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4" r:id="rId7"/>
    <p:sldId id="265" r:id="rId8"/>
    <p:sldId id="260" r:id="rId9"/>
    <p:sldId id="267" r:id="rId10"/>
    <p:sldId id="270" r:id="rId11"/>
    <p:sldId id="268" r:id="rId12"/>
    <p:sldId id="271" r:id="rId13"/>
    <p:sldId id="26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Güvenli Sohbet Uygulaması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4813" y="552091"/>
            <a:ext cx="4668251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</a:rPr>
              <a:t>Web Tabanlı Uçtan Uca Şifrelenmiş Mesajlaşma Platformu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</a:rPr>
              <a:t>Hazırlayanlar: Enes Smajli &amp; Yasin Gökçe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</a:rPr>
              <a:t>Ders: BSM451 Ağ Programlama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</a:rPr>
              <a:t>Danışman: Dr. Öğr. Üyesi Musa Balta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/>
                </a:solidFill>
              </a:rPr>
              <a:t>Tarih: 27-Dec-2024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8EBD2-F151-FDB8-BD8C-FEE38C25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A9E47-4951-8310-7723-4DFDD345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tr-TR" sz="4700"/>
              <a:t>Teknik Detaylar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901F-ACFE-289C-023A-9B90ED6A5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300" b="1" dirty="0"/>
              <a:t>Soket Güvenliği</a:t>
            </a:r>
            <a:endParaRPr lang="tr-TR" altLang="tr-TR" sz="1300" b="1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</a:rPr>
              <a:t>2. Socket.IO Bağlantılarında </a:t>
            </a:r>
            <a:r>
              <a:rPr 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Doğrulama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Soket bağlantısı sırasında, </a:t>
            </a:r>
            <a:r>
              <a:rPr lang="tr-TR" altLang="tr-TR" sz="13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socket.handshake.query.token</a:t>
            </a:r>
            <a:r>
              <a:rPr lang="tr-TR" altLang="tr-TR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ile gönderilen </a:t>
            </a: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kontrol edilir</a:t>
            </a:r>
            <a:r>
              <a:rPr lang="tr-TR" altLang="tr-TR" sz="1300" dirty="0"/>
              <a:t>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tr-TR" altLang="tr-TR" sz="13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geçersizse veya eksikse, hata döner.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Geçerli </a:t>
            </a: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doğrulandığında, kullanıcı bilgileri (</a:t>
            </a:r>
            <a:r>
              <a:rPr lang="tr-TR" altLang="tr-TR" sz="13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decoded.username</a:t>
            </a:r>
            <a:r>
              <a:rPr lang="tr-TR" altLang="tr-TR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altLang="tr-TR" sz="13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decoded.userId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nesnesine eklenir. 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3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EAE130B5-FC9E-F409-A922-DB219642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2037469"/>
            <a:ext cx="5177790" cy="27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5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18F4-F9BB-2EB8-6BCD-FCB59EEF8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5174-DB5F-F787-CAAB-9DD9597A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38160" cy="749490"/>
          </a:xfrm>
        </p:spPr>
        <p:txBody>
          <a:bodyPr>
            <a:normAutofit fontScale="90000"/>
          </a:bodyPr>
          <a:lstStyle/>
          <a:p>
            <a:r>
              <a:rPr dirty="0"/>
              <a:t>Teknik </a:t>
            </a:r>
            <a:r>
              <a:rPr dirty="0" err="1"/>
              <a:t>Detaylar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CE18-A45D-1AF4-52E7-A2B2D3D6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66018"/>
            <a:ext cx="8229600" cy="5298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 err="1"/>
              <a:t>Soket</a:t>
            </a:r>
            <a:r>
              <a:rPr sz="1800" dirty="0"/>
              <a:t> </a:t>
            </a:r>
            <a:r>
              <a:rPr sz="1800" dirty="0" err="1"/>
              <a:t>Güvenliği</a:t>
            </a:r>
            <a:r>
              <a:rPr sz="1800" dirty="0"/>
              <a:t>:</a:t>
            </a:r>
          </a:p>
          <a:p>
            <a:r>
              <a:rPr sz="1800" dirty="0"/>
              <a:t>- </a:t>
            </a:r>
            <a:r>
              <a:rPr sz="1800" dirty="0" err="1"/>
              <a:t>Gerçek</a:t>
            </a:r>
            <a:r>
              <a:rPr sz="1800" dirty="0"/>
              <a:t> </a:t>
            </a:r>
            <a:r>
              <a:rPr sz="1800" dirty="0" err="1"/>
              <a:t>zamanlı</a:t>
            </a:r>
            <a:r>
              <a:rPr sz="1800" dirty="0"/>
              <a:t> </a:t>
            </a:r>
            <a:r>
              <a:rPr sz="1800" dirty="0" err="1"/>
              <a:t>olay</a:t>
            </a:r>
            <a:r>
              <a:rPr sz="1800" dirty="0"/>
              <a:t> </a:t>
            </a:r>
            <a:r>
              <a:rPr sz="1800" dirty="0" err="1"/>
              <a:t>işleme</a:t>
            </a:r>
            <a:r>
              <a:rPr sz="1800" dirty="0"/>
              <a:t> (</a:t>
            </a:r>
            <a:r>
              <a:rPr sz="1800" dirty="0" err="1"/>
              <a:t>katıl</a:t>
            </a:r>
            <a:r>
              <a:rPr sz="1800" dirty="0"/>
              <a:t>, </a:t>
            </a:r>
            <a:r>
              <a:rPr sz="1800" dirty="0" err="1"/>
              <a:t>ayrıl</a:t>
            </a:r>
            <a:r>
              <a:rPr sz="1800" dirty="0"/>
              <a:t>, </a:t>
            </a:r>
            <a:r>
              <a:rPr sz="1800" dirty="0" err="1"/>
              <a:t>mesaj</a:t>
            </a:r>
            <a:r>
              <a:rPr sz="1800" dirty="0"/>
              <a:t>, </a:t>
            </a:r>
            <a:r>
              <a:rPr sz="1800" dirty="0" err="1"/>
              <a:t>bağlantı</a:t>
            </a:r>
            <a:r>
              <a:rPr sz="1800" dirty="0"/>
              <a:t> </a:t>
            </a:r>
            <a:r>
              <a:rPr sz="1800" dirty="0" err="1"/>
              <a:t>kesilmesi</a:t>
            </a:r>
            <a:r>
              <a:rPr sz="1800" dirty="0"/>
              <a:t>).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100" b="1" dirty="0"/>
              <a:t>1 </a:t>
            </a:r>
            <a:r>
              <a:rPr lang="tr-TR" sz="1200" b="1" dirty="0"/>
              <a:t>. Katılma Olayı (</a:t>
            </a:r>
            <a:r>
              <a:rPr lang="tr-TR" sz="1200" b="1" dirty="0" err="1"/>
              <a:t>joinRoom</a:t>
            </a:r>
            <a:r>
              <a:rPr lang="tr-TR" sz="1200" b="1" dirty="0"/>
              <a:t>)</a:t>
            </a:r>
          </a:p>
          <a:p>
            <a:pPr marL="0" indent="0">
              <a:buNone/>
            </a:pPr>
            <a:r>
              <a:rPr lang="tr-TR" sz="1100" dirty="0"/>
              <a:t>Kullanıcı belirli bir sohbete katıldığında çağrılır.</a:t>
            </a:r>
          </a:p>
          <a:p>
            <a:pPr marL="0" indent="0">
              <a:buNone/>
            </a:pPr>
            <a:endParaRPr lang="tr-TR" sz="1100" dirty="0"/>
          </a:p>
          <a:p>
            <a:pPr marL="0" indent="0">
              <a:buNone/>
            </a:pPr>
            <a:endParaRPr lang="tr-TR" sz="1100" dirty="0"/>
          </a:p>
          <a:p>
            <a:pPr marL="0" indent="0">
              <a:buNone/>
            </a:pPr>
            <a:endParaRPr lang="tr-TR" sz="1100" dirty="0"/>
          </a:p>
          <a:p>
            <a:pPr marL="0" indent="0">
              <a:buNone/>
            </a:pPr>
            <a:endParaRPr lang="tr-TR" sz="1100" dirty="0"/>
          </a:p>
          <a:p>
            <a:pPr marL="0" indent="0">
              <a:buNone/>
            </a:pPr>
            <a:endParaRPr lang="tr-TR" sz="1100" dirty="0"/>
          </a:p>
          <a:p>
            <a:pPr marL="0" indent="0">
              <a:buNone/>
            </a:pPr>
            <a:endParaRPr lang="tr-TR" sz="1100" dirty="0"/>
          </a:p>
          <a:p>
            <a:pPr marL="0" indent="0">
              <a:buNone/>
            </a:pPr>
            <a:r>
              <a:rPr lang="tr-TR" sz="1100" b="1" dirty="0"/>
              <a:t>2 . </a:t>
            </a:r>
            <a:r>
              <a:rPr lang="tr-TR" sz="1200" b="1" dirty="0"/>
              <a:t>Ayrılma Olayı (</a:t>
            </a:r>
            <a:r>
              <a:rPr lang="tr-TR" sz="1200" b="1" dirty="0" err="1"/>
              <a:t>leaveRoom</a:t>
            </a:r>
            <a:r>
              <a:rPr lang="tr-TR" sz="1200" b="1" dirty="0"/>
              <a:t>)</a:t>
            </a:r>
          </a:p>
          <a:p>
            <a:pPr marL="0" indent="0">
              <a:buNone/>
            </a:pPr>
            <a:r>
              <a:rPr lang="tr-TR" sz="1100" dirty="0"/>
              <a:t>Kullanıcı belirli bir sohbetten ayrıldığında çağrılır.</a:t>
            </a:r>
          </a:p>
          <a:p>
            <a:pPr marL="0" indent="0">
              <a:buNone/>
            </a:pPr>
            <a:endParaRPr lang="tr-TR" sz="800" dirty="0"/>
          </a:p>
          <a:p>
            <a:pPr marL="0" indent="0">
              <a:buNone/>
            </a:pPr>
            <a:endParaRPr lang="tr-TR" sz="800" dirty="0"/>
          </a:p>
          <a:p>
            <a:pPr marL="0" indent="0">
              <a:buNone/>
            </a:pPr>
            <a:r>
              <a:rPr lang="tr-TR" sz="1100" dirty="0"/>
              <a:t>.</a:t>
            </a:r>
            <a:endParaRPr lang="tr-TR" altLang="tr-TR" sz="1100" dirty="0"/>
          </a:p>
          <a:p>
            <a:pPr marL="0" indent="0">
              <a:buNone/>
            </a:pPr>
            <a:endParaRPr lang="tr-TR" sz="800" dirty="0"/>
          </a:p>
          <a:p>
            <a:pPr marL="0" indent="0">
              <a:buNone/>
            </a:pPr>
            <a:endParaRPr lang="tr-TR" sz="1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9C2207-A991-E337-DB22-34AD35DD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25503"/>
            <a:ext cx="4849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Socket.IO'nun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io.on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’) ara katmanında yapılır.</a:t>
            </a:r>
          </a:p>
        </p:txBody>
      </p:sp>
      <p:pic>
        <p:nvPicPr>
          <p:cNvPr id="6" name="Resim 5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3448B156-8D71-ED1C-42D4-BE944230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2782142"/>
            <a:ext cx="4487327" cy="1033271"/>
          </a:xfrm>
          <a:prstGeom prst="rect">
            <a:avLst/>
          </a:prstGeom>
        </p:spPr>
      </p:pic>
      <p:pic>
        <p:nvPicPr>
          <p:cNvPr id="9" name="Resim 8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8926B9A2-1B40-9B8E-D2F1-33F1D1EBD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4394095"/>
            <a:ext cx="4823931" cy="9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6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72CBD-D4CB-0648-B20E-1F3CC2DC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71B-415D-A8C7-CF00-EC4DBBC4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38160" cy="749490"/>
          </a:xfrm>
        </p:spPr>
        <p:txBody>
          <a:bodyPr>
            <a:normAutofit fontScale="90000"/>
          </a:bodyPr>
          <a:lstStyle/>
          <a:p>
            <a:r>
              <a:rPr dirty="0"/>
              <a:t>Teknik </a:t>
            </a:r>
            <a:r>
              <a:rPr dirty="0" err="1"/>
              <a:t>Detaylar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C136-3B82-42DE-5696-0B38A395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66018"/>
            <a:ext cx="8229600" cy="5298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 err="1"/>
              <a:t>Soket</a:t>
            </a:r>
            <a:r>
              <a:rPr sz="1800" dirty="0"/>
              <a:t> </a:t>
            </a:r>
            <a:r>
              <a:rPr sz="1800" dirty="0" err="1"/>
              <a:t>Güvenliği</a:t>
            </a:r>
            <a:r>
              <a:rPr sz="1800" dirty="0"/>
              <a:t>:</a:t>
            </a:r>
          </a:p>
          <a:p>
            <a:r>
              <a:rPr sz="1800" dirty="0"/>
              <a:t>- </a:t>
            </a:r>
            <a:r>
              <a:rPr sz="1800" dirty="0" err="1"/>
              <a:t>Gerçek</a:t>
            </a:r>
            <a:r>
              <a:rPr sz="1800" dirty="0"/>
              <a:t> </a:t>
            </a:r>
            <a:r>
              <a:rPr sz="1800" dirty="0" err="1"/>
              <a:t>zamanlı</a:t>
            </a:r>
            <a:r>
              <a:rPr sz="1800" dirty="0"/>
              <a:t> </a:t>
            </a:r>
            <a:r>
              <a:rPr sz="1800" dirty="0" err="1"/>
              <a:t>olay</a:t>
            </a:r>
            <a:r>
              <a:rPr sz="1800" dirty="0"/>
              <a:t> </a:t>
            </a:r>
            <a:r>
              <a:rPr sz="1800" dirty="0" err="1"/>
              <a:t>işleme</a:t>
            </a:r>
            <a:r>
              <a:rPr sz="1800" dirty="0"/>
              <a:t> (</a:t>
            </a:r>
            <a:r>
              <a:rPr sz="1800" dirty="0" err="1"/>
              <a:t>mesaj</a:t>
            </a:r>
            <a:r>
              <a:rPr sz="1800" dirty="0"/>
              <a:t>, </a:t>
            </a:r>
            <a:r>
              <a:rPr sz="1800" dirty="0" err="1"/>
              <a:t>bağlantı</a:t>
            </a:r>
            <a:r>
              <a:rPr sz="1800" dirty="0"/>
              <a:t> </a:t>
            </a:r>
            <a:r>
              <a:rPr sz="1800" dirty="0" err="1"/>
              <a:t>kesilmesi</a:t>
            </a:r>
            <a:r>
              <a:rPr sz="1800" dirty="0"/>
              <a:t>).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100" b="1" dirty="0"/>
              <a:t>3</a:t>
            </a:r>
            <a:r>
              <a:rPr lang="tr-TR" sz="800" dirty="0"/>
              <a:t> .</a:t>
            </a:r>
            <a:r>
              <a:rPr lang="tr-TR" sz="1100" b="1" dirty="0"/>
              <a:t>Mesaj Gönderme (</a:t>
            </a:r>
            <a:r>
              <a:rPr lang="tr-TR" sz="1100" b="1" dirty="0" err="1"/>
              <a:t>chatMessage</a:t>
            </a:r>
            <a:r>
              <a:rPr lang="tr-TR" sz="1100" b="1" dirty="0"/>
              <a:t>)</a:t>
            </a:r>
          </a:p>
          <a:p>
            <a:pPr marL="0" indent="0">
              <a:buNone/>
            </a:pPr>
            <a:endParaRPr lang="tr-TR" sz="1100" b="1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100" dirty="0"/>
              <a:t>Kullanıcı bir sohbet odasına mesaj gönderdiğinde: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100" dirty="0"/>
              <a:t>Mesaj içeriği şifrelenir (</a:t>
            </a:r>
            <a:r>
              <a:rPr lang="tr-TR" altLang="tr-TR" sz="1100" dirty="0" err="1"/>
              <a:t>encrypt</a:t>
            </a:r>
            <a:r>
              <a:rPr lang="tr-TR" altLang="tr-TR" sz="1100" dirty="0"/>
              <a:t> fonksiyonu kullanılarak).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100" dirty="0" err="1"/>
              <a:t>Veritabanına</a:t>
            </a:r>
            <a:r>
              <a:rPr lang="tr-TR" altLang="tr-TR" sz="1100" dirty="0"/>
              <a:t> kaydedilir.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100" dirty="0"/>
              <a:t>Mesaj, ilgili odadaki tüm kullanıcılara yayınlanır.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sz="1100" b="1" dirty="0"/>
              <a:t>4. Bağlantı Kesilmesi (</a:t>
            </a:r>
            <a:r>
              <a:rPr lang="tr-TR" sz="1100" b="1" dirty="0" err="1"/>
              <a:t>disconnect</a:t>
            </a:r>
            <a:r>
              <a:rPr lang="tr-TR" sz="1100" b="1" dirty="0"/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sz="1100" dirty="0"/>
              <a:t>Kullanıcı bağlantısını kestiğinde tetiklenir.</a:t>
            </a:r>
            <a:endParaRPr lang="tr-TR" altLang="tr-TR" sz="1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B1FFC-2633-5BDE-9358-036B5969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56226"/>
            <a:ext cx="4849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Socket.IO'nun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io.on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’) ara katmanında yapılır.</a:t>
            </a:r>
          </a:p>
        </p:txBody>
      </p:sp>
      <p:pic>
        <p:nvPicPr>
          <p:cNvPr id="7" name="Resim 6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415E9F1D-579F-B91D-D6B4-E523922D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330155"/>
            <a:ext cx="7382905" cy="943107"/>
          </a:xfrm>
          <a:prstGeom prst="rect">
            <a:avLst/>
          </a:prstGeom>
        </p:spPr>
      </p:pic>
      <p:pic>
        <p:nvPicPr>
          <p:cNvPr id="10" name="Resim 9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EC7D3BA-0F74-1307-70BB-68E918F3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75" y="2194780"/>
            <a:ext cx="3917329" cy="29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7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880A2C-9609-C84D-BB6D-57BAFC55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A1BDC-57D2-54EE-1733-FDC4E2C6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tr-TR" sz="4700" dirty="0"/>
              <a:t>Teknik Detaylar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B9E4-507B-AA06-5AEE-2DC9DE65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900"/>
              <a:t>Veritabanı Tasarımı:</a:t>
            </a:r>
          </a:p>
          <a:p>
            <a:r>
              <a:rPr lang="tr-TR" sz="1900"/>
              <a:t>- Kullanıcılar, roller, sohbetler, üyeler ve mesajlar için tablolar.</a:t>
            </a:r>
          </a:p>
        </p:txBody>
      </p:sp>
      <p:pic>
        <p:nvPicPr>
          <p:cNvPr id="18" name="Graphic 6" descr="Veri tabanı">
            <a:extLst>
              <a:ext uri="{FF2B5EF4-FFF2-40B4-BE49-F238E27FC236}">
                <a16:creationId xmlns:a16="http://schemas.microsoft.com/office/drawing/2014/main" id="{2FDE20E4-F7D1-0B28-E824-1C7619531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45889" y="664620"/>
            <a:ext cx="1949025" cy="1949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931" y="3278264"/>
            <a:ext cx="284837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Sonuç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1900"/>
              <a:t>Özet:</a:t>
            </a:r>
          </a:p>
          <a:p>
            <a:r>
              <a:rPr lang="tr-TR" sz="1900"/>
              <a:t>- Sağlam, ölçeklenebilir ve güvenli bir sohbet uygulaması.</a:t>
            </a:r>
          </a:p>
          <a:p>
            <a:r>
              <a:rPr lang="tr-TR" sz="1900"/>
              <a:t>- Şifreleme ve gerçek zamanlı iletişim entegrasyonu.</a:t>
            </a:r>
          </a:p>
          <a:p>
            <a:endParaRPr lang="tr-TR" sz="1900"/>
          </a:p>
          <a:p>
            <a:r>
              <a:rPr lang="tr-TR" sz="1900"/>
              <a:t>Gelecekteki Geliştirmeler:</a:t>
            </a:r>
          </a:p>
          <a:p>
            <a:r>
              <a:rPr lang="tr-TR" sz="1900"/>
              <a:t>- Mobil uygulama versiyonu.</a:t>
            </a:r>
          </a:p>
          <a:p>
            <a:r>
              <a:rPr lang="tr-TR" sz="1900"/>
              <a:t>- Kullanıcı davranış analitiği için geliştirmeler.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Giriş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1900"/>
              <a:t>Hedef: Web soket programlama kullanarak güvenli ve kullanıcı dostu bir sohbet uygulaması geliştirmek.</a:t>
            </a:r>
          </a:p>
          <a:p>
            <a:endParaRPr lang="tr-TR" sz="1900"/>
          </a:p>
          <a:p>
            <a:r>
              <a:rPr lang="tr-TR" sz="1900"/>
              <a:t>Ana Özellikler:</a:t>
            </a:r>
          </a:p>
          <a:p>
            <a:r>
              <a:rPr lang="tr-TR" sz="1900"/>
              <a:t>- Yayın, grup ve özel sohbetler</a:t>
            </a:r>
          </a:p>
          <a:p>
            <a:r>
              <a:rPr lang="tr-TR" sz="1900"/>
              <a:t>- Uçtan uca şifreleme</a:t>
            </a:r>
          </a:p>
          <a:p>
            <a:r>
              <a:rPr lang="tr-TR" sz="1900"/>
              <a:t>- React.js ön yüzü, Node.js arka yüzü</a:t>
            </a:r>
          </a:p>
          <a:p>
            <a:endParaRPr lang="tr-TR" sz="1900"/>
          </a:p>
          <a:p>
            <a:r>
              <a:rPr lang="tr-TR" sz="1900"/>
              <a:t>Kullanılan Teknolojiler: React.js, Node.js, MySQL, Socket.IO, JWT, AES şifreleme.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Sistem Mimarisi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1900" dirty="0"/>
              <a:t>Ön Yüz: React.js ile bileşen tabanlı UI.</a:t>
            </a:r>
          </a:p>
          <a:p>
            <a:r>
              <a:rPr lang="tr-TR" sz="1900" dirty="0"/>
              <a:t>Arka Yüz:</a:t>
            </a:r>
          </a:p>
          <a:p>
            <a:r>
              <a:rPr lang="tr-TR" sz="1900" dirty="0"/>
              <a:t>- Express ile Node.js API uç noktaları.</a:t>
            </a:r>
          </a:p>
          <a:p>
            <a:r>
              <a:rPr lang="tr-TR" sz="1900" dirty="0"/>
              <a:t>- WebSocket </a:t>
            </a:r>
            <a:r>
              <a:rPr lang="tr-TR" sz="1900" dirty="0" smtClean="0"/>
              <a:t>sunucusu</a:t>
            </a:r>
            <a:r>
              <a:rPr lang="en-US" sz="1900" dirty="0" smtClean="0"/>
              <a:t> </a:t>
            </a:r>
            <a:r>
              <a:rPr lang="tr-TR" sz="1900" dirty="0" smtClean="0"/>
              <a:t>için </a:t>
            </a:r>
            <a:r>
              <a:rPr lang="tr-TR" sz="1900" dirty="0"/>
              <a:t>Socket.IO.</a:t>
            </a:r>
          </a:p>
          <a:p>
            <a:r>
              <a:rPr lang="tr-TR" sz="1900" dirty="0"/>
              <a:t>Veritabanı: Kullanıcıları, sohbetleri ve mesajları yönetmek için MySQL.</a:t>
            </a:r>
          </a:p>
          <a:p>
            <a:r>
              <a:rPr lang="tr-TR" sz="1900" dirty="0"/>
              <a:t>Güvenlik:</a:t>
            </a:r>
          </a:p>
          <a:p>
            <a:r>
              <a:rPr lang="tr-TR" sz="1900" dirty="0"/>
              <a:t>- Mesaj içeriği için AES-256-CBC.</a:t>
            </a:r>
          </a:p>
          <a:p>
            <a:r>
              <a:rPr lang="tr-TR" sz="1900" dirty="0"/>
              <a:t>- Doğrulama için JWT.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 err="1" smtClean="0"/>
              <a:t>Genel</a:t>
            </a:r>
            <a:r>
              <a:rPr lang="en-US" sz="4700" dirty="0" smtClean="0"/>
              <a:t> </a:t>
            </a:r>
            <a:r>
              <a:rPr lang="en-US" sz="4700" dirty="0" err="1" smtClean="0"/>
              <a:t>Bak</a:t>
            </a:r>
            <a:r>
              <a:rPr lang="tr-TR" sz="4700" dirty="0" smtClean="0"/>
              <a:t>ış</a:t>
            </a:r>
            <a:endParaRPr lang="tr-T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1994215"/>
            <a:ext cx="6969967" cy="44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r>
              <a:rPr lang="tr-TR" sz="4200"/>
              <a:t>Özellikler Genel Bakış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anchor="ctr">
            <a:normAutofit/>
          </a:bodyPr>
          <a:lstStyle/>
          <a:p>
            <a:r>
              <a:rPr lang="tr-TR" sz="1900"/>
              <a:t>Kullanıcı Yönetimi:</a:t>
            </a:r>
          </a:p>
          <a:p>
            <a:r>
              <a:rPr lang="tr-TR" sz="1900"/>
              <a:t>- Kayıt, giriş ve role dayalı erişim (admin/kullanıcı).</a:t>
            </a:r>
          </a:p>
          <a:p>
            <a:pPr marL="0" indent="0">
              <a:buNone/>
            </a:pPr>
            <a:endParaRPr lang="tr-TR" sz="19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07D3C5-075B-6AF4-455D-9AEACBEE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55" y="2569464"/>
            <a:ext cx="3145490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A49D31-5E1F-5765-1A22-7C851B16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3348" y="2180086"/>
            <a:ext cx="5017578" cy="452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D7272-58B4-E6F6-DC72-227B1B65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6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6C24F-E07B-87E1-BDA3-A7BE7B8B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r>
              <a:rPr lang="tr-TR" sz="4200"/>
              <a:t>Özellikler Genel Bakış</a:t>
            </a:r>
          </a:p>
        </p:txBody>
      </p:sp>
      <p:sp>
        <p:nvSpPr>
          <p:cNvPr id="207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527B-F036-3FB1-2667-4F9579D9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900" dirty="0"/>
              <a:t>Sohbet İşlevselliği:</a:t>
            </a:r>
          </a:p>
          <a:p>
            <a:r>
              <a:rPr lang="tr-TR" sz="1900" dirty="0"/>
              <a:t>- Gerçek zamanlı güncellemelerle oda tabanlı mesajlaşma.</a:t>
            </a:r>
          </a:p>
          <a:p>
            <a:r>
              <a:rPr lang="tr-TR" sz="1900" dirty="0"/>
              <a:t>- Özel mesajlaşma ve grup oluşturma.</a:t>
            </a:r>
          </a:p>
          <a:p>
            <a:pPr marL="0" indent="0">
              <a:buNone/>
            </a:pPr>
            <a:endParaRPr lang="tr-TR" sz="19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795DF0-C0C6-0F86-E09D-327D7CA2E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28" y="2569464"/>
            <a:ext cx="3895344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AF62E93-A043-172E-9B3E-2759A58E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872" y="2968426"/>
            <a:ext cx="4101084" cy="28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8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FEF87-70F3-8E6F-133A-FE896927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FB86E-4FDE-6652-BCEB-5D6A65AB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Özellikler Genel Bakış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4599-471B-B75C-5808-DC3298D3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900" dirty="0"/>
              <a:t>Yönetici Özellikleri:</a:t>
            </a:r>
          </a:p>
          <a:p>
            <a:r>
              <a:rPr lang="tr-TR" sz="1900" dirty="0"/>
              <a:t>- Kullanıcıları yönetme, sohbetleri görüntüleme ve kullanıcı ekleme</a:t>
            </a:r>
            <a:r>
              <a:rPr lang="tr-TR" sz="1900" dirty="0" smtClean="0"/>
              <a:t>.</a:t>
            </a:r>
            <a:endParaRPr lang="en-US" sz="1900" dirty="0" smtClean="0"/>
          </a:p>
          <a:p>
            <a:pPr marL="0" indent="0">
              <a:buNone/>
            </a:pPr>
            <a:endParaRPr lang="tr-TR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65" y="3002936"/>
            <a:ext cx="4375783" cy="32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tr-TR" sz="4700" dirty="0"/>
              <a:t>Teknik Detaylar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900" dirty="0"/>
              <a:t>Şifreleme Mekanizması:</a:t>
            </a:r>
          </a:p>
          <a:p>
            <a:r>
              <a:rPr lang="tr-TR" sz="1900" dirty="0"/>
              <a:t>- AES ile mesaj içeriği şifreleme.</a:t>
            </a:r>
          </a:p>
          <a:p>
            <a:r>
              <a:rPr lang="tr-TR" sz="1900" dirty="0"/>
              <a:t>- Çevresel değişkenlerle güvenli anahtar depolama.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endParaRPr lang="tr-TR" sz="1900" dirty="0"/>
          </a:p>
        </p:txBody>
      </p:sp>
      <p:pic>
        <p:nvPicPr>
          <p:cNvPr id="5" name="Picture 4" descr="Bilgisayar anakartı üzerinde asma kilit">
            <a:extLst>
              <a:ext uri="{FF2B5EF4-FFF2-40B4-BE49-F238E27FC236}">
                <a16:creationId xmlns:a16="http://schemas.microsoft.com/office/drawing/2014/main" id="{CE5BFE44-548F-4DEB-C407-3104CF27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4" r="39394" b="2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  <p:pic>
        <p:nvPicPr>
          <p:cNvPr id="6" name="Resim 5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028B2EA9-94F3-26FB-F049-D5BFDF34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64"/>
          <a:stretch/>
        </p:blipFill>
        <p:spPr>
          <a:xfrm>
            <a:off x="512064" y="3790304"/>
            <a:ext cx="4468034" cy="977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9ACB-B237-C730-774B-AA0B6E7F9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9F16-B082-1895-5F94-D6D14FF5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Teknik </a:t>
            </a:r>
            <a:r>
              <a:rPr dirty="0" err="1"/>
              <a:t>Detaylar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22F8-5C4B-A47A-DF9E-FBA0659A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Soket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Güvenliği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Bağlantı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sırasında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doğrulama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 dirty="0">
                <a:cs typeface="Arial" panose="020B0604020202020204" pitchFamily="34" charset="0"/>
              </a:rPr>
              <a:t>Bağlantı sırasında </a:t>
            </a:r>
            <a:r>
              <a:rPr lang="tr-TR" altLang="tr-TR" sz="1600" dirty="0" err="1">
                <a:cs typeface="Arial" panose="020B0604020202020204" pitchFamily="34" charset="0"/>
              </a:rPr>
              <a:t>token</a:t>
            </a:r>
            <a:r>
              <a:rPr lang="tr-TR" altLang="tr-TR" sz="1600" dirty="0">
                <a:cs typeface="Arial" panose="020B0604020202020204" pitchFamily="34" charset="0"/>
              </a:rPr>
              <a:t> doğrulama, hem HTTP isteği üzerinden </a:t>
            </a:r>
            <a:r>
              <a:rPr lang="tr-TR" altLang="tr-TR" sz="1600" dirty="0" err="1">
                <a:cs typeface="Arial" panose="020B0604020202020204" pitchFamily="34" charset="0"/>
              </a:rPr>
              <a:t>middleware</a:t>
            </a:r>
            <a:r>
              <a:rPr lang="tr-TR" altLang="tr-TR" sz="1600" dirty="0">
                <a:cs typeface="Arial" panose="020B0604020202020204" pitchFamily="34" charset="0"/>
              </a:rPr>
              <a:t> ile hem de Socket.IO için özel bir </a:t>
            </a:r>
            <a:r>
              <a:rPr lang="tr-TR" altLang="tr-TR" sz="1600" dirty="0" err="1">
                <a:cs typeface="Arial" panose="020B0604020202020204" pitchFamily="34" charset="0"/>
              </a:rPr>
              <a:t>io.use</a:t>
            </a:r>
            <a:r>
              <a:rPr lang="tr-TR" altLang="tr-TR" sz="1600" dirty="0">
                <a:cs typeface="Arial" panose="020B0604020202020204" pitchFamily="34" charset="0"/>
              </a:rPr>
              <a:t>() </a:t>
            </a:r>
            <a:r>
              <a:rPr lang="tr-TR" sz="1600" dirty="0" err="1">
                <a:cs typeface="Arial" panose="020B0604020202020204" pitchFamily="34" charset="0"/>
              </a:rPr>
              <a:t>middleware'i</a:t>
            </a:r>
            <a:r>
              <a:rPr lang="tr-TR" sz="1600" dirty="0">
                <a:cs typeface="Arial" panose="020B0604020202020204" pitchFamily="34" charset="0"/>
              </a:rPr>
              <a:t> ile gerçekleştirilmiştir.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400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tr-TR" altLang="tr-TR" sz="1600" dirty="0">
                <a:latin typeface="Arial" panose="020B0604020202020204" pitchFamily="34" charset="0"/>
              </a:rPr>
              <a:t>HTTP İsteklerinde </a:t>
            </a:r>
            <a:r>
              <a:rPr lang="tr-TR" altLang="tr-TR" sz="1600" dirty="0" err="1">
                <a:latin typeface="Arial" panose="020B0604020202020204" pitchFamily="34" charset="0"/>
              </a:rPr>
              <a:t>Token</a:t>
            </a:r>
            <a:r>
              <a:rPr lang="tr-TR" altLang="tr-TR" sz="1600" dirty="0">
                <a:latin typeface="Arial" panose="020B0604020202020204" pitchFamily="34" charset="0"/>
              </a:rPr>
              <a:t> Doğrulama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latin typeface="Arial" panose="020B0604020202020204" pitchFamily="34" charset="0"/>
            </a:endParaRPr>
          </a:p>
        </p:txBody>
      </p:sp>
      <p:pic>
        <p:nvPicPr>
          <p:cNvPr id="11" name="Resim 10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887D69C6-F8D0-8023-2D75-A7271609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30" y="3291960"/>
            <a:ext cx="4565485" cy="232533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672F18E1-858E-0741-1745-85338AE6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11627"/>
            <a:ext cx="3630168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Gelen istekte </a:t>
            </a:r>
            <a:r>
              <a:rPr lang="tr-TR" altLang="tr-TR" sz="13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başlığından </a:t>
            </a: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alınır.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doğrulaması yapılır.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altLang="tr-TR" sz="13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jwt.verify</a:t>
            </a:r>
            <a:r>
              <a:rPr lang="tr-TR" altLang="tr-TR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kullanılarak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Geçerli bir </a:t>
            </a: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değilse,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uygun hata mesajı ile yanıt döner.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13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 geçerliyse, kullanıcının bilgileri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13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req.user</a:t>
            </a:r>
            <a:r>
              <a:rPr lang="tr-TR" altLang="tr-TR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1300" dirty="0">
                <a:latin typeface="Arial" panose="020B0604020202020204" pitchFamily="34" charset="0"/>
                <a:cs typeface="Arial" panose="020B0604020202020204" pitchFamily="34" charset="0"/>
              </a:rPr>
              <a:t>içinde saklanır.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9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518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Güvenli Sohbet Uygulaması</vt:lpstr>
      <vt:lpstr>Giriş</vt:lpstr>
      <vt:lpstr>Sistem Mimarisi</vt:lpstr>
      <vt:lpstr>Genel Bakış</vt:lpstr>
      <vt:lpstr>Özellikler Genel Bakış</vt:lpstr>
      <vt:lpstr>Özellikler Genel Bakış</vt:lpstr>
      <vt:lpstr>Özellikler Genel Bakış</vt:lpstr>
      <vt:lpstr>Teknik Detaylar</vt:lpstr>
      <vt:lpstr>Teknik Detaylar</vt:lpstr>
      <vt:lpstr>Teknik Detaylar</vt:lpstr>
      <vt:lpstr>Teknik Detaylar</vt:lpstr>
      <vt:lpstr>Teknik Detaylar</vt:lpstr>
      <vt:lpstr>Teknik Detaylar</vt:lpstr>
      <vt:lpstr>Sonuç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Güvenli Sohbet Uygulaması</dc:title>
  <dc:subject/>
  <dc:creator>Enes</dc:creator>
  <cp:keywords/>
  <dc:description>generated using python-pptx</dc:description>
  <cp:lastModifiedBy>Enes</cp:lastModifiedBy>
  <cp:revision>11</cp:revision>
  <dcterms:created xsi:type="dcterms:W3CDTF">2013-01-27T09:14:16Z</dcterms:created>
  <dcterms:modified xsi:type="dcterms:W3CDTF">2024-12-27T18:48:55Z</dcterms:modified>
  <cp:category/>
</cp:coreProperties>
</file>