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5" r:id="rId16"/>
    <p:sldId id="276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5307-BE10-4AAD-97E9-861EFC564F5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7A9DA9C-B99A-4F2F-8159-FD1C818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5307-BE10-4AAD-97E9-861EFC564F5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DA9C-B99A-4F2F-8159-FD1C818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5307-BE10-4AAD-97E9-861EFC564F5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DA9C-B99A-4F2F-8159-FD1C818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7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5307-BE10-4AAD-97E9-861EFC564F5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DA9C-B99A-4F2F-8159-FD1C818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5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CA5307-BE10-4AAD-97E9-861EFC564F5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7A9DA9C-B99A-4F2F-8159-FD1C818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5307-BE10-4AAD-97E9-861EFC564F5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DA9C-B99A-4F2F-8159-FD1C818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5307-BE10-4AAD-97E9-861EFC564F5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DA9C-B99A-4F2F-8159-FD1C818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5307-BE10-4AAD-97E9-861EFC564F5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DA9C-B99A-4F2F-8159-FD1C818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5307-BE10-4AAD-97E9-861EFC564F5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DA9C-B99A-4F2F-8159-FD1C818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5307-BE10-4AAD-97E9-861EFC564F5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DA9C-B99A-4F2F-8159-FD1C818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5307-BE10-4AAD-97E9-861EFC564F5F}" type="datetimeFigureOut">
              <a:rPr lang="en-US" smtClean="0"/>
              <a:t>10/22/2022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DA9C-B99A-4F2F-8159-FD1C818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1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ACA5307-BE10-4AAD-97E9-861EFC564F5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7A9DA9C-B99A-4F2F-8159-FD1C818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A2DB-4A34-118D-5FD8-34B0CA293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22960"/>
            <a:ext cx="10058400" cy="3566160"/>
          </a:xfrm>
        </p:spPr>
        <p:txBody>
          <a:bodyPr>
            <a:normAutofit/>
          </a:bodyPr>
          <a:lstStyle/>
          <a:p>
            <a:r>
              <a:rPr lang="en-US" sz="6000" dirty="0"/>
              <a:t>Stock Market Forecasting by using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1D73-D046-6C36-F06D-F0EF09008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: Enes Jashari</a:t>
            </a:r>
          </a:p>
          <a:p>
            <a:r>
              <a:rPr lang="en-US" dirty="0"/>
              <a:t>Professor: Dr. </a:t>
            </a:r>
            <a:r>
              <a:rPr lang="en-US" i="0" dirty="0">
                <a:solidFill>
                  <a:srgbClr val="1D1C1D"/>
                </a:solidFill>
                <a:effectLst/>
              </a:rPr>
              <a:t>Konstantinos </a:t>
            </a:r>
            <a:r>
              <a:rPr lang="en-US" i="0" dirty="0" err="1">
                <a:solidFill>
                  <a:srgbClr val="1D1C1D"/>
                </a:solidFill>
                <a:effectLst/>
              </a:rPr>
              <a:t>Liagkouras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5108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728E-A6A9-945A-F0CD-F7A4A4C6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/>
              <a:t>Graphical Representation of Multiple Linear Regression (with 2 independent variables) 10 Years of Historical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CB0440-AE51-905E-40DA-6CFD8AAA3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86265"/>
                <a:ext cx="12192000" cy="5971735"/>
              </a:xfrm>
            </p:spPr>
            <p:txBody>
              <a:bodyPr/>
              <a:lstStyle/>
              <a:p>
                <a:r>
                  <a:rPr lang="en-US" dirty="0"/>
                  <a:t>In This slide we can see the </a:t>
                </a:r>
                <a:r>
                  <a:rPr lang="en-US" sz="2000" dirty="0"/>
                  <a:t>Multiple Linear Regression (with 2 independent variables) 10 Years of Historical Data on graphical Representation.</a:t>
                </a:r>
              </a:p>
              <a:p>
                <a:r>
                  <a:rPr lang="en-US" dirty="0"/>
                  <a:t>During  This experiment we got a perfect fit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which it’s equal to 1.0 or  100/100%,also we got these following results.</a:t>
                </a:r>
              </a:p>
              <a:p>
                <a:r>
                  <a:rPr lang="en-US" dirty="0"/>
                  <a:t>Coefficient of determination: 1.0 </a:t>
                </a:r>
              </a:p>
              <a:p>
                <a:r>
                  <a:rPr lang="en-US" dirty="0"/>
                  <a:t>Intercept: 14.649706452063356 </a:t>
                </a:r>
              </a:p>
              <a:p>
                <a:r>
                  <a:rPr lang="en-US" dirty="0"/>
                  <a:t>Coefficients: [ 9.90389659e-01 -4.46948327e-07]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CB0440-AE51-905E-40DA-6CFD8AAA3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6265"/>
                <a:ext cx="12192000" cy="5971735"/>
              </a:xfrm>
              <a:blipFill>
                <a:blip r:embed="rId2"/>
                <a:stretch>
                  <a:fillRect l="-200" t="-1020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30ABD77-35BB-A953-979A-8AA3DC99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0469"/>
            <a:ext cx="1107127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1269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E9EB-2502-29A6-C2C8-EE9CEB96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474"/>
            <a:ext cx="12192000" cy="587326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Graphical Representation of Multiple Linear Regression (with 2 independent variables) 5 Years of Historical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DBEBD-4A80-6F78-0333-3B46CD366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998807"/>
                <a:ext cx="12192000" cy="5859194"/>
              </a:xfrm>
            </p:spPr>
            <p:txBody>
              <a:bodyPr/>
              <a:lstStyle/>
              <a:p>
                <a:r>
                  <a:rPr lang="en-US" dirty="0"/>
                  <a:t>At second experiment we also see the </a:t>
                </a:r>
                <a:r>
                  <a:rPr lang="en-US" sz="2000" dirty="0"/>
                  <a:t>Multiple Linear Regression (with 2 independent variables) but with 5  Years of Historical Data on graphical Representation.</a:t>
                </a:r>
              </a:p>
              <a:p>
                <a:r>
                  <a:rPr lang="en-US" dirty="0"/>
                  <a:t>During  This experiment we also got a perfect fit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which it’s equal to 1.0 or  100/100%,also we got these following results.</a:t>
                </a:r>
              </a:p>
              <a:p>
                <a:r>
                  <a:rPr lang="en-US" dirty="0"/>
                  <a:t>Coefficient of determination: 1.0 </a:t>
                </a:r>
              </a:p>
              <a:p>
                <a:r>
                  <a:rPr lang="en-US" dirty="0"/>
                  <a:t>Intercept: 12.141333536110778 </a:t>
                </a:r>
              </a:p>
              <a:p>
                <a:r>
                  <a:rPr lang="en-US" dirty="0"/>
                  <a:t>Coefficients: [ 9.92356453e-01 -4.15684561e-07]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DBEBD-4A80-6F78-0333-3B46CD366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998807"/>
                <a:ext cx="12192000" cy="5859194"/>
              </a:xfrm>
              <a:blipFill>
                <a:blip r:embed="rId2"/>
                <a:stretch>
                  <a:fillRect l="-200" t="-1145" r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EB6E62D-5524-BBE9-949B-1EB9552A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7732"/>
            <a:ext cx="1030748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9980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BEEF-10B6-9145-37E8-0DE1327F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864"/>
            <a:ext cx="10058400" cy="630936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Graphical Representation of Multiple Linear Regression (with 2 independent variables) 3 Years of Historical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BD251-7511-0C0C-42D7-4BD764112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5926"/>
                <a:ext cx="12192000" cy="6042074"/>
              </a:xfrm>
            </p:spPr>
            <p:txBody>
              <a:bodyPr/>
              <a:lstStyle/>
              <a:p>
                <a:r>
                  <a:rPr lang="en-US" dirty="0"/>
                  <a:t>ON third experiment we also see the </a:t>
                </a:r>
                <a:r>
                  <a:rPr lang="en-US" sz="2000" dirty="0"/>
                  <a:t>Multiple Linear Regression (with 2 independent variables) but with 3 Years of Historical Data on graphical Representation.</a:t>
                </a:r>
              </a:p>
              <a:p>
                <a:r>
                  <a:rPr lang="en-US" dirty="0"/>
                  <a:t>During  This experiment we also got a perfect fit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like 2 previous examples which it’s equal to 1.0 or  100/100%,also we got these following results.</a:t>
                </a:r>
                <a:endParaRPr lang="en-US" sz="2000" dirty="0"/>
              </a:p>
              <a:p>
                <a:r>
                  <a:rPr lang="en-US" dirty="0"/>
                  <a:t>Coefficient of determination: 1.0 </a:t>
                </a:r>
              </a:p>
              <a:p>
                <a:r>
                  <a:rPr lang="en-US" dirty="0"/>
                  <a:t>Intercept: 8.174785864416208</a:t>
                </a:r>
              </a:p>
              <a:p>
                <a:r>
                  <a:rPr lang="en-US" dirty="0"/>
                  <a:t>Coefficients: [9.93847610e-01 1.16674896e-08]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BD251-7511-0C0C-42D7-4BD764112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5926"/>
                <a:ext cx="12192000" cy="6042074"/>
              </a:xfrm>
              <a:blipFill>
                <a:blip r:embed="rId2"/>
                <a:stretch>
                  <a:fillRect l="-200" t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C2412F9-6037-9C3A-2784-321045D99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030748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1605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F924-A75E-7FE9-14F5-FEF192DF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3">
            <a:normAutofit fontScale="77500" lnSpcReduction="20000"/>
          </a:bodyPr>
          <a:lstStyle/>
          <a:p>
            <a:r>
              <a:rPr lang="en-US" dirty="0"/>
              <a:t>#Logistic Regression for predicting if a stock (Close price) goes UP/DOWN 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classification_report</a:t>
            </a:r>
            <a:r>
              <a:rPr lang="en-US" dirty="0"/>
              <a:t>, </a:t>
            </a:r>
            <a:r>
              <a:rPr lang="en-US" dirty="0" err="1"/>
              <a:t>confusion_matrix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classification_report</a:t>
            </a:r>
            <a:r>
              <a:rPr lang="en-US" dirty="0"/>
              <a:t>, </a:t>
            </a:r>
            <a:r>
              <a:rPr lang="en-US" dirty="0" err="1"/>
              <a:t>confusion_matrix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pandas as pd</a:t>
            </a:r>
          </a:p>
          <a:p>
            <a:r>
              <a:rPr lang="en-US" dirty="0"/>
              <a:t>data=</a:t>
            </a:r>
            <a:r>
              <a:rPr lang="en-US" dirty="0" err="1"/>
              <a:t>pd.read_csv</a:t>
            </a:r>
            <a:r>
              <a:rPr lang="en-US" dirty="0"/>
              <a:t>("C:\\Users\\Enes Jashari\\Downloads\\SSE.L10Y.csv")</a:t>
            </a:r>
          </a:p>
          <a:p>
            <a:r>
              <a:rPr lang="en-US" dirty="0"/>
              <a:t>print(data)</a:t>
            </a:r>
          </a:p>
          <a:p>
            <a:r>
              <a:rPr lang="en-US" dirty="0"/>
              <a:t># Use only one feature</a:t>
            </a:r>
          </a:p>
          <a:p>
            <a:r>
              <a:rPr lang="en-US" dirty="0"/>
              <a:t>X = data['Open']</a:t>
            </a:r>
          </a:p>
          <a:p>
            <a:r>
              <a:rPr lang="en-US" dirty="0"/>
              <a:t>Y = data['</a:t>
            </a:r>
            <a:r>
              <a:rPr lang="en-US" dirty="0" err="1"/>
              <a:t>Y_variable</a:t>
            </a:r>
            <a:r>
              <a:rPr lang="en-US" dirty="0"/>
              <a:t>']</a:t>
            </a:r>
          </a:p>
          <a:p>
            <a:r>
              <a:rPr lang="en-US" dirty="0"/>
              <a:t>print(X)</a:t>
            </a:r>
          </a:p>
          <a:p>
            <a:r>
              <a:rPr lang="en-US" dirty="0"/>
              <a:t>print(Y)</a:t>
            </a:r>
          </a:p>
          <a:p>
            <a:r>
              <a:rPr lang="en-US" dirty="0"/>
              <a:t># Split the data into training/testing sets</a:t>
            </a:r>
          </a:p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(X[:2021]).reshape((-1, 1))</a:t>
            </a:r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(X[2021:]).reshape((-1, 1))</a:t>
            </a:r>
          </a:p>
          <a:p>
            <a:r>
              <a:rPr lang="en-US" dirty="0"/>
              <a:t># Split the targets into training/testing sets</a:t>
            </a:r>
          </a:p>
          <a:p>
            <a:r>
              <a:rPr lang="en-US" dirty="0" err="1"/>
              <a:t>Y_train</a:t>
            </a:r>
            <a:r>
              <a:rPr lang="en-US" dirty="0"/>
              <a:t> = Y[:2021]</a:t>
            </a:r>
          </a:p>
          <a:p>
            <a:r>
              <a:rPr lang="en-US" dirty="0" err="1"/>
              <a:t>Y_test</a:t>
            </a:r>
            <a:r>
              <a:rPr lang="en-US" dirty="0"/>
              <a:t> = Y[2021:]</a:t>
            </a:r>
          </a:p>
          <a:p>
            <a:r>
              <a:rPr lang="en-US" dirty="0"/>
              <a:t># Create Logistic Regression object and Train the model using the training sets</a:t>
            </a:r>
          </a:p>
          <a:p>
            <a:r>
              <a:rPr lang="en-US" dirty="0"/>
              <a:t>model = </a:t>
            </a:r>
            <a:r>
              <a:rPr lang="en-US" dirty="0" err="1"/>
              <a:t>LogisticRegression</a:t>
            </a:r>
            <a:r>
              <a:rPr lang="en-US" dirty="0"/>
              <a:t>(solver='</a:t>
            </a:r>
            <a:r>
              <a:rPr lang="en-US" dirty="0" err="1"/>
              <a:t>liblinear</a:t>
            </a:r>
            <a:r>
              <a:rPr lang="en-US" dirty="0"/>
              <a:t>', </a:t>
            </a:r>
            <a:r>
              <a:rPr lang="en-US" dirty="0" err="1"/>
              <a:t>random_state</a:t>
            </a:r>
            <a:r>
              <a:rPr lang="en-US" dirty="0"/>
              <a:t>=0).fit(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/>
              <a:t># Attributes of the model</a:t>
            </a:r>
          </a:p>
          <a:p>
            <a:r>
              <a:rPr lang="en-US" dirty="0"/>
              <a:t>print('</a:t>
            </a:r>
            <a:r>
              <a:rPr lang="en-US" dirty="0" err="1"/>
              <a:t>model.classes</a:t>
            </a:r>
            <a:r>
              <a:rPr lang="en-US" dirty="0"/>
              <a:t>_:', </a:t>
            </a:r>
            <a:r>
              <a:rPr lang="en-US" dirty="0" err="1"/>
              <a:t>model.classes</a:t>
            </a:r>
            <a:r>
              <a:rPr lang="en-US" dirty="0"/>
              <a:t>_)</a:t>
            </a:r>
          </a:p>
          <a:p>
            <a:r>
              <a:rPr lang="en-US" dirty="0"/>
              <a:t>print('intercept:', </a:t>
            </a:r>
            <a:r>
              <a:rPr lang="en-US" dirty="0" err="1"/>
              <a:t>model.intercept</a:t>
            </a:r>
            <a:r>
              <a:rPr lang="en-US" dirty="0"/>
              <a:t>_)</a:t>
            </a:r>
          </a:p>
          <a:p>
            <a:r>
              <a:rPr lang="en-US" dirty="0"/>
              <a:t>print('slope:', </a:t>
            </a:r>
            <a:r>
              <a:rPr lang="en-US" dirty="0" err="1"/>
              <a:t>model.coef</a:t>
            </a:r>
            <a:r>
              <a:rPr lang="en-US" dirty="0"/>
              <a:t>_)</a:t>
            </a:r>
          </a:p>
          <a:p>
            <a:r>
              <a:rPr lang="en-US" dirty="0"/>
              <a:t># Make predictions using the testing set</a:t>
            </a:r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model.predict_proba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r>
              <a:rPr lang="en-US" dirty="0"/>
              <a:t>print("-------------------------------")</a:t>
            </a:r>
          </a:p>
          <a:p>
            <a:r>
              <a:rPr lang="en-US" dirty="0"/>
              <a:t>Y_pred2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print(Y_pred2)</a:t>
            </a:r>
          </a:p>
          <a:p>
            <a:r>
              <a:rPr lang="en-US" dirty="0"/>
              <a:t>Y_pred3 = </a:t>
            </a:r>
            <a:r>
              <a:rPr lang="en-US" dirty="0" err="1"/>
              <a:t>np.array</a:t>
            </a:r>
            <a:r>
              <a:rPr lang="en-US" dirty="0"/>
              <a:t>(Y_pred2).reshape(-1, 1)</a:t>
            </a:r>
          </a:p>
          <a:p>
            <a:r>
              <a:rPr lang="en-US" dirty="0"/>
              <a:t>print("-------------------------------")</a:t>
            </a:r>
          </a:p>
          <a:p>
            <a:r>
              <a:rPr lang="en-US" dirty="0"/>
              <a:t>accuracy = </a:t>
            </a:r>
            <a:r>
              <a:rPr lang="en-US" dirty="0" err="1"/>
              <a:t>model.score</a:t>
            </a:r>
            <a:r>
              <a:rPr lang="en-US" dirty="0"/>
              <a:t>(Y_pred3,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r>
              <a:rPr lang="en-US" dirty="0"/>
              <a:t>print("accuracy = ", accuracy)</a:t>
            </a:r>
          </a:p>
          <a:p>
            <a:r>
              <a:rPr lang="en-US" dirty="0"/>
              <a:t>print("-------------------------------")</a:t>
            </a:r>
          </a:p>
          <a:p>
            <a:r>
              <a:rPr lang="en-US" dirty="0"/>
              <a:t># print(Y_pred3)</a:t>
            </a:r>
          </a:p>
          <a:p>
            <a:r>
              <a:rPr lang="en-US" dirty="0"/>
              <a:t>Y_test2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).reshape(-1, 1)</a:t>
            </a:r>
          </a:p>
          <a:p>
            <a:r>
              <a:rPr lang="en-US" dirty="0"/>
              <a:t># print(Y_test2)</a:t>
            </a:r>
          </a:p>
          <a:p>
            <a:r>
              <a:rPr lang="en-US" dirty="0"/>
              <a:t>combined = </a:t>
            </a:r>
            <a:r>
              <a:rPr lang="en-US" dirty="0" err="1"/>
              <a:t>np.hstack</a:t>
            </a:r>
            <a:r>
              <a:rPr lang="en-US" dirty="0"/>
              <a:t>((Y_pred3, Y_test2))</a:t>
            </a:r>
          </a:p>
          <a:p>
            <a:r>
              <a:rPr lang="en-US" dirty="0"/>
              <a:t>print(combined)</a:t>
            </a:r>
          </a:p>
          <a:p>
            <a:r>
              <a:rPr lang="en-US" dirty="0"/>
              <a:t>print("-------------------------------")</a:t>
            </a:r>
          </a:p>
          <a:p>
            <a:r>
              <a:rPr lang="en-US" dirty="0"/>
              <a:t># Evaluating the Algorithm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classification_report</a:t>
            </a:r>
            <a:r>
              <a:rPr lang="en-US" dirty="0"/>
              <a:t>, </a:t>
            </a:r>
            <a:r>
              <a:rPr lang="en-US" dirty="0" err="1"/>
              <a:t>confusion_matrix</a:t>
            </a:r>
            <a:r>
              <a:rPr lang="en-US" dirty="0"/>
              <a:t>, </a:t>
            </a:r>
            <a:r>
              <a:rPr lang="en-US" dirty="0" err="1"/>
              <a:t>accuracy_score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confusion_matrix</a:t>
            </a:r>
            <a:r>
              <a:rPr lang="en-US" dirty="0"/>
              <a:t>(Y_test,Y_pred3))</a:t>
            </a:r>
          </a:p>
          <a:p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(Y_test,Y_pred3))</a:t>
            </a:r>
          </a:p>
          <a:p>
            <a:r>
              <a:rPr lang="en-US" dirty="0"/>
              <a:t>print(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Y_pred3))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6299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057F-752F-2A1C-1E39-B6765AE0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0677"/>
            <a:ext cx="10058400" cy="3636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Logistic Regression for predicting if a stock (Close price) goes UP/DOWN 10Y Historical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2BA98-68C1-0477-1C0A-7CD7873C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3723"/>
            <a:ext cx="12192000" cy="6084277"/>
          </a:xfrm>
        </p:spPr>
        <p:txBody>
          <a:bodyPr/>
          <a:lstStyle/>
          <a:p>
            <a:r>
              <a:rPr lang="en-US" dirty="0"/>
              <a:t>In this slide I used Logistic Regression technique for predicting if SSE.L  Stock (close price) goes UP/DOWN.</a:t>
            </a:r>
          </a:p>
          <a:p>
            <a:r>
              <a:rPr lang="en-US" dirty="0"/>
              <a:t>During this experiment we got pretty good results.</a:t>
            </a:r>
          </a:p>
          <a:p>
            <a:r>
              <a:rPr lang="en-US" dirty="0"/>
              <a:t>In first row we see accuracy which is equal to 0.51%</a:t>
            </a:r>
          </a:p>
          <a:p>
            <a:r>
              <a:rPr lang="en-US" dirty="0"/>
              <a:t>Also in this photo we can see percentage of precision </a:t>
            </a:r>
          </a:p>
          <a:p>
            <a:pPr marL="0" indent="0">
              <a:buNone/>
            </a:pPr>
            <a:r>
              <a:rPr lang="en-US" dirty="0"/>
              <a:t>for cases where stock (close price) go Up or Down.</a:t>
            </a:r>
          </a:p>
          <a:p>
            <a:r>
              <a:rPr lang="en-US" dirty="0"/>
              <a:t>First we se cases where stock goes down “0” which </a:t>
            </a:r>
          </a:p>
          <a:p>
            <a:pPr marL="0" indent="0">
              <a:buNone/>
            </a:pPr>
            <a:r>
              <a:rPr lang="en-US" dirty="0"/>
              <a:t>precision is equal to 0.50% and we also the other cases </a:t>
            </a:r>
          </a:p>
          <a:p>
            <a:pPr marL="0" indent="0">
              <a:buNone/>
            </a:pPr>
            <a:r>
              <a:rPr lang="en-US" dirty="0"/>
              <a:t>where stock goes Up “1” which precision is equal to </a:t>
            </a:r>
          </a:p>
          <a:p>
            <a:pPr marL="0" indent="0">
              <a:buNone/>
            </a:pPr>
            <a:r>
              <a:rPr lang="en-US" dirty="0"/>
              <a:t>0.54%.</a:t>
            </a:r>
          </a:p>
          <a:p>
            <a:pPr marL="0" indent="0">
              <a:buNone/>
            </a:pPr>
            <a:r>
              <a:rPr lang="en-US" dirty="0"/>
              <a:t>In third column we can see “f1-score” that it’s highest </a:t>
            </a:r>
          </a:p>
          <a:p>
            <a:pPr marL="0" indent="0">
              <a:buNone/>
            </a:pPr>
            <a:r>
              <a:rPr lang="en-US" dirty="0"/>
              <a:t>value is 0.64% and its’ lowest value is 0.30%.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D724F-6697-9C28-8AEE-062C3A026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895" y="1661945"/>
            <a:ext cx="5437164" cy="50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3536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7D8685-8E41-7028-8BEB-2FF744592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/>
              <a:t>#Logistic Regression for predicting if a stock (Close price) goes UP/DOWN with 4 independent variables including confusion matrix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datasets, </a:t>
            </a:r>
            <a:r>
              <a:rPr lang="en-US" dirty="0" err="1"/>
              <a:t>linear_model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mean_squared_error</a:t>
            </a:r>
            <a:r>
              <a:rPr lang="en-US" dirty="0"/>
              <a:t>, r2_score, </a:t>
            </a:r>
            <a:r>
              <a:rPr lang="en-US" dirty="0" err="1"/>
              <a:t>mean_absolute_error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scipy</a:t>
            </a:r>
            <a:r>
              <a:rPr lang="en-US" dirty="0"/>
              <a:t> import stats</a:t>
            </a:r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/>
              <a:t># Load the dataset</a:t>
            </a:r>
          </a:p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("C:\\Users\\Enes Jashari\\Downloads\\SSE.L3Y.csv")</a:t>
            </a:r>
          </a:p>
          <a:p>
            <a:r>
              <a:rPr lang="en-US" dirty="0"/>
              <a:t>print(dataset)</a:t>
            </a:r>
          </a:p>
          <a:p>
            <a:r>
              <a:rPr lang="en-US" dirty="0"/>
              <a:t># split our dataset into its attributes and labels</a:t>
            </a:r>
          </a:p>
          <a:p>
            <a:r>
              <a:rPr lang="en-US" dirty="0"/>
              <a:t># we specify features (inputs / X variables)</a:t>
            </a:r>
          </a:p>
          <a:p>
            <a:r>
              <a:rPr lang="en-US" dirty="0"/>
              <a:t>#   ---&gt;     X = dataset[['Open', 'High', 'Low']].</a:t>
            </a:r>
            <a:r>
              <a:rPr lang="en-US" dirty="0" err="1"/>
              <a:t>to_numpy</a:t>
            </a:r>
            <a:r>
              <a:rPr lang="en-US" dirty="0"/>
              <a:t>()</a:t>
            </a:r>
          </a:p>
          <a:p>
            <a:r>
              <a:rPr lang="en-US" dirty="0"/>
              <a:t>X = </a:t>
            </a:r>
            <a:r>
              <a:rPr lang="en-US" dirty="0" err="1"/>
              <a:t>pd.DataFrame</a:t>
            </a:r>
            <a:r>
              <a:rPr lang="en-US" dirty="0"/>
              <a:t>(dataset, columns=['Open', 'High', 'Low'])</a:t>
            </a:r>
          </a:p>
          <a:p>
            <a:r>
              <a:rPr lang="en-US" dirty="0"/>
              <a:t>#X.to_csv("C:\\Users\\ajetb\\Desktop\\RS10years.csv", encoding='utf-8', index=False)</a:t>
            </a:r>
          </a:p>
          <a:p>
            <a:r>
              <a:rPr lang="en-US" dirty="0"/>
              <a:t># labels (outputs / Y variable) for the model.</a:t>
            </a:r>
          </a:p>
          <a:p>
            <a:r>
              <a:rPr lang="en-US" dirty="0"/>
              <a:t>#   ---&gt;      Y = </a:t>
            </a:r>
            <a:r>
              <a:rPr lang="en-US" dirty="0" err="1"/>
              <a:t>np.where</a:t>
            </a:r>
            <a:r>
              <a:rPr lang="en-US" dirty="0"/>
              <a:t>(dataset['Class'] == 'down', 0, 1)</a:t>
            </a:r>
          </a:p>
          <a:p>
            <a:r>
              <a:rPr lang="en-US" dirty="0"/>
              <a:t>Y = </a:t>
            </a:r>
            <a:r>
              <a:rPr lang="en-US" dirty="0" err="1"/>
              <a:t>pd.Series</a:t>
            </a:r>
            <a:r>
              <a:rPr lang="en-US" dirty="0"/>
              <a:t>(dataset['</a:t>
            </a:r>
            <a:r>
              <a:rPr lang="en-US" dirty="0" err="1"/>
              <a:t>Y_variable</a:t>
            </a:r>
            <a:r>
              <a:rPr lang="en-US" dirty="0"/>
              <a:t>'])</a:t>
            </a:r>
          </a:p>
          <a:p>
            <a:r>
              <a:rPr lang="en-US" dirty="0"/>
              <a:t># create training and test splits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=0.30)</a:t>
            </a:r>
          </a:p>
          <a:p>
            <a:r>
              <a:rPr lang="en-US" dirty="0"/>
              <a:t># Y_train2 = </a:t>
            </a:r>
            <a:r>
              <a:rPr lang="en-US" dirty="0" err="1"/>
              <a:t>np.where</a:t>
            </a:r>
            <a:r>
              <a:rPr lang="en-US" dirty="0"/>
              <a:t>(</a:t>
            </a:r>
            <a:r>
              <a:rPr lang="en-US" dirty="0" err="1"/>
              <a:t>Y_train</a:t>
            </a:r>
            <a:r>
              <a:rPr lang="en-US" dirty="0"/>
              <a:t> == 'down', 0, 1)</a:t>
            </a:r>
          </a:p>
          <a:p>
            <a:r>
              <a:rPr lang="en-US" dirty="0"/>
              <a:t># Y_test2 = </a:t>
            </a:r>
            <a:r>
              <a:rPr lang="en-US" dirty="0" err="1"/>
              <a:t>np.where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 == 'down', 0, 1)</a:t>
            </a:r>
          </a:p>
          <a:p>
            <a:r>
              <a:rPr lang="en-US" dirty="0"/>
              <a:t>print(</a:t>
            </a:r>
            <a:r>
              <a:rPr lang="en-US" dirty="0" err="1"/>
              <a:t>X_train.shape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X_test.shape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Y_train.shape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Y_test.shape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print("-------------")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r>
              <a:rPr lang="en-US" dirty="0" err="1"/>
              <a:t>Y_test.to_csv</a:t>
            </a:r>
            <a:r>
              <a:rPr lang="en-US" dirty="0"/>
              <a:t>("C:\\Users\\Enes Jashari\\Downloads\\SSE.L3Y.csv", </a:t>
            </a:r>
          </a:p>
          <a:p>
            <a:r>
              <a:rPr lang="en-US" dirty="0"/>
              <a:t>encoding='utf-8', index=True)</a:t>
            </a:r>
          </a:p>
          <a:p>
            <a:r>
              <a:rPr lang="en-US" dirty="0"/>
              <a:t>print(Y_test2)</a:t>
            </a:r>
          </a:p>
          <a:p>
            <a:r>
              <a:rPr lang="en-US" dirty="0"/>
              <a:t># Before making any actual predictions, it is always a good practice to scale </a:t>
            </a:r>
          </a:p>
          <a:p>
            <a:r>
              <a:rPr lang="en-US" dirty="0"/>
              <a:t># the features  so that all of them can be uniformly evaluated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149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2BB570-5006-4A60-F960-7DCB39939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3">
            <a:normAutofit fontScale="475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scaler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scaler.fit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scaler.transform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scaler.transform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# Create the model </a:t>
            </a:r>
          </a:p>
          <a:p>
            <a:r>
              <a:rPr lang="en-US" dirty="0" err="1"/>
              <a:t>logreg</a:t>
            </a:r>
            <a:r>
              <a:rPr lang="en-US" dirty="0"/>
              <a:t> =  </a:t>
            </a:r>
            <a:r>
              <a:rPr lang="en-US" dirty="0" err="1"/>
              <a:t>LogisticRegression</a:t>
            </a:r>
            <a:r>
              <a:rPr lang="en-US" dirty="0"/>
              <a:t>(solver='</a:t>
            </a:r>
            <a:r>
              <a:rPr lang="en-US" dirty="0" err="1"/>
              <a:t>liblinear</a:t>
            </a:r>
            <a:r>
              <a:rPr lang="en-US" dirty="0"/>
              <a:t>') </a:t>
            </a:r>
          </a:p>
          <a:p>
            <a:r>
              <a:rPr lang="en-US" dirty="0"/>
              <a:t># fit the model with data </a:t>
            </a:r>
          </a:p>
          <a:p>
            <a:r>
              <a:rPr lang="en-US" dirty="0" err="1"/>
              <a:t>logreg.fit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r>
              <a:rPr lang="en-US" dirty="0"/>
              <a:t>#--------------------------------------------</a:t>
            </a:r>
          </a:p>
          <a:p>
            <a:r>
              <a:rPr lang="en-US" dirty="0"/>
              <a:t>params = </a:t>
            </a:r>
            <a:r>
              <a:rPr lang="en-US" dirty="0" err="1"/>
              <a:t>np.append</a:t>
            </a:r>
            <a:r>
              <a:rPr lang="en-US" dirty="0"/>
              <a:t>(logreg.intercept_,</a:t>
            </a:r>
            <a:r>
              <a:rPr lang="en-US" dirty="0" err="1"/>
              <a:t>logreg.coef</a:t>
            </a:r>
            <a:r>
              <a:rPr lang="en-US" dirty="0"/>
              <a:t>_)</a:t>
            </a:r>
          </a:p>
          <a:p>
            <a:r>
              <a:rPr lang="en-US" dirty="0"/>
              <a:t>#params = </a:t>
            </a:r>
            <a:r>
              <a:rPr lang="en-US" dirty="0" err="1"/>
              <a:t>np.append</a:t>
            </a:r>
            <a:r>
              <a:rPr lang="en-US" dirty="0"/>
              <a:t>(regr.intercept_,</a:t>
            </a:r>
            <a:r>
              <a:rPr lang="en-US" dirty="0" err="1"/>
              <a:t>regr.coef</a:t>
            </a:r>
            <a:r>
              <a:rPr lang="en-US" dirty="0"/>
              <a:t>_)</a:t>
            </a:r>
          </a:p>
          <a:p>
            <a:r>
              <a:rPr lang="en-US" dirty="0"/>
              <a:t># predictions = </a:t>
            </a:r>
            <a:r>
              <a:rPr lang="en-US" dirty="0" err="1"/>
              <a:t>regr.predict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/>
              <a:t>predictions = </a:t>
            </a:r>
            <a:r>
              <a:rPr lang="en-US" dirty="0" err="1"/>
              <a:t>logreg.predict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 err="1"/>
              <a:t>newX</a:t>
            </a:r>
            <a:r>
              <a:rPr lang="en-US" dirty="0"/>
              <a:t> = </a:t>
            </a:r>
            <a:r>
              <a:rPr lang="en-US" dirty="0" err="1"/>
              <a:t>np.append</a:t>
            </a:r>
            <a:r>
              <a:rPr lang="en-US" dirty="0"/>
              <a:t>(</a:t>
            </a:r>
            <a:r>
              <a:rPr lang="en-US" dirty="0" err="1"/>
              <a:t>np.ones</a:t>
            </a:r>
            <a:r>
              <a:rPr lang="en-US" dirty="0"/>
              <a:t>((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),1)), </a:t>
            </a:r>
            <a:r>
              <a:rPr lang="en-US" dirty="0" err="1"/>
              <a:t>X_train</a:t>
            </a:r>
            <a:r>
              <a:rPr lang="en-US" dirty="0"/>
              <a:t>, axis=1)</a:t>
            </a:r>
          </a:p>
          <a:p>
            <a:r>
              <a:rPr lang="en-US" dirty="0"/>
              <a:t>MSE = (sum((</a:t>
            </a:r>
            <a:r>
              <a:rPr lang="en-US" dirty="0" err="1"/>
              <a:t>Y_train</a:t>
            </a:r>
            <a:r>
              <a:rPr lang="en-US" dirty="0"/>
              <a:t>-predictions)**2))/(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newX</a:t>
            </a:r>
            <a:r>
              <a:rPr lang="en-US" dirty="0"/>
              <a:t>)-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newX</a:t>
            </a:r>
            <a:r>
              <a:rPr lang="en-US" dirty="0"/>
              <a:t>[0]))</a:t>
            </a:r>
          </a:p>
          <a:p>
            <a:r>
              <a:rPr lang="en-US" dirty="0" err="1"/>
              <a:t>var_b</a:t>
            </a:r>
            <a:r>
              <a:rPr lang="en-US" dirty="0"/>
              <a:t> = MSE*(</a:t>
            </a:r>
            <a:r>
              <a:rPr lang="en-US" dirty="0" err="1"/>
              <a:t>np.linalg.inv</a:t>
            </a:r>
            <a:r>
              <a:rPr lang="en-US" dirty="0"/>
              <a:t>(np.dot(</a:t>
            </a:r>
            <a:r>
              <a:rPr lang="en-US" dirty="0" err="1"/>
              <a:t>newX.T,newX</a:t>
            </a:r>
            <a:r>
              <a:rPr lang="en-US" dirty="0"/>
              <a:t>)).diagonal())</a:t>
            </a:r>
          </a:p>
          <a:p>
            <a:r>
              <a:rPr lang="en-US" dirty="0" err="1"/>
              <a:t>sd_b</a:t>
            </a:r>
            <a:r>
              <a:rPr lang="en-US" dirty="0"/>
              <a:t> = 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var_b</a:t>
            </a:r>
            <a:r>
              <a:rPr lang="en-US" dirty="0"/>
              <a:t>)</a:t>
            </a:r>
          </a:p>
          <a:p>
            <a:r>
              <a:rPr lang="en-US" dirty="0" err="1"/>
              <a:t>ts_b</a:t>
            </a:r>
            <a:r>
              <a:rPr lang="en-US" dirty="0"/>
              <a:t> = params/ </a:t>
            </a:r>
            <a:r>
              <a:rPr lang="en-US" dirty="0" err="1"/>
              <a:t>sd_b</a:t>
            </a:r>
            <a:endParaRPr lang="en-US" dirty="0"/>
          </a:p>
          <a:p>
            <a:r>
              <a:rPr lang="en-US" dirty="0" err="1"/>
              <a:t>p_values</a:t>
            </a:r>
            <a:r>
              <a:rPr lang="en-US" dirty="0"/>
              <a:t> =[2*(1-stats.t.cdf(</a:t>
            </a:r>
            <a:r>
              <a:rPr lang="en-US" dirty="0" err="1"/>
              <a:t>np.abs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),(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newX</a:t>
            </a:r>
            <a:r>
              <a:rPr lang="en-US" dirty="0"/>
              <a:t>)-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newX</a:t>
            </a:r>
            <a:r>
              <a:rPr lang="en-US" dirty="0"/>
              <a:t>[0]))))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ts_b</a:t>
            </a:r>
            <a:r>
              <a:rPr lang="en-US" dirty="0"/>
              <a:t>]</a:t>
            </a:r>
          </a:p>
          <a:p>
            <a:r>
              <a:rPr lang="en-US" dirty="0" err="1"/>
              <a:t>sd_b</a:t>
            </a:r>
            <a:r>
              <a:rPr lang="en-US" dirty="0"/>
              <a:t> = </a:t>
            </a:r>
            <a:r>
              <a:rPr lang="en-US" dirty="0" err="1"/>
              <a:t>np.round</a:t>
            </a:r>
            <a:r>
              <a:rPr lang="en-US" dirty="0"/>
              <a:t>(sd_b,3)</a:t>
            </a:r>
          </a:p>
          <a:p>
            <a:r>
              <a:rPr lang="en-US" dirty="0" err="1"/>
              <a:t>ts_b</a:t>
            </a:r>
            <a:r>
              <a:rPr lang="en-US" dirty="0"/>
              <a:t> = </a:t>
            </a:r>
            <a:r>
              <a:rPr lang="en-US" dirty="0" err="1"/>
              <a:t>np.round</a:t>
            </a:r>
            <a:r>
              <a:rPr lang="en-US" dirty="0"/>
              <a:t>(ts_b,3)</a:t>
            </a:r>
          </a:p>
          <a:p>
            <a:r>
              <a:rPr lang="en-US" dirty="0" err="1"/>
              <a:t>p_values</a:t>
            </a:r>
            <a:r>
              <a:rPr lang="en-US" dirty="0"/>
              <a:t> = </a:t>
            </a:r>
            <a:r>
              <a:rPr lang="en-US" dirty="0" err="1"/>
              <a:t>np.round</a:t>
            </a:r>
            <a:r>
              <a:rPr lang="en-US" dirty="0"/>
              <a:t>(p_values,3)</a:t>
            </a:r>
          </a:p>
          <a:p>
            <a:r>
              <a:rPr lang="en-US" dirty="0"/>
              <a:t>params = </a:t>
            </a:r>
            <a:r>
              <a:rPr lang="en-US" dirty="0" err="1"/>
              <a:t>np.round</a:t>
            </a:r>
            <a:r>
              <a:rPr lang="en-US" dirty="0"/>
              <a:t>(params,4)</a:t>
            </a:r>
          </a:p>
          <a:p>
            <a:r>
              <a:rPr lang="en-US" dirty="0"/>
              <a:t>myDF3 = </a:t>
            </a:r>
            <a:r>
              <a:rPr lang="en-US" dirty="0" err="1"/>
              <a:t>pd.DataFrame</a:t>
            </a:r>
            <a:r>
              <a:rPr lang="en-US" dirty="0"/>
              <a:t>()</a:t>
            </a:r>
          </a:p>
          <a:p>
            <a:r>
              <a:rPr lang="en-US" dirty="0"/>
              <a:t>myDF3["Coefficients"],myDF3["Standard Errors"],myDF3["t values"],myDF3["Probabilities"] = [</a:t>
            </a:r>
            <a:r>
              <a:rPr lang="en-US" dirty="0" err="1"/>
              <a:t>params,sd_b,ts_b,p_values</a:t>
            </a:r>
            <a:r>
              <a:rPr lang="en-US" dirty="0"/>
              <a:t>]</a:t>
            </a:r>
          </a:p>
          <a:p>
            <a:r>
              <a:rPr lang="en-US" dirty="0"/>
              <a:t>print(myDF3)</a:t>
            </a:r>
          </a:p>
          <a:p>
            <a:r>
              <a:rPr lang="en-US" dirty="0"/>
              <a:t>#--------------------------------------------</a:t>
            </a:r>
          </a:p>
          <a:p>
            <a:r>
              <a:rPr lang="en-US" dirty="0"/>
              <a:t># Make predictions using the testing set</a:t>
            </a:r>
          </a:p>
          <a:p>
            <a:r>
              <a:rPr lang="en-US" dirty="0"/>
              <a:t># </a:t>
            </a: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regr.predict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 err="1"/>
              <a:t>Y_pred</a:t>
            </a:r>
            <a:r>
              <a:rPr lang="en-US" dirty="0"/>
              <a:t>=</a:t>
            </a:r>
            <a:r>
              <a:rPr lang="en-US" dirty="0" err="1"/>
              <a:t>logreg.predict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 </a:t>
            </a:r>
          </a:p>
          <a:p>
            <a:r>
              <a:rPr lang="en-US" dirty="0"/>
              <a:t>Y_pred2 = </a:t>
            </a:r>
            <a:r>
              <a:rPr lang="en-US" dirty="0" err="1"/>
              <a:t>np.rint</a:t>
            </a:r>
            <a:r>
              <a:rPr lang="en-US" dirty="0"/>
              <a:t>(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r>
              <a:rPr lang="en-US" dirty="0"/>
              <a:t>#replace all elements greater than 1 with a new value of 1</a:t>
            </a:r>
          </a:p>
          <a:p>
            <a:r>
              <a:rPr lang="en-US" dirty="0"/>
              <a:t>Y_pred2[Y_pred2 &gt; 1] = 1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({'Real Values':</a:t>
            </a:r>
            <a:r>
              <a:rPr lang="en-US" dirty="0" err="1"/>
              <a:t>Y_test</a:t>
            </a:r>
            <a:r>
              <a:rPr lang="en-US" dirty="0"/>
              <a:t>, 'Predicted Values':Y_pred2})</a:t>
            </a:r>
          </a:p>
          <a:p>
            <a:r>
              <a:rPr lang="en-US" dirty="0" err="1"/>
              <a:t>df.to_csv</a:t>
            </a:r>
            <a:r>
              <a:rPr lang="en-US" dirty="0"/>
              <a:t>("C:\\Users\\Enes Jashari\\Downloads\\SSE.L3Y.csv", encoding='utf-8', </a:t>
            </a:r>
          </a:p>
          <a:p>
            <a:r>
              <a:rPr lang="en-US" dirty="0"/>
              <a:t>index=False)</a:t>
            </a:r>
          </a:p>
          <a:p>
            <a:r>
              <a:rPr lang="en-US" dirty="0" err="1"/>
              <a:t>df</a:t>
            </a:r>
            <a:endParaRPr lang="en-US" dirty="0"/>
          </a:p>
          <a:p>
            <a:r>
              <a:rPr lang="en-US" dirty="0"/>
              <a:t># The coefficients</a:t>
            </a:r>
          </a:p>
          <a:p>
            <a:r>
              <a:rPr lang="en-US" dirty="0"/>
              <a:t># The intercept of the regression curve</a:t>
            </a:r>
          </a:p>
          <a:p>
            <a:r>
              <a:rPr lang="en-US" dirty="0"/>
              <a:t>print("Coefficient of intercept: \n", </a:t>
            </a:r>
            <a:r>
              <a:rPr lang="en-US" dirty="0" err="1"/>
              <a:t>logreg.intercept</a:t>
            </a:r>
            <a:r>
              <a:rPr lang="en-US" dirty="0"/>
              <a:t>_)</a:t>
            </a:r>
          </a:p>
          <a:p>
            <a:r>
              <a:rPr lang="en-US" dirty="0"/>
              <a:t># The slope  of the regression curve</a:t>
            </a:r>
          </a:p>
          <a:p>
            <a:r>
              <a:rPr lang="en-US" dirty="0"/>
              <a:t>print("Coefficients of the slope: \n", </a:t>
            </a:r>
            <a:r>
              <a:rPr lang="en-US" dirty="0" err="1"/>
              <a:t>logreg.coef</a:t>
            </a:r>
            <a:r>
              <a:rPr lang="en-US" dirty="0"/>
              <a:t>_)</a:t>
            </a:r>
          </a:p>
          <a:p>
            <a:r>
              <a:rPr lang="en-US" dirty="0"/>
              <a:t># The mean squared error</a:t>
            </a:r>
          </a:p>
          <a:p>
            <a:r>
              <a:rPr lang="en-US" dirty="0"/>
              <a:t>print("Mean squared error: %.2f" % 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Y_pred2))</a:t>
            </a:r>
          </a:p>
          <a:p>
            <a:r>
              <a:rPr lang="en-US" dirty="0" err="1"/>
              <a:t>mae</a:t>
            </a:r>
            <a:r>
              <a:rPr lang="en-US" dirty="0"/>
              <a:t> = </a:t>
            </a:r>
            <a:r>
              <a:rPr lang="en-US" dirty="0" err="1"/>
              <a:t>mean_absolute_error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Y_pred2)</a:t>
            </a:r>
          </a:p>
          <a:p>
            <a:r>
              <a:rPr lang="en-US" dirty="0" err="1"/>
              <a:t>mse</a:t>
            </a:r>
            <a:r>
              <a:rPr lang="en-US" dirty="0"/>
              <a:t> = 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Y_pred2)</a:t>
            </a:r>
          </a:p>
          <a:p>
            <a:r>
              <a:rPr lang="en-US" dirty="0" err="1"/>
              <a:t>rmse</a:t>
            </a:r>
            <a:r>
              <a:rPr lang="en-US" dirty="0"/>
              <a:t> = 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mse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f'Mean</a:t>
            </a:r>
            <a:r>
              <a:rPr lang="en-US" dirty="0"/>
              <a:t> absolute error: {mae:.2f}')</a:t>
            </a:r>
          </a:p>
          <a:p>
            <a:r>
              <a:rPr lang="en-US" dirty="0"/>
              <a:t>print(</a:t>
            </a:r>
            <a:r>
              <a:rPr lang="en-US" dirty="0" err="1"/>
              <a:t>f'Mean</a:t>
            </a:r>
            <a:r>
              <a:rPr lang="en-US" dirty="0"/>
              <a:t> squared error: {mse:.2f}')</a:t>
            </a:r>
          </a:p>
          <a:p>
            <a:r>
              <a:rPr lang="en-US" dirty="0"/>
              <a:t>print(</a:t>
            </a:r>
            <a:r>
              <a:rPr lang="en-US" dirty="0" err="1"/>
              <a:t>f'Root</a:t>
            </a:r>
            <a:r>
              <a:rPr lang="en-US" dirty="0"/>
              <a:t> mean squared error: {rmse:.2f}')</a:t>
            </a:r>
          </a:p>
          <a:p>
            <a:r>
              <a:rPr lang="en-US" dirty="0"/>
              <a:t># import the metrics class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metrics</a:t>
            </a:r>
          </a:p>
          <a:p>
            <a:r>
              <a:rPr lang="en-US" dirty="0" err="1"/>
              <a:t>cnf_matrix</a:t>
            </a:r>
            <a:r>
              <a:rPr lang="en-US" dirty="0"/>
              <a:t> = </a:t>
            </a:r>
            <a:r>
              <a:rPr lang="en-US" dirty="0" err="1"/>
              <a:t>metrics.confusion_matrix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Y_pred2)</a:t>
            </a:r>
          </a:p>
          <a:p>
            <a:r>
              <a:rPr lang="en-US" dirty="0"/>
              <a:t>print(</a:t>
            </a:r>
            <a:r>
              <a:rPr lang="en-US" dirty="0" err="1"/>
              <a:t>cnf_matrix</a:t>
            </a:r>
            <a:r>
              <a:rPr lang="en-US" dirty="0"/>
              <a:t>)</a:t>
            </a:r>
          </a:p>
          <a:p>
            <a:r>
              <a:rPr lang="en-US" dirty="0"/>
              <a:t># Visualizing Confusion Matrix using Heatmap</a:t>
            </a:r>
          </a:p>
          <a:p>
            <a:r>
              <a:rPr lang="en-US" dirty="0"/>
              <a:t># Define the two classes </a:t>
            </a:r>
          </a:p>
          <a:p>
            <a:r>
              <a:rPr lang="en-US" dirty="0" err="1"/>
              <a:t>class_names</a:t>
            </a:r>
            <a:r>
              <a:rPr lang="en-US" dirty="0"/>
              <a:t>=[0,1] </a:t>
            </a:r>
          </a:p>
          <a:p>
            <a:r>
              <a:rPr lang="en-US" dirty="0"/>
              <a:t>fig, ax = </a:t>
            </a:r>
            <a:r>
              <a:rPr lang="en-US" dirty="0" err="1"/>
              <a:t>plt.subplots</a:t>
            </a:r>
            <a:r>
              <a:rPr lang="en-US" dirty="0"/>
              <a:t>() </a:t>
            </a:r>
          </a:p>
          <a:p>
            <a:r>
              <a:rPr lang="en-US" dirty="0" err="1"/>
              <a:t>tick_marks</a:t>
            </a:r>
            <a:r>
              <a:rPr lang="en-US" dirty="0"/>
              <a:t> = 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class_names</a:t>
            </a:r>
            <a:r>
              <a:rPr lang="en-US" dirty="0"/>
              <a:t>)) </a:t>
            </a:r>
          </a:p>
          <a:p>
            <a:r>
              <a:rPr lang="en-US" dirty="0" err="1"/>
              <a:t>plt.xticks</a:t>
            </a:r>
            <a:r>
              <a:rPr lang="en-US" dirty="0"/>
              <a:t>(</a:t>
            </a:r>
            <a:r>
              <a:rPr lang="en-US" dirty="0" err="1"/>
              <a:t>tick_marks</a:t>
            </a:r>
            <a:r>
              <a:rPr lang="en-US" dirty="0"/>
              <a:t>, </a:t>
            </a:r>
            <a:r>
              <a:rPr lang="en-US" dirty="0" err="1"/>
              <a:t>class_names</a:t>
            </a:r>
            <a:r>
              <a:rPr lang="en-US" dirty="0"/>
              <a:t>) </a:t>
            </a:r>
          </a:p>
          <a:p>
            <a:r>
              <a:rPr lang="en-US" dirty="0" err="1"/>
              <a:t>plt.yticks</a:t>
            </a:r>
            <a:r>
              <a:rPr lang="en-US" dirty="0"/>
              <a:t>(</a:t>
            </a:r>
            <a:r>
              <a:rPr lang="en-US" dirty="0" err="1"/>
              <a:t>tick_marks</a:t>
            </a:r>
            <a:r>
              <a:rPr lang="en-US" dirty="0"/>
              <a:t>, </a:t>
            </a:r>
            <a:r>
              <a:rPr lang="en-US" dirty="0" err="1"/>
              <a:t>class_names</a:t>
            </a:r>
            <a:r>
              <a:rPr lang="en-US" dirty="0"/>
              <a:t>) </a:t>
            </a:r>
          </a:p>
          <a:p>
            <a:r>
              <a:rPr lang="en-US" dirty="0"/>
              <a:t># create heatmap </a:t>
            </a:r>
          </a:p>
          <a:p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cnf_matrix</a:t>
            </a:r>
            <a:r>
              <a:rPr lang="en-US" dirty="0"/>
              <a:t>), </a:t>
            </a:r>
            <a:r>
              <a:rPr lang="en-US" dirty="0" err="1"/>
              <a:t>annot</a:t>
            </a:r>
            <a:r>
              <a:rPr lang="en-US" dirty="0"/>
              <a:t>=True, </a:t>
            </a:r>
            <a:r>
              <a:rPr lang="en-US" dirty="0" err="1"/>
              <a:t>cmap</a:t>
            </a:r>
            <a:r>
              <a:rPr lang="en-US" dirty="0"/>
              <a:t>="</a:t>
            </a:r>
            <a:r>
              <a:rPr lang="en-US" dirty="0" err="1"/>
              <a:t>YlGnBu</a:t>
            </a:r>
            <a:r>
              <a:rPr lang="en-US" dirty="0"/>
              <a:t>" ,</a:t>
            </a:r>
            <a:r>
              <a:rPr lang="en-US" dirty="0" err="1"/>
              <a:t>fmt</a:t>
            </a:r>
            <a:r>
              <a:rPr lang="en-US" dirty="0"/>
              <a:t>='g') </a:t>
            </a:r>
          </a:p>
          <a:p>
            <a:r>
              <a:rPr lang="en-US" dirty="0" err="1"/>
              <a:t>ax.xaxis.set_label_position</a:t>
            </a:r>
            <a:r>
              <a:rPr lang="en-US" dirty="0"/>
              <a:t>("top") </a:t>
            </a:r>
          </a:p>
          <a:p>
            <a:r>
              <a:rPr lang="en-US" dirty="0" err="1"/>
              <a:t>plt.tight_layout</a:t>
            </a:r>
            <a:r>
              <a:rPr lang="en-US" dirty="0"/>
              <a:t>() </a:t>
            </a:r>
          </a:p>
          <a:p>
            <a:r>
              <a:rPr lang="en-US" dirty="0" err="1"/>
              <a:t>plt.title</a:t>
            </a:r>
            <a:r>
              <a:rPr lang="en-US" dirty="0"/>
              <a:t>('Confusion matrix', y=1.1) </a:t>
            </a:r>
          </a:p>
          <a:p>
            <a:r>
              <a:rPr lang="en-US" dirty="0" err="1"/>
              <a:t>plt.ylabel</a:t>
            </a:r>
            <a:r>
              <a:rPr lang="en-US" dirty="0"/>
              <a:t>('Actual label') </a:t>
            </a:r>
          </a:p>
          <a:p>
            <a:r>
              <a:rPr lang="en-US" dirty="0" err="1"/>
              <a:t>plt.xlabel</a:t>
            </a:r>
            <a:r>
              <a:rPr lang="en-US" dirty="0"/>
              <a:t>('Predicted label')</a:t>
            </a:r>
          </a:p>
          <a:p>
            <a:r>
              <a:rPr lang="en-US" dirty="0"/>
              <a:t>print("Accuracy:",</a:t>
            </a:r>
            <a:r>
              <a:rPr lang="en-US" dirty="0" err="1"/>
              <a:t>metrics.accuracy_score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Y_pred2))</a:t>
            </a:r>
          </a:p>
          <a:p>
            <a:r>
              <a:rPr lang="en-US" dirty="0"/>
              <a:t>print("Precision:",</a:t>
            </a:r>
            <a:r>
              <a:rPr lang="en-US" dirty="0" err="1"/>
              <a:t>metrics.precision_score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Y_pred2, average='weighted'))</a:t>
            </a:r>
          </a:p>
          <a:p>
            <a:r>
              <a:rPr lang="en-US" dirty="0"/>
              <a:t>print("Recall:",</a:t>
            </a:r>
            <a:r>
              <a:rPr lang="en-US" dirty="0" err="1"/>
              <a:t>metrics.recall_score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Y_pred2, average='weighted'))</a:t>
            </a:r>
          </a:p>
        </p:txBody>
      </p:sp>
    </p:spTree>
    <p:extLst>
      <p:ext uri="{BB962C8B-B14F-4D97-AF65-F5344CB8AC3E}">
        <p14:creationId xmlns:p14="http://schemas.microsoft.com/office/powerpoint/2010/main" val="299365549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513C-ACC7-7F16-CBCA-EFFC1CE2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8626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Logistic Regression for predicting if a stock (Close price) goes UP/DOWN with 4 independent variables</a:t>
            </a:r>
            <a:br>
              <a:rPr lang="en-US" sz="2000" dirty="0"/>
            </a:br>
            <a:r>
              <a:rPr lang="en-US" sz="2000" dirty="0"/>
              <a:t>10 Years of historical data including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1580-96D9-533D-3534-D31989F8F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886264"/>
            <a:ext cx="6435809" cy="5971736"/>
          </a:xfrm>
        </p:spPr>
        <p:txBody>
          <a:bodyPr/>
          <a:lstStyle/>
          <a:p>
            <a:r>
              <a:rPr lang="en-US" dirty="0"/>
              <a:t>In this experiment I use Logistic Regression and Confusion Matrix to make predictions.</a:t>
            </a:r>
          </a:p>
          <a:p>
            <a:r>
              <a:rPr lang="en-US" dirty="0"/>
              <a:t>Mean Square error is 0.27%,and that is almost perfect.</a:t>
            </a:r>
          </a:p>
          <a:p>
            <a:r>
              <a:rPr lang="en-US" dirty="0"/>
              <a:t>Accuracy is equal to 0.73%</a:t>
            </a:r>
          </a:p>
          <a:p>
            <a:r>
              <a:rPr lang="en-US" dirty="0"/>
              <a:t>MAE is equal to 0.27%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4FFB58-D6A6-ECB3-D8C2-716F071096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70" y="886264"/>
            <a:ext cx="5894956" cy="50854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CFD356-E74C-D480-E1A0-6EB4C1C1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8" y="3319975"/>
            <a:ext cx="5323121" cy="35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3516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C3FC-281C-5B98-9784-3FAC2F4D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1858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Logistic Regression for predicting if a stock (Close price) goes UP/DOWN with 4 independent variables</a:t>
            </a:r>
            <a:br>
              <a:rPr lang="en-US" sz="2000" dirty="0"/>
            </a:br>
            <a:r>
              <a:rPr lang="en-US" sz="2000" dirty="0"/>
              <a:t>5 Years of historical data including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2948-9ADC-1285-48DF-0487EAD41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801858"/>
            <a:ext cx="6316394" cy="6056142"/>
          </a:xfrm>
        </p:spPr>
        <p:txBody>
          <a:bodyPr/>
          <a:lstStyle/>
          <a:p>
            <a:r>
              <a:rPr lang="en-US" dirty="0"/>
              <a:t>In second experiment with Logistic Regression and Confusion Matrix we got slightly better result at MSE, MAE and Accuracy fields.</a:t>
            </a:r>
          </a:p>
          <a:p>
            <a:r>
              <a:rPr lang="en-US" dirty="0"/>
              <a:t>Mean Square error is 0.26%,and that is almost perfect.</a:t>
            </a:r>
          </a:p>
          <a:p>
            <a:r>
              <a:rPr lang="en-US" dirty="0"/>
              <a:t>Accuracy is equal to 0.74%.</a:t>
            </a:r>
          </a:p>
          <a:p>
            <a:r>
              <a:rPr lang="en-US" dirty="0"/>
              <a:t>MAE is equal to 0.26%.</a:t>
            </a:r>
          </a:p>
          <a:p>
            <a:r>
              <a:rPr lang="en-US" dirty="0"/>
              <a:t>So in next slides we are going to see others  experiment results and compare them.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CF1DCB-71FA-2411-DA45-12DB4415D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33742"/>
            <a:ext cx="6096000" cy="557959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6E164F-2950-649C-7865-D2CF0FE9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4" y="4037428"/>
            <a:ext cx="4362482" cy="28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989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05A9-4BF7-39FB-2E4F-E4FEDAF2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Logistic Regression for predicting if a stock (Close price) goes UP/DOWN with 4 independent variables</a:t>
            </a:r>
            <a:br>
              <a:rPr lang="en-US" sz="2000" dirty="0"/>
            </a:br>
            <a:r>
              <a:rPr lang="en-US" sz="2000" dirty="0"/>
              <a:t>3 Years of historical data including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8CA5-3EA1-21A8-7440-3FFBAAEE6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685800"/>
            <a:ext cx="5908431" cy="6172200"/>
          </a:xfrm>
        </p:spPr>
        <p:txBody>
          <a:bodyPr/>
          <a:lstStyle/>
          <a:p>
            <a:r>
              <a:rPr lang="en-US" dirty="0"/>
              <a:t>In second experiment with Logistic Regression and Confusion Matrix we got slightly better result at MSE, MAE and Accuracy fields.</a:t>
            </a:r>
          </a:p>
          <a:p>
            <a:r>
              <a:rPr lang="en-US" dirty="0"/>
              <a:t>Mean Square error is 0.27%,and that is almost perfect.</a:t>
            </a:r>
          </a:p>
          <a:p>
            <a:r>
              <a:rPr lang="en-US" dirty="0"/>
              <a:t>Accuracy is equal to 0.76%.</a:t>
            </a:r>
          </a:p>
          <a:p>
            <a:r>
              <a:rPr lang="en-US" dirty="0"/>
              <a:t>MAE is equal to 0.27%.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2FDB83-4E25-1B23-3E64-B91E45AC9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152" y="668411"/>
            <a:ext cx="6515848" cy="601374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18CA7-A000-21E3-3BA1-2C7B90E25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1" y="3193366"/>
            <a:ext cx="5403446" cy="36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220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DB5C-937F-50C8-352D-3199C7A3D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200" dirty="0"/>
              <a:t>I modified this algorithm to have better result and be more fast in its functionality ,I’ve added data set path to </a:t>
            </a:r>
            <a:r>
              <a:rPr lang="en-US" sz="1200" dirty="0" err="1"/>
              <a:t>data_set_path</a:t>
            </a:r>
            <a:r>
              <a:rPr lang="en-US" sz="1200" dirty="0"/>
              <a:t> variable and that would be  inherit  to load the dataset variables.</a:t>
            </a:r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matplotlib.pyplot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numpy</a:t>
            </a:r>
            <a:r>
              <a:rPr lang="en-US" sz="1200" dirty="0"/>
              <a:t> as np</a:t>
            </a:r>
          </a:p>
          <a:p>
            <a:pPr marL="0" indent="0">
              <a:buNone/>
            </a:pPr>
            <a:r>
              <a:rPr lang="en-US" sz="1200" dirty="0"/>
              <a:t>import pandas as pd</a:t>
            </a:r>
          </a:p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sklearn</a:t>
            </a:r>
            <a:r>
              <a:rPr lang="en-US" sz="1200" dirty="0"/>
              <a:t> import datasets, </a:t>
            </a:r>
            <a:r>
              <a:rPr lang="en-US" sz="1200" dirty="0" err="1"/>
              <a:t>linear_model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sklearn.metrics</a:t>
            </a:r>
            <a:r>
              <a:rPr lang="en-US" sz="1200" dirty="0"/>
              <a:t> import </a:t>
            </a:r>
            <a:r>
              <a:rPr lang="en-US" sz="1200" dirty="0" err="1"/>
              <a:t>mean_squared_error</a:t>
            </a:r>
            <a:r>
              <a:rPr lang="en-US" sz="1200" dirty="0"/>
              <a:t>, r2_score</a:t>
            </a:r>
          </a:p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sklearn.linear_model</a:t>
            </a:r>
            <a:r>
              <a:rPr lang="en-US" sz="1200" dirty="0"/>
              <a:t> import </a:t>
            </a:r>
            <a:r>
              <a:rPr lang="en-US" sz="1200" dirty="0" err="1"/>
              <a:t>LinearRegression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# Load the dataset</a:t>
            </a:r>
          </a:p>
          <a:p>
            <a:pPr marL="0" indent="0">
              <a:buNone/>
            </a:pPr>
            <a:r>
              <a:rPr lang="en-US" sz="1200" dirty="0" err="1"/>
              <a:t>data_set_path</a:t>
            </a:r>
            <a:r>
              <a:rPr lang="en-US" sz="1200" dirty="0"/>
              <a:t> = 'C:\\Users\\Enes Jashari\\Downloads\\SSE.L10Y.csv'</a:t>
            </a:r>
          </a:p>
          <a:p>
            <a:pPr marL="0" indent="0">
              <a:buNone/>
            </a:pPr>
            <a:r>
              <a:rPr lang="en-US" sz="1200" dirty="0"/>
              <a:t>data = </a:t>
            </a:r>
            <a:r>
              <a:rPr lang="en-US" sz="1200" dirty="0" err="1"/>
              <a:t>pd.read_csv</a:t>
            </a:r>
            <a:r>
              <a:rPr lang="en-US" sz="1200" dirty="0"/>
              <a:t>(</a:t>
            </a:r>
            <a:r>
              <a:rPr lang="en-US" sz="1200" dirty="0" err="1"/>
              <a:t>data_set_path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# Dependent variable Y</a:t>
            </a:r>
          </a:p>
          <a:p>
            <a:pPr marL="0" indent="0">
              <a:buNone/>
            </a:pPr>
            <a:r>
              <a:rPr lang="en-US" sz="1200" dirty="0" err="1"/>
              <a:t>close_prices</a:t>
            </a:r>
            <a:r>
              <a:rPr lang="en-US" sz="1200" dirty="0"/>
              <a:t> = data['Close']</a:t>
            </a:r>
          </a:p>
          <a:p>
            <a:pPr marL="0" indent="0">
              <a:buNone/>
            </a:pPr>
            <a:r>
              <a:rPr lang="en-US" sz="1200" dirty="0"/>
              <a:t>#Open + Volume = independent variables X</a:t>
            </a:r>
          </a:p>
          <a:p>
            <a:pPr marL="0" indent="0">
              <a:buNone/>
            </a:pPr>
            <a:r>
              <a:rPr lang="en-US" sz="1200" dirty="0"/>
              <a:t>data2 = </a:t>
            </a:r>
            <a:r>
              <a:rPr lang="en-US" sz="1200" dirty="0" err="1"/>
              <a:t>np.genfromtxt</a:t>
            </a:r>
            <a:r>
              <a:rPr lang="en-US" sz="1200" dirty="0"/>
              <a:t>(</a:t>
            </a:r>
            <a:r>
              <a:rPr lang="en-US" sz="1200" dirty="0" err="1"/>
              <a:t>data_set_path</a:t>
            </a:r>
            <a:r>
              <a:rPr lang="en-US" sz="1200" dirty="0"/>
              <a:t>, </a:t>
            </a:r>
            <a:r>
              <a:rPr lang="en-US" sz="1200" dirty="0" err="1"/>
              <a:t>dtype</a:t>
            </a:r>
            <a:r>
              <a:rPr lang="en-US" sz="1200" dirty="0"/>
              <a:t>='float', delimiter=',', </a:t>
            </a:r>
            <a:r>
              <a:rPr lang="en-US" sz="1200" dirty="0" err="1"/>
              <a:t>skip_header</a:t>
            </a:r>
            <a:r>
              <a:rPr lang="en-US" sz="1200" dirty="0"/>
              <a:t>=1, </a:t>
            </a:r>
          </a:p>
          <a:p>
            <a:pPr marL="0" indent="0">
              <a:buNone/>
            </a:pPr>
            <a:r>
              <a:rPr lang="en-US" sz="1200" dirty="0" err="1"/>
              <a:t>usecols</a:t>
            </a:r>
            <a:r>
              <a:rPr lang="en-US" sz="1200" dirty="0"/>
              <a:t>=(1,2,3,6))</a:t>
            </a:r>
          </a:p>
          <a:p>
            <a:pPr marL="0" indent="0">
              <a:buNone/>
            </a:pPr>
            <a:r>
              <a:rPr lang="en-US" sz="1200" dirty="0"/>
              <a:t>X = </a:t>
            </a:r>
            <a:r>
              <a:rPr lang="en-US" sz="1200" dirty="0" err="1"/>
              <a:t>np.array</a:t>
            </a:r>
            <a:r>
              <a:rPr lang="en-US" sz="1200" dirty="0"/>
              <a:t>(data2)</a:t>
            </a:r>
          </a:p>
          <a:p>
            <a:pPr marL="0" indent="0">
              <a:buNone/>
            </a:pPr>
            <a:r>
              <a:rPr lang="en-US" sz="1200" dirty="0"/>
              <a:t>print(X)</a:t>
            </a:r>
          </a:p>
          <a:p>
            <a:pPr marL="0" indent="0">
              <a:buNone/>
            </a:pPr>
            <a:r>
              <a:rPr lang="en-US" sz="1200" dirty="0"/>
              <a:t># Split the data into training/testing sets</a:t>
            </a:r>
          </a:p>
          <a:p>
            <a:pPr marL="0" indent="0">
              <a:buNone/>
            </a:pPr>
            <a:r>
              <a:rPr lang="en-US" sz="1200" dirty="0" err="1"/>
              <a:t>X_train</a:t>
            </a:r>
            <a:r>
              <a:rPr lang="en-US" sz="1200" dirty="0"/>
              <a:t> = </a:t>
            </a:r>
            <a:r>
              <a:rPr lang="en-US" sz="1200" dirty="0" err="1"/>
              <a:t>np.array</a:t>
            </a:r>
            <a:r>
              <a:rPr lang="en-US" sz="1200" dirty="0"/>
              <a:t>(X[:1769]).reshape((-1, 4)) #we take the first 450 elements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X_test</a:t>
            </a:r>
            <a:r>
              <a:rPr lang="en-US" sz="1200" dirty="0"/>
              <a:t> = </a:t>
            </a:r>
            <a:r>
              <a:rPr lang="en-US" sz="1200" dirty="0" err="1"/>
              <a:t>np.array</a:t>
            </a:r>
            <a:r>
              <a:rPr lang="en-US" sz="1200" dirty="0"/>
              <a:t>(X[1769:]).reshape((-1, 4)) #we take elements after 450 index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 Split the targets into training/testing sets</a:t>
            </a:r>
          </a:p>
          <a:p>
            <a:pPr marL="0" indent="0">
              <a:buNone/>
            </a:pPr>
            <a:r>
              <a:rPr lang="en-US" sz="1200" dirty="0" err="1"/>
              <a:t>Y_train</a:t>
            </a:r>
            <a:r>
              <a:rPr lang="en-US" sz="1200" dirty="0"/>
              <a:t> = </a:t>
            </a:r>
            <a:r>
              <a:rPr lang="en-US" sz="1200" dirty="0" err="1"/>
              <a:t>close_prices</a:t>
            </a:r>
            <a:r>
              <a:rPr lang="en-US" sz="1200" dirty="0"/>
              <a:t>[:1769] #we take the first 450 elements</a:t>
            </a:r>
          </a:p>
          <a:p>
            <a:pPr marL="0" indent="0">
              <a:buNone/>
            </a:pPr>
            <a:r>
              <a:rPr lang="en-US" sz="1200" dirty="0" err="1"/>
              <a:t>Y_test</a:t>
            </a:r>
            <a:r>
              <a:rPr lang="en-US" sz="1200" dirty="0"/>
              <a:t> = </a:t>
            </a:r>
            <a:r>
              <a:rPr lang="en-US" sz="1200" dirty="0" err="1"/>
              <a:t>close_prices</a:t>
            </a:r>
            <a:r>
              <a:rPr lang="en-US" sz="1200" dirty="0"/>
              <a:t>[1769:] #we take elements after 450 index</a:t>
            </a:r>
          </a:p>
          <a:p>
            <a:pPr marL="0" indent="0">
              <a:buNone/>
            </a:pPr>
            <a:r>
              <a:rPr lang="en-US" sz="1200" dirty="0" err="1"/>
              <a:t>regr</a:t>
            </a:r>
            <a:r>
              <a:rPr lang="en-US" sz="1200" dirty="0"/>
              <a:t> = </a:t>
            </a:r>
            <a:r>
              <a:rPr lang="en-US" sz="1200" dirty="0" err="1"/>
              <a:t>linear_model.LinearRegression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# Train the model using the training sets</a:t>
            </a:r>
          </a:p>
          <a:p>
            <a:pPr marL="0" indent="0">
              <a:buNone/>
            </a:pPr>
            <a:r>
              <a:rPr lang="en-US" sz="1200" dirty="0" err="1"/>
              <a:t>regr.fit</a:t>
            </a:r>
            <a:r>
              <a:rPr lang="en-US" sz="1200" dirty="0"/>
              <a:t>(</a:t>
            </a:r>
            <a:r>
              <a:rPr lang="en-US" sz="1200" dirty="0" err="1"/>
              <a:t>X_train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# Make predictions using the testing set</a:t>
            </a:r>
          </a:p>
          <a:p>
            <a:pPr marL="0" indent="0">
              <a:buNone/>
            </a:pPr>
            <a:r>
              <a:rPr lang="en-US" sz="1200" dirty="0" err="1"/>
              <a:t>Y_pred</a:t>
            </a:r>
            <a:r>
              <a:rPr lang="en-US" sz="1200" dirty="0"/>
              <a:t> = </a:t>
            </a:r>
            <a:r>
              <a:rPr lang="en-US" sz="1200" dirty="0" err="1"/>
              <a:t>regr.predict</a:t>
            </a:r>
            <a:r>
              <a:rPr lang="en-US" sz="1200" dirty="0"/>
              <a:t>(</a:t>
            </a:r>
            <a:r>
              <a:rPr lang="en-US" sz="1200" dirty="0" err="1"/>
              <a:t>X_test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# The coefficients</a:t>
            </a:r>
          </a:p>
          <a:p>
            <a:pPr marL="0" indent="0">
              <a:buNone/>
            </a:pPr>
            <a:r>
              <a:rPr lang="en-US" sz="1200" dirty="0"/>
              <a:t>print("Coefficients: \n", </a:t>
            </a:r>
            <a:r>
              <a:rPr lang="en-US" sz="1200" dirty="0" err="1"/>
              <a:t>regr.coef</a:t>
            </a:r>
            <a:r>
              <a:rPr lang="en-US" sz="1200" dirty="0"/>
              <a:t>_)</a:t>
            </a:r>
          </a:p>
          <a:p>
            <a:pPr marL="0" indent="0">
              <a:buNone/>
            </a:pPr>
            <a:r>
              <a:rPr lang="en-US" sz="1200" dirty="0"/>
              <a:t># The mean squared error</a:t>
            </a:r>
          </a:p>
          <a:p>
            <a:pPr marL="0" indent="0">
              <a:buNone/>
            </a:pPr>
            <a:r>
              <a:rPr lang="en-US" sz="1200" dirty="0"/>
              <a:t>print("Mean squared error: %.2f" % </a:t>
            </a:r>
            <a:r>
              <a:rPr lang="en-US" sz="1200" dirty="0" err="1"/>
              <a:t>mean_squared_error</a:t>
            </a:r>
            <a:r>
              <a:rPr lang="en-US" sz="1200" dirty="0"/>
              <a:t>(</a:t>
            </a:r>
            <a:r>
              <a:rPr lang="en-US" sz="1200" dirty="0" err="1"/>
              <a:t>Y_test</a:t>
            </a:r>
            <a:r>
              <a:rPr lang="en-US" sz="1200" dirty="0"/>
              <a:t>, </a:t>
            </a:r>
            <a:r>
              <a:rPr lang="en-US" sz="1200" dirty="0" err="1"/>
              <a:t>Y_pred</a:t>
            </a:r>
            <a:r>
              <a:rPr lang="en-US" sz="1200" dirty="0"/>
              <a:t>))</a:t>
            </a:r>
          </a:p>
          <a:p>
            <a:pPr marL="0" indent="0">
              <a:buNone/>
            </a:pPr>
            <a:r>
              <a:rPr lang="en-US" sz="1200" dirty="0"/>
              <a:t># The coefficient of determination: 1 is perfect prediction</a:t>
            </a:r>
          </a:p>
          <a:p>
            <a:pPr marL="0" indent="0">
              <a:buNone/>
            </a:pPr>
            <a:r>
              <a:rPr lang="en-US" sz="1200" dirty="0"/>
              <a:t>print("Coefficient of determination: %.2f" % r2_score(</a:t>
            </a:r>
            <a:r>
              <a:rPr lang="en-US" sz="1200" dirty="0" err="1"/>
              <a:t>Y_test</a:t>
            </a:r>
            <a:r>
              <a:rPr lang="en-US" sz="1200" dirty="0"/>
              <a:t>, </a:t>
            </a:r>
            <a:r>
              <a:rPr lang="en-US" sz="1200" dirty="0" err="1"/>
              <a:t>Y_pred</a:t>
            </a:r>
            <a:r>
              <a:rPr lang="en-US" sz="1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3469064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0FD31-F47C-F921-9754-52EAD8F3D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 My project I used  SEE PLC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ckwell" panose="02060603020205020403" pitchFamily="18" charset="0"/>
                  </a:rPr>
                  <a:t>(</a:t>
                </a:r>
                <a:r>
                  <a:rPr lang="en-US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Rockwell" panose="02060603020205020403" pitchFamily="18" charset="0"/>
                  </a:rPr>
                  <a:t>SSE plc is a multinational energy company headquartered in Perth, Scotland. It is listed on the London Stock Exchange)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historical data.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 first example of my project I have experimented with a 10 years old dataset with a total of Data=2528,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I’m going to experiment with different level of training/testing data to see which level gives us better result.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Based on table data we see that the best result we got on third case where Coefficient of determination is almost perfect and it value is equal to 0.99%,In this case MSE value it is the best one compare to other cases but it can get better.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Total average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equal to 0.98 which is very good but the MSE values aren’t very good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 this slide I have experimented with 2 </a:t>
                </a:r>
                <a:r>
                  <a:rPr lang="en-US" sz="2000" b="0" i="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independent(Open and Volume)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to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predictet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the closing price. In next slide I’m going to experiment with 4 </a:t>
                </a:r>
                <a:r>
                  <a:rPr lang="en-US" sz="2000" b="0" i="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independent variables(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</a:t>
                </a:r>
                <a:r>
                  <a:rPr lang="en-US" sz="2000" b="0" i="0" kern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pen,High,Low,Volume</a:t>
                </a:r>
                <a:r>
                  <a:rPr lang="en-US" sz="2000" b="0" i="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) to predict the dependent the closing price.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0FD31-F47C-F921-9754-52EAD8F3D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200" t="-889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A407A6F-5639-0C86-ED6E-B1CDB277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7946786"/>
                  </p:ext>
                </p:extLst>
              </p:nvPr>
            </p:nvGraphicFramePr>
            <p:xfrm>
              <a:off x="3629464" y="4501661"/>
              <a:ext cx="8398410" cy="2545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9682">
                      <a:extLst>
                        <a:ext uri="{9D8B030D-6E8A-4147-A177-3AD203B41FA5}">
                          <a16:colId xmlns:a16="http://schemas.microsoft.com/office/drawing/2014/main" val="794387356"/>
                        </a:ext>
                      </a:extLst>
                    </a:gridCol>
                    <a:gridCol w="1679682">
                      <a:extLst>
                        <a:ext uri="{9D8B030D-6E8A-4147-A177-3AD203B41FA5}">
                          <a16:colId xmlns:a16="http://schemas.microsoft.com/office/drawing/2014/main" val="552542870"/>
                        </a:ext>
                      </a:extLst>
                    </a:gridCol>
                    <a:gridCol w="1679682">
                      <a:extLst>
                        <a:ext uri="{9D8B030D-6E8A-4147-A177-3AD203B41FA5}">
                          <a16:colId xmlns:a16="http://schemas.microsoft.com/office/drawing/2014/main" val="3270347233"/>
                        </a:ext>
                      </a:extLst>
                    </a:gridCol>
                    <a:gridCol w="1679682">
                      <a:extLst>
                        <a:ext uri="{9D8B030D-6E8A-4147-A177-3AD203B41FA5}">
                          <a16:colId xmlns:a16="http://schemas.microsoft.com/office/drawing/2014/main" val="3791395866"/>
                        </a:ext>
                      </a:extLst>
                    </a:gridCol>
                    <a:gridCol w="1679682">
                      <a:extLst>
                        <a:ext uri="{9D8B030D-6E8A-4147-A177-3AD203B41FA5}">
                          <a16:colId xmlns:a16="http://schemas.microsoft.com/office/drawing/2014/main" val="474031323"/>
                        </a:ext>
                      </a:extLst>
                    </a:gridCol>
                  </a:tblGrid>
                  <a:tr h="358986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10 Years of Historic Data(2528)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696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Multiple Linear Regression with 2 independent variables </a:t>
                          </a:r>
                          <a:endParaRPr lang="en-US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   70-30%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80-20%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90-10%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60-40%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7541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664.57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583.85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549.99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1057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913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0902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A407A6F-5639-0C86-ED6E-B1CDB277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7946786"/>
                  </p:ext>
                </p:extLst>
              </p:nvPr>
            </p:nvGraphicFramePr>
            <p:xfrm>
              <a:off x="3629464" y="4501661"/>
              <a:ext cx="8398410" cy="2545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9682">
                      <a:extLst>
                        <a:ext uri="{9D8B030D-6E8A-4147-A177-3AD203B41FA5}">
                          <a16:colId xmlns:a16="http://schemas.microsoft.com/office/drawing/2014/main" val="794387356"/>
                        </a:ext>
                      </a:extLst>
                    </a:gridCol>
                    <a:gridCol w="1679682">
                      <a:extLst>
                        <a:ext uri="{9D8B030D-6E8A-4147-A177-3AD203B41FA5}">
                          <a16:colId xmlns:a16="http://schemas.microsoft.com/office/drawing/2014/main" val="552542870"/>
                        </a:ext>
                      </a:extLst>
                    </a:gridCol>
                    <a:gridCol w="1679682">
                      <a:extLst>
                        <a:ext uri="{9D8B030D-6E8A-4147-A177-3AD203B41FA5}">
                          <a16:colId xmlns:a16="http://schemas.microsoft.com/office/drawing/2014/main" val="3270347233"/>
                        </a:ext>
                      </a:extLst>
                    </a:gridCol>
                    <a:gridCol w="1679682">
                      <a:extLst>
                        <a:ext uri="{9D8B030D-6E8A-4147-A177-3AD203B41FA5}">
                          <a16:colId xmlns:a16="http://schemas.microsoft.com/office/drawing/2014/main" val="3791395866"/>
                        </a:ext>
                      </a:extLst>
                    </a:gridCol>
                    <a:gridCol w="1679682">
                      <a:extLst>
                        <a:ext uri="{9D8B030D-6E8A-4147-A177-3AD203B41FA5}">
                          <a16:colId xmlns:a16="http://schemas.microsoft.com/office/drawing/2014/main" val="47403132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10 Years of Historic Data(2528)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696649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Multiple Linear Regression with 2 independent variables </a:t>
                          </a:r>
                          <a:endParaRPr lang="en-US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   70-30%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80-20%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90-10%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60-40%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7541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664.57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583.85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549.99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1057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2" t="-493443" r="-401087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913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09026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228116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0442-38A7-D2CE-ABAD-5A12BEF0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54743"/>
            <a:ext cx="10058400" cy="36224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 I am experimenting with 4 </a:t>
            </a:r>
            <a:r>
              <a:rPr lang="en-US" sz="32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+mn-ea"/>
                <a:cs typeface="+mn-cs"/>
              </a:rPr>
              <a:t>independent variables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FDFD5-D439-6C86-F2FD-9DA6DC0E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61722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actual example we the that we are having almost perfect values of coefficient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determination,with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 average which is equal to 0.99,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we see that Mean Square Error in first case(70-30%) it’s pretty high comparing with other cases for example at case 2,3 or 4 .But we got slightly better result comparing table 2 with table one.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predict MSE and Coefficient of determination I’ve used Linear Regression and Multi Linear Regression techniques.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MSE average of T1 is equal to 555.57 and T2 is equal to 303.25.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we see that using 4 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independent we are having a big difference and better result in our prediction.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7BD2188-1B83-F9B2-6F0F-A9528ADC54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393544"/>
                  </p:ext>
                </p:extLst>
              </p:nvPr>
            </p:nvGraphicFramePr>
            <p:xfrm>
              <a:off x="2658793" y="4446527"/>
              <a:ext cx="8342140" cy="2249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8428">
                      <a:extLst>
                        <a:ext uri="{9D8B030D-6E8A-4147-A177-3AD203B41FA5}">
                          <a16:colId xmlns:a16="http://schemas.microsoft.com/office/drawing/2014/main" val="3158972549"/>
                        </a:ext>
                      </a:extLst>
                    </a:gridCol>
                    <a:gridCol w="1668428">
                      <a:extLst>
                        <a:ext uri="{9D8B030D-6E8A-4147-A177-3AD203B41FA5}">
                          <a16:colId xmlns:a16="http://schemas.microsoft.com/office/drawing/2014/main" val="3144249306"/>
                        </a:ext>
                      </a:extLst>
                    </a:gridCol>
                    <a:gridCol w="1668428">
                      <a:extLst>
                        <a:ext uri="{9D8B030D-6E8A-4147-A177-3AD203B41FA5}">
                          <a16:colId xmlns:a16="http://schemas.microsoft.com/office/drawing/2014/main" val="210998236"/>
                        </a:ext>
                      </a:extLst>
                    </a:gridCol>
                    <a:gridCol w="1668428">
                      <a:extLst>
                        <a:ext uri="{9D8B030D-6E8A-4147-A177-3AD203B41FA5}">
                          <a16:colId xmlns:a16="http://schemas.microsoft.com/office/drawing/2014/main" val="433727142"/>
                        </a:ext>
                      </a:extLst>
                    </a:gridCol>
                    <a:gridCol w="1668428">
                      <a:extLst>
                        <a:ext uri="{9D8B030D-6E8A-4147-A177-3AD203B41FA5}">
                          <a16:colId xmlns:a16="http://schemas.microsoft.com/office/drawing/2014/main" val="1197707457"/>
                        </a:ext>
                      </a:extLst>
                    </a:gridCol>
                  </a:tblGrid>
                  <a:tr h="362340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10 Years of Historic Data(2528)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2791760"/>
                      </a:ext>
                    </a:extLst>
                  </a:tr>
                  <a:tr h="10568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Multiple Linear Regression with 4 independent variables</a:t>
                          </a:r>
                          <a:endParaRPr lang="en-US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 70-30%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80-20%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90-10%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60-40%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9487310"/>
                      </a:ext>
                    </a:extLst>
                  </a:tr>
                  <a:tr h="3673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463.75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265.29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213.32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272.26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5366797"/>
                      </a:ext>
                    </a:extLst>
                  </a:tr>
                  <a:tr h="4490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9221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7BD2188-1B83-F9B2-6F0F-A9528ADC54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393544"/>
                  </p:ext>
                </p:extLst>
              </p:nvPr>
            </p:nvGraphicFramePr>
            <p:xfrm>
              <a:off x="2658793" y="4446527"/>
              <a:ext cx="8342140" cy="2249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8428">
                      <a:extLst>
                        <a:ext uri="{9D8B030D-6E8A-4147-A177-3AD203B41FA5}">
                          <a16:colId xmlns:a16="http://schemas.microsoft.com/office/drawing/2014/main" val="3158972549"/>
                        </a:ext>
                      </a:extLst>
                    </a:gridCol>
                    <a:gridCol w="1668428">
                      <a:extLst>
                        <a:ext uri="{9D8B030D-6E8A-4147-A177-3AD203B41FA5}">
                          <a16:colId xmlns:a16="http://schemas.microsoft.com/office/drawing/2014/main" val="3144249306"/>
                        </a:ext>
                      </a:extLst>
                    </a:gridCol>
                    <a:gridCol w="1668428">
                      <a:extLst>
                        <a:ext uri="{9D8B030D-6E8A-4147-A177-3AD203B41FA5}">
                          <a16:colId xmlns:a16="http://schemas.microsoft.com/office/drawing/2014/main" val="210998236"/>
                        </a:ext>
                      </a:extLst>
                    </a:gridCol>
                    <a:gridCol w="1668428">
                      <a:extLst>
                        <a:ext uri="{9D8B030D-6E8A-4147-A177-3AD203B41FA5}">
                          <a16:colId xmlns:a16="http://schemas.microsoft.com/office/drawing/2014/main" val="433727142"/>
                        </a:ext>
                      </a:extLst>
                    </a:gridCol>
                    <a:gridCol w="1668428">
                      <a:extLst>
                        <a:ext uri="{9D8B030D-6E8A-4147-A177-3AD203B41FA5}">
                          <a16:colId xmlns:a16="http://schemas.microsoft.com/office/drawing/2014/main" val="1197707457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10 Years of Historic Data(2528)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2791760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Multiple Linear Regression with 4 independent variables</a:t>
                          </a:r>
                          <a:endParaRPr lang="en-US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 70-30%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80-20%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90-10%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60-40%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9487310"/>
                      </a:ext>
                    </a:extLst>
                  </a:tr>
                  <a:tr h="3673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463.75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265.29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213.32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272.26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5366797"/>
                      </a:ext>
                    </a:extLst>
                  </a:tr>
                  <a:tr h="4490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5" t="-406757" r="-401095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9221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106734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3F03-5B57-1AB2-C6AB-6BD0E956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455" y="154744"/>
            <a:ext cx="10058400" cy="16670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 I am experimenting with </a:t>
            </a:r>
            <a:r>
              <a:rPr lang="en-US" sz="2800" dirty="0"/>
              <a:t>5 Years of Historic Data(1769)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1B1EB-5A58-80E9-5F7F-700045C13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21446"/>
                <a:ext cx="12192000" cy="653655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Right now using the Multi Linear Regression technique I predicted the closing price.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 this actual example I used 2 independent variables(Open and Volume).I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splitted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the dataset in training/testing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Base on table result we see that by increasing the percentage of training  data and decreasing the percentage of testing data we are getting better predictions.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MSE total average of Table 1 is equal to 573.5. &amp;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total average of  Table 1 is equal to 0.97%.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really good because the max value that  can take is 1 which corresponds to 100% and I am getting 97/100% which is excellent result, and the value of MSE it is not the best one , if we compare the 5 years of historic data table and 10 years of historic data we can see that we are having better result at table with the 10 years of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1B1EB-5A58-80E9-5F7F-700045C13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21446"/>
                <a:ext cx="12192000" cy="6536554"/>
              </a:xfrm>
              <a:blipFill>
                <a:blip r:embed="rId2"/>
                <a:stretch>
                  <a:fillRect l="-200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C195265-496F-50BA-A868-49619F3AD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4262"/>
            <a:ext cx="6247557" cy="2376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D650C6-4795-D66C-8F64-85341AB6A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557" y="4404262"/>
            <a:ext cx="5944443" cy="24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8685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0681-C2FE-0E1C-7AD1-1B6341F5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901" y="147007"/>
            <a:ext cx="10058400" cy="2011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 I am experimenting with </a:t>
            </a:r>
            <a:r>
              <a:rPr lang="en-US" sz="2800" dirty="0"/>
              <a:t>5 Years of Historic Data(1769)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84F00-A9AF-D48B-4289-0EEBBD70D8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78302"/>
                <a:ext cx="12192000" cy="6379698"/>
              </a:xfrm>
            </p:spPr>
            <p:txBody>
              <a:bodyPr/>
              <a:lstStyle/>
              <a:p>
                <a:r>
                  <a:rPr lang="en-US" dirty="0"/>
                  <a:t>In this example I’ve experimented with 5 years of historic data with a total number of data which is equal to 1769.</a:t>
                </a:r>
              </a:p>
              <a:p>
                <a:r>
                  <a:rPr lang="en-US" dirty="0"/>
                  <a:t>We can see that by increasing the number of training we are getting almost the perfect result.</a:t>
                </a:r>
              </a:p>
              <a:p>
                <a:r>
                  <a:rPr lang="en-US" dirty="0"/>
                  <a:t>At 3th case we got a coefficient of determination that is equal to 1.00 which is </a:t>
                </a:r>
                <a:r>
                  <a:rPr lang="en-US" dirty="0" err="1"/>
                  <a:t>perfect,because</a:t>
                </a:r>
                <a:r>
                  <a:rPr lang="en-US" dirty="0"/>
                  <a:t> it can’t get better than 100% , so in this case we’re having a 100/100%.</a:t>
                </a:r>
              </a:p>
              <a:p>
                <a:r>
                  <a:rPr lang="en-US" dirty="0"/>
                  <a:t>If we see the MSE we can clearly see that it is going better than other experiments and other tables but it’s not the best value that MSE can get.</a:t>
                </a:r>
              </a:p>
              <a:p>
                <a:r>
                  <a:rPr lang="en-US" dirty="0"/>
                  <a:t>The worse is example 4 where we </a:t>
                </a:r>
                <a:r>
                  <a:rPr lang="en-US" dirty="0" err="1"/>
                  <a:t>splited</a:t>
                </a:r>
                <a:r>
                  <a:rPr lang="en-US" dirty="0"/>
                  <a:t> the data in 60-40% .</a:t>
                </a:r>
              </a:p>
              <a:p>
                <a:r>
                  <a:rPr lang="en-US" dirty="0"/>
                  <a:t>MSE value is equal to 1061.4 which is really bad 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 is equal to 0.98%.In this case we are having an overfitting of testing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84F00-A9AF-D48B-4289-0EEBBD70D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78302"/>
                <a:ext cx="12192000" cy="6379698"/>
              </a:xfrm>
              <a:blipFill>
                <a:blip r:embed="rId2"/>
                <a:stretch>
                  <a:fillRect l="-200" t="-955" r="-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B15632E-EAE8-7869-24D3-15C3CE061D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557376"/>
                  </p:ext>
                </p:extLst>
              </p:nvPr>
            </p:nvGraphicFramePr>
            <p:xfrm>
              <a:off x="2138289" y="4276578"/>
              <a:ext cx="8317130" cy="223763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63426">
                      <a:extLst>
                        <a:ext uri="{9D8B030D-6E8A-4147-A177-3AD203B41FA5}">
                          <a16:colId xmlns:a16="http://schemas.microsoft.com/office/drawing/2014/main" val="300826654"/>
                        </a:ext>
                      </a:extLst>
                    </a:gridCol>
                    <a:gridCol w="1663426">
                      <a:extLst>
                        <a:ext uri="{9D8B030D-6E8A-4147-A177-3AD203B41FA5}">
                          <a16:colId xmlns:a16="http://schemas.microsoft.com/office/drawing/2014/main" val="876536426"/>
                        </a:ext>
                      </a:extLst>
                    </a:gridCol>
                    <a:gridCol w="1663426">
                      <a:extLst>
                        <a:ext uri="{9D8B030D-6E8A-4147-A177-3AD203B41FA5}">
                          <a16:colId xmlns:a16="http://schemas.microsoft.com/office/drawing/2014/main" val="92270695"/>
                        </a:ext>
                      </a:extLst>
                    </a:gridCol>
                    <a:gridCol w="1663426">
                      <a:extLst>
                        <a:ext uri="{9D8B030D-6E8A-4147-A177-3AD203B41FA5}">
                          <a16:colId xmlns:a16="http://schemas.microsoft.com/office/drawing/2014/main" val="1374316377"/>
                        </a:ext>
                      </a:extLst>
                    </a:gridCol>
                    <a:gridCol w="1663426">
                      <a:extLst>
                        <a:ext uri="{9D8B030D-6E8A-4147-A177-3AD203B41FA5}">
                          <a16:colId xmlns:a16="http://schemas.microsoft.com/office/drawing/2014/main" val="2887335598"/>
                        </a:ext>
                      </a:extLst>
                    </a:gridCol>
                  </a:tblGrid>
                  <a:tr h="434237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5 Years of Historic Data(1769)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159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</a:rPr>
                            <a:t>Multiple Linear Regression with 4 independent variables</a:t>
                          </a:r>
                          <a:endParaRPr lang="en-US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70-30%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80-20%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90-10%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60-40%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5665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587.03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401.57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287.10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1061.4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04817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6792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B15632E-EAE8-7869-24D3-15C3CE061D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557376"/>
                  </p:ext>
                </p:extLst>
              </p:nvPr>
            </p:nvGraphicFramePr>
            <p:xfrm>
              <a:off x="2138289" y="4276578"/>
              <a:ext cx="8317130" cy="22437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63426">
                      <a:extLst>
                        <a:ext uri="{9D8B030D-6E8A-4147-A177-3AD203B41FA5}">
                          <a16:colId xmlns:a16="http://schemas.microsoft.com/office/drawing/2014/main" val="300826654"/>
                        </a:ext>
                      </a:extLst>
                    </a:gridCol>
                    <a:gridCol w="1663426">
                      <a:extLst>
                        <a:ext uri="{9D8B030D-6E8A-4147-A177-3AD203B41FA5}">
                          <a16:colId xmlns:a16="http://schemas.microsoft.com/office/drawing/2014/main" val="876536426"/>
                        </a:ext>
                      </a:extLst>
                    </a:gridCol>
                    <a:gridCol w="1663426">
                      <a:extLst>
                        <a:ext uri="{9D8B030D-6E8A-4147-A177-3AD203B41FA5}">
                          <a16:colId xmlns:a16="http://schemas.microsoft.com/office/drawing/2014/main" val="92270695"/>
                        </a:ext>
                      </a:extLst>
                    </a:gridCol>
                    <a:gridCol w="1663426">
                      <a:extLst>
                        <a:ext uri="{9D8B030D-6E8A-4147-A177-3AD203B41FA5}">
                          <a16:colId xmlns:a16="http://schemas.microsoft.com/office/drawing/2014/main" val="1374316377"/>
                        </a:ext>
                      </a:extLst>
                    </a:gridCol>
                    <a:gridCol w="1663426">
                      <a:extLst>
                        <a:ext uri="{9D8B030D-6E8A-4147-A177-3AD203B41FA5}">
                          <a16:colId xmlns:a16="http://schemas.microsoft.com/office/drawing/2014/main" val="2887335598"/>
                        </a:ext>
                      </a:extLst>
                    </a:gridCol>
                  </a:tblGrid>
                  <a:tr h="434237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5 Years of Historic Data(1769)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159435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</a:rPr>
                            <a:t>Multiple Linear Regression with 4 independent variables</a:t>
                          </a:r>
                          <a:endParaRPr lang="en-US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70-30%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80-20%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90-10%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60-40%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5665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587.03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401.57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287.10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1061.4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0481795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6" t="-513115" r="-4018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679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27080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B324-85EA-F373-9A3A-9B8A2BFA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61" y="0"/>
            <a:ext cx="10058400" cy="3312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 I am experimenting with same years of data and 2 </a:t>
            </a:r>
            <a:r>
              <a:rPr lang="en-US" sz="2400" b="0" i="0" kern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+mn-ea"/>
                <a:cs typeface="+mn-cs"/>
              </a:rPr>
              <a:t>independentable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variables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EDB5-3BE4-F118-B3B5-FB762CC2D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4234"/>
            <a:ext cx="12192000" cy="639376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Until now we saw experiments with different historical data.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example was with 10 years of historical data and the got results that were not bad but also not good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 example was with 5 years of historical data and we got the best result until now 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we are experimenting with 3 years of historical data with a total data which is equal to 1263.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average of MSE is equal to 657.75,that is pretty high than previous one with 5 years of historical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data,and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average of coefficient of determination is equal to 0.96%,so we got 96-100%.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Comparing this table to 5 years of historical data table we are getting pretty worse result at the point of coefficient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determination,but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 are getting worse result at part of Mean Square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87B757D-624E-EC8C-489B-6D518CE70E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215751"/>
                  </p:ext>
                </p:extLst>
              </p:nvPr>
            </p:nvGraphicFramePr>
            <p:xfrm>
              <a:off x="196947" y="4184097"/>
              <a:ext cx="8539090" cy="23292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7818">
                      <a:extLst>
                        <a:ext uri="{9D8B030D-6E8A-4147-A177-3AD203B41FA5}">
                          <a16:colId xmlns:a16="http://schemas.microsoft.com/office/drawing/2014/main" val="2410242836"/>
                        </a:ext>
                      </a:extLst>
                    </a:gridCol>
                    <a:gridCol w="1707818">
                      <a:extLst>
                        <a:ext uri="{9D8B030D-6E8A-4147-A177-3AD203B41FA5}">
                          <a16:colId xmlns:a16="http://schemas.microsoft.com/office/drawing/2014/main" val="1897905911"/>
                        </a:ext>
                      </a:extLst>
                    </a:gridCol>
                    <a:gridCol w="1707818">
                      <a:extLst>
                        <a:ext uri="{9D8B030D-6E8A-4147-A177-3AD203B41FA5}">
                          <a16:colId xmlns:a16="http://schemas.microsoft.com/office/drawing/2014/main" val="3789489152"/>
                        </a:ext>
                      </a:extLst>
                    </a:gridCol>
                    <a:gridCol w="1707818">
                      <a:extLst>
                        <a:ext uri="{9D8B030D-6E8A-4147-A177-3AD203B41FA5}">
                          <a16:colId xmlns:a16="http://schemas.microsoft.com/office/drawing/2014/main" val="3816713191"/>
                        </a:ext>
                      </a:extLst>
                    </a:gridCol>
                    <a:gridCol w="1707818">
                      <a:extLst>
                        <a:ext uri="{9D8B030D-6E8A-4147-A177-3AD203B41FA5}">
                          <a16:colId xmlns:a16="http://schemas.microsoft.com/office/drawing/2014/main" val="24773543"/>
                        </a:ext>
                      </a:extLst>
                    </a:gridCol>
                  </a:tblGrid>
                  <a:tr h="422899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3 Years of Historic Data(1263)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537334"/>
                      </a:ext>
                    </a:extLst>
                  </a:tr>
                  <a:tr h="11245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Multiple Linear Regression with 2 independent variables</a:t>
                          </a:r>
                          <a:endParaRPr lang="en-US" sz="1600" b="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70-30%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80-20%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90-10%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60-40%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048597"/>
                      </a:ext>
                    </a:extLst>
                  </a:tr>
                  <a:tr h="3909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609.33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734.80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696.90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583.01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7187452"/>
                      </a:ext>
                    </a:extLst>
                  </a:tr>
                  <a:tr h="3909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2440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87B757D-624E-EC8C-489B-6D518CE70E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215751"/>
                  </p:ext>
                </p:extLst>
              </p:nvPr>
            </p:nvGraphicFramePr>
            <p:xfrm>
              <a:off x="196947" y="4184097"/>
              <a:ext cx="8539090" cy="23292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7818">
                      <a:extLst>
                        <a:ext uri="{9D8B030D-6E8A-4147-A177-3AD203B41FA5}">
                          <a16:colId xmlns:a16="http://schemas.microsoft.com/office/drawing/2014/main" val="2410242836"/>
                        </a:ext>
                      </a:extLst>
                    </a:gridCol>
                    <a:gridCol w="1707818">
                      <a:extLst>
                        <a:ext uri="{9D8B030D-6E8A-4147-A177-3AD203B41FA5}">
                          <a16:colId xmlns:a16="http://schemas.microsoft.com/office/drawing/2014/main" val="1897905911"/>
                        </a:ext>
                      </a:extLst>
                    </a:gridCol>
                    <a:gridCol w="1707818">
                      <a:extLst>
                        <a:ext uri="{9D8B030D-6E8A-4147-A177-3AD203B41FA5}">
                          <a16:colId xmlns:a16="http://schemas.microsoft.com/office/drawing/2014/main" val="3789489152"/>
                        </a:ext>
                      </a:extLst>
                    </a:gridCol>
                    <a:gridCol w="1707818">
                      <a:extLst>
                        <a:ext uri="{9D8B030D-6E8A-4147-A177-3AD203B41FA5}">
                          <a16:colId xmlns:a16="http://schemas.microsoft.com/office/drawing/2014/main" val="3816713191"/>
                        </a:ext>
                      </a:extLst>
                    </a:gridCol>
                    <a:gridCol w="1707818">
                      <a:extLst>
                        <a:ext uri="{9D8B030D-6E8A-4147-A177-3AD203B41FA5}">
                          <a16:colId xmlns:a16="http://schemas.microsoft.com/office/drawing/2014/main" val="24773543"/>
                        </a:ext>
                      </a:extLst>
                    </a:gridCol>
                  </a:tblGrid>
                  <a:tr h="422899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3 Years of Historic Data(1263)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537334"/>
                      </a:ext>
                    </a:extLst>
                  </a:tr>
                  <a:tr h="11245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Multiple Linear Regression with 2 independent variables</a:t>
                          </a:r>
                          <a:endParaRPr lang="en-US" sz="1600" b="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70-30%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80-20%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90-10%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60-40%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048597"/>
                      </a:ext>
                    </a:extLst>
                  </a:tr>
                  <a:tr h="3909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609.33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734.80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696.90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583.01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7187452"/>
                      </a:ext>
                    </a:extLst>
                  </a:tr>
                  <a:tr h="3909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7" t="-506250" r="-401429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24401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839447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008E-92D2-6204-A013-2D01A0BF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4058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 I am experimenting with same years of data but 4 </a:t>
            </a:r>
            <a:r>
              <a:rPr lang="en-US" sz="2400" b="0" i="0" kern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+mn-ea"/>
                <a:cs typeface="+mn-cs"/>
              </a:rPr>
              <a:t>independentable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variables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0A0A-7650-79C7-6190-C0A23B23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5853"/>
            <a:ext cx="12192000" cy="645214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now I am experimenting with 3 years of historical data and total number of data which is equal to 1263.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total average of MSE is equal to 486.75 which is better than previous which was equal to 657.75.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the total average of Coefficient of determination is equal to 0.97%,so we got 97-100%.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number is slightly better the previous example that was 0.96%.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example I used 4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independent variables(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Open,High,Low,Volume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) to predict the closing price.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 we are clearly seeing that by increasing the number of independent variables we have better results.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1F6246A-8757-3CA7-0805-C1293F43E8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236974"/>
                  </p:ext>
                </p:extLst>
              </p:nvPr>
            </p:nvGraphicFramePr>
            <p:xfrm>
              <a:off x="1927274" y="3786423"/>
              <a:ext cx="8359335" cy="2179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1867">
                      <a:extLst>
                        <a:ext uri="{9D8B030D-6E8A-4147-A177-3AD203B41FA5}">
                          <a16:colId xmlns:a16="http://schemas.microsoft.com/office/drawing/2014/main" val="511285284"/>
                        </a:ext>
                      </a:extLst>
                    </a:gridCol>
                    <a:gridCol w="1671867">
                      <a:extLst>
                        <a:ext uri="{9D8B030D-6E8A-4147-A177-3AD203B41FA5}">
                          <a16:colId xmlns:a16="http://schemas.microsoft.com/office/drawing/2014/main" val="348997499"/>
                        </a:ext>
                      </a:extLst>
                    </a:gridCol>
                    <a:gridCol w="1671867">
                      <a:extLst>
                        <a:ext uri="{9D8B030D-6E8A-4147-A177-3AD203B41FA5}">
                          <a16:colId xmlns:a16="http://schemas.microsoft.com/office/drawing/2014/main" val="4023794018"/>
                        </a:ext>
                      </a:extLst>
                    </a:gridCol>
                    <a:gridCol w="1671867">
                      <a:extLst>
                        <a:ext uri="{9D8B030D-6E8A-4147-A177-3AD203B41FA5}">
                          <a16:colId xmlns:a16="http://schemas.microsoft.com/office/drawing/2014/main" val="2087779246"/>
                        </a:ext>
                      </a:extLst>
                    </a:gridCol>
                    <a:gridCol w="1671867">
                      <a:extLst>
                        <a:ext uri="{9D8B030D-6E8A-4147-A177-3AD203B41FA5}">
                          <a16:colId xmlns:a16="http://schemas.microsoft.com/office/drawing/2014/main" val="1292989242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3 Years of Historic Data(1263)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744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Multiple Linear Regression with 4 independent variables</a:t>
                          </a:r>
                          <a:endParaRPr lang="en-US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70-30%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80-20%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90-10%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60-40%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08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369.67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510.66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462.40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606.87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525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473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1F6246A-8757-3CA7-0805-C1293F43E8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236974"/>
                  </p:ext>
                </p:extLst>
              </p:nvPr>
            </p:nvGraphicFramePr>
            <p:xfrm>
              <a:off x="1927274" y="3786423"/>
              <a:ext cx="8359335" cy="2179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1867">
                      <a:extLst>
                        <a:ext uri="{9D8B030D-6E8A-4147-A177-3AD203B41FA5}">
                          <a16:colId xmlns:a16="http://schemas.microsoft.com/office/drawing/2014/main" val="511285284"/>
                        </a:ext>
                      </a:extLst>
                    </a:gridCol>
                    <a:gridCol w="1671867">
                      <a:extLst>
                        <a:ext uri="{9D8B030D-6E8A-4147-A177-3AD203B41FA5}">
                          <a16:colId xmlns:a16="http://schemas.microsoft.com/office/drawing/2014/main" val="348997499"/>
                        </a:ext>
                      </a:extLst>
                    </a:gridCol>
                    <a:gridCol w="1671867">
                      <a:extLst>
                        <a:ext uri="{9D8B030D-6E8A-4147-A177-3AD203B41FA5}">
                          <a16:colId xmlns:a16="http://schemas.microsoft.com/office/drawing/2014/main" val="4023794018"/>
                        </a:ext>
                      </a:extLst>
                    </a:gridCol>
                    <a:gridCol w="1671867">
                      <a:extLst>
                        <a:ext uri="{9D8B030D-6E8A-4147-A177-3AD203B41FA5}">
                          <a16:colId xmlns:a16="http://schemas.microsoft.com/office/drawing/2014/main" val="2087779246"/>
                        </a:ext>
                      </a:extLst>
                    </a:gridCol>
                    <a:gridCol w="1671867">
                      <a:extLst>
                        <a:ext uri="{9D8B030D-6E8A-4147-A177-3AD203B41FA5}">
                          <a16:colId xmlns:a16="http://schemas.microsoft.com/office/drawing/2014/main" val="1292989242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3 Years of Historic Data(1263)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744562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Multiple Linear Regression with 4 independent variables</a:t>
                          </a:r>
                          <a:endParaRPr lang="en-US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70-30%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80-20%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90-10%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60-40%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08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369.67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510.66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462.40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606.87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525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5" t="-495082" r="-4021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4736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622182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BA61-FDD0-F1F8-3D9A-BD6C56B6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3">
            <a:normAutofit fontScale="62500" lnSpcReduction="20000"/>
          </a:bodyPr>
          <a:lstStyle/>
          <a:p>
            <a:r>
              <a:rPr lang="en-US" dirty="0"/>
              <a:t>#Graphical Representation of Multiple Linear Regression (with 2 independent variables x1 and x2)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datasets, </a:t>
            </a:r>
            <a:r>
              <a:rPr lang="en-US" dirty="0" err="1"/>
              <a:t>linear_model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mean_squared_error</a:t>
            </a:r>
            <a:r>
              <a:rPr lang="en-US" dirty="0"/>
              <a:t>, r2_score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# Load the dataset</a:t>
            </a:r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("C:\\Users\\Enes Jashari\\Downloads\\SSE.L10Y.csv")</a:t>
            </a:r>
          </a:p>
          <a:p>
            <a:r>
              <a:rPr lang="en-US" dirty="0"/>
              <a:t># Dependent variable Y</a:t>
            </a:r>
          </a:p>
          <a:p>
            <a:r>
              <a:rPr lang="en-US" dirty="0"/>
              <a:t>Y = data['Close']</a:t>
            </a:r>
          </a:p>
          <a:p>
            <a:r>
              <a:rPr lang="en-US" dirty="0"/>
              <a:t>print(Y)</a:t>
            </a:r>
          </a:p>
          <a:p>
            <a:r>
              <a:rPr lang="en-US" dirty="0"/>
              <a:t># Independent variables X1 and X2</a:t>
            </a:r>
          </a:p>
          <a:p>
            <a:r>
              <a:rPr lang="en-US" dirty="0"/>
              <a:t>X = data[['Open', 'Volume']].</a:t>
            </a:r>
            <a:r>
              <a:rPr lang="en-US" dirty="0" err="1"/>
              <a:t>to_numpy</a:t>
            </a:r>
            <a:r>
              <a:rPr lang="en-US" dirty="0"/>
              <a:t>()</a:t>
            </a:r>
          </a:p>
          <a:p>
            <a:r>
              <a:rPr lang="en-US" dirty="0"/>
              <a:t>X1 = data['Open']</a:t>
            </a:r>
          </a:p>
          <a:p>
            <a:r>
              <a:rPr lang="en-US" dirty="0"/>
              <a:t>print(X1)</a:t>
            </a:r>
          </a:p>
          <a:p>
            <a:r>
              <a:rPr lang="en-US" dirty="0"/>
              <a:t>X2 = data['Volume']</a:t>
            </a:r>
          </a:p>
          <a:p>
            <a:r>
              <a:rPr lang="en-US" dirty="0"/>
              <a:t>print(X2)</a:t>
            </a:r>
          </a:p>
          <a:p>
            <a:r>
              <a:rPr lang="en-US" dirty="0"/>
              <a:t># create training and test splits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=0.30)</a:t>
            </a:r>
          </a:p>
          <a:p>
            <a:r>
              <a:rPr lang="en-US" dirty="0"/>
              <a:t>X_train2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).reshape((-1, 2)) </a:t>
            </a:r>
          </a:p>
          <a:p>
            <a:r>
              <a:rPr lang="en-US" dirty="0"/>
              <a:t>X_test2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).reshape((-1, 2))</a:t>
            </a:r>
          </a:p>
          <a:p>
            <a:r>
              <a:rPr lang="en-US" dirty="0"/>
              <a:t>X1_test = X_test2[:, 0]</a:t>
            </a:r>
          </a:p>
          <a:p>
            <a:r>
              <a:rPr lang="en-US" dirty="0"/>
              <a:t>X2_test = X_test2[:, 1]</a:t>
            </a:r>
          </a:p>
          <a:p>
            <a:r>
              <a:rPr lang="en-US" dirty="0"/>
              <a:t>x1_pred = </a:t>
            </a:r>
            <a:r>
              <a:rPr lang="en-US" dirty="0" err="1"/>
              <a:t>np.linspace</a:t>
            </a:r>
            <a:r>
              <a:rPr lang="en-US" dirty="0"/>
              <a:t>(50, 210, 30)   # range of open values </a:t>
            </a:r>
            <a:r>
              <a:rPr lang="en-US" dirty="0" err="1"/>
              <a:t>np.linspace</a:t>
            </a:r>
            <a:r>
              <a:rPr lang="en-US" dirty="0"/>
              <a:t>(min, max, datapoints) of my dataset</a:t>
            </a:r>
          </a:p>
          <a:p>
            <a:r>
              <a:rPr lang="en-US" dirty="0"/>
              <a:t>x2_pred = </a:t>
            </a:r>
            <a:r>
              <a:rPr lang="en-US" dirty="0" err="1"/>
              <a:t>np.linspace</a:t>
            </a:r>
            <a:r>
              <a:rPr lang="en-US" dirty="0"/>
              <a:t>(67200, 2719900, 30)  # range of volume values of my dataset</a:t>
            </a:r>
          </a:p>
          <a:p>
            <a:r>
              <a:rPr lang="en-US" dirty="0"/>
              <a:t>xx1_pred, xx2_pred = </a:t>
            </a:r>
            <a:r>
              <a:rPr lang="en-US" dirty="0" err="1"/>
              <a:t>np.meshgrid</a:t>
            </a:r>
            <a:r>
              <a:rPr lang="en-US" dirty="0"/>
              <a:t>(x1_pred, x2_pred)</a:t>
            </a:r>
          </a:p>
          <a:p>
            <a:r>
              <a:rPr lang="en-US" dirty="0"/>
              <a:t># </a:t>
            </a:r>
            <a:r>
              <a:rPr lang="en-US" dirty="0" err="1"/>
              <a:t>model_viz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([xx1_pred.flatten(), xx2_pred.flatten()]).T</a:t>
            </a:r>
          </a:p>
          <a:p>
            <a:r>
              <a:rPr lang="en-US" dirty="0"/>
              <a:t># Create a model and fit it</a:t>
            </a:r>
          </a:p>
          <a:p>
            <a:r>
              <a:rPr lang="en-US" dirty="0" err="1"/>
              <a:t>ols</a:t>
            </a:r>
            <a:r>
              <a:rPr lang="en-US" dirty="0"/>
              <a:t> = </a:t>
            </a:r>
            <a:r>
              <a:rPr lang="en-US" dirty="0" err="1"/>
              <a:t>linear_model.LinearRegression</a:t>
            </a:r>
            <a:r>
              <a:rPr lang="en-US" dirty="0"/>
              <a:t>()</a:t>
            </a:r>
          </a:p>
          <a:p>
            <a:r>
              <a:rPr lang="en-US" dirty="0"/>
              <a:t>model = </a:t>
            </a:r>
            <a:r>
              <a:rPr lang="en-US" dirty="0" err="1"/>
              <a:t>ols.fit</a:t>
            </a:r>
            <a:r>
              <a:rPr lang="en-US" dirty="0"/>
              <a:t>(X_train2,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/>
              <a:t># Use the model for making Predictions</a:t>
            </a:r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(X_test2)</a:t>
            </a:r>
          </a:p>
          <a:p>
            <a:r>
              <a:rPr lang="en-US" dirty="0"/>
              <a:t>print('predicted response:', </a:t>
            </a:r>
            <a:r>
              <a:rPr lang="en-US" dirty="0" err="1"/>
              <a:t>Y_pred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='\n')</a:t>
            </a:r>
          </a:p>
          <a:p>
            <a:r>
              <a:rPr lang="en-US" dirty="0"/>
              <a:t># Get results</a:t>
            </a:r>
          </a:p>
          <a:p>
            <a:r>
              <a:rPr lang="en-US" dirty="0"/>
              <a:t>r2 = </a:t>
            </a:r>
            <a:r>
              <a:rPr lang="en-US" dirty="0" err="1"/>
              <a:t>model.score</a:t>
            </a:r>
            <a:r>
              <a:rPr lang="en-US" dirty="0"/>
              <a:t>(X_test2,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r>
              <a:rPr lang="en-US" dirty="0"/>
              <a:t>print('coefficient of determination:', r2)</a:t>
            </a:r>
          </a:p>
          <a:p>
            <a:r>
              <a:rPr lang="en-US" dirty="0"/>
              <a:t>print('intercept:', </a:t>
            </a:r>
            <a:r>
              <a:rPr lang="en-US" dirty="0" err="1"/>
              <a:t>model.intercept</a:t>
            </a:r>
            <a:r>
              <a:rPr lang="en-US" dirty="0"/>
              <a:t>_)</a:t>
            </a:r>
          </a:p>
          <a:p>
            <a:r>
              <a:rPr lang="en-US" dirty="0"/>
              <a:t>print('coefficients:', </a:t>
            </a:r>
            <a:r>
              <a:rPr lang="en-US" dirty="0" err="1"/>
              <a:t>model.coef</a:t>
            </a:r>
            <a:r>
              <a:rPr lang="en-US" dirty="0"/>
              <a:t>_)</a:t>
            </a:r>
          </a:p>
          <a:p>
            <a:r>
              <a:rPr lang="en-US" dirty="0" err="1"/>
              <a:t>plt.style.use</a:t>
            </a:r>
            <a:r>
              <a:rPr lang="en-US" dirty="0"/>
              <a:t>('default')</a:t>
            </a:r>
          </a:p>
          <a:p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=(12, 4))</a:t>
            </a:r>
          </a:p>
          <a:p>
            <a:r>
              <a:rPr lang="en-US" dirty="0"/>
              <a:t>ax1 = </a:t>
            </a:r>
            <a:r>
              <a:rPr lang="en-US" dirty="0" err="1"/>
              <a:t>fig.add_subplot</a:t>
            </a:r>
            <a:r>
              <a:rPr lang="en-US" dirty="0"/>
              <a:t>(131, projection='3d')</a:t>
            </a:r>
          </a:p>
          <a:p>
            <a:r>
              <a:rPr lang="en-US" dirty="0"/>
              <a:t>ax2 = </a:t>
            </a:r>
            <a:r>
              <a:rPr lang="en-US" dirty="0" err="1"/>
              <a:t>fig.add_subplot</a:t>
            </a:r>
            <a:r>
              <a:rPr lang="en-US" dirty="0"/>
              <a:t>(132, projection='3d')</a:t>
            </a:r>
          </a:p>
          <a:p>
            <a:r>
              <a:rPr lang="en-US" dirty="0"/>
              <a:t>ax3 = </a:t>
            </a:r>
            <a:r>
              <a:rPr lang="en-US" dirty="0" err="1"/>
              <a:t>fig.add_subplot</a:t>
            </a:r>
            <a:r>
              <a:rPr lang="en-US" dirty="0"/>
              <a:t>(133, projection='3d')</a:t>
            </a:r>
          </a:p>
          <a:p>
            <a:r>
              <a:rPr lang="en-US" dirty="0"/>
              <a:t>axes = [ax1, ax2, ax3]</a:t>
            </a:r>
          </a:p>
          <a:p>
            <a:r>
              <a:rPr lang="en-US" dirty="0"/>
              <a:t>for ax in axes:</a:t>
            </a:r>
          </a:p>
          <a:p>
            <a:r>
              <a:rPr lang="en-US" dirty="0"/>
              <a:t>    </a:t>
            </a:r>
            <a:r>
              <a:rPr lang="en-US" dirty="0" err="1"/>
              <a:t>ax.plot</a:t>
            </a:r>
            <a:r>
              <a:rPr lang="en-US" dirty="0"/>
              <a:t>(X1_test, X2_test, </a:t>
            </a:r>
            <a:r>
              <a:rPr lang="en-US" dirty="0" err="1"/>
              <a:t>Y_test</a:t>
            </a:r>
            <a:r>
              <a:rPr lang="en-US" dirty="0"/>
              <a:t>, color='k', </a:t>
            </a:r>
            <a:r>
              <a:rPr lang="en-US" dirty="0" err="1"/>
              <a:t>zorder</a:t>
            </a:r>
            <a:r>
              <a:rPr lang="en-US" dirty="0"/>
              <a:t>=15, </a:t>
            </a:r>
            <a:r>
              <a:rPr lang="en-US" dirty="0" err="1"/>
              <a:t>linestyle</a:t>
            </a:r>
            <a:r>
              <a:rPr lang="en-US" dirty="0"/>
              <a:t>='none', </a:t>
            </a:r>
          </a:p>
          <a:p>
            <a:r>
              <a:rPr lang="en-US" dirty="0"/>
              <a:t>marker='o', alpha=0.5)</a:t>
            </a:r>
          </a:p>
          <a:p>
            <a:r>
              <a:rPr lang="en-US" dirty="0"/>
              <a:t>    </a:t>
            </a:r>
            <a:r>
              <a:rPr lang="en-US" dirty="0" err="1"/>
              <a:t>ax.scatter</a:t>
            </a:r>
            <a:r>
              <a:rPr lang="en-US" dirty="0"/>
              <a:t>(X1_test, X2_test, </a:t>
            </a:r>
            <a:r>
              <a:rPr lang="en-US" dirty="0" err="1"/>
              <a:t>Y_pred</a:t>
            </a:r>
            <a:r>
              <a:rPr lang="en-US" dirty="0"/>
              <a:t>, </a:t>
            </a:r>
            <a:r>
              <a:rPr lang="en-US" dirty="0" err="1"/>
              <a:t>facecolor</a:t>
            </a:r>
            <a:r>
              <a:rPr lang="en-US" dirty="0"/>
              <a:t>=(0,0,0,0), s=20, </a:t>
            </a:r>
          </a:p>
          <a:p>
            <a:r>
              <a:rPr lang="en-US" dirty="0" err="1"/>
              <a:t>edgecolor</a:t>
            </a:r>
            <a:r>
              <a:rPr lang="en-US" dirty="0"/>
              <a:t>='#70b3f0')</a:t>
            </a:r>
          </a:p>
          <a:p>
            <a:r>
              <a:rPr lang="en-US" dirty="0"/>
              <a:t>    </a:t>
            </a:r>
            <a:r>
              <a:rPr lang="en-US" dirty="0" err="1"/>
              <a:t>ax.set_xlabel</a:t>
            </a:r>
            <a:r>
              <a:rPr lang="en-US" dirty="0"/>
              <a:t>('X1', </a:t>
            </a:r>
            <a:r>
              <a:rPr lang="en-US" dirty="0" err="1"/>
              <a:t>fontsize</a:t>
            </a:r>
            <a:r>
              <a:rPr lang="en-US" dirty="0"/>
              <a:t>=12)</a:t>
            </a:r>
          </a:p>
          <a:p>
            <a:r>
              <a:rPr lang="en-US" dirty="0"/>
              <a:t>    </a:t>
            </a:r>
            <a:r>
              <a:rPr lang="en-US" dirty="0" err="1"/>
              <a:t>ax.set_ylabel</a:t>
            </a:r>
            <a:r>
              <a:rPr lang="en-US" dirty="0"/>
              <a:t>('X2', </a:t>
            </a:r>
            <a:r>
              <a:rPr lang="en-US" dirty="0" err="1"/>
              <a:t>fontsize</a:t>
            </a:r>
            <a:r>
              <a:rPr lang="en-US" dirty="0"/>
              <a:t>=12)</a:t>
            </a:r>
          </a:p>
          <a:p>
            <a:r>
              <a:rPr lang="en-US" dirty="0"/>
              <a:t>    </a:t>
            </a:r>
            <a:r>
              <a:rPr lang="en-US" dirty="0" err="1"/>
              <a:t>ax.set_zlabel</a:t>
            </a:r>
            <a:r>
              <a:rPr lang="en-US" dirty="0"/>
              <a:t>('Y', </a:t>
            </a:r>
            <a:r>
              <a:rPr lang="en-US" dirty="0" err="1"/>
              <a:t>fontsize</a:t>
            </a:r>
            <a:r>
              <a:rPr lang="en-US" dirty="0"/>
              <a:t>=12)</a:t>
            </a:r>
          </a:p>
          <a:p>
            <a:r>
              <a:rPr lang="en-US" dirty="0"/>
              <a:t>    </a:t>
            </a:r>
            <a:r>
              <a:rPr lang="en-US" dirty="0" err="1"/>
              <a:t>ax.locator_params</a:t>
            </a:r>
            <a:r>
              <a:rPr lang="en-US" dirty="0"/>
              <a:t>(</a:t>
            </a:r>
            <a:r>
              <a:rPr lang="en-US" dirty="0" err="1"/>
              <a:t>nbins</a:t>
            </a:r>
            <a:r>
              <a:rPr lang="en-US" dirty="0"/>
              <a:t>=4, axis='x')</a:t>
            </a:r>
          </a:p>
          <a:p>
            <a:r>
              <a:rPr lang="en-US" dirty="0"/>
              <a:t>    </a:t>
            </a:r>
            <a:r>
              <a:rPr lang="en-US" dirty="0" err="1"/>
              <a:t>ax.locator_params</a:t>
            </a:r>
            <a:r>
              <a:rPr lang="en-US" dirty="0"/>
              <a:t>(</a:t>
            </a:r>
            <a:r>
              <a:rPr lang="en-US" dirty="0" err="1"/>
              <a:t>nbins</a:t>
            </a:r>
            <a:r>
              <a:rPr lang="en-US" dirty="0"/>
              <a:t>=5, axis='x')</a:t>
            </a:r>
          </a:p>
          <a:p>
            <a:r>
              <a:rPr lang="en-US" dirty="0"/>
              <a:t>ax1.view_init(</a:t>
            </a:r>
            <a:r>
              <a:rPr lang="en-US" dirty="0" err="1"/>
              <a:t>elev</a:t>
            </a:r>
            <a:r>
              <a:rPr lang="en-US" dirty="0"/>
              <a:t>=28, </a:t>
            </a:r>
            <a:r>
              <a:rPr lang="en-US" dirty="0" err="1"/>
              <a:t>azim</a:t>
            </a:r>
            <a:r>
              <a:rPr lang="en-US" dirty="0"/>
              <a:t>=120)</a:t>
            </a:r>
          </a:p>
          <a:p>
            <a:r>
              <a:rPr lang="en-US" dirty="0"/>
              <a:t>ax2.view_init(</a:t>
            </a:r>
            <a:r>
              <a:rPr lang="en-US" dirty="0" err="1"/>
              <a:t>elev</a:t>
            </a:r>
            <a:r>
              <a:rPr lang="en-US" dirty="0"/>
              <a:t>=4, </a:t>
            </a:r>
            <a:r>
              <a:rPr lang="en-US" dirty="0" err="1"/>
              <a:t>azim</a:t>
            </a:r>
            <a:r>
              <a:rPr lang="en-US" dirty="0"/>
              <a:t>=114)</a:t>
            </a:r>
          </a:p>
          <a:p>
            <a:r>
              <a:rPr lang="en-US" dirty="0"/>
              <a:t>ax3.view_init(</a:t>
            </a:r>
            <a:r>
              <a:rPr lang="en-US" dirty="0" err="1"/>
              <a:t>elev</a:t>
            </a:r>
            <a:r>
              <a:rPr lang="en-US" dirty="0"/>
              <a:t>=60, </a:t>
            </a:r>
            <a:r>
              <a:rPr lang="en-US" dirty="0" err="1"/>
              <a:t>azim</a:t>
            </a:r>
            <a:r>
              <a:rPr lang="en-US" dirty="0"/>
              <a:t>=165)</a:t>
            </a:r>
          </a:p>
          <a:p>
            <a:r>
              <a:rPr lang="en-US" dirty="0" err="1"/>
              <a:t>fig.suptitle</a:t>
            </a:r>
            <a:r>
              <a:rPr lang="en-US" dirty="0"/>
              <a:t>('$R^2 = %.2f$' % r2, </a:t>
            </a:r>
            <a:r>
              <a:rPr lang="en-US" dirty="0" err="1"/>
              <a:t>fontsize</a:t>
            </a:r>
            <a:r>
              <a:rPr lang="en-US" dirty="0"/>
              <a:t>=20)</a:t>
            </a:r>
          </a:p>
          <a:p>
            <a:r>
              <a:rPr lang="en-US" dirty="0" err="1"/>
              <a:t>fig.tight_layout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6484309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931</TotalTime>
  <Words>4654</Words>
  <Application>Microsoft Office PowerPoint</Application>
  <PresentationFormat>Widescreen</PresentationFormat>
  <Paragraphs>434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Cambria Math</vt:lpstr>
      <vt:lpstr>Rockwell</vt:lpstr>
      <vt:lpstr>Rockwell Condensed</vt:lpstr>
      <vt:lpstr>Wingdings</vt:lpstr>
      <vt:lpstr>Wood Type</vt:lpstr>
      <vt:lpstr>Stock Market Forecasting by using Machine Learning Techniques</vt:lpstr>
      <vt:lpstr>PowerPoint Presentation</vt:lpstr>
      <vt:lpstr>PowerPoint Presentation</vt:lpstr>
      <vt:lpstr>Now I am experimenting with 4 independent variables</vt:lpstr>
      <vt:lpstr>Now I am experimenting with 5 Years of Historic Data(1769)</vt:lpstr>
      <vt:lpstr>Now I am experimenting with 5 Years of Historic Data(1769)</vt:lpstr>
      <vt:lpstr>Now I am experimenting with same years of data and 2 independentable variables</vt:lpstr>
      <vt:lpstr>Now I am experimenting with same years of data but 4 independentable variables</vt:lpstr>
      <vt:lpstr>PowerPoint Presentation</vt:lpstr>
      <vt:lpstr>Graphical Representation of Multiple Linear Regression (with 2 independent variables) 10 Years of Historical Data</vt:lpstr>
      <vt:lpstr>Graphical Representation of Multiple Linear Regression (with 2 independent variables) 5 Years of Historical Data</vt:lpstr>
      <vt:lpstr>Graphical Representation of Multiple Linear Regression (with 2 independent variables) 3 Years of Historical Data</vt:lpstr>
      <vt:lpstr>PowerPoint Presentation</vt:lpstr>
      <vt:lpstr>Logistic Regression for predicting if a stock (Close price) goes UP/DOWN 10Y Historical data</vt:lpstr>
      <vt:lpstr>PowerPoint Presentation</vt:lpstr>
      <vt:lpstr>PowerPoint Presentation</vt:lpstr>
      <vt:lpstr>Logistic Regression for predicting if a stock (Close price) goes UP/DOWN with 4 independent variables 10 Years of historical data including Confusion Matrix</vt:lpstr>
      <vt:lpstr>Logistic Regression for predicting if a stock (Close price) goes UP/DOWN with 4 independent variables 5 Years of historical data including Confusion Matrix</vt:lpstr>
      <vt:lpstr>Logistic Regression for predicting if a stock (Close price) goes UP/DOWN with 4 independent variables 3 Years of historical data including 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Forecasting by using Machine Learning Techniques</dc:title>
  <dc:creator>enesjashari2004@gmail.com</dc:creator>
  <cp:lastModifiedBy>enesjashari2004@gmail.com</cp:lastModifiedBy>
  <cp:revision>10</cp:revision>
  <dcterms:created xsi:type="dcterms:W3CDTF">2022-10-09T06:18:13Z</dcterms:created>
  <dcterms:modified xsi:type="dcterms:W3CDTF">2022-10-23T07:01:42Z</dcterms:modified>
</cp:coreProperties>
</file>