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esjashari2004@gmail.com" initials="e" lastIdx="1" clrIdx="0">
    <p:extLst>
      <p:ext uri="{19B8F6BF-5375-455C-9EA6-DF929625EA0E}">
        <p15:presenceInfo xmlns:p15="http://schemas.microsoft.com/office/powerpoint/2012/main" userId="34e8a2161ca16e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591BE-0FB3-4889-B485-2F27E7994E62}"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183096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591BE-0FB3-4889-B485-2F27E7994E62}"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473838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A591BE-0FB3-4889-B485-2F27E7994E62}"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3030522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A591BE-0FB3-4889-B485-2F27E7994E62}"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16BD6-F768-4AF9-B2C5-E3987B3805A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8495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591BE-0FB3-4889-B485-2F27E7994E62}"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354125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A591BE-0FB3-4889-B485-2F27E7994E62}" type="datetimeFigureOut">
              <a:rPr lang="en-US" smtClean="0"/>
              <a:t>11/19/2022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1738096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A591BE-0FB3-4889-B485-2F27E7994E62}" type="datetimeFigureOut">
              <a:rPr lang="en-US" smtClean="0"/>
              <a:t>11/19/2022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323731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591BE-0FB3-4889-B485-2F27E7994E62}"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1241419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591BE-0FB3-4889-B485-2F27E7994E62}"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6340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591BE-0FB3-4889-B485-2F27E7994E62}"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269136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591BE-0FB3-4889-B485-2F27E7994E62}"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147038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591BE-0FB3-4889-B485-2F27E7994E62}"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56837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591BE-0FB3-4889-B485-2F27E7994E62}"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135569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A591BE-0FB3-4889-B485-2F27E7994E62}" type="datetimeFigureOut">
              <a:rPr lang="en-US" smtClean="0"/>
              <a:t>11/19/2022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320548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A591BE-0FB3-4889-B485-2F27E7994E62}" type="datetimeFigureOut">
              <a:rPr lang="en-US" smtClean="0"/>
              <a:t>11/19/2022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2611521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A591BE-0FB3-4889-B485-2F27E7994E62}" type="datetimeFigureOut">
              <a:rPr lang="en-US" smtClean="0"/>
              <a:t>11/19/2022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14822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591BE-0FB3-4889-B485-2F27E7994E62}"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16BD6-F768-4AF9-B2C5-E3987B3805A5}" type="slidenum">
              <a:rPr lang="en-US" smtClean="0"/>
              <a:t>‹#›</a:t>
            </a:fld>
            <a:endParaRPr lang="en-US"/>
          </a:p>
        </p:txBody>
      </p:sp>
    </p:spTree>
    <p:extLst>
      <p:ext uri="{BB962C8B-B14F-4D97-AF65-F5344CB8AC3E}">
        <p14:creationId xmlns:p14="http://schemas.microsoft.com/office/powerpoint/2010/main" val="81367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A591BE-0FB3-4889-B485-2F27E7994E62}" type="datetimeFigureOut">
              <a:rPr lang="en-US" smtClean="0"/>
              <a:t>11/19/2022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A16BD6-F768-4AF9-B2C5-E3987B3805A5}" type="slidenum">
              <a:rPr lang="en-US" smtClean="0"/>
              <a:t>‹#›</a:t>
            </a:fld>
            <a:endParaRPr lang="en-US"/>
          </a:p>
        </p:txBody>
      </p:sp>
    </p:spTree>
    <p:extLst>
      <p:ext uri="{BB962C8B-B14F-4D97-AF65-F5344CB8AC3E}">
        <p14:creationId xmlns:p14="http://schemas.microsoft.com/office/powerpoint/2010/main" val="1545604646"/>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ing.com/news/cryptocurrency-news" TargetMode="External"/><Relationship Id="rId2" Type="http://schemas.openxmlformats.org/officeDocument/2006/relationships/hyperlink" Target="https://www.wsj.com/news/markets/stoc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28A1-B75D-2491-7289-D433A2724D10}"/>
              </a:ext>
            </a:extLst>
          </p:cNvPr>
          <p:cNvSpPr>
            <a:spLocks noGrp="1"/>
          </p:cNvSpPr>
          <p:nvPr>
            <p:ph type="ctrTitle"/>
          </p:nvPr>
        </p:nvSpPr>
        <p:spPr/>
        <p:txBody>
          <a:bodyPr/>
          <a:lstStyle/>
          <a:p>
            <a:r>
              <a:rPr lang="en-US" sz="3600" dirty="0"/>
              <a:t>Classifying Sentiment from News announcements</a:t>
            </a:r>
          </a:p>
        </p:txBody>
      </p:sp>
      <p:sp>
        <p:nvSpPr>
          <p:cNvPr id="3" name="Subtitle 2">
            <a:extLst>
              <a:ext uri="{FF2B5EF4-FFF2-40B4-BE49-F238E27FC236}">
                <a16:creationId xmlns:a16="http://schemas.microsoft.com/office/drawing/2014/main" id="{E0E7A412-74C1-B196-FD33-AF704AEE4514}"/>
              </a:ext>
            </a:extLst>
          </p:cNvPr>
          <p:cNvSpPr>
            <a:spLocks noGrp="1"/>
          </p:cNvSpPr>
          <p:nvPr>
            <p:ph type="subTitle" idx="1"/>
          </p:nvPr>
        </p:nvSpPr>
        <p:spPr/>
        <p:txBody>
          <a:bodyPr>
            <a:normAutofit/>
          </a:bodyPr>
          <a:lstStyle/>
          <a:p>
            <a:r>
              <a:rPr lang="en-US" dirty="0">
                <a:solidFill>
                  <a:schemeClr val="tx1"/>
                </a:solidFill>
              </a:rPr>
              <a:t>Student : Enes Jashari</a:t>
            </a:r>
          </a:p>
          <a:p>
            <a:r>
              <a:rPr lang="en-US" dirty="0">
                <a:solidFill>
                  <a:schemeClr val="tx1"/>
                </a:solidFill>
              </a:rPr>
              <a:t>Professor: Dr. </a:t>
            </a:r>
            <a:r>
              <a:rPr lang="en-US" i="0" dirty="0">
                <a:solidFill>
                  <a:schemeClr val="tx1"/>
                </a:solidFill>
                <a:effectLst/>
              </a:rPr>
              <a:t>Konstantinos </a:t>
            </a:r>
            <a:r>
              <a:rPr lang="en-US" i="0" dirty="0" err="1">
                <a:solidFill>
                  <a:schemeClr val="tx1"/>
                </a:solidFill>
                <a:effectLst/>
              </a:rPr>
              <a:t>Liagkouras</a:t>
            </a:r>
            <a:endParaRPr lang="en-US" dirty="0">
              <a:solidFill>
                <a:schemeClr val="tx1"/>
              </a:solidFill>
            </a:endParaRPr>
          </a:p>
          <a:p>
            <a:endParaRPr lang="en-US" dirty="0"/>
          </a:p>
        </p:txBody>
      </p:sp>
    </p:spTree>
    <p:extLst>
      <p:ext uri="{BB962C8B-B14F-4D97-AF65-F5344CB8AC3E}">
        <p14:creationId xmlns:p14="http://schemas.microsoft.com/office/powerpoint/2010/main" val="2781561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C45B-590F-B167-7368-34DD18A46F52}"/>
              </a:ext>
            </a:extLst>
          </p:cNvPr>
          <p:cNvSpPr>
            <a:spLocks noGrp="1"/>
          </p:cNvSpPr>
          <p:nvPr>
            <p:ph type="title"/>
          </p:nvPr>
        </p:nvSpPr>
        <p:spPr>
          <a:xfrm>
            <a:off x="786788" y="0"/>
            <a:ext cx="9404723" cy="405411"/>
          </a:xfrm>
        </p:spPr>
        <p:txBody>
          <a:bodyPr/>
          <a:lstStyle/>
          <a:p>
            <a:pPr algn="ctr"/>
            <a:r>
              <a:rPr lang="en-US" sz="2000" dirty="0"/>
              <a:t>Now I am going to implement Sentimental analysis with python </a:t>
            </a:r>
          </a:p>
        </p:txBody>
      </p:sp>
      <p:sp>
        <p:nvSpPr>
          <p:cNvPr id="3" name="Content Placeholder 2">
            <a:extLst>
              <a:ext uri="{FF2B5EF4-FFF2-40B4-BE49-F238E27FC236}">
                <a16:creationId xmlns:a16="http://schemas.microsoft.com/office/drawing/2014/main" id="{40C0C1D9-FBDA-FC8E-83E8-A9F61732FD51}"/>
              </a:ext>
            </a:extLst>
          </p:cNvPr>
          <p:cNvSpPr>
            <a:spLocks noGrp="1"/>
          </p:cNvSpPr>
          <p:nvPr>
            <p:ph idx="1"/>
          </p:nvPr>
        </p:nvSpPr>
        <p:spPr>
          <a:xfrm>
            <a:off x="0" y="547675"/>
            <a:ext cx="12192000" cy="6310325"/>
          </a:xfrm>
        </p:spPr>
        <p:txBody>
          <a:bodyPr numCol="3">
            <a:normAutofit fontScale="55000" lnSpcReduction="20000"/>
          </a:bodyPr>
          <a:lstStyle/>
          <a:p>
            <a:pPr marL="0" indent="0">
              <a:buNone/>
            </a:pPr>
            <a:r>
              <a:rPr lang="en-US" dirty="0"/>
              <a:t>#first algorithm</a:t>
            </a:r>
          </a:p>
          <a:p>
            <a:pPr>
              <a:buFont typeface="Wingdings" panose="05000000000000000000" pitchFamily="2" charset="2"/>
              <a:buChar char="Ø"/>
            </a:pPr>
            <a:r>
              <a:rPr lang="en-US" dirty="0"/>
              <a:t>from </a:t>
            </a:r>
            <a:r>
              <a:rPr lang="en-US" dirty="0" err="1"/>
              <a:t>textblob</a:t>
            </a:r>
            <a:r>
              <a:rPr lang="en-US" dirty="0"/>
              <a:t> import </a:t>
            </a:r>
            <a:r>
              <a:rPr lang="en-US" dirty="0" err="1"/>
              <a:t>TextBlob</a:t>
            </a:r>
            <a:endParaRPr lang="en-US" dirty="0"/>
          </a:p>
          <a:p>
            <a:pPr>
              <a:buFont typeface="Wingdings" panose="05000000000000000000" pitchFamily="2" charset="2"/>
              <a:buChar char="Ø"/>
            </a:pPr>
            <a:r>
              <a:rPr lang="en-US" dirty="0"/>
              <a:t>from </a:t>
            </a:r>
            <a:r>
              <a:rPr lang="en-US" dirty="0" err="1"/>
              <a:t>vaderSentiment.vaderSentiment</a:t>
            </a:r>
            <a:r>
              <a:rPr lang="en-US" dirty="0"/>
              <a:t> import </a:t>
            </a:r>
            <a:r>
              <a:rPr lang="en-US" dirty="0" err="1"/>
              <a:t>SentimentIntensityAnalyzer</a:t>
            </a:r>
            <a:endParaRPr lang="en-US" dirty="0"/>
          </a:p>
          <a:p>
            <a:pPr>
              <a:buFont typeface="Wingdings" panose="05000000000000000000" pitchFamily="2" charset="2"/>
              <a:buChar char="Ø"/>
            </a:pPr>
            <a:r>
              <a:rPr lang="en-US" dirty="0"/>
              <a:t>sentiment = </a:t>
            </a:r>
            <a:r>
              <a:rPr lang="en-US" dirty="0" err="1"/>
              <a:t>SentimentIntensityAnalyzer</a:t>
            </a:r>
            <a:r>
              <a:rPr lang="en-US" dirty="0"/>
              <a:t>()</a:t>
            </a:r>
          </a:p>
          <a:p>
            <a:pPr>
              <a:buFont typeface="Wingdings" panose="05000000000000000000" pitchFamily="2" charset="2"/>
              <a:buChar char="Ø"/>
            </a:pPr>
            <a:r>
              <a:rPr lang="en-US" dirty="0"/>
              <a:t>text_1 = "The book was a perfect balance between </a:t>
            </a:r>
            <a:r>
              <a:rPr lang="en-US" dirty="0" err="1"/>
              <a:t>wrtiting</a:t>
            </a:r>
            <a:r>
              <a:rPr lang="en-US" dirty="0"/>
              <a:t> style and plot."</a:t>
            </a:r>
          </a:p>
          <a:p>
            <a:pPr>
              <a:buFont typeface="Wingdings" panose="05000000000000000000" pitchFamily="2" charset="2"/>
              <a:buChar char="Ø"/>
            </a:pPr>
            <a:r>
              <a:rPr lang="en-US" dirty="0"/>
              <a:t>text_2 =  "The pizza tastes terrible."</a:t>
            </a:r>
          </a:p>
          <a:p>
            <a:pPr>
              <a:buFont typeface="Wingdings" panose="05000000000000000000" pitchFamily="2" charset="2"/>
              <a:buChar char="Ø"/>
            </a:pPr>
            <a:r>
              <a:rPr lang="en-US" dirty="0"/>
              <a:t>sent_1 = </a:t>
            </a:r>
            <a:r>
              <a:rPr lang="en-US" dirty="0" err="1"/>
              <a:t>sentiment.polarity_scores</a:t>
            </a:r>
            <a:r>
              <a:rPr lang="en-US" dirty="0"/>
              <a:t>(text_1)</a:t>
            </a:r>
          </a:p>
          <a:p>
            <a:pPr>
              <a:buFont typeface="Wingdings" panose="05000000000000000000" pitchFamily="2" charset="2"/>
              <a:buChar char="Ø"/>
            </a:pPr>
            <a:r>
              <a:rPr lang="en-US" dirty="0"/>
              <a:t>sent_2 = </a:t>
            </a:r>
            <a:r>
              <a:rPr lang="en-US" dirty="0" err="1"/>
              <a:t>sentiment.polarity_scores</a:t>
            </a:r>
            <a:r>
              <a:rPr lang="en-US" dirty="0"/>
              <a:t>(text_2)</a:t>
            </a:r>
          </a:p>
          <a:p>
            <a:pPr>
              <a:buFont typeface="Wingdings" panose="05000000000000000000" pitchFamily="2" charset="2"/>
              <a:buChar char="Ø"/>
            </a:pPr>
            <a:r>
              <a:rPr lang="en-US" dirty="0"/>
              <a:t>print("Sentiment of text 1:", sent_1)</a:t>
            </a:r>
          </a:p>
          <a:p>
            <a:pPr>
              <a:buFont typeface="Wingdings" panose="05000000000000000000" pitchFamily="2" charset="2"/>
              <a:buChar char="Ø"/>
            </a:pPr>
            <a:r>
              <a:rPr lang="en-US" dirty="0"/>
              <a:t>print("Sentiment of text 2:", sent_2)</a:t>
            </a:r>
          </a:p>
          <a:p>
            <a:pPr marL="0" indent="0">
              <a:buNone/>
            </a:pPr>
            <a:r>
              <a:rPr lang="en-US" dirty="0"/>
              <a:t>#second algorithm</a:t>
            </a:r>
          </a:p>
          <a:p>
            <a:pPr>
              <a:buFont typeface="Wingdings" panose="05000000000000000000" pitchFamily="2" charset="2"/>
              <a:buChar char="Ø"/>
            </a:pPr>
            <a:r>
              <a:rPr lang="en-US" dirty="0"/>
              <a:t># import </a:t>
            </a:r>
            <a:r>
              <a:rPr lang="en-US" dirty="0" err="1"/>
              <a:t>SentimentIntensityAnalyzer</a:t>
            </a:r>
            <a:r>
              <a:rPr lang="en-US" dirty="0"/>
              <a:t> class</a:t>
            </a:r>
          </a:p>
          <a:p>
            <a:pPr>
              <a:buFont typeface="Wingdings" panose="05000000000000000000" pitchFamily="2" charset="2"/>
              <a:buChar char="Ø"/>
            </a:pPr>
            <a:r>
              <a:rPr lang="en-US" dirty="0"/>
              <a:t># from </a:t>
            </a:r>
            <a:r>
              <a:rPr lang="en-US" dirty="0" err="1"/>
              <a:t>vaderSentiment.vaderSentiment</a:t>
            </a:r>
            <a:r>
              <a:rPr lang="en-US" dirty="0"/>
              <a:t> module.</a:t>
            </a:r>
          </a:p>
          <a:p>
            <a:pPr>
              <a:buFont typeface="Wingdings" panose="05000000000000000000" pitchFamily="2" charset="2"/>
              <a:buChar char="Ø"/>
            </a:pPr>
            <a:r>
              <a:rPr lang="en-US" dirty="0"/>
              <a:t>from </a:t>
            </a:r>
            <a:r>
              <a:rPr lang="en-US" dirty="0" err="1"/>
              <a:t>vaderSentiment.vaderSentiment</a:t>
            </a:r>
            <a:r>
              <a:rPr lang="en-US" dirty="0"/>
              <a:t> import </a:t>
            </a:r>
            <a:r>
              <a:rPr lang="en-US" dirty="0" err="1"/>
              <a:t>SentimentIntensityAnalyzer</a:t>
            </a: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 function to print sentiments</a:t>
            </a:r>
          </a:p>
          <a:p>
            <a:pPr>
              <a:buFont typeface="Wingdings" panose="05000000000000000000" pitchFamily="2" charset="2"/>
              <a:buChar char="Ø"/>
            </a:pPr>
            <a:r>
              <a:rPr lang="en-US" dirty="0"/>
              <a:t># of the sentence.</a:t>
            </a:r>
          </a:p>
          <a:p>
            <a:pPr>
              <a:buFont typeface="Wingdings" panose="05000000000000000000" pitchFamily="2" charset="2"/>
              <a:buChar char="Ø"/>
            </a:pPr>
            <a:r>
              <a:rPr lang="en-US" dirty="0"/>
              <a:t>def </a:t>
            </a:r>
            <a:r>
              <a:rPr lang="en-US" dirty="0" err="1"/>
              <a:t>sentiment_scores</a:t>
            </a:r>
            <a:r>
              <a:rPr lang="en-US" dirty="0"/>
              <a:t>(sentence):</a:t>
            </a:r>
          </a:p>
          <a:p>
            <a:pPr>
              <a:buFont typeface="Wingdings" panose="05000000000000000000" pitchFamily="2" charset="2"/>
              <a:buChar char="Ø"/>
            </a:pPr>
            <a:endParaRPr lang="en-US" dirty="0"/>
          </a:p>
          <a:p>
            <a:pPr>
              <a:buFont typeface="Wingdings" panose="05000000000000000000" pitchFamily="2" charset="2"/>
              <a:buChar char="Ø"/>
            </a:pPr>
            <a:r>
              <a:rPr lang="en-US" dirty="0"/>
              <a:t>	# Create a </a:t>
            </a:r>
            <a:r>
              <a:rPr lang="en-US" dirty="0" err="1"/>
              <a:t>SentimentIntensityAnalyzer</a:t>
            </a:r>
            <a:r>
              <a:rPr lang="en-US" dirty="0"/>
              <a:t> object.</a:t>
            </a:r>
          </a:p>
          <a:p>
            <a:pPr>
              <a:buFont typeface="Wingdings" panose="05000000000000000000" pitchFamily="2" charset="2"/>
              <a:buChar char="Ø"/>
            </a:pPr>
            <a:r>
              <a:rPr lang="en-US" dirty="0"/>
              <a:t>	</a:t>
            </a:r>
            <a:r>
              <a:rPr lang="en-US" dirty="0" err="1"/>
              <a:t>sid_obj</a:t>
            </a:r>
            <a:r>
              <a:rPr lang="en-US" dirty="0"/>
              <a:t> = </a:t>
            </a:r>
            <a:r>
              <a:rPr lang="en-US" dirty="0" err="1"/>
              <a:t>SentimentIntensityAnalyzer</a:t>
            </a:r>
            <a:r>
              <a:rPr lang="en-US" dirty="0"/>
              <a:t>()</a:t>
            </a:r>
          </a:p>
          <a:p>
            <a:pPr>
              <a:buFont typeface="Wingdings" panose="05000000000000000000" pitchFamily="2" charset="2"/>
              <a:buChar char="Ø"/>
            </a:pPr>
            <a:endParaRPr lang="en-US" dirty="0"/>
          </a:p>
          <a:p>
            <a:pPr>
              <a:buFont typeface="Wingdings" panose="05000000000000000000" pitchFamily="2" charset="2"/>
              <a:buChar char="Ø"/>
            </a:pPr>
            <a:r>
              <a:rPr lang="en-US" dirty="0"/>
              <a:t>	# </a:t>
            </a:r>
            <a:r>
              <a:rPr lang="en-US" dirty="0" err="1"/>
              <a:t>polarity_scores</a:t>
            </a:r>
            <a:r>
              <a:rPr lang="en-US" dirty="0"/>
              <a:t> method of </a:t>
            </a:r>
            <a:r>
              <a:rPr lang="en-US" dirty="0" err="1"/>
              <a:t>SentimentIntensityAnalyzer</a:t>
            </a:r>
            <a:endParaRPr lang="en-US" dirty="0"/>
          </a:p>
          <a:p>
            <a:pPr>
              <a:buFont typeface="Wingdings" panose="05000000000000000000" pitchFamily="2" charset="2"/>
              <a:buChar char="Ø"/>
            </a:pPr>
            <a:r>
              <a:rPr lang="en-US" dirty="0"/>
              <a:t>	# object gives a sentiment dictionary.</a:t>
            </a:r>
          </a:p>
          <a:p>
            <a:pPr>
              <a:buFont typeface="Wingdings" panose="05000000000000000000" pitchFamily="2" charset="2"/>
              <a:buChar char="Ø"/>
            </a:pPr>
            <a:r>
              <a:rPr lang="en-US" dirty="0"/>
              <a:t>	# which contains pos, neg, neu, and compound scores.</a:t>
            </a:r>
          </a:p>
          <a:p>
            <a:pPr>
              <a:buFont typeface="Wingdings" panose="05000000000000000000" pitchFamily="2" charset="2"/>
              <a:buChar char="Ø"/>
            </a:pPr>
            <a:r>
              <a:rPr lang="en-US" dirty="0"/>
              <a:t>	</a:t>
            </a:r>
            <a:r>
              <a:rPr lang="en-US" dirty="0" err="1"/>
              <a:t>sentiment_dict</a:t>
            </a:r>
            <a:r>
              <a:rPr lang="en-US" dirty="0"/>
              <a:t> = </a:t>
            </a:r>
            <a:r>
              <a:rPr lang="en-US" dirty="0" err="1"/>
              <a:t>sid_obj.polarity_scores</a:t>
            </a:r>
            <a:r>
              <a:rPr lang="en-US" dirty="0"/>
              <a:t>(sentence)</a:t>
            </a:r>
          </a:p>
          <a:p>
            <a:pPr>
              <a:buFont typeface="Wingdings" panose="05000000000000000000" pitchFamily="2" charset="2"/>
              <a:buChar char="Ø"/>
            </a:pPr>
            <a:r>
              <a:rPr lang="en-US" dirty="0"/>
              <a:t>	</a:t>
            </a:r>
          </a:p>
          <a:p>
            <a:pPr>
              <a:buFont typeface="Wingdings" panose="05000000000000000000" pitchFamily="2" charset="2"/>
              <a:buChar char="Ø"/>
            </a:pPr>
            <a:r>
              <a:rPr lang="en-US" dirty="0"/>
              <a:t>	print("Overall sentiment dictionary is : ", </a:t>
            </a:r>
            <a:r>
              <a:rPr lang="en-US" dirty="0" err="1"/>
              <a:t>sentiment_dict</a:t>
            </a:r>
            <a:r>
              <a:rPr lang="en-US" dirty="0"/>
              <a:t>)</a:t>
            </a:r>
          </a:p>
          <a:p>
            <a:pPr>
              <a:buFont typeface="Wingdings" panose="05000000000000000000" pitchFamily="2" charset="2"/>
              <a:buChar char="Ø"/>
            </a:pPr>
            <a:r>
              <a:rPr lang="en-US" dirty="0"/>
              <a:t>	print("sentence was rated as ", </a:t>
            </a:r>
            <a:r>
              <a:rPr lang="en-US" dirty="0" err="1"/>
              <a:t>sentiment_dict</a:t>
            </a:r>
            <a:r>
              <a:rPr lang="en-US" dirty="0"/>
              <a:t>['neg']*100, "% Negative")</a:t>
            </a:r>
          </a:p>
          <a:p>
            <a:pPr>
              <a:buFont typeface="Wingdings" panose="05000000000000000000" pitchFamily="2" charset="2"/>
              <a:buChar char="Ø"/>
            </a:pPr>
            <a:r>
              <a:rPr lang="en-US" dirty="0"/>
              <a:t>	print("sentence was rated as ", </a:t>
            </a:r>
            <a:r>
              <a:rPr lang="en-US" dirty="0" err="1"/>
              <a:t>sentiment_dict</a:t>
            </a:r>
            <a:r>
              <a:rPr lang="en-US" dirty="0"/>
              <a:t>['neu']*100, "% Neutral")</a:t>
            </a:r>
          </a:p>
          <a:p>
            <a:pPr>
              <a:buFont typeface="Wingdings" panose="05000000000000000000" pitchFamily="2" charset="2"/>
              <a:buChar char="Ø"/>
            </a:pPr>
            <a:r>
              <a:rPr lang="en-US" dirty="0"/>
              <a:t>	print("sentence was rated as ", </a:t>
            </a:r>
            <a:r>
              <a:rPr lang="en-US" dirty="0" err="1"/>
              <a:t>sentiment_dict</a:t>
            </a:r>
            <a:r>
              <a:rPr lang="en-US" dirty="0"/>
              <a:t>['pos']*100, "% Positive")</a:t>
            </a:r>
          </a:p>
          <a:p>
            <a:pPr>
              <a:buFont typeface="Wingdings" panose="05000000000000000000" pitchFamily="2" charset="2"/>
              <a:buChar char="Ø"/>
            </a:pPr>
            <a:endParaRPr lang="en-US" dirty="0"/>
          </a:p>
          <a:p>
            <a:pPr>
              <a:buFont typeface="Wingdings" panose="05000000000000000000" pitchFamily="2" charset="2"/>
              <a:buChar char="Ø"/>
            </a:pPr>
            <a:r>
              <a:rPr lang="en-US" dirty="0"/>
              <a:t>	print("Sentence Overall Rated As", end = " ")</a:t>
            </a:r>
          </a:p>
          <a:p>
            <a:pPr>
              <a:buFont typeface="Wingdings" panose="05000000000000000000" pitchFamily="2" charset="2"/>
              <a:buChar char="Ø"/>
            </a:pPr>
            <a:endParaRPr lang="en-US" dirty="0"/>
          </a:p>
          <a:p>
            <a:pPr>
              <a:buFont typeface="Wingdings" panose="05000000000000000000" pitchFamily="2" charset="2"/>
              <a:buChar char="Ø"/>
            </a:pPr>
            <a:r>
              <a:rPr lang="en-US" dirty="0"/>
              <a:t>	# decide sentiment as positive, negative and neutral</a:t>
            </a:r>
          </a:p>
          <a:p>
            <a:pPr>
              <a:buFont typeface="Wingdings" panose="05000000000000000000" pitchFamily="2" charset="2"/>
              <a:buChar char="Ø"/>
            </a:pPr>
            <a:r>
              <a:rPr lang="en-US" dirty="0"/>
              <a:t>	if </a:t>
            </a:r>
            <a:r>
              <a:rPr lang="en-US" dirty="0" err="1"/>
              <a:t>sentiment_dict</a:t>
            </a:r>
            <a:r>
              <a:rPr lang="en-US" dirty="0"/>
              <a:t>['compound'] &gt;= 0.05 :</a:t>
            </a:r>
          </a:p>
          <a:p>
            <a:pPr>
              <a:buFont typeface="Wingdings" panose="05000000000000000000" pitchFamily="2" charset="2"/>
              <a:buChar char="Ø"/>
            </a:pPr>
            <a:r>
              <a:rPr lang="en-US" dirty="0"/>
              <a:t>		print("Positive")</a:t>
            </a:r>
          </a:p>
          <a:p>
            <a:pPr>
              <a:buFont typeface="Wingdings" panose="05000000000000000000" pitchFamily="2" charset="2"/>
              <a:buChar char="Ø"/>
            </a:pPr>
            <a:endParaRPr lang="en-US" dirty="0"/>
          </a:p>
          <a:p>
            <a:pPr>
              <a:buFont typeface="Wingdings" panose="05000000000000000000" pitchFamily="2" charset="2"/>
              <a:buChar char="Ø"/>
            </a:pPr>
            <a:r>
              <a:rPr lang="en-US" dirty="0"/>
              <a:t>	</a:t>
            </a:r>
            <a:r>
              <a:rPr lang="en-US" dirty="0" err="1"/>
              <a:t>elif</a:t>
            </a:r>
            <a:r>
              <a:rPr lang="en-US" dirty="0"/>
              <a:t> </a:t>
            </a:r>
            <a:r>
              <a:rPr lang="en-US" dirty="0" err="1"/>
              <a:t>sentiment_dict</a:t>
            </a:r>
            <a:r>
              <a:rPr lang="en-US" dirty="0"/>
              <a:t>['compound'] &lt;= - 0.05 :</a:t>
            </a:r>
          </a:p>
          <a:p>
            <a:pPr>
              <a:buFont typeface="Wingdings" panose="05000000000000000000" pitchFamily="2" charset="2"/>
              <a:buChar char="Ø"/>
            </a:pPr>
            <a:r>
              <a:rPr lang="en-US" dirty="0"/>
              <a:t>		print("Negative")</a:t>
            </a:r>
          </a:p>
          <a:p>
            <a:pPr>
              <a:buFont typeface="Wingdings" panose="05000000000000000000" pitchFamily="2" charset="2"/>
              <a:buChar char="Ø"/>
            </a:pPr>
            <a:endParaRPr lang="en-US" dirty="0"/>
          </a:p>
          <a:p>
            <a:pPr>
              <a:buFont typeface="Wingdings" panose="05000000000000000000" pitchFamily="2" charset="2"/>
              <a:buChar char="Ø"/>
            </a:pPr>
            <a:r>
              <a:rPr lang="en-US" dirty="0"/>
              <a:t>	else :</a:t>
            </a:r>
          </a:p>
          <a:p>
            <a:pPr>
              <a:buFont typeface="Wingdings" panose="05000000000000000000" pitchFamily="2" charset="2"/>
              <a:buChar char="Ø"/>
            </a:pPr>
            <a:r>
              <a:rPr lang="en-US" dirty="0"/>
              <a:t>		print("Neutral")</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 Driver code</a:t>
            </a:r>
          </a:p>
          <a:p>
            <a:pPr>
              <a:buFont typeface="Wingdings" panose="05000000000000000000" pitchFamily="2" charset="2"/>
              <a:buChar char="Ø"/>
            </a:pPr>
            <a:r>
              <a:rPr lang="en-US" dirty="0"/>
              <a:t>if __name__ == "__main__" :</a:t>
            </a:r>
          </a:p>
          <a:p>
            <a:pPr>
              <a:buFont typeface="Wingdings" panose="05000000000000000000" pitchFamily="2" charset="2"/>
              <a:buChar char="Ø"/>
            </a:pPr>
            <a:endParaRPr lang="en-US" dirty="0"/>
          </a:p>
          <a:p>
            <a:pPr>
              <a:buFont typeface="Wingdings" panose="05000000000000000000" pitchFamily="2" charset="2"/>
              <a:buChar char="Ø"/>
            </a:pPr>
            <a:r>
              <a:rPr lang="en-US" dirty="0"/>
              <a:t>	print("\n1st statement :")</a:t>
            </a:r>
          </a:p>
          <a:p>
            <a:pPr>
              <a:buFont typeface="Wingdings" panose="05000000000000000000" pitchFamily="2" charset="2"/>
              <a:buChar char="Ø"/>
            </a:pPr>
            <a:r>
              <a:rPr lang="en-US" dirty="0"/>
              <a:t>	sentence = "Geeks For Geeks is the best portal for \</a:t>
            </a:r>
          </a:p>
          <a:p>
            <a:pPr>
              <a:buFont typeface="Wingdings" panose="05000000000000000000" pitchFamily="2" charset="2"/>
              <a:buChar char="Ø"/>
            </a:pPr>
            <a:r>
              <a:rPr lang="en-US" dirty="0"/>
              <a:t>				the computer science engineering students."</a:t>
            </a:r>
          </a:p>
          <a:p>
            <a:pPr>
              <a:buFont typeface="Wingdings" panose="05000000000000000000" pitchFamily="2" charset="2"/>
              <a:buChar char="Ø"/>
            </a:pPr>
            <a:endParaRPr lang="en-US" dirty="0"/>
          </a:p>
          <a:p>
            <a:pPr>
              <a:buFont typeface="Wingdings" panose="05000000000000000000" pitchFamily="2" charset="2"/>
              <a:buChar char="Ø"/>
            </a:pPr>
            <a:r>
              <a:rPr lang="en-US" dirty="0"/>
              <a:t>	# function calling</a:t>
            </a:r>
          </a:p>
          <a:p>
            <a:pPr>
              <a:buFont typeface="Wingdings" panose="05000000000000000000" pitchFamily="2" charset="2"/>
              <a:buChar char="Ø"/>
            </a:pPr>
            <a:r>
              <a:rPr lang="en-US" dirty="0"/>
              <a:t>	</a:t>
            </a:r>
            <a:r>
              <a:rPr lang="en-US" dirty="0" err="1"/>
              <a:t>sentiment_scores</a:t>
            </a:r>
            <a:r>
              <a:rPr lang="en-US" dirty="0"/>
              <a:t>(sentence)</a:t>
            </a:r>
          </a:p>
          <a:p>
            <a:pPr>
              <a:buFont typeface="Wingdings" panose="05000000000000000000" pitchFamily="2" charset="2"/>
              <a:buChar char="Ø"/>
            </a:pPr>
            <a:endParaRPr lang="en-US" dirty="0"/>
          </a:p>
          <a:p>
            <a:pPr>
              <a:buFont typeface="Wingdings" panose="05000000000000000000" pitchFamily="2" charset="2"/>
              <a:buChar char="Ø"/>
            </a:pPr>
            <a:r>
              <a:rPr lang="en-US" dirty="0"/>
              <a:t>	print("\n2nd Statement :")</a:t>
            </a:r>
          </a:p>
          <a:p>
            <a:pPr>
              <a:buFont typeface="Wingdings" panose="05000000000000000000" pitchFamily="2" charset="2"/>
              <a:buChar char="Ø"/>
            </a:pPr>
            <a:r>
              <a:rPr lang="en-US" dirty="0"/>
              <a:t>	sentence = "study is going on as usual"</a:t>
            </a:r>
          </a:p>
          <a:p>
            <a:pPr>
              <a:buFont typeface="Wingdings" panose="05000000000000000000" pitchFamily="2" charset="2"/>
              <a:buChar char="Ø"/>
            </a:pPr>
            <a:r>
              <a:rPr lang="en-US" dirty="0"/>
              <a:t>	</a:t>
            </a:r>
            <a:r>
              <a:rPr lang="en-US" dirty="0" err="1"/>
              <a:t>sentiment_scores</a:t>
            </a:r>
            <a:r>
              <a:rPr lang="en-US" dirty="0"/>
              <a:t>(sentence)</a:t>
            </a:r>
          </a:p>
          <a:p>
            <a:pPr>
              <a:buFont typeface="Wingdings" panose="05000000000000000000" pitchFamily="2" charset="2"/>
              <a:buChar char="Ø"/>
            </a:pPr>
            <a:endParaRPr lang="en-US" dirty="0"/>
          </a:p>
          <a:p>
            <a:pPr>
              <a:buFont typeface="Wingdings" panose="05000000000000000000" pitchFamily="2" charset="2"/>
              <a:buChar char="Ø"/>
            </a:pPr>
            <a:r>
              <a:rPr lang="en-US" dirty="0"/>
              <a:t>	print("\n3rd Statement :")</a:t>
            </a:r>
          </a:p>
          <a:p>
            <a:pPr>
              <a:buFont typeface="Wingdings" panose="05000000000000000000" pitchFamily="2" charset="2"/>
              <a:buChar char="Ø"/>
            </a:pPr>
            <a:r>
              <a:rPr lang="en-US" dirty="0"/>
              <a:t>	sentence = "I am very sad today."</a:t>
            </a:r>
          </a:p>
          <a:p>
            <a:pPr>
              <a:buFont typeface="Wingdings" panose="05000000000000000000" pitchFamily="2" charset="2"/>
              <a:buChar char="Ø"/>
            </a:pPr>
            <a:r>
              <a:rPr lang="en-US" dirty="0"/>
              <a:t>	</a:t>
            </a:r>
            <a:r>
              <a:rPr lang="en-US" dirty="0" err="1"/>
              <a:t>sentiment_scores</a:t>
            </a:r>
            <a:r>
              <a:rPr lang="en-US" dirty="0"/>
              <a:t>(sentence)</a:t>
            </a:r>
          </a:p>
          <a:p>
            <a:endParaRPr lang="en-US" dirty="0"/>
          </a:p>
        </p:txBody>
      </p:sp>
    </p:spTree>
    <p:extLst>
      <p:ext uri="{BB962C8B-B14F-4D97-AF65-F5344CB8AC3E}">
        <p14:creationId xmlns:p14="http://schemas.microsoft.com/office/powerpoint/2010/main" val="109119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F3795-5BC3-3BE4-4966-03EA73AE6833}"/>
              </a:ext>
            </a:extLst>
          </p:cNvPr>
          <p:cNvSpPr>
            <a:spLocks noGrp="1"/>
          </p:cNvSpPr>
          <p:nvPr>
            <p:ph type="title"/>
          </p:nvPr>
        </p:nvSpPr>
        <p:spPr>
          <a:xfrm>
            <a:off x="645130" y="0"/>
            <a:ext cx="9404723" cy="503885"/>
          </a:xfrm>
        </p:spPr>
        <p:txBody>
          <a:bodyPr/>
          <a:lstStyle/>
          <a:p>
            <a:pPr algn="ctr"/>
            <a:r>
              <a:rPr lang="en-US" sz="2800" dirty="0"/>
              <a:t>After using </a:t>
            </a:r>
            <a:r>
              <a:rPr lang="en-US" sz="2800" dirty="0" err="1"/>
              <a:t>Textblob</a:t>
            </a:r>
            <a:r>
              <a:rPr lang="en-US" sz="2800" dirty="0"/>
              <a:t> module we got these result</a:t>
            </a:r>
          </a:p>
        </p:txBody>
      </p:sp>
      <p:sp>
        <p:nvSpPr>
          <p:cNvPr id="3" name="Content Placeholder 2">
            <a:extLst>
              <a:ext uri="{FF2B5EF4-FFF2-40B4-BE49-F238E27FC236}">
                <a16:creationId xmlns:a16="http://schemas.microsoft.com/office/drawing/2014/main" id="{A8E3A977-A0BF-AD1F-642E-5BFC24152DE8}"/>
              </a:ext>
            </a:extLst>
          </p:cNvPr>
          <p:cNvSpPr>
            <a:spLocks noGrp="1"/>
          </p:cNvSpPr>
          <p:nvPr>
            <p:ph idx="1"/>
          </p:nvPr>
        </p:nvSpPr>
        <p:spPr>
          <a:xfrm>
            <a:off x="0" y="559191"/>
            <a:ext cx="12192000" cy="6298809"/>
          </a:xfrm>
        </p:spPr>
        <p:txBody>
          <a:bodyPr>
            <a:normAutofit lnSpcReduction="10000"/>
          </a:bodyPr>
          <a:lstStyle/>
          <a:p>
            <a:pPr>
              <a:buFont typeface="Wingdings" panose="05000000000000000000" pitchFamily="2" charset="2"/>
              <a:buChar char="Ø"/>
            </a:pPr>
            <a:r>
              <a:rPr lang="en-US" sz="1600" dirty="0"/>
              <a:t>text_1 = "Stocks Rise as Treasury Yields Dip"</a:t>
            </a:r>
          </a:p>
          <a:p>
            <a:pPr>
              <a:buFont typeface="Wingdings" panose="05000000000000000000" pitchFamily="2" charset="2"/>
              <a:buChar char="Ø"/>
            </a:pPr>
            <a:r>
              <a:rPr lang="en-US" sz="1600" dirty="0"/>
              <a:t>text_2 =  "Stocks Climb for Second Day"</a:t>
            </a:r>
          </a:p>
          <a:p>
            <a:pPr>
              <a:buFont typeface="Wingdings" panose="05000000000000000000" pitchFamily="2" charset="2"/>
              <a:buChar char="Ø"/>
            </a:pPr>
            <a:r>
              <a:rPr lang="en-US" sz="1600" dirty="0"/>
              <a:t>text_3 =  "Stocks Rally, Oil Falls, Extending Volatility Amid Ukraine War"</a:t>
            </a:r>
          </a:p>
          <a:p>
            <a:pPr>
              <a:buFont typeface="Wingdings" panose="05000000000000000000" pitchFamily="2" charset="2"/>
              <a:buChar char="Ø"/>
            </a:pPr>
            <a:r>
              <a:rPr lang="en-US" sz="1600" dirty="0"/>
              <a:t>text_4 =  "Ethereum turns deflationary for the first time since the Merge — ETH price still risks 50% drop"</a:t>
            </a:r>
          </a:p>
          <a:p>
            <a:pPr>
              <a:buFont typeface="Wingdings" panose="05000000000000000000" pitchFamily="2" charset="2"/>
              <a:buChar char="Ø"/>
            </a:pPr>
            <a:r>
              <a:rPr lang="en-US" sz="1600" dirty="0"/>
              <a:t>text_5 =  "Stocks Finish Higher as Midterm Voting Begins“</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Sentiment of text 1: {'neg': 0.0, 'neu': 0.735, 'pos': 0.265, 'compound': 0.2023}</a:t>
            </a:r>
          </a:p>
          <a:p>
            <a:pPr>
              <a:buFont typeface="Wingdings" panose="05000000000000000000" pitchFamily="2" charset="2"/>
              <a:buChar char="Ø"/>
            </a:pPr>
            <a:r>
              <a:rPr lang="en-US" sz="1600" dirty="0"/>
              <a:t>Sentiment of text 2: {'neg': 0.0, 'neu': 1.0, 'pos': 0.0, 'compound': 0.0}</a:t>
            </a:r>
          </a:p>
          <a:p>
            <a:pPr>
              <a:buFont typeface="Wingdings" panose="05000000000000000000" pitchFamily="2" charset="2"/>
              <a:buChar char="Ø"/>
            </a:pPr>
            <a:r>
              <a:rPr lang="en-US" sz="1600" dirty="0"/>
              <a:t>Sentiment of text 3: {'neg': 0.328, 'neu': 0.672, 'pos': 0.0, 'compound': -0.5994}</a:t>
            </a:r>
          </a:p>
          <a:p>
            <a:pPr>
              <a:buFont typeface="Wingdings" panose="05000000000000000000" pitchFamily="2" charset="2"/>
              <a:buChar char="Ø"/>
            </a:pPr>
            <a:r>
              <a:rPr lang="en-US" sz="1600" dirty="0"/>
              <a:t>Sentiment of text 4: {'neg': 0.219, 'neu': 0.781, 'pos': 0.0, 'compound': -0.4939}</a:t>
            </a:r>
          </a:p>
          <a:p>
            <a:pPr>
              <a:buFont typeface="Wingdings" panose="05000000000000000000" pitchFamily="2" charset="2"/>
              <a:buChar char="Ø"/>
            </a:pPr>
            <a:r>
              <a:rPr lang="en-US" sz="1600" dirty="0"/>
              <a:t>Sentiment of text 5: {'neg': 0.0, 'neu': 1.0, 'pos': 0.0, 'compound': 0.0}</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We see that the algorithm results were correct by comparing articles and final results.</a:t>
            </a:r>
          </a:p>
          <a:p>
            <a:pPr>
              <a:buFont typeface="Wingdings" panose="05000000000000000000" pitchFamily="2" charset="2"/>
              <a:buChar char="Ø"/>
            </a:pPr>
            <a:r>
              <a:rPr lang="en-US" sz="1600" dirty="0"/>
              <a:t>First sentimental text: </a:t>
            </a:r>
            <a:r>
              <a:rPr lang="en-US" sz="1600" dirty="0">
                <a:solidFill>
                  <a:srgbClr val="FF0000"/>
                </a:solidFill>
              </a:rPr>
              <a:t>negative is equal to 0.0 % </a:t>
            </a:r>
            <a:r>
              <a:rPr lang="en-US" sz="1600" dirty="0"/>
              <a:t>, </a:t>
            </a:r>
            <a:r>
              <a:rPr lang="en-US" sz="1600" dirty="0">
                <a:solidFill>
                  <a:srgbClr val="FFFF00"/>
                </a:solidFill>
              </a:rPr>
              <a:t>neutral is equal to 0.74 % </a:t>
            </a:r>
            <a:r>
              <a:rPr lang="en-US" sz="1600" dirty="0"/>
              <a:t>and </a:t>
            </a:r>
            <a:r>
              <a:rPr lang="en-US" sz="1600" dirty="0">
                <a:solidFill>
                  <a:schemeClr val="accent6">
                    <a:lumMod val="75000"/>
                  </a:schemeClr>
                </a:solidFill>
              </a:rPr>
              <a:t>positive is equal to 0.27 %.</a:t>
            </a:r>
          </a:p>
          <a:p>
            <a:pPr>
              <a:buFont typeface="Wingdings" panose="05000000000000000000" pitchFamily="2" charset="2"/>
              <a:buChar char="Ø"/>
            </a:pPr>
            <a:r>
              <a:rPr lang="en-US" sz="1600" dirty="0"/>
              <a:t>Second text sentimental text: </a:t>
            </a:r>
            <a:r>
              <a:rPr lang="en-US" sz="1600" dirty="0">
                <a:solidFill>
                  <a:srgbClr val="FF0000"/>
                </a:solidFill>
              </a:rPr>
              <a:t>negative is equal to 0.0 % </a:t>
            </a:r>
            <a:r>
              <a:rPr lang="en-US" sz="1600" dirty="0"/>
              <a:t>, </a:t>
            </a:r>
            <a:r>
              <a:rPr lang="en-US" sz="1600" dirty="0">
                <a:solidFill>
                  <a:srgbClr val="FFFF00"/>
                </a:solidFill>
              </a:rPr>
              <a:t>neutral is equal to 1.0 % </a:t>
            </a:r>
            <a:r>
              <a:rPr lang="en-US" sz="1600" dirty="0"/>
              <a:t>and </a:t>
            </a:r>
            <a:r>
              <a:rPr lang="en-US" sz="1600" dirty="0">
                <a:solidFill>
                  <a:schemeClr val="accent6">
                    <a:lumMod val="75000"/>
                  </a:schemeClr>
                </a:solidFill>
              </a:rPr>
              <a:t>positive is equal to 0.0 %.</a:t>
            </a:r>
          </a:p>
          <a:p>
            <a:pPr>
              <a:buFont typeface="Wingdings" panose="05000000000000000000" pitchFamily="2" charset="2"/>
              <a:buChar char="Ø"/>
            </a:pPr>
            <a:r>
              <a:rPr lang="en-US" sz="1600" dirty="0"/>
              <a:t>Third text sentimental text : </a:t>
            </a:r>
            <a:r>
              <a:rPr lang="en-US" sz="1600" dirty="0">
                <a:solidFill>
                  <a:srgbClr val="FF0000"/>
                </a:solidFill>
              </a:rPr>
              <a:t>negative is equal to 0.328 % </a:t>
            </a:r>
            <a:r>
              <a:rPr lang="en-US" sz="1600" dirty="0"/>
              <a:t>, </a:t>
            </a:r>
            <a:r>
              <a:rPr lang="en-US" sz="1600" dirty="0">
                <a:solidFill>
                  <a:srgbClr val="FFFF00"/>
                </a:solidFill>
              </a:rPr>
              <a:t>neutral is equal to 0.672 % </a:t>
            </a:r>
            <a:r>
              <a:rPr lang="en-US" sz="1600" dirty="0"/>
              <a:t>and </a:t>
            </a:r>
            <a:r>
              <a:rPr lang="en-US" sz="1600" dirty="0">
                <a:solidFill>
                  <a:schemeClr val="accent6">
                    <a:lumMod val="75000"/>
                  </a:schemeClr>
                </a:solidFill>
              </a:rPr>
              <a:t>positive is equal to -0.5994 %.</a:t>
            </a:r>
          </a:p>
          <a:p>
            <a:pPr>
              <a:buFont typeface="Wingdings" panose="05000000000000000000" pitchFamily="2" charset="2"/>
              <a:buChar char="Ø"/>
            </a:pPr>
            <a:r>
              <a:rPr lang="en-US" sz="1600" dirty="0"/>
              <a:t>Fourth text sentimental text: </a:t>
            </a:r>
            <a:r>
              <a:rPr lang="en-US" sz="1600" dirty="0">
                <a:solidFill>
                  <a:srgbClr val="FF0000"/>
                </a:solidFill>
              </a:rPr>
              <a:t>negative is equal to 0.78 % </a:t>
            </a:r>
            <a:r>
              <a:rPr lang="en-US" sz="1600" dirty="0"/>
              <a:t>, </a:t>
            </a:r>
            <a:r>
              <a:rPr lang="en-US" sz="1600" dirty="0">
                <a:solidFill>
                  <a:srgbClr val="FFFF00"/>
                </a:solidFill>
              </a:rPr>
              <a:t>neutral is equal to 0.0 % </a:t>
            </a:r>
            <a:r>
              <a:rPr lang="en-US" sz="1600" dirty="0"/>
              <a:t>and </a:t>
            </a:r>
            <a:r>
              <a:rPr lang="en-US" sz="1600" dirty="0">
                <a:solidFill>
                  <a:schemeClr val="accent6">
                    <a:lumMod val="75000"/>
                  </a:schemeClr>
                </a:solidFill>
              </a:rPr>
              <a:t>positive is equal to -0.4939 %.</a:t>
            </a:r>
          </a:p>
          <a:p>
            <a:pPr>
              <a:buFont typeface="Wingdings" panose="05000000000000000000" pitchFamily="2" charset="2"/>
              <a:buChar char="Ø"/>
            </a:pPr>
            <a:r>
              <a:rPr lang="en-US" sz="1600" dirty="0"/>
              <a:t>Fifth text sentimental text : </a:t>
            </a:r>
            <a:r>
              <a:rPr lang="en-US" sz="1600" dirty="0">
                <a:solidFill>
                  <a:srgbClr val="FF0000"/>
                </a:solidFill>
              </a:rPr>
              <a:t>negative is equal to 0.0 % </a:t>
            </a:r>
            <a:r>
              <a:rPr lang="en-US" sz="1600" dirty="0"/>
              <a:t>, </a:t>
            </a:r>
            <a:r>
              <a:rPr lang="en-US" sz="1600" dirty="0">
                <a:solidFill>
                  <a:srgbClr val="FFFF00"/>
                </a:solidFill>
              </a:rPr>
              <a:t>neutral is equal to 1.0 % </a:t>
            </a:r>
            <a:r>
              <a:rPr lang="en-US" sz="1600" dirty="0"/>
              <a:t>and </a:t>
            </a:r>
            <a:r>
              <a:rPr lang="en-US" sz="1600" dirty="0">
                <a:solidFill>
                  <a:schemeClr val="accent6">
                    <a:lumMod val="75000"/>
                  </a:schemeClr>
                </a:solidFill>
              </a:rPr>
              <a:t>positive is equal to 0.0 %.</a:t>
            </a:r>
          </a:p>
          <a:p>
            <a:endParaRPr lang="en-US" sz="1600" dirty="0"/>
          </a:p>
        </p:txBody>
      </p:sp>
    </p:spTree>
    <p:extLst>
      <p:ext uri="{BB962C8B-B14F-4D97-AF65-F5344CB8AC3E}">
        <p14:creationId xmlns:p14="http://schemas.microsoft.com/office/powerpoint/2010/main" val="254398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F9F2-92CA-B3CC-EB0D-436BB886E4FD}"/>
              </a:ext>
            </a:extLst>
          </p:cNvPr>
          <p:cNvSpPr>
            <a:spLocks noGrp="1"/>
          </p:cNvSpPr>
          <p:nvPr>
            <p:ph type="title"/>
          </p:nvPr>
        </p:nvSpPr>
        <p:spPr>
          <a:xfrm>
            <a:off x="224080" y="0"/>
            <a:ext cx="11438037" cy="405411"/>
          </a:xfrm>
        </p:spPr>
        <p:txBody>
          <a:bodyPr/>
          <a:lstStyle/>
          <a:p>
            <a:r>
              <a:rPr lang="en-US" sz="2400" dirty="0"/>
              <a:t>Now we perform actions using </a:t>
            </a:r>
            <a:r>
              <a:rPr lang="en-US" sz="2400" dirty="0" err="1"/>
              <a:t>SentimentIntensityAnalyzer</a:t>
            </a:r>
            <a:r>
              <a:rPr lang="en-US" sz="2400" dirty="0"/>
              <a:t> class</a:t>
            </a:r>
          </a:p>
        </p:txBody>
      </p:sp>
      <p:sp>
        <p:nvSpPr>
          <p:cNvPr id="3" name="Content Placeholder 2">
            <a:extLst>
              <a:ext uri="{FF2B5EF4-FFF2-40B4-BE49-F238E27FC236}">
                <a16:creationId xmlns:a16="http://schemas.microsoft.com/office/drawing/2014/main" id="{C6380C10-5FFA-15F7-A898-9B83D29351DF}"/>
              </a:ext>
            </a:extLst>
          </p:cNvPr>
          <p:cNvSpPr>
            <a:spLocks noGrp="1"/>
          </p:cNvSpPr>
          <p:nvPr>
            <p:ph idx="1"/>
          </p:nvPr>
        </p:nvSpPr>
        <p:spPr>
          <a:xfrm>
            <a:off x="0" y="660216"/>
            <a:ext cx="12192000" cy="6197784"/>
          </a:xfrm>
        </p:spPr>
        <p:txBody>
          <a:bodyPr/>
          <a:lstStyle/>
          <a:p>
            <a:pPr>
              <a:buFont typeface="Wingdings" panose="05000000000000000000" pitchFamily="2" charset="2"/>
              <a:buChar char="Ø"/>
            </a:pPr>
            <a:r>
              <a:rPr lang="en-US" dirty="0"/>
              <a:t>Now I’m presenting articles that I have used to perform </a:t>
            </a:r>
            <a:r>
              <a:rPr lang="en-US" sz="2000" dirty="0" err="1"/>
              <a:t>SentimentIntensity</a:t>
            </a:r>
            <a:endParaRPr lang="en-US" sz="2000" dirty="0"/>
          </a:p>
          <a:p>
            <a:pPr>
              <a:buFont typeface="Wingdings" panose="05000000000000000000" pitchFamily="2" charset="2"/>
              <a:buChar char="Ø"/>
            </a:pPr>
            <a:r>
              <a:rPr lang="en-US" sz="2000" dirty="0"/>
              <a:t>Analyzer algorithms </a:t>
            </a: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First statement: </a:t>
            </a:r>
            <a:r>
              <a:rPr lang="en-US" dirty="0">
                <a:solidFill>
                  <a:srgbClr val="FFFF00"/>
                </a:solidFill>
              </a:rPr>
              <a:t>Stocks Rise After Fed Minutes.</a:t>
            </a:r>
          </a:p>
          <a:p>
            <a:pPr>
              <a:buFont typeface="Wingdings" panose="05000000000000000000" pitchFamily="2" charset="2"/>
              <a:buChar char="Ø"/>
            </a:pPr>
            <a:r>
              <a:rPr lang="en-US" dirty="0"/>
              <a:t>Second statement : </a:t>
            </a:r>
            <a:r>
              <a:rPr lang="en-US" dirty="0">
                <a:solidFill>
                  <a:srgbClr val="FFFF00"/>
                </a:solidFill>
              </a:rPr>
              <a:t>Russian inflation decreases, the euro increases in value.</a:t>
            </a:r>
          </a:p>
          <a:p>
            <a:pPr>
              <a:buFont typeface="Wingdings" panose="05000000000000000000" pitchFamily="2" charset="2"/>
              <a:buChar char="Ø"/>
            </a:pPr>
            <a:r>
              <a:rPr lang="en-US" dirty="0"/>
              <a:t>Third statement : </a:t>
            </a:r>
            <a:r>
              <a:rPr lang="en-US" dirty="0">
                <a:solidFill>
                  <a:srgbClr val="FFFF00"/>
                </a:solidFill>
              </a:rPr>
              <a:t>Stocks Rally, Oil Falls, Extending Volatility Amid Ukraine War.</a:t>
            </a:r>
          </a:p>
          <a:p>
            <a:pPr>
              <a:buFont typeface="Wingdings" panose="05000000000000000000" pitchFamily="2" charset="2"/>
              <a:buChar char="Ø"/>
            </a:pPr>
            <a:r>
              <a:rPr lang="en-US" dirty="0"/>
              <a:t>Fourth statement : </a:t>
            </a:r>
            <a:r>
              <a:rPr lang="en-US" dirty="0">
                <a:solidFill>
                  <a:srgbClr val="FFFF00"/>
                </a:solidFill>
              </a:rPr>
              <a:t>Stocks Move Higher After Inflation Slowdown.</a:t>
            </a:r>
          </a:p>
          <a:p>
            <a:pPr>
              <a:buFont typeface="Wingdings" panose="05000000000000000000" pitchFamily="2" charset="2"/>
              <a:buChar char="Ø"/>
            </a:pPr>
            <a:r>
              <a:rPr lang="en-US" dirty="0"/>
              <a:t>Fifth statement : </a:t>
            </a:r>
            <a:r>
              <a:rPr lang="en-US" dirty="0">
                <a:solidFill>
                  <a:srgbClr val="FFFF00"/>
                </a:solidFill>
              </a:rPr>
              <a:t>Stocks Finish Higher After Jobs Report.</a:t>
            </a:r>
          </a:p>
          <a:p>
            <a:pPr>
              <a:buFont typeface="Wingdings" panose="05000000000000000000" pitchFamily="2" charset="2"/>
              <a:buChar char="Ø"/>
            </a:pPr>
            <a:r>
              <a:rPr lang="en-US" dirty="0"/>
              <a:t>Sixth statement : </a:t>
            </a:r>
            <a:r>
              <a:rPr lang="en-US" dirty="0">
                <a:solidFill>
                  <a:srgbClr val="FFFF00"/>
                </a:solidFill>
              </a:rPr>
              <a:t>Stocks Finish Lower After Fed Signals Higher Rates.</a:t>
            </a:r>
          </a:p>
          <a:p>
            <a:endParaRPr lang="en-US" dirty="0"/>
          </a:p>
        </p:txBody>
      </p:sp>
    </p:spTree>
    <p:extLst>
      <p:ext uri="{BB962C8B-B14F-4D97-AF65-F5344CB8AC3E}">
        <p14:creationId xmlns:p14="http://schemas.microsoft.com/office/powerpoint/2010/main" val="170703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B04F-C3C9-D65C-A7F7-75835BC6ED3E}"/>
              </a:ext>
            </a:extLst>
          </p:cNvPr>
          <p:cNvSpPr>
            <a:spLocks noGrp="1"/>
          </p:cNvSpPr>
          <p:nvPr>
            <p:ph type="title"/>
          </p:nvPr>
        </p:nvSpPr>
        <p:spPr>
          <a:xfrm>
            <a:off x="533570" y="0"/>
            <a:ext cx="9404723" cy="1400530"/>
          </a:xfrm>
        </p:spPr>
        <p:txBody>
          <a:bodyPr/>
          <a:lstStyle/>
          <a:p>
            <a:r>
              <a:rPr lang="en-US" sz="3600" dirty="0"/>
              <a:t>Now we see results after performing previous algorithm </a:t>
            </a:r>
          </a:p>
        </p:txBody>
      </p:sp>
      <p:sp>
        <p:nvSpPr>
          <p:cNvPr id="3" name="Content Placeholder 2">
            <a:extLst>
              <a:ext uri="{FF2B5EF4-FFF2-40B4-BE49-F238E27FC236}">
                <a16:creationId xmlns:a16="http://schemas.microsoft.com/office/drawing/2014/main" id="{DC2F79D9-BC17-6C7D-FF51-C617F91B5A49}"/>
              </a:ext>
            </a:extLst>
          </p:cNvPr>
          <p:cNvSpPr>
            <a:spLocks noGrp="1"/>
          </p:cNvSpPr>
          <p:nvPr>
            <p:ph idx="1"/>
          </p:nvPr>
        </p:nvSpPr>
        <p:spPr>
          <a:xfrm>
            <a:off x="0" y="1398368"/>
            <a:ext cx="12192000" cy="5459632"/>
          </a:xfrm>
        </p:spPr>
        <p:txBody>
          <a:bodyPr/>
          <a:lstStyle/>
          <a:p>
            <a:pPr>
              <a:buFont typeface="Wingdings" panose="05000000000000000000" pitchFamily="2" charset="2"/>
              <a:buChar char="Ø"/>
            </a:pPr>
            <a:r>
              <a:rPr lang="en-US" dirty="0"/>
              <a:t>The Algorithm made a really good job classifying the percentage about how many percent is </a:t>
            </a:r>
            <a:r>
              <a:rPr lang="en-US" dirty="0" err="1"/>
              <a:t>positive,how</a:t>
            </a:r>
            <a:r>
              <a:rPr lang="en-US" dirty="0"/>
              <a:t> many percent is negative and how many percent is neutral.</a:t>
            </a:r>
          </a:p>
        </p:txBody>
      </p:sp>
      <p:pic>
        <p:nvPicPr>
          <p:cNvPr id="5" name="Picture 4">
            <a:extLst>
              <a:ext uri="{FF2B5EF4-FFF2-40B4-BE49-F238E27FC236}">
                <a16:creationId xmlns:a16="http://schemas.microsoft.com/office/drawing/2014/main" id="{904C465C-99DC-8DFB-0FBA-8F5D877944A8}"/>
              </a:ext>
            </a:extLst>
          </p:cNvPr>
          <p:cNvPicPr>
            <a:picLocks noChangeAspect="1"/>
          </p:cNvPicPr>
          <p:nvPr/>
        </p:nvPicPr>
        <p:blipFill>
          <a:blip r:embed="rId2"/>
          <a:stretch>
            <a:fillRect/>
          </a:stretch>
        </p:blipFill>
        <p:spPr>
          <a:xfrm>
            <a:off x="3218102" y="2515912"/>
            <a:ext cx="6130226" cy="893293"/>
          </a:xfrm>
          <a:prstGeom prst="rect">
            <a:avLst/>
          </a:prstGeom>
        </p:spPr>
      </p:pic>
      <p:pic>
        <p:nvPicPr>
          <p:cNvPr id="7" name="Picture 6">
            <a:extLst>
              <a:ext uri="{FF2B5EF4-FFF2-40B4-BE49-F238E27FC236}">
                <a16:creationId xmlns:a16="http://schemas.microsoft.com/office/drawing/2014/main" id="{161B7861-70C8-A3E2-9FDA-DD408CEB0661}"/>
              </a:ext>
            </a:extLst>
          </p:cNvPr>
          <p:cNvPicPr>
            <a:picLocks noChangeAspect="1"/>
          </p:cNvPicPr>
          <p:nvPr/>
        </p:nvPicPr>
        <p:blipFill>
          <a:blip r:embed="rId3"/>
          <a:stretch>
            <a:fillRect/>
          </a:stretch>
        </p:blipFill>
        <p:spPr>
          <a:xfrm>
            <a:off x="6392912" y="3535612"/>
            <a:ext cx="5525271" cy="939772"/>
          </a:xfrm>
          <a:prstGeom prst="rect">
            <a:avLst/>
          </a:prstGeom>
        </p:spPr>
      </p:pic>
      <p:pic>
        <p:nvPicPr>
          <p:cNvPr id="9" name="Picture 8">
            <a:extLst>
              <a:ext uri="{FF2B5EF4-FFF2-40B4-BE49-F238E27FC236}">
                <a16:creationId xmlns:a16="http://schemas.microsoft.com/office/drawing/2014/main" id="{0402BEC8-81E1-F513-B685-B47EFA9DA1E5}"/>
              </a:ext>
            </a:extLst>
          </p:cNvPr>
          <p:cNvPicPr>
            <a:picLocks noChangeAspect="1"/>
          </p:cNvPicPr>
          <p:nvPr/>
        </p:nvPicPr>
        <p:blipFill>
          <a:blip r:embed="rId4"/>
          <a:stretch>
            <a:fillRect/>
          </a:stretch>
        </p:blipFill>
        <p:spPr>
          <a:xfrm>
            <a:off x="-21150" y="3500306"/>
            <a:ext cx="6326623" cy="893294"/>
          </a:xfrm>
          <a:prstGeom prst="rect">
            <a:avLst/>
          </a:prstGeom>
        </p:spPr>
      </p:pic>
      <p:pic>
        <p:nvPicPr>
          <p:cNvPr id="11" name="Picture 10">
            <a:extLst>
              <a:ext uri="{FF2B5EF4-FFF2-40B4-BE49-F238E27FC236}">
                <a16:creationId xmlns:a16="http://schemas.microsoft.com/office/drawing/2014/main" id="{1512B946-1E31-6F17-2EC0-A9A709AF615C}"/>
              </a:ext>
            </a:extLst>
          </p:cNvPr>
          <p:cNvPicPr>
            <a:picLocks noChangeAspect="1"/>
          </p:cNvPicPr>
          <p:nvPr/>
        </p:nvPicPr>
        <p:blipFill>
          <a:blip r:embed="rId5"/>
          <a:stretch>
            <a:fillRect/>
          </a:stretch>
        </p:blipFill>
        <p:spPr>
          <a:xfrm>
            <a:off x="185638" y="4542614"/>
            <a:ext cx="6083684" cy="1100339"/>
          </a:xfrm>
          <a:prstGeom prst="rect">
            <a:avLst/>
          </a:prstGeom>
        </p:spPr>
      </p:pic>
      <p:pic>
        <p:nvPicPr>
          <p:cNvPr id="13" name="Picture 12">
            <a:extLst>
              <a:ext uri="{FF2B5EF4-FFF2-40B4-BE49-F238E27FC236}">
                <a16:creationId xmlns:a16="http://schemas.microsoft.com/office/drawing/2014/main" id="{A4B6DD36-6475-1ABA-D1F9-17F271A47BCC}"/>
              </a:ext>
            </a:extLst>
          </p:cNvPr>
          <p:cNvPicPr>
            <a:picLocks noChangeAspect="1"/>
          </p:cNvPicPr>
          <p:nvPr/>
        </p:nvPicPr>
        <p:blipFill>
          <a:blip r:embed="rId6"/>
          <a:stretch>
            <a:fillRect/>
          </a:stretch>
        </p:blipFill>
        <p:spPr>
          <a:xfrm>
            <a:off x="6392912" y="4520006"/>
            <a:ext cx="5613450" cy="1145554"/>
          </a:xfrm>
          <a:prstGeom prst="rect">
            <a:avLst/>
          </a:prstGeom>
        </p:spPr>
      </p:pic>
      <p:pic>
        <p:nvPicPr>
          <p:cNvPr id="15" name="Picture 14">
            <a:extLst>
              <a:ext uri="{FF2B5EF4-FFF2-40B4-BE49-F238E27FC236}">
                <a16:creationId xmlns:a16="http://schemas.microsoft.com/office/drawing/2014/main" id="{A7ABBCE8-CA88-EF3B-0F3D-5883DADF49AB}"/>
              </a:ext>
            </a:extLst>
          </p:cNvPr>
          <p:cNvPicPr>
            <a:picLocks noChangeAspect="1"/>
          </p:cNvPicPr>
          <p:nvPr/>
        </p:nvPicPr>
        <p:blipFill>
          <a:blip r:embed="rId7"/>
          <a:stretch>
            <a:fillRect/>
          </a:stretch>
        </p:blipFill>
        <p:spPr>
          <a:xfrm>
            <a:off x="2889677" y="5791967"/>
            <a:ext cx="6635195" cy="1066033"/>
          </a:xfrm>
          <a:prstGeom prst="rect">
            <a:avLst/>
          </a:prstGeom>
        </p:spPr>
      </p:pic>
    </p:spTree>
    <p:extLst>
      <p:ext uri="{BB962C8B-B14F-4D97-AF65-F5344CB8AC3E}">
        <p14:creationId xmlns:p14="http://schemas.microsoft.com/office/powerpoint/2010/main" val="127056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55FC-B536-6BC7-3043-9ADD98FAE31B}"/>
              </a:ext>
            </a:extLst>
          </p:cNvPr>
          <p:cNvSpPr>
            <a:spLocks noGrp="1"/>
          </p:cNvSpPr>
          <p:nvPr>
            <p:ph type="title"/>
          </p:nvPr>
        </p:nvSpPr>
        <p:spPr>
          <a:xfrm>
            <a:off x="1103312" y="0"/>
            <a:ext cx="9404723" cy="743036"/>
          </a:xfrm>
        </p:spPr>
        <p:txBody>
          <a:bodyPr/>
          <a:lstStyle/>
          <a:p>
            <a:r>
              <a:rPr lang="en-US" dirty="0"/>
              <a:t>Announcement on the Project B</a:t>
            </a:r>
          </a:p>
        </p:txBody>
      </p:sp>
      <p:sp>
        <p:nvSpPr>
          <p:cNvPr id="3" name="Content Placeholder 2">
            <a:extLst>
              <a:ext uri="{FF2B5EF4-FFF2-40B4-BE49-F238E27FC236}">
                <a16:creationId xmlns:a16="http://schemas.microsoft.com/office/drawing/2014/main" id="{A02EAD71-F279-263D-BE83-C19BB9FE2D67}"/>
              </a:ext>
            </a:extLst>
          </p:cNvPr>
          <p:cNvSpPr>
            <a:spLocks noGrp="1"/>
          </p:cNvSpPr>
          <p:nvPr>
            <p:ph idx="1"/>
          </p:nvPr>
        </p:nvSpPr>
        <p:spPr>
          <a:xfrm>
            <a:off x="0" y="743036"/>
            <a:ext cx="12192000" cy="6114964"/>
          </a:xfrm>
        </p:spPr>
        <p:txBody>
          <a:bodyPr/>
          <a:lstStyle/>
          <a:p>
            <a:pPr marL="0" indent="0">
              <a:buNone/>
            </a:pPr>
            <a:endParaRPr lang="en-US" dirty="0"/>
          </a:p>
          <a:p>
            <a:pPr>
              <a:buFont typeface="Wingdings" panose="05000000000000000000" pitchFamily="2" charset="2"/>
              <a:buChar char="Ø"/>
            </a:pPr>
            <a:r>
              <a:rPr lang="en-US" dirty="0"/>
              <a:t>During this project I will use experiments to explain algorithms performances.</a:t>
            </a:r>
          </a:p>
          <a:p>
            <a:pPr>
              <a:buFont typeface="Wingdings" panose="05000000000000000000" pitchFamily="2" charset="2"/>
              <a:buChar char="Ø"/>
            </a:pPr>
            <a:r>
              <a:rPr lang="en-US" dirty="0"/>
              <a:t>The articles in this project are token from right </a:t>
            </a:r>
            <a:r>
              <a:rPr lang="en-US" dirty="0" err="1"/>
              <a:t>sources,These</a:t>
            </a:r>
            <a:r>
              <a:rPr lang="en-US" dirty="0"/>
              <a:t> source are used also by professional stock traders such as </a:t>
            </a:r>
            <a:r>
              <a:rPr lang="en-US" dirty="0">
                <a:solidFill>
                  <a:schemeClr val="accent1"/>
                </a:solidFill>
              </a:rPr>
              <a:t>Ninja Forex </a:t>
            </a:r>
            <a:r>
              <a:rPr lang="en-US" dirty="0" err="1"/>
              <a:t>Company,according</a:t>
            </a:r>
            <a:r>
              <a:rPr lang="en-US" dirty="0"/>
              <a:t> to them in these site we can find articles that affect in stocks as Cryptocurrency(coin-mining) &amp; Forex(virtual money).</a:t>
            </a:r>
          </a:p>
          <a:p>
            <a:pPr>
              <a:buFont typeface="Wingdings" panose="05000000000000000000" pitchFamily="2" charset="2"/>
              <a:buChar char="Ø"/>
            </a:pPr>
            <a:r>
              <a:rPr lang="en-US" dirty="0"/>
              <a:t>First source that articles are taken is </a:t>
            </a:r>
            <a:r>
              <a:rPr lang="en-US" dirty="0">
                <a:hlinkClick r:id="rId2"/>
              </a:rPr>
              <a:t>https://www.wsj.com/news/markets/stocks</a:t>
            </a:r>
            <a:endParaRPr lang="en-US" dirty="0"/>
          </a:p>
          <a:p>
            <a:pPr>
              <a:buFont typeface="Wingdings" panose="05000000000000000000" pitchFamily="2" charset="2"/>
              <a:buChar char="Ø"/>
            </a:pPr>
            <a:r>
              <a:rPr lang="en-US" dirty="0"/>
              <a:t>Second source that articles are taken is </a:t>
            </a:r>
            <a:r>
              <a:rPr lang="en-US" dirty="0">
                <a:hlinkClick r:id="rId3"/>
              </a:rPr>
              <a:t>https://www.investing.com/news/cryptocurrency-news</a:t>
            </a:r>
            <a:endParaRPr lang="en-US" dirty="0"/>
          </a:p>
          <a:p>
            <a:pPr>
              <a:buFont typeface="Wingdings" panose="05000000000000000000" pitchFamily="2" charset="2"/>
              <a:buChar char="Ø"/>
            </a:pPr>
            <a:r>
              <a:rPr lang="en-US" dirty="0"/>
              <a:t>Both of these web sources contains real stock movements in real time so there aren’t any manipulations or fake news.</a:t>
            </a:r>
          </a:p>
          <a:p>
            <a:pPr>
              <a:buFont typeface="Wingdings" panose="05000000000000000000" pitchFamily="2" charset="2"/>
              <a:buChar char="Ø"/>
            </a:pPr>
            <a:r>
              <a:rPr lang="en-US" dirty="0"/>
              <a:t>During the next slides you will come across articles where words “Its Second </a:t>
            </a:r>
            <a:r>
              <a:rPr lang="en-US" sz="2000" dirty="0">
                <a:solidFill>
                  <a:srgbClr val="000000"/>
                </a:solidFill>
                <a:highlight>
                  <a:srgbClr val="00FF00"/>
                </a:highlight>
                <a:latin typeface="Calibri" panose="020F0502020204030204" pitchFamily="34" charset="0"/>
                <a:cs typeface="Times New Roman" panose="02020603050405020304" pitchFamily="18" charset="0"/>
              </a:rPr>
              <a:t>B</a:t>
            </a:r>
            <a:r>
              <a:rPr lang="el-GR" sz="2000" dirty="0">
                <a:solidFill>
                  <a:srgbClr val="000000"/>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ear</a:t>
            </a:r>
            <a:r>
              <a:rPr lang="en-US" sz="2000" dirty="0">
                <a:solidFill>
                  <a:srgbClr val="000000"/>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/Bull</a:t>
            </a:r>
            <a:r>
              <a:rPr lang="en-US" sz="2000" dirty="0">
                <a:solidFill>
                  <a:srgbClr val="00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dirty="0"/>
              <a:t>market of the </a:t>
            </a:r>
            <a:r>
              <a:rPr lang="en-US" dirty="0" err="1"/>
              <a:t>Year”,so</a:t>
            </a:r>
            <a:r>
              <a:rPr lang="en-US" dirty="0"/>
              <a:t> nothing is about animals but these are “</a:t>
            </a:r>
            <a:r>
              <a:rPr lang="en-US" i="1" dirty="0"/>
              <a:t>slangs</a:t>
            </a:r>
            <a:r>
              <a:rPr lang="en-US" dirty="0"/>
              <a:t>” that describe stock movement.</a:t>
            </a:r>
          </a:p>
          <a:p>
            <a:pPr>
              <a:buFont typeface="Wingdings" panose="05000000000000000000" pitchFamily="2" charset="2"/>
              <a:buChar char="Ø"/>
            </a:pPr>
            <a:r>
              <a:rPr lang="en-US" dirty="0" err="1"/>
              <a:t>Examp</a:t>
            </a:r>
            <a:r>
              <a:rPr lang="en-US" dirty="0"/>
              <a:t>. When you see </a:t>
            </a:r>
            <a:r>
              <a:rPr lang="en-US" sz="2000" dirty="0">
                <a:solidFill>
                  <a:srgbClr val="000000"/>
                </a:solidFill>
                <a:highlight>
                  <a:srgbClr val="00FF00"/>
                </a:highlight>
                <a:latin typeface="Calibri" panose="020F0502020204030204" pitchFamily="34" charset="0"/>
                <a:cs typeface="Times New Roman" panose="02020603050405020304" pitchFamily="18" charset="0"/>
              </a:rPr>
              <a:t>”B</a:t>
            </a:r>
            <a:r>
              <a:rPr lang="en-US" dirty="0">
                <a:solidFill>
                  <a:srgbClr val="000000"/>
                </a:solidFill>
                <a:highlight>
                  <a:srgbClr val="00FF00"/>
                </a:highlight>
                <a:latin typeface="Calibri" panose="020F0502020204030204" pitchFamily="34" charset="0"/>
                <a:cs typeface="Times New Roman" panose="02020603050405020304" pitchFamily="18" charset="0"/>
              </a:rPr>
              <a:t>ull</a:t>
            </a:r>
            <a:r>
              <a:rPr lang="en-US" sz="2000" dirty="0">
                <a:solidFill>
                  <a:srgbClr val="00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US" dirty="0"/>
              <a:t> it means stock rises because when bull attack ,it attack from </a:t>
            </a:r>
            <a:r>
              <a:rPr lang="en-US" i="1" dirty="0"/>
              <a:t>Down-to-up</a:t>
            </a:r>
            <a:r>
              <a:rPr lang="en-US" dirty="0"/>
              <a:t>. Also when you see </a:t>
            </a:r>
            <a:r>
              <a:rPr lang="en-US" sz="2000" dirty="0">
                <a:solidFill>
                  <a:srgbClr val="000000"/>
                </a:solidFill>
                <a:highlight>
                  <a:srgbClr val="00FF00"/>
                </a:highlight>
                <a:latin typeface="Calibri" panose="020F0502020204030204" pitchFamily="34" charset="0"/>
                <a:cs typeface="Times New Roman" panose="02020603050405020304" pitchFamily="18" charset="0"/>
              </a:rPr>
              <a:t>”B</a:t>
            </a:r>
            <a:r>
              <a:rPr lang="el-GR" sz="2000" dirty="0">
                <a:solidFill>
                  <a:srgbClr val="000000"/>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ear</a:t>
            </a:r>
            <a:r>
              <a:rPr lang="en-US" sz="2000" dirty="0">
                <a:solidFill>
                  <a:srgbClr val="00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US" dirty="0"/>
              <a:t> it means stock goes down because when Bear </a:t>
            </a:r>
            <a:r>
              <a:rPr lang="en-US" dirty="0" err="1"/>
              <a:t>attack,it</a:t>
            </a:r>
            <a:r>
              <a:rPr lang="en-US" dirty="0"/>
              <a:t> attack from </a:t>
            </a:r>
            <a:r>
              <a:rPr lang="en-US" i="1" dirty="0"/>
              <a:t>Up-to-down</a:t>
            </a:r>
            <a:r>
              <a:rPr lang="en-US" dirty="0"/>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093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A43C92-7F19-E78C-DC81-F5A4F6A45A24}"/>
              </a:ext>
            </a:extLst>
          </p:cNvPr>
          <p:cNvSpPr>
            <a:spLocks noGrp="1"/>
          </p:cNvSpPr>
          <p:nvPr>
            <p:ph idx="1"/>
          </p:nvPr>
        </p:nvSpPr>
        <p:spPr>
          <a:xfrm>
            <a:off x="0" y="0"/>
            <a:ext cx="12192000" cy="6858000"/>
          </a:xfrm>
        </p:spPr>
        <p:txBody>
          <a:bodyPr>
            <a:normAutofit fontScale="77500" lnSpcReduction="20000"/>
          </a:bodyPr>
          <a:lstStyle/>
          <a:p>
            <a:pPr>
              <a:buFont typeface="Wingdings" panose="05000000000000000000" pitchFamily="2" charset="2"/>
              <a:buChar char="Ø"/>
            </a:pPr>
            <a:r>
              <a:rPr lang="en-US" dirty="0"/>
              <a:t># Importing necessary library</a:t>
            </a:r>
          </a:p>
          <a:p>
            <a:pPr>
              <a:buFont typeface="Wingdings" panose="05000000000000000000" pitchFamily="2" charset="2"/>
              <a:buChar char="Ø"/>
            </a:pPr>
            <a:r>
              <a:rPr lang="en-US" dirty="0"/>
              <a:t>import pandas as pd</a:t>
            </a:r>
          </a:p>
          <a:p>
            <a:pPr>
              <a:buFont typeface="Wingdings" panose="05000000000000000000" pitchFamily="2" charset="2"/>
              <a:buChar char="Ø"/>
            </a:pPr>
            <a:r>
              <a:rPr lang="en-US" dirty="0"/>
              <a:t>import </a:t>
            </a:r>
            <a:r>
              <a:rPr lang="en-US" dirty="0" err="1"/>
              <a:t>numpy</a:t>
            </a:r>
            <a:r>
              <a:rPr lang="en-US" dirty="0"/>
              <a:t> as np</a:t>
            </a:r>
          </a:p>
          <a:p>
            <a:pPr>
              <a:buFont typeface="Wingdings" panose="05000000000000000000" pitchFamily="2" charset="2"/>
              <a:buChar char="Ø"/>
            </a:pPr>
            <a:r>
              <a:rPr lang="en-US" dirty="0"/>
              <a:t>import </a:t>
            </a:r>
            <a:r>
              <a:rPr lang="en-US" dirty="0" err="1"/>
              <a:t>nltk</a:t>
            </a:r>
            <a:endParaRPr lang="en-US" dirty="0"/>
          </a:p>
          <a:p>
            <a:pPr>
              <a:buFont typeface="Wingdings" panose="05000000000000000000" pitchFamily="2" charset="2"/>
              <a:buChar char="Ø"/>
            </a:pPr>
            <a:r>
              <a:rPr lang="en-US" dirty="0"/>
              <a:t>import </a:t>
            </a:r>
            <a:r>
              <a:rPr lang="en-US" dirty="0" err="1"/>
              <a:t>os</a:t>
            </a:r>
            <a:endParaRPr lang="en-US" dirty="0"/>
          </a:p>
          <a:p>
            <a:pPr>
              <a:buFont typeface="Wingdings" panose="05000000000000000000" pitchFamily="2" charset="2"/>
              <a:buChar char="Ø"/>
            </a:pPr>
            <a:r>
              <a:rPr lang="en-US" dirty="0"/>
              <a:t>import </a:t>
            </a:r>
            <a:r>
              <a:rPr lang="en-US" dirty="0" err="1"/>
              <a:t>nltk.corpus</a:t>
            </a:r>
            <a:r>
              <a:rPr lang="en-US" dirty="0"/>
              <a:t># sample text for performing tokenization</a:t>
            </a:r>
          </a:p>
          <a:p>
            <a:pPr>
              <a:buFont typeface="Wingdings" panose="05000000000000000000" pitchFamily="2" charset="2"/>
              <a:buChar char="Ø"/>
            </a:pPr>
            <a:r>
              <a:rPr lang="en-US" dirty="0"/>
              <a:t>text1 = 'Oil down 3% again on U.S. stockpile build, IEA warns against $100 a barrel'</a:t>
            </a:r>
          </a:p>
          <a:p>
            <a:pPr>
              <a:buFont typeface="Wingdings" panose="05000000000000000000" pitchFamily="2" charset="2"/>
              <a:buChar char="Ø"/>
            </a:pPr>
            <a:endParaRPr lang="en-US" dirty="0"/>
          </a:p>
          <a:p>
            <a:pPr>
              <a:buFont typeface="Wingdings" panose="05000000000000000000" pitchFamily="2" charset="2"/>
              <a:buChar char="Ø"/>
            </a:pPr>
            <a:r>
              <a:rPr lang="en-US" dirty="0"/>
              <a:t>text = text1.replace('.', '')</a:t>
            </a:r>
          </a:p>
          <a:p>
            <a:pPr>
              <a:buFont typeface="Wingdings" panose="05000000000000000000" pitchFamily="2" charset="2"/>
              <a:buChar char="Ø"/>
            </a:pPr>
            <a:r>
              <a:rPr lang="en-US" dirty="0"/>
              <a:t>text2 = </a:t>
            </a:r>
            <a:r>
              <a:rPr lang="en-US" dirty="0" err="1"/>
              <a:t>text.replace</a:t>
            </a:r>
            <a:r>
              <a:rPr lang="en-US" dirty="0"/>
              <a:t>(',', '')</a:t>
            </a:r>
          </a:p>
          <a:p>
            <a:pPr>
              <a:buFont typeface="Wingdings" panose="05000000000000000000" pitchFamily="2" charset="2"/>
              <a:buChar char="Ø"/>
            </a:pPr>
            <a:r>
              <a:rPr lang="en-US" dirty="0"/>
              <a:t># importing </a:t>
            </a:r>
            <a:r>
              <a:rPr lang="en-US" dirty="0" err="1"/>
              <a:t>word_tokenize</a:t>
            </a:r>
            <a:r>
              <a:rPr lang="en-US" dirty="0"/>
              <a:t> from </a:t>
            </a:r>
            <a:r>
              <a:rPr lang="en-US" dirty="0" err="1"/>
              <a:t>nltk</a:t>
            </a:r>
            <a:endParaRPr lang="en-US" dirty="0"/>
          </a:p>
          <a:p>
            <a:pPr>
              <a:buFont typeface="Wingdings" panose="05000000000000000000" pitchFamily="2" charset="2"/>
              <a:buChar char="Ø"/>
            </a:pPr>
            <a:r>
              <a:rPr lang="en-US" dirty="0"/>
              <a:t>from </a:t>
            </a:r>
            <a:r>
              <a:rPr lang="en-US" dirty="0" err="1"/>
              <a:t>nltk.tokenize</a:t>
            </a:r>
            <a:r>
              <a:rPr lang="en-US" dirty="0"/>
              <a:t> import </a:t>
            </a:r>
            <a:r>
              <a:rPr lang="en-US" dirty="0" err="1"/>
              <a:t>word_tokenize</a:t>
            </a:r>
            <a:endParaRPr lang="en-US" dirty="0"/>
          </a:p>
          <a:p>
            <a:pPr>
              <a:buFont typeface="Wingdings" panose="05000000000000000000" pitchFamily="2" charset="2"/>
              <a:buChar char="Ø"/>
            </a:pPr>
            <a:r>
              <a:rPr lang="en-US" dirty="0"/>
              <a:t># Passing the string text into word tokenize for breaking the sentences</a:t>
            </a:r>
          </a:p>
          <a:p>
            <a:pPr>
              <a:buFont typeface="Wingdings" panose="05000000000000000000" pitchFamily="2" charset="2"/>
              <a:buChar char="Ø"/>
            </a:pPr>
            <a:r>
              <a:rPr lang="en-US" dirty="0"/>
              <a:t>token = </a:t>
            </a:r>
            <a:r>
              <a:rPr lang="en-US" dirty="0" err="1"/>
              <a:t>word_tokenize</a:t>
            </a:r>
            <a:r>
              <a:rPr lang="en-US" dirty="0"/>
              <a:t>(text2)</a:t>
            </a:r>
          </a:p>
          <a:p>
            <a:pPr>
              <a:buFont typeface="Wingdings" panose="05000000000000000000" pitchFamily="2" charset="2"/>
              <a:buChar char="Ø"/>
            </a:pPr>
            <a:r>
              <a:rPr lang="en-US" dirty="0"/>
              <a:t>print(token,'\n')</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#This find how many times is a word used in actual variable</a:t>
            </a:r>
          </a:p>
          <a:p>
            <a:pPr>
              <a:buFont typeface="Wingdings" panose="05000000000000000000" pitchFamily="2" charset="2"/>
              <a:buChar char="Ø"/>
            </a:pPr>
            <a:r>
              <a:rPr lang="en-US" dirty="0"/>
              <a:t># To find the frequency of top 10 words</a:t>
            </a:r>
          </a:p>
          <a:p>
            <a:pPr>
              <a:buFont typeface="Wingdings" panose="05000000000000000000" pitchFamily="2" charset="2"/>
              <a:buChar char="Ø"/>
            </a:pPr>
            <a:r>
              <a:rPr lang="en-US" dirty="0"/>
              <a:t>fdist1 = </a:t>
            </a:r>
            <a:r>
              <a:rPr lang="en-US" dirty="0" err="1"/>
              <a:t>fdist.most_common</a:t>
            </a:r>
            <a:r>
              <a:rPr lang="en-US" dirty="0"/>
              <a:t>(5)</a:t>
            </a:r>
          </a:p>
          <a:p>
            <a:pPr>
              <a:buFont typeface="Wingdings" panose="05000000000000000000" pitchFamily="2" charset="2"/>
              <a:buChar char="Ø"/>
            </a:pPr>
            <a:r>
              <a:rPr lang="en-US" dirty="0"/>
              <a:t>print(fdist1)</a:t>
            </a:r>
          </a:p>
        </p:txBody>
      </p:sp>
    </p:spTree>
    <p:extLst>
      <p:ext uri="{BB962C8B-B14F-4D97-AF65-F5344CB8AC3E}">
        <p14:creationId xmlns:p14="http://schemas.microsoft.com/office/powerpoint/2010/main" val="77119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FDB3-9DC0-3F09-9740-248D3F79A2CE}"/>
              </a:ext>
            </a:extLst>
          </p:cNvPr>
          <p:cNvSpPr>
            <a:spLocks noGrp="1"/>
          </p:cNvSpPr>
          <p:nvPr>
            <p:ph type="title"/>
          </p:nvPr>
        </p:nvSpPr>
        <p:spPr>
          <a:xfrm>
            <a:off x="645130" y="0"/>
            <a:ext cx="9404723" cy="492369"/>
          </a:xfrm>
        </p:spPr>
        <p:txBody>
          <a:bodyPr/>
          <a:lstStyle/>
          <a:p>
            <a:pPr algn="ctr"/>
            <a:r>
              <a:rPr lang="en-US" sz="3600" dirty="0"/>
              <a:t>Text Mining Technique</a:t>
            </a:r>
          </a:p>
        </p:txBody>
      </p:sp>
      <p:sp>
        <p:nvSpPr>
          <p:cNvPr id="3" name="Content Placeholder 2">
            <a:extLst>
              <a:ext uri="{FF2B5EF4-FFF2-40B4-BE49-F238E27FC236}">
                <a16:creationId xmlns:a16="http://schemas.microsoft.com/office/drawing/2014/main" id="{815D7CA4-D68A-55DB-2908-B4CC40D7E1FF}"/>
              </a:ext>
            </a:extLst>
          </p:cNvPr>
          <p:cNvSpPr>
            <a:spLocks noGrp="1"/>
          </p:cNvSpPr>
          <p:nvPr>
            <p:ph idx="1"/>
          </p:nvPr>
        </p:nvSpPr>
        <p:spPr>
          <a:xfrm>
            <a:off x="0" y="492370"/>
            <a:ext cx="12192000" cy="6365630"/>
          </a:xfrm>
        </p:spPr>
        <p:txBody>
          <a:bodyPr/>
          <a:lstStyle/>
          <a:p>
            <a:pPr>
              <a:buFont typeface="Wingdings" panose="05000000000000000000" pitchFamily="2" charset="2"/>
              <a:buChar char="Ø"/>
            </a:pPr>
            <a:r>
              <a:rPr lang="en-US" dirty="0"/>
              <a:t>Know we are implementing Text Mining Technique at article in our dataset.</a:t>
            </a:r>
          </a:p>
          <a:p>
            <a:endParaRPr lang="en-US" dirty="0"/>
          </a:p>
          <a:p>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C06F2D37-F263-91E9-32E7-573D15B4CD04}"/>
              </a:ext>
            </a:extLst>
          </p:cNvPr>
          <p:cNvGraphicFramePr>
            <a:graphicFrameLocks noGrp="1"/>
          </p:cNvGraphicFramePr>
          <p:nvPr>
            <p:extLst>
              <p:ext uri="{D42A27DB-BD31-4B8C-83A1-F6EECF244321}">
                <p14:modId xmlns:p14="http://schemas.microsoft.com/office/powerpoint/2010/main" val="2105584651"/>
              </p:ext>
            </p:extLst>
          </p:nvPr>
        </p:nvGraphicFramePr>
        <p:xfrm>
          <a:off x="0" y="970672"/>
          <a:ext cx="12192000" cy="588732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15152194"/>
                    </a:ext>
                  </a:extLst>
                </a:gridCol>
                <a:gridCol w="3648222">
                  <a:extLst>
                    <a:ext uri="{9D8B030D-6E8A-4147-A177-3AD203B41FA5}">
                      <a16:colId xmlns:a16="http://schemas.microsoft.com/office/drawing/2014/main" val="1361326298"/>
                    </a:ext>
                  </a:extLst>
                </a:gridCol>
                <a:gridCol w="3727938">
                  <a:extLst>
                    <a:ext uri="{9D8B030D-6E8A-4147-A177-3AD203B41FA5}">
                      <a16:colId xmlns:a16="http://schemas.microsoft.com/office/drawing/2014/main" val="2072969786"/>
                    </a:ext>
                  </a:extLst>
                </a:gridCol>
                <a:gridCol w="1767840">
                  <a:extLst>
                    <a:ext uri="{9D8B030D-6E8A-4147-A177-3AD203B41FA5}">
                      <a16:colId xmlns:a16="http://schemas.microsoft.com/office/drawing/2014/main" val="654933395"/>
                    </a:ext>
                  </a:extLst>
                </a:gridCol>
              </a:tblGrid>
              <a:tr h="398223">
                <a:tc>
                  <a:txBody>
                    <a:bodyPr/>
                    <a:lstStyle/>
                    <a:p>
                      <a:r>
                        <a:rPr lang="en-US" dirty="0">
                          <a:solidFill>
                            <a:schemeClr val="bg1"/>
                          </a:solidFill>
                        </a:rPr>
                        <a:t>Articles</a:t>
                      </a:r>
                    </a:p>
                  </a:txBody>
                  <a:tcPr/>
                </a:tc>
                <a:tc>
                  <a:txBody>
                    <a:bodyPr/>
                    <a:lstStyle/>
                    <a:p>
                      <a:r>
                        <a:rPr lang="en-US" dirty="0">
                          <a:solidFill>
                            <a:schemeClr val="bg1"/>
                          </a:solidFill>
                        </a:rPr>
                        <a:t>Tokenization</a:t>
                      </a:r>
                    </a:p>
                  </a:txBody>
                  <a:tcPr/>
                </a:tc>
                <a:tc>
                  <a:txBody>
                    <a:bodyPr/>
                    <a:lstStyle/>
                    <a:p>
                      <a:r>
                        <a:rPr lang="en-US" dirty="0">
                          <a:solidFill>
                            <a:schemeClr val="bg1"/>
                          </a:solidFill>
                        </a:rPr>
                        <a:t>Most word used</a:t>
                      </a:r>
                    </a:p>
                  </a:txBody>
                  <a:tcPr/>
                </a:tc>
                <a:tc>
                  <a:txBody>
                    <a:bodyPr/>
                    <a:lstStyle/>
                    <a:p>
                      <a:r>
                        <a:rPr lang="en-US" dirty="0">
                          <a:solidFill>
                            <a:schemeClr val="bg1"/>
                          </a:solidFill>
                        </a:rPr>
                        <a:t>Label</a:t>
                      </a:r>
                    </a:p>
                  </a:txBody>
                  <a:tcPr/>
                </a:tc>
                <a:extLst>
                  <a:ext uri="{0D108BD9-81ED-4DB2-BD59-A6C34878D82A}">
                    <a16:rowId xmlns:a16="http://schemas.microsoft.com/office/drawing/2014/main" val="2338811010"/>
                  </a:ext>
                </a:extLst>
              </a:tr>
              <a:tr h="696889">
                <a:tc>
                  <a:txBody>
                    <a:bodyPr/>
                    <a:lstStyle/>
                    <a:p>
                      <a:r>
                        <a:rPr lang="en-US" sz="1200" dirty="0"/>
                        <a:t>Oil down 3% again on U.S. stockpile build, IEA warns against $100 a barrel</a:t>
                      </a:r>
                    </a:p>
                  </a:txBody>
                  <a:tcPr/>
                </a:tc>
                <a:tc>
                  <a:txBody>
                    <a:bodyPr/>
                    <a:lstStyle/>
                    <a:p>
                      <a:r>
                        <a:rPr lang="en-US" sz="1200" dirty="0"/>
                        <a:t>['Oil', 'down', '3', '%', 'again', 'on', 'US', 'stockpile', 'build', 'IEA', 'warns', 'against', '$', '100', 'a', 'barrel'] </a:t>
                      </a:r>
                    </a:p>
                  </a:txBody>
                  <a:tcPr/>
                </a:tc>
                <a:tc>
                  <a:txBody>
                    <a:bodyPr/>
                    <a:lstStyle/>
                    <a:p>
                      <a:r>
                        <a:rPr lang="en-US" sz="1200" dirty="0"/>
                        <a:t>[('Oil', 1), ('down', 1), ('3', 1), ('%', 1), ('again', 1)]</a:t>
                      </a:r>
                      <a:endParaRPr lang="en-US" sz="1200" kern="1200" dirty="0">
                        <a:solidFill>
                          <a:schemeClr val="dk1"/>
                        </a:solidFill>
                        <a:effectLst/>
                        <a:latin typeface="+mn-lt"/>
                        <a:ea typeface="+mn-ea"/>
                        <a:cs typeface="+mn-cs"/>
                      </a:endParaRPr>
                    </a:p>
                  </a:txBody>
                  <a:tcPr/>
                </a:tc>
                <a:tc>
                  <a:txBody>
                    <a:bodyPr/>
                    <a:lstStyle/>
                    <a:p>
                      <a:r>
                        <a:rPr lang="en-US" sz="1600" kern="1200" dirty="0">
                          <a:solidFill>
                            <a:schemeClr val="dk1"/>
                          </a:solidFill>
                          <a:effectLst/>
                          <a:latin typeface="+mn-lt"/>
                          <a:ea typeface="+mn-ea"/>
                          <a:cs typeface="+mn-cs"/>
                        </a:rPr>
                        <a:t>Positive</a:t>
                      </a:r>
                    </a:p>
                  </a:txBody>
                  <a:tcPr/>
                </a:tc>
                <a:extLst>
                  <a:ext uri="{0D108BD9-81ED-4DB2-BD59-A6C34878D82A}">
                    <a16:rowId xmlns:a16="http://schemas.microsoft.com/office/drawing/2014/main" val="899356952"/>
                  </a:ext>
                </a:extLst>
              </a:tr>
              <a:tr h="582017">
                <a:tc>
                  <a:txBody>
                    <a:bodyPr/>
                    <a:lstStyle/>
                    <a:p>
                      <a:r>
                        <a:rPr lang="en-US" sz="1400" dirty="0"/>
                        <a:t>Stocks Drop as Midterm Results Roll In</a:t>
                      </a:r>
                    </a:p>
                  </a:txBody>
                  <a:tcPr/>
                </a:tc>
                <a:tc>
                  <a:txBody>
                    <a:bodyPr/>
                    <a:lstStyle/>
                    <a:p>
                      <a:r>
                        <a:rPr lang="en-US" sz="1400" dirty="0"/>
                        <a:t>['Stocks', 'Drop', 'as', 'Midterm', 'Results', 'Roll', 'In'] </a:t>
                      </a:r>
                    </a:p>
                  </a:txBody>
                  <a:tcPr/>
                </a:tc>
                <a:tc>
                  <a:txBody>
                    <a:bodyPr/>
                    <a:lstStyle/>
                    <a:p>
                      <a:r>
                        <a:rPr lang="en-US" sz="1400" dirty="0"/>
                        <a:t>[('Stocks', 1), ('Drop', 1), ('as', 1), ('Midterm', 1), ('Results', 1)]</a:t>
                      </a:r>
                    </a:p>
                  </a:txBody>
                  <a:tcPr/>
                </a:tc>
                <a:tc>
                  <a:txBody>
                    <a:bodyPr/>
                    <a:lstStyle/>
                    <a:p>
                      <a:r>
                        <a:rPr lang="en-US" sz="1600" dirty="0"/>
                        <a:t>Negative</a:t>
                      </a:r>
                    </a:p>
                  </a:txBody>
                  <a:tcPr/>
                </a:tc>
                <a:extLst>
                  <a:ext uri="{0D108BD9-81ED-4DB2-BD59-A6C34878D82A}">
                    <a16:rowId xmlns:a16="http://schemas.microsoft.com/office/drawing/2014/main" val="3982019636"/>
                  </a:ext>
                </a:extLst>
              </a:tr>
              <a:tr h="708648">
                <a:tc>
                  <a:txBody>
                    <a:bodyPr/>
                    <a:lstStyle/>
                    <a:p>
                      <a:r>
                        <a:rPr lang="en-US" sz="1200" dirty="0"/>
                        <a:t>High-Speed Trader Simplex Warned About Potentially Abusive Options Strategy</a:t>
                      </a:r>
                    </a:p>
                  </a:txBody>
                  <a:tcPr/>
                </a:tc>
                <a:tc>
                  <a:txBody>
                    <a:bodyPr/>
                    <a:lstStyle/>
                    <a:p>
                      <a:r>
                        <a:rPr lang="en-US" sz="1200" dirty="0"/>
                        <a:t>['High-Speed', 'Trader', 'Simplex', 'Warned', 'About', 'Potentially', 'Abusive', 'Options', 'Strategy'] </a:t>
                      </a:r>
                    </a:p>
                  </a:txBody>
                  <a:tcPr/>
                </a:tc>
                <a:tc>
                  <a:txBody>
                    <a:bodyPr/>
                    <a:lstStyle/>
                    <a:p>
                      <a:r>
                        <a:rPr lang="en-US" sz="1200" dirty="0"/>
                        <a:t>[('High-Speed', 1), ('Trader', 1), ('Simplex', 1), ('Warned', 1), ('About', 1)]</a:t>
                      </a:r>
                    </a:p>
                  </a:txBody>
                  <a:tcPr/>
                </a:tc>
                <a:tc>
                  <a:txBody>
                    <a:bodyPr/>
                    <a:lstStyle/>
                    <a:p>
                      <a:r>
                        <a:rPr lang="en-US" sz="1600" dirty="0"/>
                        <a:t>Neutral</a:t>
                      </a:r>
                    </a:p>
                  </a:txBody>
                  <a:tcPr/>
                </a:tc>
                <a:extLst>
                  <a:ext uri="{0D108BD9-81ED-4DB2-BD59-A6C34878D82A}">
                    <a16:rowId xmlns:a16="http://schemas.microsoft.com/office/drawing/2014/main" val="2239263173"/>
                  </a:ext>
                </a:extLst>
              </a:tr>
              <a:tr h="548065">
                <a:tc>
                  <a:txBody>
                    <a:bodyPr/>
                    <a:lstStyle/>
                    <a:p>
                      <a:r>
                        <a:rPr lang="en-US" sz="1400" dirty="0"/>
                        <a:t>Stocks Finish Higher After Jobs Report</a:t>
                      </a:r>
                    </a:p>
                  </a:txBody>
                  <a:tcPr/>
                </a:tc>
                <a:tc>
                  <a:txBody>
                    <a:bodyPr/>
                    <a:lstStyle/>
                    <a:p>
                      <a:r>
                        <a:rPr lang="en-US" sz="1400" dirty="0"/>
                        <a:t>['Stocks', 'Finish', 'Higher', 'After', 'Jobs', 'Report'] </a:t>
                      </a:r>
                    </a:p>
                  </a:txBody>
                  <a:tcPr/>
                </a:tc>
                <a:tc>
                  <a:txBody>
                    <a:bodyPr/>
                    <a:lstStyle/>
                    <a:p>
                      <a:r>
                        <a:rPr lang="en-US" sz="1400" dirty="0"/>
                        <a:t>[('Stocks', 1), ('Finish', 1), ('Higher', 1), ('After', 1), ('Jobs', 1)]</a:t>
                      </a:r>
                    </a:p>
                  </a:txBody>
                  <a:tcPr/>
                </a:tc>
                <a:tc>
                  <a:txBody>
                    <a:bodyPr/>
                    <a:lstStyle/>
                    <a:p>
                      <a:r>
                        <a:rPr lang="en-US" sz="1600" dirty="0"/>
                        <a:t>Positive</a:t>
                      </a:r>
                    </a:p>
                  </a:txBody>
                  <a:tcPr/>
                </a:tc>
                <a:extLst>
                  <a:ext uri="{0D108BD9-81ED-4DB2-BD59-A6C34878D82A}">
                    <a16:rowId xmlns:a16="http://schemas.microsoft.com/office/drawing/2014/main" val="2963209620"/>
                  </a:ext>
                </a:extLst>
              </a:tr>
              <a:tr h="564149">
                <a:tc>
                  <a:txBody>
                    <a:bodyPr/>
                    <a:lstStyle/>
                    <a:p>
                      <a:r>
                        <a:rPr lang="en-US" sz="1400" dirty="0"/>
                        <a:t>Stocks Rise as Treasury Yields Dip</a:t>
                      </a:r>
                    </a:p>
                  </a:txBody>
                  <a:tcPr/>
                </a:tc>
                <a:tc>
                  <a:txBody>
                    <a:bodyPr/>
                    <a:lstStyle/>
                    <a:p>
                      <a:r>
                        <a:rPr lang="en-US" sz="1400" dirty="0"/>
                        <a:t>['Stocks', 'Rise', 'as', 'Treasury', 'Yields', 'Dip'] </a:t>
                      </a:r>
                    </a:p>
                  </a:txBody>
                  <a:tcPr/>
                </a:tc>
                <a:tc>
                  <a:txBody>
                    <a:bodyPr/>
                    <a:lstStyle/>
                    <a:p>
                      <a:r>
                        <a:rPr lang="en-US" sz="1400" dirty="0"/>
                        <a:t>[('Stocks', 1), ('Rise', 1), ('as', 1), ('Treasury', 1), ('Yields', 1)]</a:t>
                      </a:r>
                    </a:p>
                  </a:txBody>
                  <a:tcPr/>
                </a:tc>
                <a:tc>
                  <a:txBody>
                    <a:bodyPr/>
                    <a:lstStyle/>
                    <a:p>
                      <a:r>
                        <a:rPr lang="en-US" sz="1600" dirty="0"/>
                        <a:t>Positive</a:t>
                      </a:r>
                    </a:p>
                  </a:txBody>
                  <a:tcPr/>
                </a:tc>
                <a:extLst>
                  <a:ext uri="{0D108BD9-81ED-4DB2-BD59-A6C34878D82A}">
                    <a16:rowId xmlns:a16="http://schemas.microsoft.com/office/drawing/2014/main" val="1279916681"/>
                  </a:ext>
                </a:extLst>
              </a:tr>
              <a:tr h="497778">
                <a:tc>
                  <a:txBody>
                    <a:bodyPr/>
                    <a:lstStyle/>
                    <a:p>
                      <a:r>
                        <a:rPr lang="en-US" sz="1200" dirty="0"/>
                        <a:t>Day Traders Go Back to Their Day Jobs</a:t>
                      </a:r>
                    </a:p>
                  </a:txBody>
                  <a:tcPr/>
                </a:tc>
                <a:tc>
                  <a:txBody>
                    <a:bodyPr/>
                    <a:lstStyle/>
                    <a:p>
                      <a:r>
                        <a:rPr lang="en-US" sz="1200" dirty="0"/>
                        <a:t>['Day', 'Traders', 'Go', 'Back', 'to', 'Their', 'Day', 'Jobs'] </a:t>
                      </a:r>
                    </a:p>
                  </a:txBody>
                  <a:tcPr/>
                </a:tc>
                <a:tc>
                  <a:txBody>
                    <a:bodyPr/>
                    <a:lstStyle/>
                    <a:p>
                      <a:r>
                        <a:rPr lang="en-US" sz="1200" dirty="0"/>
                        <a:t>[('Day', 2), ('Traders', 1), ('Go', 1), ('Back', 1), ('to', 1)]</a:t>
                      </a:r>
                    </a:p>
                  </a:txBody>
                  <a:tcPr/>
                </a:tc>
                <a:tc>
                  <a:txBody>
                    <a:bodyPr/>
                    <a:lstStyle/>
                    <a:p>
                      <a:r>
                        <a:rPr lang="en-US" sz="1600" dirty="0"/>
                        <a:t>Neutral</a:t>
                      </a:r>
                    </a:p>
                  </a:txBody>
                  <a:tcPr/>
                </a:tc>
                <a:extLst>
                  <a:ext uri="{0D108BD9-81ED-4DB2-BD59-A6C34878D82A}">
                    <a16:rowId xmlns:a16="http://schemas.microsoft.com/office/drawing/2014/main" val="3223150630"/>
                  </a:ext>
                </a:extLst>
              </a:tr>
              <a:tr h="497778">
                <a:tc>
                  <a:txBody>
                    <a:bodyPr/>
                    <a:lstStyle/>
                    <a:p>
                      <a:r>
                        <a:rPr lang="en-US" sz="1200" dirty="0"/>
                        <a:t>Stocks Fall After Wild Surge on Wall Street</a:t>
                      </a:r>
                    </a:p>
                  </a:txBody>
                  <a:tcPr/>
                </a:tc>
                <a:tc>
                  <a:txBody>
                    <a:bodyPr/>
                    <a:lstStyle/>
                    <a:p>
                      <a:r>
                        <a:rPr lang="en-US" sz="1200" dirty="0"/>
                        <a:t>['Stocks', 'Fall', 'After', 'Wild', 'Surge', 'on', 'Wall', 'Street'] </a:t>
                      </a:r>
                    </a:p>
                  </a:txBody>
                  <a:tcPr/>
                </a:tc>
                <a:tc>
                  <a:txBody>
                    <a:bodyPr/>
                    <a:lstStyle/>
                    <a:p>
                      <a:r>
                        <a:rPr lang="en-US" sz="1200" dirty="0"/>
                        <a:t>[('Stocks', 1), ('Fall', 1), ('After', 1), ('Wild', 1), ('Surge', 1)]</a:t>
                      </a:r>
                    </a:p>
                  </a:txBody>
                  <a:tcPr/>
                </a:tc>
                <a:tc>
                  <a:txBody>
                    <a:bodyPr/>
                    <a:lstStyle/>
                    <a:p>
                      <a:r>
                        <a:rPr lang="en-US" sz="1600" dirty="0"/>
                        <a:t>Negative</a:t>
                      </a:r>
                    </a:p>
                  </a:txBody>
                  <a:tcPr/>
                </a:tc>
                <a:extLst>
                  <a:ext uri="{0D108BD9-81ED-4DB2-BD59-A6C34878D82A}">
                    <a16:rowId xmlns:a16="http://schemas.microsoft.com/office/drawing/2014/main" val="275332549"/>
                  </a:ext>
                </a:extLst>
              </a:tr>
              <a:tr h="696889">
                <a:tc>
                  <a:txBody>
                    <a:bodyPr/>
                    <a:lstStyle/>
                    <a:p>
                      <a:r>
                        <a:rPr lang="en-US" sz="1200" dirty="0"/>
                        <a:t>Dow up 1,000 points as slowing inflation stokes hopes for less hawkish Fed</a:t>
                      </a:r>
                    </a:p>
                  </a:txBody>
                  <a:tcPr/>
                </a:tc>
                <a:tc>
                  <a:txBody>
                    <a:bodyPr/>
                    <a:lstStyle/>
                    <a:p>
                      <a:r>
                        <a:rPr lang="en-US" sz="1200" dirty="0"/>
                        <a:t>['Dow', 'up', '1000', 'points', 'as', 'slowing', 'inflation', 'stokes', 'hopes', 'for', 'less', 'hawkish', 'Fed'] </a:t>
                      </a:r>
                    </a:p>
                  </a:txBody>
                  <a:tcPr/>
                </a:tc>
                <a:tc>
                  <a:txBody>
                    <a:bodyPr/>
                    <a:lstStyle/>
                    <a:p>
                      <a:r>
                        <a:rPr lang="en-US" sz="1200" dirty="0"/>
                        <a:t>[('Dow', 1), ('up', 1), ('1000', 1), ('points', 1), ('as', 1)]</a:t>
                      </a:r>
                    </a:p>
                  </a:txBody>
                  <a:tcPr/>
                </a:tc>
                <a:tc>
                  <a:txBody>
                    <a:bodyPr/>
                    <a:lstStyle/>
                    <a:p>
                      <a:r>
                        <a:rPr lang="en-US" sz="1600" dirty="0"/>
                        <a:t>Positive</a:t>
                      </a:r>
                    </a:p>
                  </a:txBody>
                  <a:tcPr/>
                </a:tc>
                <a:extLst>
                  <a:ext uri="{0D108BD9-81ED-4DB2-BD59-A6C34878D82A}">
                    <a16:rowId xmlns:a16="http://schemas.microsoft.com/office/drawing/2014/main" val="675849011"/>
                  </a:ext>
                </a:extLst>
              </a:tr>
              <a:tr h="696889">
                <a:tc>
                  <a:txBody>
                    <a:bodyPr/>
                    <a:lstStyle/>
                    <a:p>
                      <a:r>
                        <a:rPr lang="en-US" sz="1200" dirty="0"/>
                        <a:t> DOGE Coin Price Climbs Amidst Current Crypto Market Uncertainty</a:t>
                      </a:r>
                    </a:p>
                  </a:txBody>
                  <a:tcPr/>
                </a:tc>
                <a:tc>
                  <a:txBody>
                    <a:bodyPr/>
                    <a:lstStyle/>
                    <a:p>
                      <a:r>
                        <a:rPr lang="en-US" sz="1200" dirty="0"/>
                        <a:t>['DOGE', 'Coin', 'Price', 'Climbs', 'Amidst', 'Current', 'Crypto', 'Market', 'Uncertainty'] </a:t>
                      </a:r>
                    </a:p>
                  </a:txBody>
                  <a:tcPr/>
                </a:tc>
                <a:tc>
                  <a:txBody>
                    <a:bodyPr/>
                    <a:lstStyle/>
                    <a:p>
                      <a:r>
                        <a:rPr lang="en-US" sz="1200" dirty="0"/>
                        <a:t>[('DOGE', 1), ('Coin', 1), ('Price', 1), ('Climbs', 1), ('Amidst', 1)]</a:t>
                      </a:r>
                    </a:p>
                  </a:txBody>
                  <a:tcPr/>
                </a:tc>
                <a:tc>
                  <a:txBody>
                    <a:bodyPr/>
                    <a:lstStyle/>
                    <a:p>
                      <a:r>
                        <a:rPr lang="en-US" sz="1600" dirty="0"/>
                        <a:t>Positive</a:t>
                      </a:r>
                    </a:p>
                  </a:txBody>
                  <a:tcPr/>
                </a:tc>
                <a:extLst>
                  <a:ext uri="{0D108BD9-81ED-4DB2-BD59-A6C34878D82A}">
                    <a16:rowId xmlns:a16="http://schemas.microsoft.com/office/drawing/2014/main" val="3489065956"/>
                  </a:ext>
                </a:extLst>
              </a:tr>
            </a:tbl>
          </a:graphicData>
        </a:graphic>
      </p:graphicFrame>
    </p:spTree>
    <p:extLst>
      <p:ext uri="{BB962C8B-B14F-4D97-AF65-F5344CB8AC3E}">
        <p14:creationId xmlns:p14="http://schemas.microsoft.com/office/powerpoint/2010/main" val="239838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4A8B-7F04-5F84-A5BF-AA851CEEAB58}"/>
              </a:ext>
            </a:extLst>
          </p:cNvPr>
          <p:cNvSpPr>
            <a:spLocks noGrp="1"/>
          </p:cNvSpPr>
          <p:nvPr>
            <p:ph type="title"/>
          </p:nvPr>
        </p:nvSpPr>
        <p:spPr>
          <a:xfrm>
            <a:off x="610942" y="0"/>
            <a:ext cx="10446263" cy="1400530"/>
          </a:xfrm>
        </p:spPr>
        <p:txBody>
          <a:bodyPr/>
          <a:lstStyle/>
          <a:p>
            <a:r>
              <a:rPr lang="en-US" sz="3600" dirty="0"/>
              <a:t>Now, we analyze the text as a whole in the form of a visual using this algorithm.</a:t>
            </a:r>
          </a:p>
        </p:txBody>
      </p:sp>
      <p:sp>
        <p:nvSpPr>
          <p:cNvPr id="3" name="Content Placeholder 2">
            <a:extLst>
              <a:ext uri="{FF2B5EF4-FFF2-40B4-BE49-F238E27FC236}">
                <a16:creationId xmlns:a16="http://schemas.microsoft.com/office/drawing/2014/main" id="{3A059CB5-04DD-0F4B-5111-1978365BE1B0}"/>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import spacy</a:t>
            </a:r>
          </a:p>
          <a:p>
            <a:pPr>
              <a:buFont typeface="Wingdings" panose="05000000000000000000" pitchFamily="2" charset="2"/>
              <a:buChar char="Ø"/>
            </a:pPr>
            <a:r>
              <a:rPr lang="en-US" dirty="0"/>
              <a:t>from spacy import </a:t>
            </a:r>
            <a:r>
              <a:rPr lang="en-US" dirty="0" err="1"/>
              <a:t>displacy</a:t>
            </a: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NER = </a:t>
            </a:r>
            <a:r>
              <a:rPr lang="en-US" dirty="0" err="1"/>
              <a:t>spacy.load</a:t>
            </a:r>
            <a:r>
              <a:rPr lang="en-US" dirty="0"/>
              <a:t>("</a:t>
            </a:r>
            <a:r>
              <a:rPr lang="en-US" dirty="0" err="1"/>
              <a:t>en_core_web_sm</a:t>
            </a:r>
            <a:r>
              <a:rPr lang="en-US" dirty="0"/>
              <a:t>")</a:t>
            </a:r>
          </a:p>
          <a:p>
            <a:pPr>
              <a:buFont typeface="Wingdings" panose="05000000000000000000" pitchFamily="2" charset="2"/>
              <a:buChar char="Ø"/>
            </a:pPr>
            <a:endParaRPr lang="en-US" dirty="0"/>
          </a:p>
          <a:p>
            <a:pPr>
              <a:buFont typeface="Wingdings" panose="05000000000000000000" pitchFamily="2" charset="2"/>
              <a:buChar char="Ø"/>
            </a:pPr>
            <a:r>
              <a:rPr lang="en-US" dirty="0"/>
              <a:t>#enter the sample text which we shall be testing</a:t>
            </a:r>
          </a:p>
          <a:p>
            <a:pPr>
              <a:buFont typeface="Wingdings" panose="05000000000000000000" pitchFamily="2" charset="2"/>
              <a:buChar char="Ø"/>
            </a:pPr>
            <a:r>
              <a:rPr lang="en-US" dirty="0" err="1"/>
              <a:t>raw_text</a:t>
            </a:r>
            <a:r>
              <a:rPr lang="en-US" dirty="0"/>
              <a:t>="The Indian Space Research </a:t>
            </a:r>
            <a:r>
              <a:rPr lang="en-US" dirty="0" err="1"/>
              <a:t>Organisation</a:t>
            </a:r>
            <a:r>
              <a:rPr lang="en-US" dirty="0"/>
              <a:t>  or is the national space agency of India, headquartered in Bengaluru. It operates under Department of Space which is directly overseen by the Prime Minister of India while Chairman of ISRO acts as executive of DOS as well."</a:t>
            </a:r>
          </a:p>
          <a:p>
            <a:pPr>
              <a:buFont typeface="Wingdings" panose="05000000000000000000" pitchFamily="2" charset="2"/>
              <a:buChar char="Ø"/>
            </a:pPr>
            <a:r>
              <a:rPr lang="en-US" dirty="0"/>
              <a:t>text1= NER(</a:t>
            </a:r>
            <a:r>
              <a:rPr lang="en-US" dirty="0" err="1"/>
              <a:t>raw_text</a:t>
            </a:r>
            <a:r>
              <a:rPr lang="en-US" dirty="0"/>
              <a:t>)</a:t>
            </a:r>
          </a:p>
          <a:p>
            <a:pPr>
              <a:buFont typeface="Wingdings" panose="05000000000000000000" pitchFamily="2" charset="2"/>
              <a:buChar char="Ø"/>
            </a:pPr>
            <a:r>
              <a:rPr lang="en-US" dirty="0" err="1"/>
              <a:t>displacy.render</a:t>
            </a:r>
            <a:r>
              <a:rPr lang="en-US" dirty="0"/>
              <a:t>(text1,style="</a:t>
            </a:r>
            <a:r>
              <a:rPr lang="en-US" dirty="0" err="1"/>
              <a:t>ent</a:t>
            </a:r>
            <a:r>
              <a:rPr lang="en-US" dirty="0"/>
              <a:t>",</a:t>
            </a:r>
            <a:r>
              <a:rPr lang="en-US" dirty="0" err="1"/>
              <a:t>jupyter</a:t>
            </a:r>
            <a:r>
              <a:rPr lang="en-US" dirty="0"/>
              <a:t>=True)</a:t>
            </a:r>
          </a:p>
          <a:p>
            <a:pPr marL="0" indent="0">
              <a:buNone/>
            </a:pPr>
            <a:endParaRPr lang="en-US" dirty="0"/>
          </a:p>
        </p:txBody>
      </p:sp>
    </p:spTree>
    <p:extLst>
      <p:ext uri="{BB962C8B-B14F-4D97-AF65-F5344CB8AC3E}">
        <p14:creationId xmlns:p14="http://schemas.microsoft.com/office/powerpoint/2010/main" val="348013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7D13-5B0D-F044-A323-7B48D71F7A56}"/>
              </a:ext>
            </a:extLst>
          </p:cNvPr>
          <p:cNvSpPr>
            <a:spLocks noGrp="1"/>
          </p:cNvSpPr>
          <p:nvPr>
            <p:ph type="title"/>
          </p:nvPr>
        </p:nvSpPr>
        <p:spPr>
          <a:xfrm>
            <a:off x="174366" y="-10668"/>
            <a:ext cx="10592973" cy="430412"/>
          </a:xfrm>
        </p:spPr>
        <p:txBody>
          <a:bodyPr/>
          <a:lstStyle/>
          <a:p>
            <a:r>
              <a:rPr lang="en-US" sz="1900" dirty="0"/>
              <a:t>Now we take some article and analyze and visualize them using text mining technique</a:t>
            </a:r>
          </a:p>
        </p:txBody>
      </p:sp>
      <p:sp>
        <p:nvSpPr>
          <p:cNvPr id="3" name="Content Placeholder 2">
            <a:extLst>
              <a:ext uri="{FF2B5EF4-FFF2-40B4-BE49-F238E27FC236}">
                <a16:creationId xmlns:a16="http://schemas.microsoft.com/office/drawing/2014/main" id="{43A7EDC6-2AAD-067A-3C75-7B5DD81C132D}"/>
              </a:ext>
            </a:extLst>
          </p:cNvPr>
          <p:cNvSpPr>
            <a:spLocks noGrp="1"/>
          </p:cNvSpPr>
          <p:nvPr>
            <p:ph idx="1"/>
          </p:nvPr>
        </p:nvSpPr>
        <p:spPr>
          <a:xfrm>
            <a:off x="0" y="618978"/>
            <a:ext cx="12192000" cy="6239022"/>
          </a:xfrm>
        </p:spPr>
        <p:txBody>
          <a:bodyPr/>
          <a:lstStyle/>
          <a:p>
            <a:pPr>
              <a:buFont typeface="Wingdings" panose="05000000000000000000" pitchFamily="2" charset="2"/>
              <a:buChar char="Ø"/>
            </a:pPr>
            <a:r>
              <a:rPr lang="en-US" dirty="0"/>
              <a:t>The most articles in dataset are stock movement news including </a:t>
            </a:r>
            <a:r>
              <a:rPr lang="en-US" dirty="0" err="1"/>
              <a:t>Crypto,Forex</a:t>
            </a:r>
            <a:r>
              <a:rPr lang="en-US" dirty="0"/>
              <a:t> </a:t>
            </a:r>
          </a:p>
          <a:p>
            <a:pPr marL="0" indent="0">
              <a:buNone/>
            </a:pPr>
            <a:r>
              <a:rPr lang="en-US" dirty="0" err="1"/>
              <a:t>stocks,so</a:t>
            </a:r>
            <a:r>
              <a:rPr lang="en-US" dirty="0"/>
              <a:t> algorithm identify perfect the grammatical syntax of words that are being used to explain stock movement and other news as well as the impact of the war in Ukraine.</a:t>
            </a:r>
          </a:p>
        </p:txBody>
      </p:sp>
      <p:pic>
        <p:nvPicPr>
          <p:cNvPr id="5" name="Picture 4">
            <a:extLst>
              <a:ext uri="{FF2B5EF4-FFF2-40B4-BE49-F238E27FC236}">
                <a16:creationId xmlns:a16="http://schemas.microsoft.com/office/drawing/2014/main" id="{BB639EE2-6271-C335-2ADD-507F85FCE92A}"/>
              </a:ext>
            </a:extLst>
          </p:cNvPr>
          <p:cNvPicPr>
            <a:picLocks noChangeAspect="1"/>
          </p:cNvPicPr>
          <p:nvPr/>
        </p:nvPicPr>
        <p:blipFill>
          <a:blip r:embed="rId2"/>
          <a:stretch>
            <a:fillRect/>
          </a:stretch>
        </p:blipFill>
        <p:spPr>
          <a:xfrm>
            <a:off x="423145" y="4463798"/>
            <a:ext cx="5174317" cy="934990"/>
          </a:xfrm>
          <a:prstGeom prst="rect">
            <a:avLst/>
          </a:prstGeom>
        </p:spPr>
      </p:pic>
      <p:pic>
        <p:nvPicPr>
          <p:cNvPr id="7" name="Picture 6">
            <a:extLst>
              <a:ext uri="{FF2B5EF4-FFF2-40B4-BE49-F238E27FC236}">
                <a16:creationId xmlns:a16="http://schemas.microsoft.com/office/drawing/2014/main" id="{834AFAD9-BFB8-09E8-FCF5-94D81D13A5AC}"/>
              </a:ext>
            </a:extLst>
          </p:cNvPr>
          <p:cNvPicPr>
            <a:picLocks noChangeAspect="1"/>
          </p:cNvPicPr>
          <p:nvPr/>
        </p:nvPicPr>
        <p:blipFill>
          <a:blip r:embed="rId3"/>
          <a:stretch>
            <a:fillRect/>
          </a:stretch>
        </p:blipFill>
        <p:spPr>
          <a:xfrm>
            <a:off x="414228" y="3106596"/>
            <a:ext cx="5565098" cy="924055"/>
          </a:xfrm>
          <a:prstGeom prst="rect">
            <a:avLst/>
          </a:prstGeom>
        </p:spPr>
      </p:pic>
      <p:pic>
        <p:nvPicPr>
          <p:cNvPr id="9" name="Picture 8">
            <a:extLst>
              <a:ext uri="{FF2B5EF4-FFF2-40B4-BE49-F238E27FC236}">
                <a16:creationId xmlns:a16="http://schemas.microsoft.com/office/drawing/2014/main" id="{03686AC8-D652-1406-23F5-B957EC825674}"/>
              </a:ext>
            </a:extLst>
          </p:cNvPr>
          <p:cNvPicPr>
            <a:picLocks noChangeAspect="1"/>
          </p:cNvPicPr>
          <p:nvPr/>
        </p:nvPicPr>
        <p:blipFill>
          <a:blip r:embed="rId4"/>
          <a:stretch>
            <a:fillRect/>
          </a:stretch>
        </p:blipFill>
        <p:spPr>
          <a:xfrm>
            <a:off x="2609363" y="1855664"/>
            <a:ext cx="6973273" cy="971686"/>
          </a:xfrm>
          <a:prstGeom prst="rect">
            <a:avLst/>
          </a:prstGeom>
        </p:spPr>
      </p:pic>
      <p:pic>
        <p:nvPicPr>
          <p:cNvPr id="11" name="Picture 10">
            <a:extLst>
              <a:ext uri="{FF2B5EF4-FFF2-40B4-BE49-F238E27FC236}">
                <a16:creationId xmlns:a16="http://schemas.microsoft.com/office/drawing/2014/main" id="{3616ECC0-C6A4-D176-F13F-E6F0646DD79E}"/>
              </a:ext>
            </a:extLst>
          </p:cNvPr>
          <p:cNvPicPr>
            <a:picLocks noChangeAspect="1"/>
          </p:cNvPicPr>
          <p:nvPr/>
        </p:nvPicPr>
        <p:blipFill>
          <a:blip r:embed="rId5"/>
          <a:stretch>
            <a:fillRect/>
          </a:stretch>
        </p:blipFill>
        <p:spPr>
          <a:xfrm>
            <a:off x="6393554" y="3015916"/>
            <a:ext cx="5375301" cy="1102357"/>
          </a:xfrm>
          <a:prstGeom prst="rect">
            <a:avLst/>
          </a:prstGeom>
        </p:spPr>
      </p:pic>
      <p:pic>
        <p:nvPicPr>
          <p:cNvPr id="13" name="Picture 12">
            <a:extLst>
              <a:ext uri="{FF2B5EF4-FFF2-40B4-BE49-F238E27FC236}">
                <a16:creationId xmlns:a16="http://schemas.microsoft.com/office/drawing/2014/main" id="{A6A6178C-7DF1-102E-4056-E8885BAC3438}"/>
              </a:ext>
            </a:extLst>
          </p:cNvPr>
          <p:cNvPicPr>
            <a:picLocks noChangeAspect="1"/>
          </p:cNvPicPr>
          <p:nvPr/>
        </p:nvPicPr>
        <p:blipFill>
          <a:blip r:embed="rId6"/>
          <a:stretch>
            <a:fillRect/>
          </a:stretch>
        </p:blipFill>
        <p:spPr>
          <a:xfrm>
            <a:off x="3729052" y="5883136"/>
            <a:ext cx="4500548" cy="847843"/>
          </a:xfrm>
          <a:prstGeom prst="rect">
            <a:avLst/>
          </a:prstGeom>
        </p:spPr>
      </p:pic>
      <p:pic>
        <p:nvPicPr>
          <p:cNvPr id="15" name="Picture 14">
            <a:extLst>
              <a:ext uri="{FF2B5EF4-FFF2-40B4-BE49-F238E27FC236}">
                <a16:creationId xmlns:a16="http://schemas.microsoft.com/office/drawing/2014/main" id="{CE0ED88C-AA4B-EA65-F101-DC9FDD1FF912}"/>
              </a:ext>
            </a:extLst>
          </p:cNvPr>
          <p:cNvPicPr>
            <a:picLocks noChangeAspect="1"/>
          </p:cNvPicPr>
          <p:nvPr/>
        </p:nvPicPr>
        <p:blipFill>
          <a:blip r:embed="rId7"/>
          <a:stretch>
            <a:fillRect/>
          </a:stretch>
        </p:blipFill>
        <p:spPr>
          <a:xfrm>
            <a:off x="6393554" y="4427102"/>
            <a:ext cx="5375301" cy="971686"/>
          </a:xfrm>
          <a:prstGeom prst="rect">
            <a:avLst/>
          </a:prstGeom>
        </p:spPr>
      </p:pic>
    </p:spTree>
    <p:extLst>
      <p:ext uri="{BB962C8B-B14F-4D97-AF65-F5344CB8AC3E}">
        <p14:creationId xmlns:p14="http://schemas.microsoft.com/office/powerpoint/2010/main" val="166960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BC87-F34D-9429-F54B-D16773A1E572}"/>
              </a:ext>
            </a:extLst>
          </p:cNvPr>
          <p:cNvSpPr>
            <a:spLocks noGrp="1"/>
          </p:cNvSpPr>
          <p:nvPr>
            <p:ph type="title"/>
          </p:nvPr>
        </p:nvSpPr>
        <p:spPr>
          <a:xfrm>
            <a:off x="645130" y="0"/>
            <a:ext cx="9404723" cy="489817"/>
          </a:xfrm>
        </p:spPr>
        <p:txBody>
          <a:bodyPr/>
          <a:lstStyle/>
          <a:p>
            <a:r>
              <a:rPr lang="en-US" sz="2400" dirty="0"/>
              <a:t>Now we are implementing Sentimental analysis algorithms</a:t>
            </a:r>
          </a:p>
        </p:txBody>
      </p:sp>
      <p:sp>
        <p:nvSpPr>
          <p:cNvPr id="3" name="Content Placeholder 2">
            <a:extLst>
              <a:ext uri="{FF2B5EF4-FFF2-40B4-BE49-F238E27FC236}">
                <a16:creationId xmlns:a16="http://schemas.microsoft.com/office/drawing/2014/main" id="{DD12F6DC-D956-6D91-DE15-7597993779CB}"/>
              </a:ext>
            </a:extLst>
          </p:cNvPr>
          <p:cNvSpPr>
            <a:spLocks noGrp="1"/>
          </p:cNvSpPr>
          <p:nvPr>
            <p:ph idx="1"/>
          </p:nvPr>
        </p:nvSpPr>
        <p:spPr>
          <a:xfrm>
            <a:off x="0" y="657494"/>
            <a:ext cx="12192000" cy="6200506"/>
          </a:xfrm>
        </p:spPr>
        <p:txBody>
          <a:bodyPr numCol="2">
            <a:normAutofit fontScale="47500" lnSpcReduction="20000"/>
          </a:bodyPr>
          <a:lstStyle/>
          <a:p>
            <a:pPr>
              <a:buFont typeface="Wingdings" panose="05000000000000000000" pitchFamily="2" charset="2"/>
              <a:buChar char="Ø"/>
            </a:pPr>
            <a:r>
              <a:rPr lang="en-US" dirty="0"/>
              <a:t>from </a:t>
            </a:r>
            <a:r>
              <a:rPr lang="en-US" dirty="0" err="1"/>
              <a:t>nltk.tokenize</a:t>
            </a:r>
            <a:r>
              <a:rPr lang="en-US" dirty="0"/>
              <a:t> import </a:t>
            </a:r>
            <a:r>
              <a:rPr lang="en-US" dirty="0" err="1"/>
              <a:t>RegexpTokenizer</a:t>
            </a:r>
            <a:r>
              <a:rPr lang="en-US" dirty="0"/>
              <a:t>  </a:t>
            </a:r>
          </a:p>
          <a:p>
            <a:pPr>
              <a:buFont typeface="Wingdings" panose="05000000000000000000" pitchFamily="2" charset="2"/>
              <a:buChar char="Ø"/>
            </a:pPr>
            <a:r>
              <a:rPr lang="en-US" dirty="0"/>
              <a:t>from </a:t>
            </a:r>
            <a:r>
              <a:rPr lang="en-US" dirty="0" err="1"/>
              <a:t>nltk.stem.porter</a:t>
            </a:r>
            <a:r>
              <a:rPr lang="en-US" dirty="0"/>
              <a:t> import </a:t>
            </a:r>
            <a:r>
              <a:rPr lang="en-US" dirty="0" err="1"/>
              <a:t>PorterStemmer</a:t>
            </a:r>
            <a:r>
              <a:rPr lang="en-US" dirty="0"/>
              <a:t>  </a:t>
            </a:r>
          </a:p>
          <a:p>
            <a:pPr>
              <a:buFont typeface="Wingdings" panose="05000000000000000000" pitchFamily="2" charset="2"/>
              <a:buChar char="Ø"/>
            </a:pPr>
            <a:r>
              <a:rPr lang="en-US" dirty="0"/>
              <a:t>from </a:t>
            </a:r>
            <a:r>
              <a:rPr lang="en-US" dirty="0" err="1"/>
              <a:t>nltk.corpus</a:t>
            </a:r>
            <a:r>
              <a:rPr lang="en-US" dirty="0"/>
              <a:t> import </a:t>
            </a:r>
            <a:r>
              <a:rPr lang="en-US" dirty="0" err="1"/>
              <a:t>stopwords</a:t>
            </a:r>
            <a:r>
              <a:rPr lang="en-US" dirty="0"/>
              <a:t>  </a:t>
            </a:r>
          </a:p>
          <a:p>
            <a:pPr>
              <a:buFont typeface="Wingdings" panose="05000000000000000000" pitchFamily="2" charset="2"/>
              <a:buChar char="Ø"/>
            </a:pPr>
            <a:r>
              <a:rPr lang="en-US" dirty="0"/>
              <a:t>import </a:t>
            </a:r>
            <a:r>
              <a:rPr lang="en-US" dirty="0" err="1"/>
              <a:t>nltk</a:t>
            </a:r>
            <a:r>
              <a:rPr lang="en-US" dirty="0"/>
              <a:t>  </a:t>
            </a:r>
          </a:p>
          <a:p>
            <a:pPr>
              <a:buFont typeface="Wingdings" panose="05000000000000000000" pitchFamily="2" charset="2"/>
              <a:buChar char="Ø"/>
            </a:pPr>
            <a:r>
              <a:rPr lang="en-US" dirty="0"/>
              <a:t># </a:t>
            </a:r>
            <a:r>
              <a:rPr lang="en-US" dirty="0" err="1"/>
              <a:t>nltk.download</a:t>
            </a:r>
            <a:r>
              <a:rPr lang="en-US" dirty="0"/>
              <a:t>('</a:t>
            </a:r>
            <a:r>
              <a:rPr lang="en-US" dirty="0" err="1"/>
              <a:t>stopwords</a:t>
            </a:r>
            <a:r>
              <a:rPr lang="en-US" dirty="0"/>
              <a:t>')</a:t>
            </a:r>
          </a:p>
          <a:p>
            <a:pPr>
              <a:buFont typeface="Wingdings" panose="05000000000000000000" pitchFamily="2" charset="2"/>
              <a:buChar char="Ø"/>
            </a:pPr>
            <a:r>
              <a:rPr lang="en-US" dirty="0" err="1"/>
              <a:t>X_train</a:t>
            </a:r>
            <a:r>
              <a:rPr lang="en-US" dirty="0"/>
              <a:t>=[</a:t>
            </a:r>
          </a:p>
          <a:p>
            <a:pPr>
              <a:buFont typeface="Wingdings" panose="05000000000000000000" pitchFamily="2" charset="2"/>
              <a:buChar char="Ø"/>
            </a:pPr>
            <a:r>
              <a:rPr lang="en-US" dirty="0"/>
              <a:t>    "Oil down 3% again on U.S. stockpile build, IEA warns against $100 a barrel",</a:t>
            </a:r>
          </a:p>
          <a:p>
            <a:pPr>
              <a:buFont typeface="Wingdings" panose="05000000000000000000" pitchFamily="2" charset="2"/>
              <a:buChar char="Ø"/>
            </a:pPr>
            <a:r>
              <a:rPr lang="en-US" dirty="0"/>
              <a:t>    "</a:t>
            </a:r>
            <a:r>
              <a:rPr lang="en-US" dirty="0" err="1"/>
              <a:t>Binance</a:t>
            </a:r>
            <a:r>
              <a:rPr lang="en-US" dirty="0"/>
              <a:t> walks away from potential deal to acquire FTX",</a:t>
            </a:r>
          </a:p>
          <a:p>
            <a:pPr>
              <a:buFont typeface="Wingdings" panose="05000000000000000000" pitchFamily="2" charset="2"/>
              <a:buChar char="Ø"/>
            </a:pPr>
            <a:r>
              <a:rPr lang="en-US" dirty="0"/>
              <a:t>    "Stocks Drop as Midterm Results Roll In",</a:t>
            </a:r>
          </a:p>
          <a:p>
            <a:pPr>
              <a:buFont typeface="Wingdings" panose="05000000000000000000" pitchFamily="2" charset="2"/>
              <a:buChar char="Ø"/>
            </a:pPr>
            <a:r>
              <a:rPr lang="en-US" dirty="0"/>
              <a:t>    "Stocks Rise Ahead of Midterms",</a:t>
            </a:r>
          </a:p>
          <a:p>
            <a:pPr>
              <a:buFont typeface="Wingdings" panose="05000000000000000000" pitchFamily="2" charset="2"/>
              <a:buChar char="Ø"/>
            </a:pPr>
            <a:r>
              <a:rPr lang="en-US" dirty="0"/>
              <a:t>    "Stocks Finish Higher as Midterm Voting Begins",</a:t>
            </a:r>
          </a:p>
          <a:p>
            <a:pPr>
              <a:buFont typeface="Wingdings" panose="05000000000000000000" pitchFamily="2" charset="2"/>
              <a:buChar char="Ø"/>
            </a:pPr>
            <a:r>
              <a:rPr lang="en-US" dirty="0"/>
              <a:t>    "Stocks Rise Ahead of Midterms",</a:t>
            </a:r>
          </a:p>
          <a:p>
            <a:pPr>
              <a:buFont typeface="Wingdings" panose="05000000000000000000" pitchFamily="2" charset="2"/>
              <a:buChar char="Ø"/>
            </a:pPr>
            <a:r>
              <a:rPr lang="en-US" dirty="0"/>
              <a:t>    "Stocks Finish Higher After Jobs Report",</a:t>
            </a:r>
          </a:p>
          <a:p>
            <a:pPr>
              <a:buFont typeface="Wingdings" panose="05000000000000000000" pitchFamily="2" charset="2"/>
              <a:buChar char="Ø"/>
            </a:pPr>
            <a:r>
              <a:rPr lang="en-US" dirty="0"/>
              <a:t>    "Stocks Finish Lower After Fed Signals Higher Rates",</a:t>
            </a:r>
          </a:p>
          <a:p>
            <a:pPr>
              <a:buFont typeface="Wingdings" panose="05000000000000000000" pitchFamily="2" charset="2"/>
              <a:buChar char="Ø"/>
            </a:pPr>
            <a:r>
              <a:rPr lang="en-US" dirty="0"/>
              <a:t>    "Dow Closes at Highest Level in Six Weeks",</a:t>
            </a:r>
          </a:p>
          <a:p>
            <a:pPr>
              <a:buFont typeface="Wingdings" panose="05000000000000000000" pitchFamily="2" charset="2"/>
              <a:buChar char="Ø"/>
            </a:pPr>
            <a:r>
              <a:rPr lang="en-US" dirty="0"/>
              <a:t>    "Stocks Rise as Treasury Yields Dip",</a:t>
            </a:r>
          </a:p>
          <a:p>
            <a:pPr>
              <a:buFont typeface="Wingdings" panose="05000000000000000000" pitchFamily="2" charset="2"/>
              <a:buChar char="Ø"/>
            </a:pPr>
            <a:r>
              <a:rPr lang="en-US" dirty="0"/>
              <a:t>    "Energy Stock Shorts Rise on Concern Over Rally",</a:t>
            </a:r>
          </a:p>
          <a:p>
            <a:pPr>
              <a:buFont typeface="Wingdings" panose="05000000000000000000" pitchFamily="2" charset="2"/>
              <a:buChar char="Ø"/>
            </a:pPr>
            <a:r>
              <a:rPr lang="en-US" dirty="0"/>
              <a:t>    "Stocks Jump, With Dow Up About 550 Points",</a:t>
            </a:r>
          </a:p>
          <a:p>
            <a:pPr>
              <a:buFont typeface="Wingdings" panose="05000000000000000000" pitchFamily="2" charset="2"/>
              <a:buChar char="Ø"/>
            </a:pPr>
            <a:r>
              <a:rPr lang="en-US" dirty="0"/>
              <a:t>    "Stocks Fall After Wild Surge on Wall Street",</a:t>
            </a:r>
          </a:p>
          <a:p>
            <a:pPr>
              <a:buFont typeface="Wingdings" panose="05000000000000000000" pitchFamily="2" charset="2"/>
              <a:buChar char="Ø"/>
            </a:pPr>
            <a:r>
              <a:rPr lang="en-US" dirty="0"/>
              <a:t>    "Nasdaq Falls Into Its Second Bear Market of the Year,",</a:t>
            </a:r>
          </a:p>
          <a:p>
            <a:pPr>
              <a:buFont typeface="Wingdings" panose="05000000000000000000" pitchFamily="2" charset="2"/>
              <a:buChar char="Ø"/>
            </a:pPr>
            <a:r>
              <a:rPr lang="en-US" dirty="0"/>
              <a:t>    "Stocks Fall in Volatile Trading",</a:t>
            </a:r>
          </a:p>
          <a:p>
            <a:pPr>
              <a:buFont typeface="Wingdings" panose="05000000000000000000" pitchFamily="2" charset="2"/>
              <a:buChar char="Ø"/>
            </a:pPr>
            <a:r>
              <a:rPr lang="en-US" dirty="0"/>
              <a:t>    "Stocks Tumble After Jobs Data",</a:t>
            </a:r>
          </a:p>
          <a:p>
            <a:pPr>
              <a:buFont typeface="Wingdings" panose="05000000000000000000" pitchFamily="2" charset="2"/>
              <a:buChar char="Ø"/>
            </a:pPr>
            <a:r>
              <a:rPr lang="en-US" dirty="0"/>
              <a:t>    "Stocks Climb for Second Day",</a:t>
            </a:r>
          </a:p>
          <a:p>
            <a:pPr>
              <a:buFont typeface="Wingdings" panose="05000000000000000000" pitchFamily="2" charset="2"/>
              <a:buChar char="Ø"/>
            </a:pPr>
            <a:r>
              <a:rPr lang="en-US" dirty="0"/>
              <a:t>    "Dow up 1,000 points as slowing inflation stokes hopes for less hawkish Fed",</a:t>
            </a:r>
          </a:p>
          <a:p>
            <a:pPr>
              <a:buFont typeface="Wingdings" panose="05000000000000000000" pitchFamily="2" charset="2"/>
              <a:buChar char="Ø"/>
            </a:pPr>
            <a:r>
              <a:rPr lang="en-US" dirty="0"/>
              <a:t>    "Bitcoin Climbs 12% In Rally",</a:t>
            </a:r>
          </a:p>
          <a:p>
            <a:pPr>
              <a:buFont typeface="Wingdings" panose="05000000000000000000" pitchFamily="2" charset="2"/>
              <a:buChar char="Ø"/>
            </a:pPr>
            <a:r>
              <a:rPr lang="en-US" dirty="0"/>
              <a:t>    "XRP Climbs 10% As Investors Gain Confidence",</a:t>
            </a:r>
          </a:p>
          <a:p>
            <a:pPr>
              <a:buFont typeface="Wingdings" panose="05000000000000000000" pitchFamily="2" charset="2"/>
              <a:buChar char="Ø"/>
            </a:pPr>
            <a:r>
              <a:rPr lang="en-US" dirty="0"/>
              <a:t>    "Dollar slumps to two month low as bets on a 50bps rate hike surge",</a:t>
            </a:r>
          </a:p>
          <a:p>
            <a:pPr>
              <a:buFont typeface="Wingdings" panose="05000000000000000000" pitchFamily="2" charset="2"/>
              <a:buChar char="Ø"/>
            </a:pPr>
            <a:r>
              <a:rPr lang="en-US" dirty="0"/>
              <a:t>    "Stocks, Oil Fall on Growth Concerns",</a:t>
            </a:r>
          </a:p>
          <a:p>
            <a:pPr>
              <a:buFont typeface="Wingdings" panose="05000000000000000000" pitchFamily="2" charset="2"/>
              <a:buChar char="Ø"/>
            </a:pPr>
            <a:r>
              <a:rPr lang="en-US" dirty="0"/>
              <a:t>    "Twitter Stock Slides After Elon Musk Looks to Nix Deal",</a:t>
            </a:r>
          </a:p>
          <a:p>
            <a:pPr>
              <a:buFont typeface="Wingdings" panose="05000000000000000000" pitchFamily="2" charset="2"/>
              <a:buChar char="Ø"/>
            </a:pPr>
            <a:r>
              <a:rPr lang="en-US" dirty="0"/>
              <a:t>    "Stocks Rise After Fed Minutes",</a:t>
            </a:r>
          </a:p>
          <a:p>
            <a:pPr>
              <a:buFont typeface="Wingdings" panose="05000000000000000000" pitchFamily="2" charset="2"/>
              <a:buChar char="Ø"/>
            </a:pPr>
            <a:r>
              <a:rPr lang="en-US" dirty="0"/>
              <a:t>    "Stocks Turn Higher to Finish the Week",</a:t>
            </a:r>
          </a:p>
          <a:p>
            <a:pPr>
              <a:buFont typeface="Wingdings" panose="05000000000000000000" pitchFamily="2" charset="2"/>
              <a:buChar char="Ø"/>
            </a:pPr>
            <a:r>
              <a:rPr lang="en-US" dirty="0"/>
              <a:t>    "Stocks Rally, Oil Falls, Extending Volatility Amid Ukraine War",</a:t>
            </a:r>
          </a:p>
          <a:p>
            <a:pPr>
              <a:buFont typeface="Wingdings" panose="05000000000000000000" pitchFamily="2" charset="2"/>
              <a:buChar char="Ø"/>
            </a:pPr>
            <a:r>
              <a:rPr lang="en-US" dirty="0"/>
              <a:t>    "Stocks Finish Lower as Oil Rises on Russian Oil Ban",</a:t>
            </a:r>
          </a:p>
          <a:p>
            <a:pPr>
              <a:buFont typeface="Wingdings" panose="05000000000000000000" pitchFamily="2" charset="2"/>
              <a:buChar char="Ø"/>
            </a:pPr>
            <a:r>
              <a:rPr lang="en-US" dirty="0"/>
              <a:t>    "Stocks climbs, Oil Again Tops $100 Amid Sanctions",</a:t>
            </a:r>
          </a:p>
          <a:p>
            <a:pPr>
              <a:buFont typeface="Wingdings" panose="05000000000000000000" pitchFamily="2" charset="2"/>
              <a:buChar char="Ø"/>
            </a:pPr>
            <a:r>
              <a:rPr lang="en-US" dirty="0"/>
              <a:t>    "Ethereum turns deflationary for the first time since the Merge — ETH price still risks 50% drop",</a:t>
            </a:r>
          </a:p>
          <a:p>
            <a:pPr>
              <a:buFont typeface="Wingdings" panose="05000000000000000000" pitchFamily="2" charset="2"/>
              <a:buChar char="Ø"/>
            </a:pPr>
            <a:r>
              <a:rPr lang="en-US" dirty="0"/>
              <a:t>    "Elon Musk Says he is going to make a deal for buying </a:t>
            </a:r>
            <a:r>
              <a:rPr lang="en-US" dirty="0" err="1"/>
              <a:t>Bitcoin,value</a:t>
            </a:r>
            <a:r>
              <a:rPr lang="en-US" dirty="0"/>
              <a:t> rises",</a:t>
            </a:r>
          </a:p>
          <a:p>
            <a:pPr>
              <a:buFont typeface="Wingdings" panose="05000000000000000000" pitchFamily="2" charset="2"/>
              <a:buChar char="Ø"/>
            </a:pPr>
            <a:r>
              <a:rPr lang="en-US" dirty="0"/>
              <a:t>    "Bitcoin (BTC) Price Plummets Further as FTX’s Solvency Woes",</a:t>
            </a:r>
          </a:p>
          <a:p>
            <a:pPr>
              <a:buFont typeface="Wingdings" panose="05000000000000000000" pitchFamily="2" charset="2"/>
              <a:buChar char="Ø"/>
            </a:pPr>
            <a:r>
              <a:rPr lang="en-US" dirty="0"/>
              <a:t>    "Stocks Move Higher After Inflation Slowdown",</a:t>
            </a:r>
          </a:p>
          <a:p>
            <a:pPr>
              <a:buFont typeface="Wingdings" panose="05000000000000000000" pitchFamily="2" charset="2"/>
              <a:buChar char="Ø"/>
            </a:pPr>
            <a:r>
              <a:rPr lang="en-US" dirty="0"/>
              <a:t>    "Stocks Stage Biggest Rally Since 2020",</a:t>
            </a:r>
          </a:p>
          <a:p>
            <a:pPr>
              <a:buFont typeface="Wingdings" panose="05000000000000000000" pitchFamily="2" charset="2"/>
              <a:buChar char="Ø"/>
            </a:pPr>
            <a:r>
              <a:rPr lang="en-US" dirty="0"/>
              <a:t>    "Russian inflation decreases, the euro increases in value",</a:t>
            </a:r>
          </a:p>
          <a:p>
            <a:pPr>
              <a:buFont typeface="Wingdings" panose="05000000000000000000" pitchFamily="2" charset="2"/>
              <a:buChar char="Ø"/>
            </a:pPr>
            <a:r>
              <a:rPr lang="en-US" dirty="0"/>
              <a:t>    "According to the new EU agreements, the price of natural gas falls",</a:t>
            </a:r>
          </a:p>
          <a:p>
            <a:pPr>
              <a:buFont typeface="Wingdings" panose="05000000000000000000" pitchFamily="2" charset="2"/>
              <a:buChar char="Ø"/>
            </a:pPr>
            <a:r>
              <a:rPr lang="en-US" dirty="0"/>
              <a:t>    "SHIB Is the Second Largest Reserve Holding of This Exchange",</a:t>
            </a:r>
          </a:p>
          <a:p>
            <a:pPr>
              <a:buFont typeface="Wingdings" panose="05000000000000000000" pitchFamily="2" charset="2"/>
              <a:buChar char="Ø"/>
            </a:pPr>
            <a:r>
              <a:rPr lang="en-US" dirty="0"/>
              <a:t>    "DOGE Coin Price Climbs Amidst Current Crypto Market Uncertainty",]  </a:t>
            </a:r>
          </a:p>
          <a:p>
            <a:pPr>
              <a:buFont typeface="Wingdings" panose="05000000000000000000" pitchFamily="2" charset="2"/>
              <a:buChar char="Ø"/>
            </a:pPr>
            <a:r>
              <a:rPr lang="en-US" dirty="0" err="1"/>
              <a:t>y_train</a:t>
            </a:r>
            <a:r>
              <a:rPr lang="en-US" dirty="0"/>
              <a:t>=[1,1,0,1,1,1,1,0,1,1,0,1,0,0,0,0,1,1,1,1,0,1,0,1,1,0,1,1,0,1,0,1,1,1,1,1,1] #1-Positive, 0 -Negative   </a:t>
            </a:r>
          </a:p>
          <a:p>
            <a:pPr>
              <a:buFont typeface="Wingdings" panose="05000000000000000000" pitchFamily="2" charset="2"/>
              <a:buChar char="Ø"/>
            </a:pPr>
            <a:r>
              <a:rPr lang="en-US" dirty="0" err="1"/>
              <a:t>X_train</a:t>
            </a:r>
            <a:r>
              <a:rPr lang="en-US" dirty="0"/>
              <a:t>  </a:t>
            </a: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87620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03B2C0-7FCC-9972-9E3D-E7460F8CEB6A}"/>
              </a:ext>
            </a:extLst>
          </p:cNvPr>
          <p:cNvSpPr>
            <a:spLocks noGrp="1"/>
          </p:cNvSpPr>
          <p:nvPr>
            <p:ph idx="1"/>
          </p:nvPr>
        </p:nvSpPr>
        <p:spPr>
          <a:xfrm>
            <a:off x="0" y="0"/>
            <a:ext cx="12192000" cy="6858000"/>
          </a:xfrm>
        </p:spPr>
        <p:txBody>
          <a:bodyPr numCol="2">
            <a:normAutofit lnSpcReduction="10000"/>
          </a:bodyPr>
          <a:lstStyle/>
          <a:p>
            <a:endParaRPr lang="en-US" sz="1200" dirty="0"/>
          </a:p>
          <a:p>
            <a:pPr>
              <a:buFont typeface="Wingdings" panose="05000000000000000000" pitchFamily="2" charset="2"/>
              <a:buChar char="Ø"/>
            </a:pPr>
            <a:r>
              <a:rPr lang="en-US" sz="1600" dirty="0"/>
              <a:t>tokenizer=</a:t>
            </a:r>
            <a:r>
              <a:rPr lang="en-US" sz="1600" dirty="0" err="1"/>
              <a:t>RegexpTokenizer</a:t>
            </a:r>
            <a:r>
              <a:rPr lang="en-US" sz="1600" dirty="0"/>
              <a:t>(r'\w+')  </a:t>
            </a:r>
          </a:p>
          <a:p>
            <a:pPr>
              <a:buFont typeface="Wingdings" panose="05000000000000000000" pitchFamily="2" charset="2"/>
              <a:buChar char="Ø"/>
            </a:pPr>
            <a:r>
              <a:rPr lang="en-US" sz="1600" dirty="0" err="1"/>
              <a:t>en_stopwords</a:t>
            </a:r>
            <a:r>
              <a:rPr lang="en-US" sz="1600" dirty="0"/>
              <a:t>=set(</a:t>
            </a:r>
            <a:r>
              <a:rPr lang="en-US" sz="1600" dirty="0" err="1"/>
              <a:t>stopwords.words</a:t>
            </a:r>
            <a:r>
              <a:rPr lang="en-US" sz="1600" dirty="0"/>
              <a:t>('</a:t>
            </a:r>
            <a:r>
              <a:rPr lang="en-US" sz="1600" dirty="0" err="1"/>
              <a:t>english</a:t>
            </a:r>
            <a:r>
              <a:rPr lang="en-US" sz="1600" dirty="0"/>
              <a:t>'))  </a:t>
            </a:r>
          </a:p>
          <a:p>
            <a:pPr>
              <a:buFont typeface="Wingdings" panose="05000000000000000000" pitchFamily="2" charset="2"/>
              <a:buChar char="Ø"/>
            </a:pPr>
            <a:r>
              <a:rPr lang="en-US" sz="1600" dirty="0" err="1"/>
              <a:t>ps</a:t>
            </a:r>
            <a:r>
              <a:rPr lang="en-US" sz="1600" dirty="0"/>
              <a:t>=</a:t>
            </a:r>
            <a:r>
              <a:rPr lang="en-US" sz="1600" dirty="0" err="1"/>
              <a:t>PorterStemmer</a:t>
            </a:r>
            <a:r>
              <a:rPr lang="en-US" sz="1600" dirty="0"/>
              <a:t>()  </a:t>
            </a:r>
          </a:p>
          <a:p>
            <a:pPr>
              <a:buFont typeface="Wingdings" panose="05000000000000000000" pitchFamily="2" charset="2"/>
              <a:buChar char="Ø"/>
            </a:pPr>
            <a:r>
              <a:rPr lang="en-US" sz="1600" dirty="0"/>
              <a:t>def </a:t>
            </a:r>
            <a:r>
              <a:rPr lang="en-US" sz="1600" dirty="0" err="1"/>
              <a:t>getCleanedText</a:t>
            </a:r>
            <a:r>
              <a:rPr lang="en-US" sz="1600" dirty="0"/>
              <a:t>(text):  </a:t>
            </a:r>
          </a:p>
          <a:p>
            <a:pPr>
              <a:buFont typeface="Wingdings" panose="05000000000000000000" pitchFamily="2" charset="2"/>
              <a:buChar char="Ø"/>
            </a:pPr>
            <a:r>
              <a:rPr lang="en-US" sz="1600" dirty="0"/>
              <a:t>  </a:t>
            </a:r>
            <a:r>
              <a:rPr lang="en-US" sz="1600" dirty="0" err="1"/>
              <a:t>texttext</a:t>
            </a:r>
            <a:r>
              <a:rPr lang="en-US" sz="1600" dirty="0"/>
              <a:t>=</a:t>
            </a:r>
            <a:r>
              <a:rPr lang="en-US" sz="1600" dirty="0" err="1"/>
              <a:t>text.lower</a:t>
            </a:r>
            <a:r>
              <a:rPr lang="en-US" sz="1600" dirty="0"/>
              <a:t>()  </a:t>
            </a:r>
          </a:p>
          <a:p>
            <a:pPr>
              <a:buFont typeface="Wingdings" panose="05000000000000000000" pitchFamily="2" charset="2"/>
              <a:buChar char="Ø"/>
            </a:pPr>
            <a:r>
              <a:rPr lang="en-US" sz="1600" dirty="0"/>
              <a:t>  #tokenize  </a:t>
            </a:r>
          </a:p>
          <a:p>
            <a:pPr>
              <a:buFont typeface="Wingdings" panose="05000000000000000000" pitchFamily="2" charset="2"/>
              <a:buChar char="Ø"/>
            </a:pPr>
            <a:r>
              <a:rPr lang="en-US" sz="1600" dirty="0"/>
              <a:t>  tokens=</a:t>
            </a:r>
            <a:r>
              <a:rPr lang="en-US" sz="1600" dirty="0" err="1"/>
              <a:t>tokenizer.tokenize</a:t>
            </a:r>
            <a:r>
              <a:rPr lang="en-US" sz="1600" dirty="0"/>
              <a:t>(text)  </a:t>
            </a:r>
          </a:p>
          <a:p>
            <a:pPr>
              <a:buFont typeface="Wingdings" panose="05000000000000000000" pitchFamily="2" charset="2"/>
              <a:buChar char="Ø"/>
            </a:pPr>
            <a:r>
              <a:rPr lang="en-US" sz="1600" dirty="0"/>
              <a:t>  </a:t>
            </a:r>
            <a:r>
              <a:rPr lang="en-US" sz="1600" dirty="0" err="1"/>
              <a:t>new_tokens</a:t>
            </a:r>
            <a:r>
              <a:rPr lang="en-US" sz="1600" dirty="0"/>
              <a:t>=[token for token in tokens if token not in </a:t>
            </a:r>
            <a:r>
              <a:rPr lang="en-US" sz="1600" dirty="0" err="1"/>
              <a:t>en_stopwords</a:t>
            </a:r>
            <a:r>
              <a:rPr lang="en-US" sz="1600" dirty="0"/>
              <a:t>]  </a:t>
            </a:r>
          </a:p>
          <a:p>
            <a:pPr>
              <a:buFont typeface="Wingdings" panose="05000000000000000000" pitchFamily="2" charset="2"/>
              <a:buChar char="Ø"/>
            </a:pPr>
            <a:r>
              <a:rPr lang="en-US" sz="1600" dirty="0"/>
              <a:t>  </a:t>
            </a:r>
            <a:r>
              <a:rPr lang="en-US" sz="1600" dirty="0" err="1"/>
              <a:t>stemmed_tokens</a:t>
            </a:r>
            <a:r>
              <a:rPr lang="en-US" sz="1600" dirty="0"/>
              <a:t>=[</a:t>
            </a:r>
            <a:r>
              <a:rPr lang="en-US" sz="1600" dirty="0" err="1"/>
              <a:t>ps.stem</a:t>
            </a:r>
            <a:r>
              <a:rPr lang="en-US" sz="1600" dirty="0"/>
              <a:t>(tokens) for tokens in </a:t>
            </a:r>
            <a:r>
              <a:rPr lang="en-US" sz="1600" dirty="0" err="1"/>
              <a:t>new_tokens</a:t>
            </a:r>
            <a:r>
              <a:rPr lang="en-US" sz="1600" dirty="0"/>
              <a:t>]  </a:t>
            </a:r>
          </a:p>
          <a:p>
            <a:pPr>
              <a:buFont typeface="Wingdings" panose="05000000000000000000" pitchFamily="2" charset="2"/>
              <a:buChar char="Ø"/>
            </a:pPr>
            <a:r>
              <a:rPr lang="en-US" sz="1600" dirty="0"/>
              <a:t>  </a:t>
            </a:r>
            <a:r>
              <a:rPr lang="en-US" sz="1600" dirty="0" err="1"/>
              <a:t>clean_text</a:t>
            </a:r>
            <a:r>
              <a:rPr lang="en-US" sz="1600" dirty="0"/>
              <a:t>=" ".join(</a:t>
            </a:r>
            <a:r>
              <a:rPr lang="en-US" sz="1600" dirty="0" err="1"/>
              <a:t>stemmed_tokens</a:t>
            </a:r>
            <a:r>
              <a:rPr lang="en-US" sz="1600" dirty="0"/>
              <a:t>)  </a:t>
            </a:r>
          </a:p>
          <a:p>
            <a:pPr>
              <a:buFont typeface="Wingdings" panose="05000000000000000000" pitchFamily="2" charset="2"/>
              <a:buChar char="Ø"/>
            </a:pPr>
            <a:r>
              <a:rPr lang="en-US" sz="1600" dirty="0"/>
              <a:t>  return </a:t>
            </a:r>
            <a:r>
              <a:rPr lang="en-US" sz="1600" dirty="0" err="1"/>
              <a:t>clean_text</a:t>
            </a:r>
            <a:r>
              <a:rPr lang="en-US" sz="1600" dirty="0"/>
              <a:t>   </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err="1"/>
              <a:t>X_test</a:t>
            </a:r>
            <a:r>
              <a:rPr lang="en-US" sz="1600" dirty="0"/>
              <a:t>=["Unemployment rate increases", "inflation and deficit going up"]  </a:t>
            </a:r>
          </a:p>
          <a:p>
            <a:pPr>
              <a:buFont typeface="Wingdings" panose="05000000000000000000" pitchFamily="2" charset="2"/>
              <a:buChar char="Ø"/>
            </a:pPr>
            <a:r>
              <a:rPr lang="en-US" sz="1600" dirty="0" err="1"/>
              <a:t>X_test</a:t>
            </a: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r>
              <a:rPr lang="en-US" sz="1600" dirty="0" err="1"/>
              <a:t>X_clean</a:t>
            </a:r>
            <a:r>
              <a:rPr lang="en-US" sz="1600" dirty="0"/>
              <a:t>=[</a:t>
            </a:r>
            <a:r>
              <a:rPr lang="en-US" sz="1600" dirty="0" err="1"/>
              <a:t>getCleanedText</a:t>
            </a:r>
            <a:r>
              <a:rPr lang="en-US" sz="1600" dirty="0"/>
              <a:t>(j) for j in </a:t>
            </a:r>
            <a:r>
              <a:rPr lang="en-US" sz="1600" dirty="0" err="1"/>
              <a:t>X_train</a:t>
            </a:r>
            <a:r>
              <a:rPr lang="en-US" sz="1600" dirty="0"/>
              <a:t>]  </a:t>
            </a:r>
          </a:p>
          <a:p>
            <a:pPr>
              <a:buFont typeface="Wingdings" panose="05000000000000000000" pitchFamily="2" charset="2"/>
              <a:buChar char="Ø"/>
            </a:pPr>
            <a:r>
              <a:rPr lang="en-US" sz="1600" dirty="0" err="1"/>
              <a:t>Xt_clean</a:t>
            </a:r>
            <a:r>
              <a:rPr lang="en-US" sz="1600" dirty="0"/>
              <a:t>=[</a:t>
            </a:r>
            <a:r>
              <a:rPr lang="en-US" sz="1600" dirty="0" err="1"/>
              <a:t>getCleanedText</a:t>
            </a:r>
            <a:r>
              <a:rPr lang="en-US" sz="1600" dirty="0"/>
              <a:t>(j) for j in </a:t>
            </a:r>
            <a:r>
              <a:rPr lang="en-US" sz="1600" dirty="0" err="1"/>
              <a:t>X_test</a:t>
            </a:r>
            <a:r>
              <a:rPr lang="en-US" sz="1600" dirty="0"/>
              <a:t>]</a:t>
            </a:r>
          </a:p>
          <a:p>
            <a:pPr>
              <a:buFont typeface="Wingdings" panose="05000000000000000000" pitchFamily="2" charset="2"/>
              <a:buChar char="Ø"/>
            </a:pPr>
            <a:r>
              <a:rPr lang="en-US" sz="1600" dirty="0" err="1"/>
              <a:t>X_clean</a:t>
            </a: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from </a:t>
            </a:r>
            <a:r>
              <a:rPr lang="en-US" sz="1600" dirty="0" err="1"/>
              <a:t>sklearn.feature_extraction.text</a:t>
            </a:r>
            <a:r>
              <a:rPr lang="en-US" sz="1600" dirty="0"/>
              <a:t> import </a:t>
            </a:r>
            <a:r>
              <a:rPr lang="en-US" sz="1600" dirty="0" err="1"/>
              <a:t>CountVectorizer</a:t>
            </a:r>
            <a:r>
              <a:rPr lang="en-US" sz="1600" dirty="0"/>
              <a:t>  </a:t>
            </a:r>
          </a:p>
          <a:p>
            <a:pPr>
              <a:buFont typeface="Wingdings" panose="05000000000000000000" pitchFamily="2" charset="2"/>
              <a:buChar char="Ø"/>
            </a:pPr>
            <a:r>
              <a:rPr lang="en-US" sz="1600" dirty="0"/>
              <a:t>cv=</a:t>
            </a:r>
            <a:r>
              <a:rPr lang="en-US" sz="1600" dirty="0" err="1"/>
              <a:t>CountVectorizer</a:t>
            </a:r>
            <a:r>
              <a:rPr lang="en-US" sz="1600" dirty="0"/>
              <a:t>(</a:t>
            </a:r>
            <a:r>
              <a:rPr lang="en-US" sz="1600" dirty="0" err="1"/>
              <a:t>ngram_range</a:t>
            </a:r>
            <a:r>
              <a:rPr lang="en-US" sz="1600" dirty="0"/>
              <a:t>=(1,2))  </a:t>
            </a:r>
          </a:p>
          <a:p>
            <a:pPr>
              <a:buFont typeface="Wingdings" panose="05000000000000000000" pitchFamily="2" charset="2"/>
              <a:buChar char="Ø"/>
            </a:pPr>
            <a:r>
              <a:rPr lang="en-US" sz="1600" dirty="0" err="1"/>
              <a:t>X_vect</a:t>
            </a:r>
            <a:r>
              <a:rPr lang="en-US" sz="1600" dirty="0"/>
              <a:t>=</a:t>
            </a:r>
            <a:r>
              <a:rPr lang="en-US" sz="1600" dirty="0" err="1"/>
              <a:t>cv.fit_transform</a:t>
            </a:r>
            <a:r>
              <a:rPr lang="en-US" sz="1600" dirty="0"/>
              <a:t>(</a:t>
            </a:r>
            <a:r>
              <a:rPr lang="en-US" sz="1600" dirty="0" err="1"/>
              <a:t>X_clean</a:t>
            </a:r>
            <a:r>
              <a:rPr lang="en-US" sz="1600" dirty="0"/>
              <a:t>).</a:t>
            </a:r>
            <a:r>
              <a:rPr lang="en-US" sz="1600" dirty="0" err="1"/>
              <a:t>toarray</a:t>
            </a:r>
            <a:r>
              <a:rPr lang="en-US" sz="1600" dirty="0"/>
              <a:t>()  </a:t>
            </a:r>
          </a:p>
          <a:p>
            <a:pPr>
              <a:buFont typeface="Wingdings" panose="05000000000000000000" pitchFamily="2" charset="2"/>
              <a:buChar char="Ø"/>
            </a:pPr>
            <a:r>
              <a:rPr lang="en-US" sz="1600" dirty="0" err="1"/>
              <a:t>X_vect</a:t>
            </a: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print(</a:t>
            </a:r>
            <a:r>
              <a:rPr lang="en-US" sz="1600" dirty="0" err="1"/>
              <a:t>cv.get_feature_names</a:t>
            </a:r>
            <a:r>
              <a:rPr lang="en-US" sz="1600" dirty="0"/>
              <a:t>())  </a:t>
            </a:r>
          </a:p>
          <a:p>
            <a:pPr>
              <a:buFont typeface="Wingdings" panose="05000000000000000000" pitchFamily="2" charset="2"/>
              <a:buChar char="Ø"/>
            </a:pPr>
            <a:r>
              <a:rPr lang="en-US" sz="1600" dirty="0" err="1"/>
              <a:t>Xt_vect</a:t>
            </a:r>
            <a:r>
              <a:rPr lang="en-US" sz="1600" dirty="0"/>
              <a:t>=</a:t>
            </a:r>
            <a:r>
              <a:rPr lang="en-US" sz="1600" dirty="0" err="1"/>
              <a:t>cv.transform</a:t>
            </a:r>
            <a:r>
              <a:rPr lang="en-US" sz="1600" dirty="0"/>
              <a:t>(</a:t>
            </a:r>
            <a:r>
              <a:rPr lang="en-US" sz="1600" dirty="0" err="1"/>
              <a:t>Xt_clean</a:t>
            </a:r>
            <a:r>
              <a:rPr lang="en-US" sz="1600" dirty="0"/>
              <a:t>).</a:t>
            </a:r>
            <a:r>
              <a:rPr lang="en-US" sz="1600" dirty="0" err="1"/>
              <a:t>toarray</a:t>
            </a:r>
            <a:r>
              <a:rPr lang="en-US" sz="1600" dirty="0"/>
              <a:t>()</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from </a:t>
            </a:r>
            <a:r>
              <a:rPr lang="en-US" sz="1600" dirty="0" err="1"/>
              <a:t>sklearn.naive_bayes</a:t>
            </a:r>
            <a:r>
              <a:rPr lang="en-US" sz="1600" dirty="0"/>
              <a:t> import </a:t>
            </a:r>
            <a:r>
              <a:rPr lang="en-US" sz="1600" dirty="0" err="1"/>
              <a:t>MultinomialNB</a:t>
            </a:r>
            <a:r>
              <a:rPr lang="en-US" sz="1600" dirty="0"/>
              <a:t>  </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err="1"/>
              <a:t>mlb</a:t>
            </a:r>
            <a:r>
              <a:rPr lang="en-US" sz="1600" dirty="0"/>
              <a:t>=</a:t>
            </a:r>
            <a:r>
              <a:rPr lang="en-US" sz="1600" dirty="0" err="1"/>
              <a:t>MultinomialNB</a:t>
            </a:r>
            <a:r>
              <a:rPr lang="en-US" sz="1600" dirty="0"/>
              <a:t>()  </a:t>
            </a:r>
          </a:p>
          <a:p>
            <a:pPr>
              <a:buFont typeface="Wingdings" panose="05000000000000000000" pitchFamily="2" charset="2"/>
              <a:buChar char="Ø"/>
            </a:pPr>
            <a:r>
              <a:rPr lang="en-US" sz="1600" dirty="0" err="1"/>
              <a:t>mlb.fit</a:t>
            </a:r>
            <a:r>
              <a:rPr lang="en-US" sz="1600" dirty="0"/>
              <a:t>(</a:t>
            </a:r>
            <a:r>
              <a:rPr lang="en-US" sz="1600" dirty="0" err="1"/>
              <a:t>X_vect,y_train</a:t>
            </a:r>
            <a:r>
              <a:rPr lang="en-US" sz="1600" dirty="0"/>
              <a:t>)</a:t>
            </a:r>
          </a:p>
          <a:p>
            <a:pPr>
              <a:buFont typeface="Wingdings" panose="05000000000000000000" pitchFamily="2" charset="2"/>
              <a:buChar char="Ø"/>
            </a:pPr>
            <a:r>
              <a:rPr lang="en-US" sz="1600" dirty="0" err="1"/>
              <a:t>y_pred</a:t>
            </a:r>
            <a:r>
              <a:rPr lang="en-US" sz="1600" dirty="0"/>
              <a:t>=</a:t>
            </a:r>
            <a:r>
              <a:rPr lang="en-US" sz="1600" dirty="0" err="1"/>
              <a:t>mlb.predict</a:t>
            </a:r>
            <a:r>
              <a:rPr lang="en-US" sz="1600" dirty="0"/>
              <a:t>(</a:t>
            </a:r>
            <a:r>
              <a:rPr lang="en-US" sz="1600" dirty="0" err="1"/>
              <a:t>Xt_vect</a:t>
            </a:r>
            <a:r>
              <a:rPr lang="en-US" sz="1600" dirty="0"/>
              <a:t>)  </a:t>
            </a:r>
          </a:p>
          <a:p>
            <a:pPr>
              <a:buFont typeface="Wingdings" panose="05000000000000000000" pitchFamily="2" charset="2"/>
              <a:buChar char="Ø"/>
            </a:pPr>
            <a:r>
              <a:rPr lang="en-US" sz="1600" dirty="0" err="1"/>
              <a:t>y_pred</a:t>
            </a:r>
            <a:endParaRPr lang="en-US" sz="16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endParaRPr lang="en-US" sz="1200" dirty="0"/>
          </a:p>
        </p:txBody>
      </p:sp>
    </p:spTree>
    <p:extLst>
      <p:ext uri="{BB962C8B-B14F-4D97-AF65-F5344CB8AC3E}">
        <p14:creationId xmlns:p14="http://schemas.microsoft.com/office/powerpoint/2010/main" val="78852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F474C90-FE1F-6661-FDED-E97A1A24740D}"/>
              </a:ext>
            </a:extLst>
          </p:cNvPr>
          <p:cNvSpPr>
            <a:spLocks noGrp="1"/>
          </p:cNvSpPr>
          <p:nvPr>
            <p:ph idx="1"/>
          </p:nvPr>
        </p:nvSpPr>
        <p:spPr>
          <a:xfrm>
            <a:off x="0" y="0"/>
            <a:ext cx="12192000" cy="6858000"/>
          </a:xfrm>
        </p:spPr>
        <p:txBody>
          <a:bodyPr>
            <a:normAutofit/>
          </a:bodyPr>
          <a:lstStyle/>
          <a:p>
            <a:pPr>
              <a:spcBef>
                <a:spcPts val="1200"/>
              </a:spcBef>
              <a:buFont typeface="Wingdings" panose="05000000000000000000" pitchFamily="2" charset="2"/>
              <a:buChar char="Ø"/>
            </a:pPr>
            <a:r>
              <a:rPr lang="en-US" sz="1600" dirty="0"/>
              <a:t>After performing previous algorithm we got these result.</a:t>
            </a:r>
          </a:p>
          <a:p>
            <a:pPr>
              <a:spcBef>
                <a:spcPts val="1200"/>
              </a:spcBef>
              <a:buFont typeface="Wingdings" panose="05000000000000000000" pitchFamily="2" charset="2"/>
              <a:buChar char="Ø"/>
            </a:pPr>
            <a:r>
              <a:rPr lang="en-US" sz="1600" dirty="0"/>
              <a:t>We separate articles into small </a:t>
            </a:r>
            <a:r>
              <a:rPr lang="en-US" sz="1600" dirty="0" err="1"/>
              <a:t>parts,as</a:t>
            </a:r>
            <a:r>
              <a:rPr lang="en-US" sz="1600" dirty="0"/>
              <a:t> the most used words are “the” =40   “to“=25   “and”=24,which </a:t>
            </a:r>
          </a:p>
          <a:p>
            <a:pPr>
              <a:spcBef>
                <a:spcPts val="1200"/>
              </a:spcBef>
              <a:buFont typeface="Wingdings" panose="05000000000000000000" pitchFamily="2" charset="2"/>
              <a:buChar char="Ø"/>
            </a:pPr>
            <a:r>
              <a:rPr lang="en-US" sz="1600" dirty="0"/>
              <a:t>Is not very important because these doesn’t show to us any value information.</a:t>
            </a:r>
          </a:p>
          <a:p>
            <a:pPr>
              <a:spcBef>
                <a:spcPts val="1200"/>
              </a:spcBef>
            </a:pPr>
            <a:endParaRPr lang="en-US" sz="1600" dirty="0"/>
          </a:p>
          <a:p>
            <a:pPr>
              <a:spcBef>
                <a:spcPts val="1200"/>
              </a:spcBef>
            </a:pPr>
            <a:endParaRPr lang="en-US" sz="1600" dirty="0"/>
          </a:p>
        </p:txBody>
      </p:sp>
      <p:pic>
        <p:nvPicPr>
          <p:cNvPr id="9" name="Picture 8">
            <a:extLst>
              <a:ext uri="{FF2B5EF4-FFF2-40B4-BE49-F238E27FC236}">
                <a16:creationId xmlns:a16="http://schemas.microsoft.com/office/drawing/2014/main" id="{2BA0BB26-8140-2DEB-5094-04B378882F3A}"/>
              </a:ext>
            </a:extLst>
          </p:cNvPr>
          <p:cNvPicPr>
            <a:picLocks noChangeAspect="1"/>
          </p:cNvPicPr>
          <p:nvPr/>
        </p:nvPicPr>
        <p:blipFill>
          <a:blip r:embed="rId2"/>
          <a:stretch>
            <a:fillRect/>
          </a:stretch>
        </p:blipFill>
        <p:spPr>
          <a:xfrm>
            <a:off x="28578" y="1045552"/>
            <a:ext cx="6124579" cy="5776733"/>
          </a:xfrm>
          <a:prstGeom prst="rect">
            <a:avLst/>
          </a:prstGeom>
        </p:spPr>
      </p:pic>
      <p:pic>
        <p:nvPicPr>
          <p:cNvPr id="11" name="Picture 10">
            <a:extLst>
              <a:ext uri="{FF2B5EF4-FFF2-40B4-BE49-F238E27FC236}">
                <a16:creationId xmlns:a16="http://schemas.microsoft.com/office/drawing/2014/main" id="{BE8478C1-5C6E-145E-795D-70E64FC1E747}"/>
              </a:ext>
            </a:extLst>
          </p:cNvPr>
          <p:cNvPicPr>
            <a:picLocks noChangeAspect="1"/>
          </p:cNvPicPr>
          <p:nvPr/>
        </p:nvPicPr>
        <p:blipFill>
          <a:blip r:embed="rId3"/>
          <a:stretch>
            <a:fillRect/>
          </a:stretch>
        </p:blipFill>
        <p:spPr>
          <a:xfrm>
            <a:off x="6096000" y="1045553"/>
            <a:ext cx="6124579" cy="5776733"/>
          </a:xfrm>
          <a:prstGeom prst="rect">
            <a:avLst/>
          </a:prstGeom>
        </p:spPr>
      </p:pic>
    </p:spTree>
    <p:extLst>
      <p:ext uri="{BB962C8B-B14F-4D97-AF65-F5344CB8AC3E}">
        <p14:creationId xmlns:p14="http://schemas.microsoft.com/office/powerpoint/2010/main" val="1862149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648</TotalTime>
  <Words>2760</Words>
  <Application>Microsoft Office PowerPoint</Application>
  <PresentationFormat>Widescreen</PresentationFormat>
  <Paragraphs>271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Classifying Sentiment from News announcements</vt:lpstr>
      <vt:lpstr>Announcement on the Project B</vt:lpstr>
      <vt:lpstr>PowerPoint Presentation</vt:lpstr>
      <vt:lpstr>Text Mining Technique</vt:lpstr>
      <vt:lpstr>Now, we analyze the text as a whole in the form of a visual using this algorithm.</vt:lpstr>
      <vt:lpstr>Now we take some article and analyze and visualize them using text mining technique</vt:lpstr>
      <vt:lpstr>Now we are implementing Sentimental analysis algorithms</vt:lpstr>
      <vt:lpstr>PowerPoint Presentation</vt:lpstr>
      <vt:lpstr>PowerPoint Presentation</vt:lpstr>
      <vt:lpstr>Now I am going to implement Sentimental analysis with python </vt:lpstr>
      <vt:lpstr>After using Textblob module we got these result</vt:lpstr>
      <vt:lpstr>Now we perform actions using SentimentIntensityAnalyzer class</vt:lpstr>
      <vt:lpstr>Now we see results after performing previous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Sentiment from News announcements</dc:title>
  <dc:creator>enesjashari2004@gmail.com</dc:creator>
  <cp:lastModifiedBy>enesjashari2004@gmail.com</cp:lastModifiedBy>
  <cp:revision>14</cp:revision>
  <dcterms:created xsi:type="dcterms:W3CDTF">2022-11-08T07:30:38Z</dcterms:created>
  <dcterms:modified xsi:type="dcterms:W3CDTF">2022-11-20T06:03:17Z</dcterms:modified>
</cp:coreProperties>
</file>