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63" r:id="rId11"/>
    <p:sldId id="264" r:id="rId12"/>
    <p:sldId id="265" r:id="rId13"/>
    <p:sldId id="266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B37D-C873-4EBF-A0DF-88E612E06B80}" type="datetimeFigureOut">
              <a:rPr lang="en-US" smtClean="0"/>
              <a:t>12/09/2022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705FD6C-4949-4555-9748-E8EDDB001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80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B37D-C873-4EBF-A0DF-88E612E06B80}" type="datetimeFigureOut">
              <a:rPr lang="en-US" smtClean="0"/>
              <a:t>12/09/2022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FD6C-4949-4555-9748-E8EDDB001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2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B37D-C873-4EBF-A0DF-88E612E06B80}" type="datetimeFigureOut">
              <a:rPr lang="en-US" smtClean="0"/>
              <a:t>12/09/2022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FD6C-4949-4555-9748-E8EDDB001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7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B37D-C873-4EBF-A0DF-88E612E06B80}" type="datetimeFigureOut">
              <a:rPr lang="en-US" smtClean="0"/>
              <a:t>12/09/2022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FD6C-4949-4555-9748-E8EDDB001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0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B53B37D-C873-4EBF-A0DF-88E612E06B80}" type="datetimeFigureOut">
              <a:rPr lang="en-US" smtClean="0"/>
              <a:t>12/09/2022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705FD6C-4949-4555-9748-E8EDDB001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9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B37D-C873-4EBF-A0DF-88E612E06B80}" type="datetimeFigureOut">
              <a:rPr lang="en-US" smtClean="0"/>
              <a:t>12/09/2022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FD6C-4949-4555-9748-E8EDDB001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6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B37D-C873-4EBF-A0DF-88E612E06B80}" type="datetimeFigureOut">
              <a:rPr lang="en-US" smtClean="0"/>
              <a:t>12/09/2022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FD6C-4949-4555-9748-E8EDDB001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5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B37D-C873-4EBF-A0DF-88E612E06B80}" type="datetimeFigureOut">
              <a:rPr lang="en-US" smtClean="0"/>
              <a:t>12/09/2022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FD6C-4949-4555-9748-E8EDDB001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B37D-C873-4EBF-A0DF-88E612E06B80}" type="datetimeFigureOut">
              <a:rPr lang="en-US" smtClean="0"/>
              <a:t>12/09/2022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FD6C-4949-4555-9748-E8EDDB001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1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B37D-C873-4EBF-A0DF-88E612E06B80}" type="datetimeFigureOut">
              <a:rPr lang="en-US" smtClean="0"/>
              <a:t>12/09/2022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FD6C-4949-4555-9748-E8EDDB001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B37D-C873-4EBF-A0DF-88E612E06B80}" type="datetimeFigureOut">
              <a:rPr lang="en-US" smtClean="0"/>
              <a:t>12/09/2022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FD6C-4949-4555-9748-E8EDDB001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76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B53B37D-C873-4EBF-A0DF-88E612E06B80}" type="datetimeFigureOut">
              <a:rPr lang="en-US" smtClean="0"/>
              <a:t>12/09/2022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705FD6C-4949-4555-9748-E8EDDB001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8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8D35-7200-2B4C-CCF7-FFB03693FE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Predict Sentiment from Movie Reviews by using Artificial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425EF-6217-8A7A-2828-8865FB818C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Student : Enes Jashari</a:t>
            </a:r>
          </a:p>
          <a:p>
            <a:r>
              <a:rPr lang="en-US" dirty="0"/>
              <a:t>Professor : Dr Konstantinos </a:t>
            </a:r>
            <a:r>
              <a:rPr lang="en-US" dirty="0" err="1"/>
              <a:t>Liagkouras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754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B2CD5-09F8-A7DB-E4C6-47FFE1EAD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numCol="3">
            <a:normAutofit fontScale="62500" lnSpcReduction="20000"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tensorflow.keras.datasets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imdb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load the IMDB dataset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imdb.load_data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np.concatenate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axis=0)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np.concatenate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axis=0)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Display the shape of the training dataset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print("Training data: ")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X.shape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y.shape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Print the unique class values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It is a binary classification problem for good and bad sentiment in the review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print("Classes: ")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np.unique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(y))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Total number of unique words in the dataset - there are under 100,000 words across the entire dataset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print("Number of words: ")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np.unique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np.hstack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(X))))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Summarize review length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print("Review length: ")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 = [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(x) for x in X]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Average review length and standard deviation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print("Mean %.2f words (%f)" % (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np.mean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(result),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np.std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(result)))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Boxplot and outliers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imdb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review length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plt.boxplot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(result)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We are interested in the first 5,000 most used words in the dataset.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imdb.load_data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num_words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=5000)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Importing the libraries for the IMDB problem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tensorflow.keras.datasets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imdb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tensorflow.keras.models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Sequential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tensorflow.keras.layers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Dense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tensorflow.keras.layers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Flatten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tensorflow.keras.layers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Embedding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tensorflow.keras.preprocessing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sequence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We will use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utility to truncate (shortened in extent) or padding reviews shorter than that with 0 values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(to reach a length of 500) by using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sequence.pad_sequences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sequence.pad_sequences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maxlen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=500)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sequence.pad_sequences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maxlen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=500)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We are interested in the first 5,000 most used words in the dataset.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Therefore, your vocabulary size will be 5,000. 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We also use a 32-dimension vector to represent each word. 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Finally, we also choose to cap the maximum review length at 500 words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The output of the first layer would be a matrix with the size 32×500 for a given review in integer format.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Embedding(5000, 32,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input_length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=500)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load the dataset but only keep the top n words, zero the rest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top_words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5000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imdb.load_data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num_words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top_words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max_words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500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sequence.pad_sequences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maxlen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max_words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sequence.pad_sequences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maxlen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max_words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create the model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We will use an Embedding layer as the input layer, setting the vocabulary to 5,000, the word vector size to 32 dimensions, 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and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input_length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500. 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We will flatten the Embedded layers’ output to one dimension, then use one dense hidden layer of 250 units with a 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rectifier activation function. The output layer has one neuron and will use a sigmoid activation to output values of 0 and 1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as predictions.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= Sequential()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(Embedding(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top_words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32,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input_length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max_words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(Flatten())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(Dense(250, activation='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'))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(Dense(1, activation='sigmoid'))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model.compile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(loss='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binary_crossentropy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optimizer='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metrics=['accuracy'])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model.summary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Fit the model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validation_data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epochs=2,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=128, verbose=1)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Final evaluation of the model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 =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model.evaluate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verbose=1)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print("Accuracy: %.2f%%" % (scores[1]*100))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5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B2CD5-09F8-A7DB-E4C6-47FFE1EAD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Now we are experimenting with different algorithm in case to </a:t>
            </a:r>
            <a:r>
              <a:rPr lang="en-US" sz="1800" b="1" kern="1800" dirty="0">
                <a:solidFill>
                  <a:srgbClr val="222222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 Sentiment from Movie Reviews Using Deep Learning (Text Classification)</a:t>
            </a:r>
            <a:endParaRPr lang="en-US" dirty="0"/>
          </a:p>
          <a:p>
            <a:r>
              <a:rPr lang="en-US" dirty="0"/>
              <a:t>Epoch ½.</a:t>
            </a:r>
          </a:p>
          <a:p>
            <a:r>
              <a:rPr lang="en-US" dirty="0"/>
              <a:t>196/196 [==============================] - 243s 1s/step - loss: 0.4383 - accuracy: 0.7771 - </a:t>
            </a:r>
            <a:r>
              <a:rPr lang="en-US" dirty="0" err="1"/>
              <a:t>val_loss</a:t>
            </a:r>
            <a:r>
              <a:rPr lang="en-US" dirty="0"/>
              <a:t>: 0.2862 - </a:t>
            </a:r>
            <a:r>
              <a:rPr lang="en-US" dirty="0" err="1"/>
              <a:t>val_accuracy</a:t>
            </a:r>
            <a:r>
              <a:rPr lang="en-US" dirty="0"/>
              <a:t>: 0.8784</a:t>
            </a:r>
          </a:p>
          <a:p>
            <a:r>
              <a:rPr lang="en-US" dirty="0"/>
              <a:t>Epoch 2/2</a:t>
            </a:r>
          </a:p>
          <a:p>
            <a:r>
              <a:rPr lang="en-US" dirty="0"/>
              <a:t>196/196 [==============================] - 232s 1s/step - loss: 0.1579 - accuracy: 0.9413 - </a:t>
            </a:r>
            <a:r>
              <a:rPr lang="en-US" dirty="0" err="1"/>
              <a:t>val_loss</a:t>
            </a:r>
            <a:r>
              <a:rPr lang="en-US" dirty="0"/>
              <a:t>: 0.3310 - </a:t>
            </a:r>
            <a:r>
              <a:rPr lang="en-US" dirty="0" err="1"/>
              <a:t>val_accuracy</a:t>
            </a:r>
            <a:r>
              <a:rPr lang="en-US" dirty="0"/>
              <a:t>: 0.8683</a:t>
            </a:r>
          </a:p>
          <a:p>
            <a:r>
              <a:rPr lang="en-US" dirty="0"/>
              <a:t>782/782 [==============================] - 68s 87ms/step - loss: 0.3310 - accuracy: 0.8683</a:t>
            </a:r>
          </a:p>
          <a:p>
            <a:r>
              <a:rPr lang="en-US" dirty="0"/>
              <a:t>Accuracy: 86.83%</a:t>
            </a:r>
          </a:p>
          <a:p>
            <a:endParaRPr lang="en-US" dirty="0"/>
          </a:p>
          <a:p>
            <a:r>
              <a:rPr lang="en-US" dirty="0"/>
              <a:t>During this experiment the algorithm performance was very good , we got a accuracy that is equal to </a:t>
            </a:r>
          </a:p>
          <a:p>
            <a:pPr marL="0" indent="0">
              <a:buNone/>
            </a:pPr>
            <a:r>
              <a:rPr lang="en-US" dirty="0"/>
              <a:t> 86.83% ,we performed this experiment using 250 neurons and with a vector size the is equal to 32 ,also with only 2 epochs .</a:t>
            </a:r>
          </a:p>
          <a:p>
            <a:pPr marL="0" indent="0">
              <a:buNone/>
            </a:pPr>
            <a:r>
              <a:rPr lang="en-US" dirty="0"/>
              <a:t>Now we are going to experiment with other values to try getting better results .</a:t>
            </a:r>
          </a:p>
        </p:txBody>
      </p:sp>
    </p:spTree>
    <p:extLst>
      <p:ext uri="{BB962C8B-B14F-4D97-AF65-F5344CB8AC3E}">
        <p14:creationId xmlns:p14="http://schemas.microsoft.com/office/powerpoint/2010/main" val="1954511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B2CD5-09F8-A7DB-E4C6-47FFE1EAD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this experiment I have tried executing this algorithm using 15 epochs, in these particular cases we also have an </a:t>
            </a:r>
            <a:r>
              <a:rPr lang="en-US" dirty="0" err="1"/>
              <a:t>overfitting,accuracy</a:t>
            </a:r>
            <a:r>
              <a:rPr lang="en-US" dirty="0"/>
              <a:t> got the best value that is possible but the loss value it’s not good enough.</a:t>
            </a:r>
          </a:p>
          <a:p>
            <a:pPr>
              <a:lnSpc>
                <a:spcPct val="150000"/>
              </a:lnSpc>
            </a:pPr>
            <a:r>
              <a:rPr lang="en-US" dirty="0"/>
              <a:t>Epoch 15/15</a:t>
            </a:r>
          </a:p>
          <a:p>
            <a:pPr>
              <a:lnSpc>
                <a:spcPct val="150000"/>
              </a:lnSpc>
            </a:pPr>
            <a:r>
              <a:rPr lang="en-US" dirty="0"/>
              <a:t>196/196 [==============================] - 206s 1s/step - loss: 4.5549e-05 - accuracy: 1.0000 - </a:t>
            </a:r>
            <a:r>
              <a:rPr lang="en-US" dirty="0" err="1"/>
              <a:t>val_loss</a:t>
            </a:r>
            <a:r>
              <a:rPr lang="en-US" dirty="0"/>
              <a:t>: 0.7513 - </a:t>
            </a:r>
            <a:r>
              <a:rPr lang="en-US" dirty="0" err="1"/>
              <a:t>val_accuracy</a:t>
            </a:r>
            <a:r>
              <a:rPr lang="en-US" dirty="0"/>
              <a:t>: 0.8704</a:t>
            </a:r>
          </a:p>
          <a:p>
            <a:pPr>
              <a:lnSpc>
                <a:spcPct val="150000"/>
              </a:lnSpc>
            </a:pPr>
            <a:r>
              <a:rPr lang="en-US" dirty="0"/>
              <a:t>782/782 [==============================] - 72s 92ms/step - loss: 0.7513 - accuracy: 0.8704</a:t>
            </a:r>
          </a:p>
          <a:p>
            <a:pPr>
              <a:lnSpc>
                <a:spcPct val="150000"/>
              </a:lnSpc>
            </a:pPr>
            <a:r>
              <a:rPr lang="en-US" dirty="0"/>
              <a:t>Here we good  loss that is very high to </a:t>
            </a:r>
            <a:r>
              <a:rPr lang="en-US" dirty="0" err="1"/>
              <a:t>countinue</a:t>
            </a:r>
            <a:r>
              <a:rPr lang="en-US" dirty="0"/>
              <a:t> to use 15 </a:t>
            </a:r>
            <a:r>
              <a:rPr lang="en-US" dirty="0" err="1"/>
              <a:t>echos</a:t>
            </a:r>
            <a:r>
              <a:rPr lang="en-US" dirty="0"/>
              <a:t> ,so I’ve tried to decrease </a:t>
            </a:r>
            <a:r>
              <a:rPr lang="en-US" dirty="0" err="1"/>
              <a:t>echos</a:t>
            </a:r>
            <a:r>
              <a:rPr lang="en-US" dirty="0"/>
              <a:t> value  , from 15 to 6 and let’s se results . </a:t>
            </a:r>
          </a:p>
          <a:p>
            <a:pPr>
              <a:lnSpc>
                <a:spcPct val="150000"/>
              </a:lnSpc>
            </a:pPr>
            <a:r>
              <a:rPr lang="en-US" dirty="0"/>
              <a:t>Epoch 6/15</a:t>
            </a:r>
          </a:p>
          <a:p>
            <a:pPr>
              <a:lnSpc>
                <a:spcPct val="150000"/>
              </a:lnSpc>
            </a:pPr>
            <a:r>
              <a:rPr lang="en-US" dirty="0"/>
              <a:t>196/196 [==============================] - 216s 1s/step - loss: 0.0011 - accuracy: 1.0000 - </a:t>
            </a:r>
            <a:r>
              <a:rPr lang="en-US" dirty="0" err="1"/>
              <a:t>val_loss</a:t>
            </a:r>
            <a:r>
              <a:rPr lang="en-US" dirty="0"/>
              <a:t>: 0.5860 - </a:t>
            </a:r>
            <a:r>
              <a:rPr lang="en-US" dirty="0" err="1"/>
              <a:t>val_accuracy</a:t>
            </a:r>
            <a:r>
              <a:rPr lang="en-US" dirty="0"/>
              <a:t>: 0.</a:t>
            </a:r>
          </a:p>
          <a:p>
            <a:pPr>
              <a:lnSpc>
                <a:spcPct val="150000"/>
              </a:lnSpc>
            </a:pPr>
            <a:r>
              <a:rPr lang="en-US" dirty="0"/>
              <a:t>The result have nowhere to go better than these , we have a perfect fit using 6 epochs with an accuracy that is equal to 100% and a loss that is 0.00% ( in scientific value e0.0011% )</a:t>
            </a:r>
          </a:p>
        </p:txBody>
      </p:sp>
    </p:spTree>
    <p:extLst>
      <p:ext uri="{BB962C8B-B14F-4D97-AF65-F5344CB8AC3E}">
        <p14:creationId xmlns:p14="http://schemas.microsoft.com/office/powerpoint/2010/main" val="4046040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B2CD5-09F8-A7DB-E4C6-47FFE1EAD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100" dirty="0"/>
              <a:t>In this experiment I tried these following modification:</a:t>
            </a:r>
          </a:p>
          <a:p>
            <a:pPr>
              <a:lnSpc>
                <a:spcPct val="150000"/>
              </a:lnSpc>
            </a:pPr>
            <a:r>
              <a:rPr lang="en-US" sz="2100" dirty="0"/>
              <a:t>    200 neurons</a:t>
            </a:r>
          </a:p>
          <a:p>
            <a:pPr>
              <a:lnSpc>
                <a:spcPct val="150000"/>
              </a:lnSpc>
            </a:pPr>
            <a:r>
              <a:rPr lang="en-US" sz="2100" dirty="0"/>
              <a:t>    Vector size 16</a:t>
            </a:r>
          </a:p>
          <a:p>
            <a:pPr>
              <a:lnSpc>
                <a:spcPct val="150000"/>
              </a:lnSpc>
            </a:pPr>
            <a:r>
              <a:rPr lang="en-US" sz="2100" dirty="0"/>
              <a:t>    6 epochs</a:t>
            </a:r>
          </a:p>
          <a:p>
            <a:pPr>
              <a:lnSpc>
                <a:spcPct val="150000"/>
              </a:lnSpc>
            </a:pPr>
            <a:r>
              <a:rPr lang="en-US" sz="2100" dirty="0"/>
              <a:t>In this example I got almost a perfect fit ,The best accuracy was equal to 0.9998% and a step-loss that is equal to 0.0028 </a:t>
            </a:r>
          </a:p>
          <a:p>
            <a:pPr>
              <a:lnSpc>
                <a:spcPct val="150000"/>
              </a:lnSpc>
            </a:pPr>
            <a:r>
              <a:rPr lang="en-US" sz="2100" dirty="0"/>
              <a:t>Epoch 6/6</a:t>
            </a:r>
          </a:p>
          <a:p>
            <a:pPr>
              <a:lnSpc>
                <a:spcPct val="150000"/>
              </a:lnSpc>
            </a:pPr>
            <a:r>
              <a:rPr lang="en-US" sz="2100" dirty="0"/>
              <a:t>196/196 [==============================] - 85s 435ms/step - loss: 0.0028 - accuracy: 0.9998 - </a:t>
            </a:r>
            <a:r>
              <a:rPr lang="en-US" sz="2100" dirty="0" err="1"/>
              <a:t>val_loss</a:t>
            </a:r>
            <a:r>
              <a:rPr lang="en-US" sz="2100" dirty="0"/>
              <a:t>: </a:t>
            </a:r>
          </a:p>
          <a:p>
            <a:r>
              <a:rPr lang="en-US" sz="2100" dirty="0"/>
              <a:t>Below we can see the worst possible case but by performing algorithm we improved the statistics .</a:t>
            </a:r>
          </a:p>
          <a:p>
            <a:r>
              <a:rPr lang="en-US" sz="2100" dirty="0"/>
              <a:t>Epoch 1/6</a:t>
            </a:r>
          </a:p>
          <a:p>
            <a:r>
              <a:rPr lang="en-US" sz="2100" dirty="0"/>
              <a:t>196/196 [==============================] - 81s 397ms/step - loss: 0.5706 - accuracy: 0.6608 - </a:t>
            </a:r>
            <a:r>
              <a:rPr lang="en-US" sz="2100" dirty="0" err="1"/>
              <a:t>val_loss</a:t>
            </a:r>
            <a:r>
              <a:rPr lang="en-US" sz="2100" dirty="0"/>
              <a:t>: 0.3236 - </a:t>
            </a:r>
            <a:r>
              <a:rPr lang="en-US" sz="2100" dirty="0" err="1"/>
              <a:t>val_accuracy</a:t>
            </a:r>
            <a:r>
              <a:rPr lang="en-US" sz="2100" dirty="0"/>
              <a:t>: 0.8596</a:t>
            </a:r>
          </a:p>
          <a:p>
            <a:pPr>
              <a:lnSpc>
                <a:spcPct val="170000"/>
              </a:lnSpc>
            </a:pPr>
            <a:r>
              <a:rPr lang="en-US" sz="2100" dirty="0"/>
              <a:t>These experiment shows us that how we can perform predictions about sentimental movie reviews using Artificial Neural Network </a:t>
            </a:r>
            <a:r>
              <a:rPr lang="en-US" sz="2100" dirty="0" err="1"/>
              <a:t>ANN.They</a:t>
            </a:r>
            <a:r>
              <a:rPr lang="en-US" sz="2100" dirty="0"/>
              <a:t> also show us that if we experiment with different inputs(epochs , neurons , vector size) we can predict perfect values that fits the real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201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5D4AA-3B6D-DBD5-63F5-65B207B45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During this slide I am going to present the experimental result of testing set accuracy . The best testing value I got during experimenting is </a:t>
            </a:r>
            <a:r>
              <a:rPr lang="en-US" b="1" dirty="0"/>
              <a:t>Accuracy: 87.04% ,</a:t>
            </a:r>
            <a:r>
              <a:rPr lang="en-US" dirty="0"/>
              <a:t>that is extreme close to </a:t>
            </a:r>
            <a:r>
              <a:rPr lang="en-US" dirty="0" err="1"/>
              <a:t>stanford</a:t>
            </a:r>
            <a:r>
              <a:rPr lang="en-US" dirty="0"/>
              <a:t> university value ,now I will describe all values I got from experimenting with algorithm.</a:t>
            </a:r>
          </a:p>
          <a:p>
            <a:pPr>
              <a:lnSpc>
                <a:spcPct val="150000"/>
              </a:lnSpc>
            </a:pPr>
            <a:r>
              <a:rPr lang="en-US" dirty="0"/>
              <a:t> In first experiment I got a value of </a:t>
            </a:r>
            <a:r>
              <a:rPr lang="en-US" b="1" dirty="0"/>
              <a:t>Accuracy: 86.06% </a:t>
            </a:r>
            <a:r>
              <a:rPr lang="en-US" dirty="0"/>
              <a:t>which is very good value , in second experiment I got a value of </a:t>
            </a:r>
            <a:r>
              <a:rPr lang="en-US" b="1" dirty="0"/>
              <a:t>Accuracy: 86.08% </a:t>
            </a:r>
            <a:r>
              <a:rPr lang="en-US" dirty="0"/>
              <a:t>,which is slightly higher than pervious one . As a value of third experiment is </a:t>
            </a:r>
            <a:r>
              <a:rPr lang="en-US" b="1" dirty="0"/>
              <a:t>Accuracy: 86.16% ,</a:t>
            </a:r>
            <a:r>
              <a:rPr lang="en-US" dirty="0"/>
              <a:t>that was higher than all previous experiments . I tried to experiment more to have better and better value and in experiment four I got a value of Accuracy: 86.24% , these value were good but not the best possible value so I tried changing epochs and number of hidden layer so I got </a:t>
            </a:r>
            <a:r>
              <a:rPr lang="en-US" b="1" dirty="0"/>
              <a:t>Accuracy: 87.04%  </a:t>
            </a:r>
            <a:r>
              <a:rPr lang="en-US" dirty="0"/>
              <a:t>which is a perfect one .Also I tried to improve more and more but that is as higher that this value can </a:t>
            </a:r>
            <a:r>
              <a:rPr lang="en-US" dirty="0" err="1"/>
              <a:t>get,for</a:t>
            </a:r>
            <a:r>
              <a:rPr lang="en-US" dirty="0"/>
              <a:t> example I tried with other values but Accuracy went down to </a:t>
            </a:r>
            <a:r>
              <a:rPr lang="en-US" b="1" dirty="0"/>
              <a:t>Accuracy: 86.83% 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During </a:t>
            </a:r>
            <a:r>
              <a:rPr lang="en-US" dirty="0"/>
              <a:t>next slide I am going to compare testing set values in table format .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57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5456AF-AE46-EA40-CC0C-7B7CB4E0D6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241119"/>
              </p:ext>
            </p:extLst>
          </p:nvPr>
        </p:nvGraphicFramePr>
        <p:xfrm>
          <a:off x="239151" y="196948"/>
          <a:ext cx="11760592" cy="6302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0148">
                  <a:extLst>
                    <a:ext uri="{9D8B030D-6E8A-4147-A177-3AD203B41FA5}">
                      <a16:colId xmlns:a16="http://schemas.microsoft.com/office/drawing/2014/main" val="2873170367"/>
                    </a:ext>
                  </a:extLst>
                </a:gridCol>
                <a:gridCol w="2940148">
                  <a:extLst>
                    <a:ext uri="{9D8B030D-6E8A-4147-A177-3AD203B41FA5}">
                      <a16:colId xmlns:a16="http://schemas.microsoft.com/office/drawing/2014/main" val="1163530583"/>
                    </a:ext>
                  </a:extLst>
                </a:gridCol>
                <a:gridCol w="2940148">
                  <a:extLst>
                    <a:ext uri="{9D8B030D-6E8A-4147-A177-3AD203B41FA5}">
                      <a16:colId xmlns:a16="http://schemas.microsoft.com/office/drawing/2014/main" val="245715076"/>
                    </a:ext>
                  </a:extLst>
                </a:gridCol>
                <a:gridCol w="2940148">
                  <a:extLst>
                    <a:ext uri="{9D8B030D-6E8A-4147-A177-3AD203B41FA5}">
                      <a16:colId xmlns:a16="http://schemas.microsoft.com/office/drawing/2014/main" val="525446176"/>
                    </a:ext>
                  </a:extLst>
                </a:gridCol>
              </a:tblGrid>
              <a:tr h="900333">
                <a:tc gridSpan="4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Testing Set Accuracy  Table </a:t>
                      </a:r>
                      <a:r>
                        <a:rPr lang="en-US" sz="3200" dirty="0" err="1"/>
                        <a:t>Comeparing</a:t>
                      </a:r>
                      <a:endParaRPr lang="en-US" sz="3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765368"/>
                  </a:ext>
                </a:extLst>
              </a:tr>
              <a:tr h="9003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set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Neurons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Vector size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42441"/>
                  </a:ext>
                </a:extLst>
              </a:tr>
              <a:tr h="90033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Accuracy: 86.06%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544063"/>
                  </a:ext>
                </a:extLst>
              </a:tr>
              <a:tr h="90033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Accuracy: 86.08%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821522"/>
                  </a:ext>
                </a:extLst>
              </a:tr>
              <a:tr h="90033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Accuracy: 86.16%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312542"/>
                  </a:ext>
                </a:extLst>
              </a:tr>
              <a:tr h="9003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Accuracy: 87.04%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680990"/>
                  </a:ext>
                </a:extLst>
              </a:tr>
              <a:tr h="90033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Accuracy: 86.83%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250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0874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52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01A2-AD03-BB22-CF25-D8A8647D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15820"/>
            <a:ext cx="10058400" cy="1175354"/>
          </a:xfrm>
        </p:spPr>
        <p:txBody>
          <a:bodyPr anchor="t">
            <a:noAutofit/>
          </a:bodyPr>
          <a:lstStyle/>
          <a:p>
            <a:pPr algn="ctr"/>
            <a:r>
              <a:rPr lang="en-US" sz="3600" b="0" i="0" dirty="0">
                <a:effectLst/>
                <a:latin typeface="Arial" panose="020B0604020202020204" pitchFamily="34" charset="0"/>
              </a:rPr>
              <a:t>Announcement on the Project C</a:t>
            </a:r>
            <a:endParaRPr lang="en-US" sz="8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C0470-E000-ABAB-616F-738D163FE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91174"/>
            <a:ext cx="12192000" cy="5366825"/>
          </a:xfrm>
        </p:spPr>
        <p:txBody>
          <a:bodyPr/>
          <a:lstStyle/>
          <a:p>
            <a:endParaRPr lang="en-US" dirty="0"/>
          </a:p>
          <a:p>
            <a:r>
              <a:rPr lang="en-US" sz="2400" dirty="0"/>
              <a:t>During this project I will use experiments to explain algorithms performances.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effectLst/>
                <a:latin typeface="Rockwell (Body)"/>
              </a:rPr>
              <a:t>During the next slides you will come across some </a:t>
            </a:r>
            <a:r>
              <a:rPr lang="en-US" sz="2400" b="0" i="0" dirty="0" err="1">
                <a:effectLst/>
                <a:latin typeface="Rockwell (Body)"/>
              </a:rPr>
              <a:t>experiements</a:t>
            </a:r>
            <a:r>
              <a:rPr lang="en-US" sz="2400" b="0" i="0" dirty="0">
                <a:effectLst/>
                <a:latin typeface="Rockwell (Body)"/>
              </a:rPr>
              <a:t> that I ‘have done using </a:t>
            </a:r>
            <a:r>
              <a:rPr lang="en-US" sz="2400" b="0" i="0" dirty="0" err="1">
                <a:effectLst/>
                <a:latin typeface="Rockwell (Body)"/>
              </a:rPr>
              <a:t>Artifficial</a:t>
            </a:r>
            <a:r>
              <a:rPr lang="en-US" sz="2400" b="0" i="0" dirty="0">
                <a:effectLst/>
                <a:latin typeface="Rockwell (Body)"/>
              </a:rPr>
              <a:t> Neutral </a:t>
            </a:r>
            <a:r>
              <a:rPr lang="en-US" sz="2400" b="0" i="0" dirty="0" err="1">
                <a:effectLst/>
                <a:latin typeface="Rockwell (Body)"/>
              </a:rPr>
              <a:t>Network</a:t>
            </a:r>
            <a:r>
              <a:rPr lang="en-US" sz="2400" dirty="0" err="1"/>
              <a:t>or</a:t>
            </a:r>
            <a:r>
              <a:rPr lang="en-US" sz="2400" dirty="0"/>
              <a:t> to determine the sentiment of the Movie Reviews ,if we have polar movie reviews (positive or negative ) so we don’t have neutral reviews.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Rockwell (Body)"/>
              </a:rPr>
              <a:t>These experiments were executed using algorithms that prof. </a:t>
            </a:r>
            <a:r>
              <a:rPr lang="en-US" sz="2400" dirty="0"/>
              <a:t>Dr Konstantinos </a:t>
            </a:r>
            <a:r>
              <a:rPr lang="en-US" sz="2400" dirty="0" err="1"/>
              <a:t>Liagkouras</a:t>
            </a:r>
            <a:r>
              <a:rPr lang="en-US" sz="2400" dirty="0"/>
              <a:t> provide for us .</a:t>
            </a:r>
            <a:endParaRPr lang="en-US" sz="2400" dirty="0">
              <a:latin typeface="Rockwel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435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B2CD5-09F8-A7DB-E4C6-47FFE1EAD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numCol="2">
            <a:normAutofit fontScale="70000" lnSpcReduction="2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Algorithm.1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tensorflow.keras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layers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Define our training input and output data with type 16 bit float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Each input maps to an output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tf.constant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([[0, 0], [0, 1], [1, 0], [1, 1]],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=tf.float16)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tf.constant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([[0], [1], [1], [0]],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=tf.float16)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Create a new Sequential Model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=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keras.Sequential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Add our layers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layers.Dense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4, # Amount of Neurons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input_dim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=2, # Define an input dimension because this is the first layer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activation='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# Use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activation function because all inputs are positive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layers.Dense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1, # Amount of Neurons. We want one output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activation='sigmoid' # Use sigmoid because we want to output a binary classification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Compile our layers into a model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model.compile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loss='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mean_squared_error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# The loss function that is being minimized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optimizer='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# Our optimization function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metrics=['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binary_accuracy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# Metrics are different values that you want the model to track while training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Our function to take in two numerical inputs and output the relevant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cleanPredict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(a, b):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inputTens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tf.constant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([[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]])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round(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model.predict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inputTens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)[0][0]) == 1 #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model.predict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(input) yields a 2d tensor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cleanPredict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(1,0)) # Will yield a random value because model isn't yet trained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X, # Input training data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Y, # Output training data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epochs=2000, # Amount of iterations we want to train for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verbose=1 # Amount of detail you want shown in terminal while training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cleanPredict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(1,0)) # Should Yield 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5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B2CD5-09F8-A7DB-E4C6-47FFE1EAD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/>
              <a:t>During these experimentation we’re going to change the layer of neuron such as changing the epochs to gain best(different) results.</a:t>
            </a:r>
          </a:p>
          <a:p>
            <a:r>
              <a:rPr lang="en-US" dirty="0"/>
              <a:t>In my first experiment I used 15 epochs to get best reviews result . </a:t>
            </a:r>
          </a:p>
          <a:p>
            <a:r>
              <a:rPr lang="en-US" dirty="0"/>
              <a:t>The time of algorithm running it was very fast but not also results.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4D8B6B-7CF5-48E8-A6D8-CB9AFFB5C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4" y="1448972"/>
            <a:ext cx="9586545" cy="540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69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B2CD5-09F8-A7DB-E4C6-47FFE1EAD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85000" lnSpcReduction="10000"/>
          </a:bodyPr>
          <a:lstStyle/>
          <a:p>
            <a:r>
              <a:rPr lang="en-US" sz="2200" dirty="0"/>
              <a:t>The best </a:t>
            </a:r>
            <a:r>
              <a:rPr lang="en-US" sz="2200" dirty="0" err="1"/>
              <a:t>binary_accuracy</a:t>
            </a:r>
            <a:r>
              <a:rPr lang="en-US" sz="2200" dirty="0"/>
              <a:t> in above example is equal to 0.2500 and the worst </a:t>
            </a:r>
            <a:r>
              <a:rPr lang="en-US" sz="2200" dirty="0" err="1"/>
              <a:t>binary_accuracy</a:t>
            </a:r>
            <a:r>
              <a:rPr lang="en-US" sz="2200" dirty="0"/>
              <a:t> is equal to 0.5000 , we also got other important result that algorithm prints while it finished it’s process.</a:t>
            </a:r>
          </a:p>
          <a:p>
            <a:r>
              <a:rPr lang="en-US" sz="2200" dirty="0"/>
              <a:t>The best loss we got is equal to 0.2638 and the worst result we got is equal to 0.2678 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We see these result and they are the worst we can </a:t>
            </a:r>
            <a:r>
              <a:rPr lang="en-US" sz="2200" dirty="0" err="1"/>
              <a:t>get,but</a:t>
            </a:r>
            <a:r>
              <a:rPr lang="en-US" sz="2200" dirty="0"/>
              <a:t> let’s increase numbers of epochs and see the results.</a:t>
            </a:r>
          </a:p>
          <a:p>
            <a:r>
              <a:rPr lang="en-US" sz="2200" dirty="0"/>
              <a:t>Now we try with 2000 epochs and see what result we are </a:t>
            </a:r>
            <a:r>
              <a:rPr lang="en-US" sz="2200" dirty="0" err="1"/>
              <a:t>getting.The</a:t>
            </a:r>
            <a:r>
              <a:rPr lang="en-US" sz="2200" dirty="0"/>
              <a:t> results are amazing . </a:t>
            </a:r>
          </a:p>
          <a:p>
            <a:r>
              <a:rPr lang="en-US" sz="2200" dirty="0"/>
              <a:t>We got almost perfect results with best </a:t>
            </a:r>
            <a:r>
              <a:rPr lang="en-US" sz="2200" dirty="0" err="1"/>
              <a:t>binary_accuracy</a:t>
            </a:r>
            <a:r>
              <a:rPr lang="en-US" sz="2200" dirty="0"/>
              <a:t> that is equal to 1.0000 and with best loss which is </a:t>
            </a:r>
            <a:r>
              <a:rPr lang="en-US" sz="2200" dirty="0" err="1"/>
              <a:t>euqal</a:t>
            </a:r>
            <a:r>
              <a:rPr lang="en-US" sz="2200" dirty="0"/>
              <a:t> to 0.0315 and worst </a:t>
            </a:r>
            <a:r>
              <a:rPr lang="en-US" sz="2200" dirty="0" err="1"/>
              <a:t>binary_accuracy</a:t>
            </a:r>
            <a:r>
              <a:rPr lang="en-US" sz="2200" dirty="0"/>
              <a:t> that is equal to 0.7500 and worst loss that is equal to 0.2668.</a:t>
            </a:r>
          </a:p>
          <a:p>
            <a:endParaRPr lang="en-US" sz="2200" dirty="0"/>
          </a:p>
          <a:p>
            <a:r>
              <a:rPr lang="en-US" sz="2200" dirty="0"/>
              <a:t>Epoch 1/2000</a:t>
            </a:r>
          </a:p>
          <a:p>
            <a:r>
              <a:rPr lang="en-US" sz="2200" dirty="0"/>
              <a:t>1/1 [==============================] - 9s 9s/step - loss: 0.2668 - </a:t>
            </a:r>
            <a:r>
              <a:rPr lang="en-US" sz="2200" dirty="0" err="1"/>
              <a:t>binary_accuracy</a:t>
            </a:r>
            <a:r>
              <a:rPr lang="en-US" sz="2200" dirty="0"/>
              <a:t>: 0.7500</a:t>
            </a:r>
          </a:p>
          <a:p>
            <a:r>
              <a:rPr lang="en-US" sz="2200" dirty="0"/>
              <a:t>Epoch 2000/2000</a:t>
            </a:r>
          </a:p>
          <a:p>
            <a:r>
              <a:rPr lang="en-US" sz="2200" dirty="0"/>
              <a:t>1/1 [==============================] - 0s 19ms/step - loss: 0.0315 - </a:t>
            </a:r>
            <a:r>
              <a:rPr lang="en-US" sz="2200" dirty="0" err="1"/>
              <a:t>binary_accuracy</a:t>
            </a:r>
            <a:r>
              <a:rPr lang="en-US" sz="2200" dirty="0"/>
              <a:t>: 1.0000</a:t>
            </a:r>
          </a:p>
          <a:p>
            <a:r>
              <a:rPr lang="en-US" sz="2200" dirty="0"/>
              <a:t>1/1 [==============================] - 2s 2s/step</a:t>
            </a:r>
          </a:p>
          <a:p>
            <a:r>
              <a:rPr lang="en-US" sz="2200" dirty="0"/>
              <a:t>True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D51286F5-3C62-0833-F521-D1EB96A89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285516"/>
              </p:ext>
            </p:extLst>
          </p:nvPr>
        </p:nvGraphicFramePr>
        <p:xfrm>
          <a:off x="203200" y="1026942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665758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422026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4328867"/>
                    </a:ext>
                  </a:extLst>
                </a:gridCol>
              </a:tblGrid>
              <a:tr h="239151">
                <a:tc>
                  <a:txBody>
                    <a:bodyPr/>
                    <a:lstStyle/>
                    <a:p>
                      <a:r>
                        <a:rPr lang="en-US" dirty="0"/>
                        <a:t>15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12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Binary_accuracy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4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80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466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2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B2CD5-09F8-A7DB-E4C6-47FFE1EAD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dirty="0"/>
              <a:t>Now we are going to experiment with higher numbers of epochs to try to get the best possible results</a:t>
            </a:r>
          </a:p>
          <a:p>
            <a:r>
              <a:rPr lang="en-US" dirty="0"/>
              <a:t>Let’s try with 2700 epochs , and see what result we got . </a:t>
            </a:r>
          </a:p>
          <a:p>
            <a:endParaRPr lang="en-US" dirty="0"/>
          </a:p>
          <a:p>
            <a:r>
              <a:rPr lang="en-US" dirty="0"/>
              <a:t>Epoch 1/2700</a:t>
            </a:r>
          </a:p>
          <a:p>
            <a:r>
              <a:rPr lang="en-US" dirty="0"/>
              <a:t>1/1 [==============================] - 11s 11s/step - loss: 0.2402 - </a:t>
            </a:r>
            <a:r>
              <a:rPr lang="en-US" dirty="0" err="1"/>
              <a:t>binary_accuracy</a:t>
            </a:r>
            <a:r>
              <a:rPr lang="en-US" dirty="0"/>
              <a:t>: 0.5000</a:t>
            </a:r>
          </a:p>
          <a:p>
            <a:endParaRPr lang="en-US" dirty="0"/>
          </a:p>
          <a:p>
            <a:r>
              <a:rPr lang="en-US" dirty="0"/>
              <a:t>Epoch 2700/2700</a:t>
            </a:r>
          </a:p>
          <a:p>
            <a:r>
              <a:rPr lang="en-US" dirty="0"/>
              <a:t>1/1 [==============================] - 0s 21ms/step - loss: 9.4512e-04 - </a:t>
            </a:r>
            <a:r>
              <a:rPr lang="en-US" dirty="0" err="1"/>
              <a:t>binary_accuracy</a:t>
            </a:r>
            <a:r>
              <a:rPr lang="en-US" dirty="0"/>
              <a:t>: 1.0000</a:t>
            </a:r>
          </a:p>
          <a:p>
            <a:r>
              <a:rPr lang="en-US" dirty="0"/>
              <a:t>1/1 [==============================] - 2s 2s/step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The algorithm perform was perfect so now we have an overfitting se we didn’t got better results that the example with 2000 epochs , in these cases we take the best possible epoch </a:t>
            </a:r>
            <a:r>
              <a:rPr lang="en-US" dirty="0" err="1"/>
              <a:t>result.In</a:t>
            </a:r>
            <a:r>
              <a:rPr lang="en-US" dirty="0"/>
              <a:t> my case the best epoch result is 2599.</a:t>
            </a:r>
          </a:p>
          <a:p>
            <a:r>
              <a:rPr lang="en-US" dirty="0"/>
              <a:t>Epoch 2599/2700</a:t>
            </a:r>
          </a:p>
          <a:p>
            <a:r>
              <a:rPr lang="en-US" dirty="0"/>
              <a:t>1/1 [==============================] - 0s 28ms/step - loss: 0.0010 - </a:t>
            </a:r>
            <a:r>
              <a:rPr lang="en-US" dirty="0" err="1"/>
              <a:t>binary_accuracy</a:t>
            </a:r>
            <a:r>
              <a:rPr lang="en-US" dirty="0"/>
              <a:t>: 1.0000</a:t>
            </a:r>
          </a:p>
        </p:txBody>
      </p:sp>
    </p:spTree>
    <p:extLst>
      <p:ext uri="{BB962C8B-B14F-4D97-AF65-F5344CB8AC3E}">
        <p14:creationId xmlns:p14="http://schemas.microsoft.com/office/powerpoint/2010/main" val="4084613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77C28-E98E-823A-0D77-0B8DFBCCB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numCol="3">
            <a:normAutofit fontScale="55000" lnSpcReduction="20000"/>
          </a:bodyPr>
          <a:lstStyle/>
          <a:p>
            <a:r>
              <a:rPr lang="en-US" sz="2200" dirty="0"/>
              <a:t>#Importing libraries</a:t>
            </a:r>
          </a:p>
          <a:p>
            <a:r>
              <a:rPr lang="en-US" sz="2200" dirty="0"/>
              <a:t>import pandas as pd</a:t>
            </a:r>
          </a:p>
          <a:p>
            <a:r>
              <a:rPr lang="en-US" sz="2200" dirty="0"/>
              <a:t>import </a:t>
            </a:r>
            <a:r>
              <a:rPr lang="en-US" sz="2200" dirty="0" err="1"/>
              <a:t>numpy</a:t>
            </a:r>
            <a:r>
              <a:rPr lang="en-US" sz="2200" dirty="0"/>
              <a:t> as np</a:t>
            </a:r>
          </a:p>
          <a:p>
            <a:r>
              <a:rPr lang="en-US" sz="2200" dirty="0"/>
              <a:t>import </a:t>
            </a:r>
            <a:r>
              <a:rPr lang="en-US" sz="2200" dirty="0" err="1"/>
              <a:t>matplotlib.pyplot</a:t>
            </a:r>
            <a:r>
              <a:rPr lang="en-US" sz="2200" dirty="0"/>
              <a:t> as </a:t>
            </a:r>
            <a:r>
              <a:rPr lang="en-US" sz="2200" dirty="0" err="1"/>
              <a:t>plt</a:t>
            </a:r>
            <a:endParaRPr lang="en-US" sz="2200" dirty="0"/>
          </a:p>
          <a:p>
            <a:r>
              <a:rPr lang="en-US" sz="2200" dirty="0"/>
              <a:t>from </a:t>
            </a:r>
            <a:r>
              <a:rPr lang="en-US" sz="2200" dirty="0" err="1"/>
              <a:t>sklearn.preprocessing</a:t>
            </a:r>
            <a:r>
              <a:rPr lang="en-US" sz="2200" dirty="0"/>
              <a:t> import </a:t>
            </a:r>
            <a:r>
              <a:rPr lang="en-US" sz="2200" dirty="0" err="1"/>
              <a:t>MinMaxScaler</a:t>
            </a:r>
            <a:endParaRPr lang="en-US" sz="2200" dirty="0"/>
          </a:p>
          <a:p>
            <a:r>
              <a:rPr lang="en-US" sz="2200" dirty="0"/>
              <a:t>from </a:t>
            </a:r>
            <a:r>
              <a:rPr lang="en-US" sz="2200" dirty="0" err="1"/>
              <a:t>keras.models</a:t>
            </a:r>
            <a:r>
              <a:rPr lang="en-US" sz="2200" dirty="0"/>
              <a:t> import Sequential, </a:t>
            </a:r>
            <a:r>
              <a:rPr lang="en-US" sz="2200" dirty="0" err="1"/>
              <a:t>load_model</a:t>
            </a:r>
            <a:endParaRPr lang="en-US" sz="2200" dirty="0"/>
          </a:p>
          <a:p>
            <a:r>
              <a:rPr lang="en-US" sz="2200" dirty="0"/>
              <a:t>from </a:t>
            </a:r>
            <a:r>
              <a:rPr lang="en-US" sz="2200" dirty="0" err="1"/>
              <a:t>keras.layers</a:t>
            </a:r>
            <a:r>
              <a:rPr lang="en-US" sz="2200" dirty="0"/>
              <a:t> import LSTM, Dense, Dropout</a:t>
            </a:r>
          </a:p>
          <a:p>
            <a:r>
              <a:rPr lang="en-US" sz="2200" dirty="0"/>
              <a:t>#Loading data</a:t>
            </a:r>
          </a:p>
          <a:p>
            <a:r>
              <a:rPr lang="en-US" sz="2200" dirty="0" err="1"/>
              <a:t>df</a:t>
            </a:r>
            <a:r>
              <a:rPr lang="en-US" sz="2200" dirty="0"/>
              <a:t> = </a:t>
            </a:r>
            <a:r>
              <a:rPr lang="en-US" sz="2200" dirty="0" err="1"/>
              <a:t>pd.read_csv</a:t>
            </a:r>
            <a:r>
              <a:rPr lang="en-US" sz="2200" dirty="0"/>
              <a:t>("C:\\Users\\Enes Jashari\\Desktop\\ML Lectures\\25 lesson\\vodafone6.csv")</a:t>
            </a:r>
          </a:p>
          <a:p>
            <a:r>
              <a:rPr lang="en-US" sz="2200" dirty="0"/>
              <a:t>print(</a:t>
            </a:r>
            <a:r>
              <a:rPr lang="en-US" sz="2200" dirty="0" err="1"/>
              <a:t>df</a:t>
            </a:r>
            <a:r>
              <a:rPr lang="en-US" sz="2200" dirty="0"/>
              <a:t>)</a:t>
            </a:r>
          </a:p>
          <a:p>
            <a:r>
              <a:rPr lang="en-US" sz="2200" dirty="0" err="1"/>
              <a:t>df.shape</a:t>
            </a:r>
            <a:endParaRPr lang="en-US" sz="2200" dirty="0"/>
          </a:p>
          <a:p>
            <a:r>
              <a:rPr lang="en-US" sz="2200" dirty="0"/>
              <a:t>#we will just use one variable which is the “open” price.</a:t>
            </a:r>
          </a:p>
          <a:p>
            <a:r>
              <a:rPr lang="en-US" sz="2200" dirty="0" err="1"/>
              <a:t>df</a:t>
            </a:r>
            <a:r>
              <a:rPr lang="en-US" sz="2200" dirty="0"/>
              <a:t> = </a:t>
            </a:r>
            <a:r>
              <a:rPr lang="en-US" sz="2200" dirty="0" err="1"/>
              <a:t>df</a:t>
            </a:r>
            <a:r>
              <a:rPr lang="en-US" sz="2200" dirty="0"/>
              <a:t>['Open'].values</a:t>
            </a:r>
          </a:p>
          <a:p>
            <a:r>
              <a:rPr lang="en-US" sz="2200" dirty="0" err="1"/>
              <a:t>df</a:t>
            </a:r>
            <a:r>
              <a:rPr lang="en-US" sz="2200" dirty="0"/>
              <a:t> = </a:t>
            </a:r>
            <a:r>
              <a:rPr lang="en-US" sz="2200" dirty="0" err="1"/>
              <a:t>df.reshape</a:t>
            </a:r>
            <a:r>
              <a:rPr lang="en-US" sz="2200" dirty="0"/>
              <a:t>(-1, 1)</a:t>
            </a:r>
          </a:p>
          <a:p>
            <a:endParaRPr lang="en-US" sz="2200" dirty="0"/>
          </a:p>
          <a:p>
            <a:r>
              <a:rPr lang="en-US" sz="2200" dirty="0"/>
              <a:t>#split the data into training and testing sets</a:t>
            </a:r>
          </a:p>
          <a:p>
            <a:r>
              <a:rPr lang="en-US" sz="2200" dirty="0" err="1"/>
              <a:t>dataset_train</a:t>
            </a:r>
            <a:r>
              <a:rPr lang="en-US" sz="2200" dirty="0"/>
              <a:t> = </a:t>
            </a:r>
            <a:r>
              <a:rPr lang="en-US" sz="2200" dirty="0" err="1"/>
              <a:t>np.array</a:t>
            </a:r>
            <a:r>
              <a:rPr lang="en-US" sz="2200" dirty="0"/>
              <a:t>(</a:t>
            </a:r>
            <a:r>
              <a:rPr lang="en-US" sz="2200" dirty="0" err="1"/>
              <a:t>df</a:t>
            </a:r>
            <a:r>
              <a:rPr lang="en-US" sz="2200" dirty="0"/>
              <a:t>[:int(</a:t>
            </a:r>
            <a:r>
              <a:rPr lang="en-US" sz="2200" dirty="0" err="1"/>
              <a:t>df.shape</a:t>
            </a:r>
            <a:r>
              <a:rPr lang="en-US" sz="2200" dirty="0"/>
              <a:t>[0]*0.8)])</a:t>
            </a:r>
          </a:p>
          <a:p>
            <a:r>
              <a:rPr lang="en-US" sz="2200" dirty="0" err="1"/>
              <a:t>dataset_test</a:t>
            </a:r>
            <a:r>
              <a:rPr lang="en-US" sz="2200" dirty="0"/>
              <a:t> = </a:t>
            </a:r>
            <a:r>
              <a:rPr lang="en-US" sz="2200" dirty="0" err="1"/>
              <a:t>np.array</a:t>
            </a:r>
            <a:r>
              <a:rPr lang="en-US" sz="2200" dirty="0"/>
              <a:t>(</a:t>
            </a:r>
            <a:r>
              <a:rPr lang="en-US" sz="2200" dirty="0" err="1"/>
              <a:t>df</a:t>
            </a:r>
            <a:r>
              <a:rPr lang="en-US" sz="2200" dirty="0"/>
              <a:t>[int(</a:t>
            </a:r>
            <a:r>
              <a:rPr lang="en-US" sz="2200" dirty="0" err="1"/>
              <a:t>df.shape</a:t>
            </a:r>
            <a:r>
              <a:rPr lang="en-US" sz="2200" dirty="0"/>
              <a:t>[0]*0.8):])</a:t>
            </a:r>
          </a:p>
          <a:p>
            <a:r>
              <a:rPr lang="en-US" sz="2200" dirty="0"/>
              <a:t>scaler = </a:t>
            </a:r>
            <a:r>
              <a:rPr lang="en-US" sz="2200" dirty="0" err="1"/>
              <a:t>MinMaxScaler</a:t>
            </a:r>
            <a:r>
              <a:rPr lang="en-US" sz="2200" dirty="0"/>
              <a:t>(</a:t>
            </a:r>
            <a:r>
              <a:rPr lang="en-US" sz="2200" dirty="0" err="1"/>
              <a:t>feature_range</a:t>
            </a:r>
            <a:r>
              <a:rPr lang="en-US" sz="2200" dirty="0"/>
              <a:t>=(0,1))</a:t>
            </a:r>
          </a:p>
          <a:p>
            <a:r>
              <a:rPr lang="en-US" sz="2200" dirty="0" err="1"/>
              <a:t>dataset_train</a:t>
            </a:r>
            <a:r>
              <a:rPr lang="en-US" sz="2200" dirty="0"/>
              <a:t> = </a:t>
            </a:r>
            <a:r>
              <a:rPr lang="en-US" sz="2200" dirty="0" err="1"/>
              <a:t>scaler.fit_transform</a:t>
            </a:r>
            <a:r>
              <a:rPr lang="en-US" sz="2200" dirty="0"/>
              <a:t>(</a:t>
            </a:r>
            <a:r>
              <a:rPr lang="en-US" sz="2200" dirty="0" err="1"/>
              <a:t>dataset_train</a:t>
            </a:r>
            <a:r>
              <a:rPr lang="en-US" sz="2200" dirty="0"/>
              <a:t>)</a:t>
            </a:r>
          </a:p>
          <a:p>
            <a:r>
              <a:rPr lang="en-US" sz="2200" dirty="0" err="1"/>
              <a:t>dataset_test</a:t>
            </a:r>
            <a:r>
              <a:rPr lang="en-US" sz="2200" dirty="0"/>
              <a:t> = </a:t>
            </a:r>
            <a:r>
              <a:rPr lang="en-US" sz="2200" dirty="0" err="1"/>
              <a:t>scaler.transform</a:t>
            </a:r>
            <a:r>
              <a:rPr lang="en-US" sz="2200" dirty="0"/>
              <a:t>(</a:t>
            </a:r>
            <a:r>
              <a:rPr lang="en-US" sz="2200" dirty="0" err="1"/>
              <a:t>dataset_test</a:t>
            </a:r>
            <a:r>
              <a:rPr lang="en-US" sz="2200" dirty="0"/>
              <a:t>)</a:t>
            </a:r>
          </a:p>
          <a:p>
            <a:r>
              <a:rPr lang="en-US" sz="2200" dirty="0"/>
              <a:t>def </a:t>
            </a:r>
            <a:r>
              <a:rPr lang="en-US" sz="2200" dirty="0" err="1"/>
              <a:t>create_dataset</a:t>
            </a:r>
            <a:r>
              <a:rPr lang="en-US" sz="2200" dirty="0"/>
              <a:t>(</a:t>
            </a:r>
            <a:r>
              <a:rPr lang="en-US" sz="2200" dirty="0" err="1"/>
              <a:t>df</a:t>
            </a:r>
            <a:r>
              <a:rPr lang="en-US" sz="2200" dirty="0"/>
              <a:t>):</a:t>
            </a:r>
          </a:p>
          <a:p>
            <a:r>
              <a:rPr lang="en-US" sz="2200" dirty="0"/>
              <a:t>    x = []</a:t>
            </a:r>
          </a:p>
          <a:p>
            <a:r>
              <a:rPr lang="en-US" sz="2200" dirty="0"/>
              <a:t>    y = []</a:t>
            </a:r>
          </a:p>
          <a:p>
            <a:r>
              <a:rPr lang="en-US" sz="2200" dirty="0"/>
              <a:t>    for </a:t>
            </a:r>
            <a:r>
              <a:rPr lang="en-US" sz="2200" dirty="0" err="1"/>
              <a:t>i</a:t>
            </a:r>
            <a:r>
              <a:rPr lang="en-US" sz="2200" dirty="0"/>
              <a:t> in range(50, </a:t>
            </a:r>
            <a:r>
              <a:rPr lang="en-US" sz="2200" dirty="0" err="1"/>
              <a:t>df.shape</a:t>
            </a:r>
            <a:r>
              <a:rPr lang="en-US" sz="2200" dirty="0"/>
              <a:t>[0]):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x.append</a:t>
            </a:r>
            <a:r>
              <a:rPr lang="en-US" sz="2200" dirty="0"/>
              <a:t>(</a:t>
            </a:r>
            <a:r>
              <a:rPr lang="en-US" sz="2200" dirty="0" err="1"/>
              <a:t>df</a:t>
            </a:r>
            <a:r>
              <a:rPr lang="en-US" sz="2200" dirty="0"/>
              <a:t>[i-50:i, 0])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y.append</a:t>
            </a:r>
            <a:r>
              <a:rPr lang="en-US" sz="2200" dirty="0"/>
              <a:t>(</a:t>
            </a:r>
            <a:r>
              <a:rPr lang="en-US" sz="2200" dirty="0" err="1"/>
              <a:t>df</a:t>
            </a:r>
            <a:r>
              <a:rPr lang="en-US" sz="2200" dirty="0"/>
              <a:t>[</a:t>
            </a:r>
            <a:r>
              <a:rPr lang="en-US" sz="2200" dirty="0" err="1"/>
              <a:t>i</a:t>
            </a:r>
            <a:r>
              <a:rPr lang="en-US" sz="2200" dirty="0"/>
              <a:t>, 0])</a:t>
            </a:r>
          </a:p>
          <a:p>
            <a:r>
              <a:rPr lang="en-US" sz="2200" dirty="0"/>
              <a:t>    x = </a:t>
            </a:r>
            <a:r>
              <a:rPr lang="en-US" sz="2200" dirty="0" err="1"/>
              <a:t>np.array</a:t>
            </a:r>
            <a:r>
              <a:rPr lang="en-US" sz="2200" dirty="0"/>
              <a:t>(x)</a:t>
            </a:r>
          </a:p>
          <a:p>
            <a:r>
              <a:rPr lang="en-US" sz="2200" dirty="0"/>
              <a:t>    y = </a:t>
            </a:r>
            <a:r>
              <a:rPr lang="en-US" sz="2200" dirty="0" err="1"/>
              <a:t>np.array</a:t>
            </a:r>
            <a:r>
              <a:rPr lang="en-US" sz="2200" dirty="0"/>
              <a:t>(y)</a:t>
            </a:r>
          </a:p>
          <a:p>
            <a:r>
              <a:rPr lang="en-US" sz="2200" dirty="0"/>
              <a:t>    return </a:t>
            </a:r>
            <a:r>
              <a:rPr lang="en-US" sz="2200" dirty="0" err="1"/>
              <a:t>x,y</a:t>
            </a:r>
            <a:endParaRPr lang="en-US" sz="2200" dirty="0"/>
          </a:p>
          <a:p>
            <a:r>
              <a:rPr lang="en-US" sz="2200" dirty="0"/>
              <a:t>#create our training and testing data</a:t>
            </a:r>
          </a:p>
          <a:p>
            <a:r>
              <a:rPr lang="en-US" sz="2200" dirty="0" err="1"/>
              <a:t>x_train</a:t>
            </a:r>
            <a:r>
              <a:rPr lang="en-US" sz="2200" dirty="0"/>
              <a:t>, </a:t>
            </a:r>
            <a:r>
              <a:rPr lang="en-US" sz="2200" dirty="0" err="1"/>
              <a:t>y_train</a:t>
            </a:r>
            <a:r>
              <a:rPr lang="en-US" sz="2200" dirty="0"/>
              <a:t> = </a:t>
            </a:r>
            <a:r>
              <a:rPr lang="en-US" sz="2200" dirty="0" err="1"/>
              <a:t>create_dataset</a:t>
            </a:r>
            <a:r>
              <a:rPr lang="en-US" sz="2200" dirty="0"/>
              <a:t>(</a:t>
            </a:r>
            <a:r>
              <a:rPr lang="en-US" sz="2200" dirty="0" err="1"/>
              <a:t>dataset_train</a:t>
            </a:r>
            <a:r>
              <a:rPr lang="en-US" sz="2200" dirty="0"/>
              <a:t>)</a:t>
            </a:r>
          </a:p>
          <a:p>
            <a:r>
              <a:rPr lang="en-US" sz="2200" dirty="0" err="1"/>
              <a:t>x_test</a:t>
            </a:r>
            <a:r>
              <a:rPr lang="en-US" sz="2200" dirty="0"/>
              <a:t>, </a:t>
            </a:r>
            <a:r>
              <a:rPr lang="en-US" sz="2200" dirty="0" err="1"/>
              <a:t>y_test</a:t>
            </a:r>
            <a:r>
              <a:rPr lang="en-US" sz="2200" dirty="0"/>
              <a:t> = </a:t>
            </a:r>
            <a:r>
              <a:rPr lang="en-US" sz="2200" dirty="0" err="1"/>
              <a:t>create_dataset</a:t>
            </a:r>
            <a:r>
              <a:rPr lang="en-US" sz="2200" dirty="0"/>
              <a:t>(</a:t>
            </a:r>
            <a:r>
              <a:rPr lang="en-US" sz="2200" dirty="0" err="1"/>
              <a:t>dataset_test</a:t>
            </a:r>
            <a:r>
              <a:rPr lang="en-US" sz="2200" dirty="0"/>
              <a:t>)</a:t>
            </a:r>
          </a:p>
          <a:p>
            <a:endParaRPr lang="en-US" sz="2200" dirty="0"/>
          </a:p>
          <a:p>
            <a:r>
              <a:rPr lang="en-US" sz="2200" dirty="0" err="1"/>
              <a:t>x_train</a:t>
            </a:r>
            <a:r>
              <a:rPr lang="en-US" sz="2200" dirty="0"/>
              <a:t> = </a:t>
            </a:r>
            <a:r>
              <a:rPr lang="en-US" sz="2200" dirty="0" err="1"/>
              <a:t>np.reshape</a:t>
            </a:r>
            <a:r>
              <a:rPr lang="en-US" sz="2200" dirty="0"/>
              <a:t>(</a:t>
            </a:r>
            <a:r>
              <a:rPr lang="en-US" sz="2200" dirty="0" err="1"/>
              <a:t>x_train</a:t>
            </a:r>
            <a:r>
              <a:rPr lang="en-US" sz="2200" dirty="0"/>
              <a:t>, (</a:t>
            </a:r>
            <a:r>
              <a:rPr lang="en-US" sz="2200" dirty="0" err="1"/>
              <a:t>x_train.shape</a:t>
            </a:r>
            <a:r>
              <a:rPr lang="en-US" sz="2200" dirty="0"/>
              <a:t>[0], </a:t>
            </a:r>
            <a:r>
              <a:rPr lang="en-US" sz="2200" dirty="0" err="1"/>
              <a:t>x_train.shape</a:t>
            </a:r>
            <a:r>
              <a:rPr lang="en-US" sz="2200" dirty="0"/>
              <a:t>[1], 1))</a:t>
            </a:r>
          </a:p>
          <a:p>
            <a:r>
              <a:rPr lang="en-US" sz="2200" dirty="0" err="1"/>
              <a:t>x_test</a:t>
            </a:r>
            <a:r>
              <a:rPr lang="en-US" sz="2200" dirty="0"/>
              <a:t> = </a:t>
            </a:r>
            <a:r>
              <a:rPr lang="en-US" sz="2200" dirty="0" err="1"/>
              <a:t>np.reshape</a:t>
            </a:r>
            <a:r>
              <a:rPr lang="en-US" sz="2200" dirty="0"/>
              <a:t>(</a:t>
            </a:r>
            <a:r>
              <a:rPr lang="en-US" sz="2200" dirty="0" err="1"/>
              <a:t>x_test</a:t>
            </a:r>
            <a:r>
              <a:rPr lang="en-US" sz="2200" dirty="0"/>
              <a:t>, (</a:t>
            </a:r>
            <a:r>
              <a:rPr lang="en-US" sz="2200" dirty="0" err="1"/>
              <a:t>x_test.shape</a:t>
            </a:r>
            <a:r>
              <a:rPr lang="en-US" sz="2200" dirty="0"/>
              <a:t>[0], </a:t>
            </a:r>
            <a:r>
              <a:rPr lang="en-US" sz="2200" dirty="0" err="1"/>
              <a:t>x_test.shape</a:t>
            </a:r>
            <a:r>
              <a:rPr lang="en-US" sz="2200" dirty="0"/>
              <a:t>[1], 1))</a:t>
            </a:r>
          </a:p>
          <a:p>
            <a:r>
              <a:rPr lang="en-US" sz="2200" dirty="0"/>
              <a:t># Model building</a:t>
            </a:r>
          </a:p>
          <a:p>
            <a:r>
              <a:rPr lang="en-US" sz="2200" dirty="0"/>
              <a:t>model = Sequential()</a:t>
            </a:r>
          </a:p>
          <a:p>
            <a:r>
              <a:rPr lang="en-US" sz="2200" dirty="0" err="1"/>
              <a:t>model.add</a:t>
            </a:r>
            <a:r>
              <a:rPr lang="en-US" sz="2200" dirty="0"/>
              <a:t>(LSTM(units=96, </a:t>
            </a:r>
            <a:r>
              <a:rPr lang="en-US" sz="2200" dirty="0" err="1"/>
              <a:t>return_sequences</a:t>
            </a:r>
            <a:r>
              <a:rPr lang="en-US" sz="2200" dirty="0"/>
              <a:t>=True, </a:t>
            </a:r>
            <a:r>
              <a:rPr lang="en-US" sz="2200" dirty="0" err="1"/>
              <a:t>input_shape</a:t>
            </a:r>
            <a:r>
              <a:rPr lang="en-US" sz="2200" dirty="0"/>
              <a:t>=(</a:t>
            </a:r>
            <a:r>
              <a:rPr lang="en-US" sz="2200" dirty="0" err="1"/>
              <a:t>x_train.shape</a:t>
            </a:r>
            <a:r>
              <a:rPr lang="en-US" sz="2200" dirty="0"/>
              <a:t>[1], 1)))</a:t>
            </a:r>
          </a:p>
          <a:p>
            <a:r>
              <a:rPr lang="en-US" sz="2200" dirty="0" err="1"/>
              <a:t>model.add</a:t>
            </a:r>
            <a:r>
              <a:rPr lang="en-US" sz="2200" dirty="0"/>
              <a:t>(Dropout(0.2))</a:t>
            </a:r>
          </a:p>
          <a:p>
            <a:r>
              <a:rPr lang="en-US" sz="2200" dirty="0" err="1"/>
              <a:t>model.add</a:t>
            </a:r>
            <a:r>
              <a:rPr lang="en-US" sz="2200" dirty="0"/>
              <a:t>(LSTM(units=96,return_sequences=True))</a:t>
            </a:r>
          </a:p>
          <a:p>
            <a:r>
              <a:rPr lang="en-US" sz="2200" dirty="0" err="1"/>
              <a:t>model.add</a:t>
            </a:r>
            <a:r>
              <a:rPr lang="en-US" sz="2200" dirty="0"/>
              <a:t>(Dropout(0.2))</a:t>
            </a:r>
          </a:p>
          <a:p>
            <a:r>
              <a:rPr lang="en-US" sz="2200" dirty="0" err="1"/>
              <a:t>model.add</a:t>
            </a:r>
            <a:r>
              <a:rPr lang="en-US" sz="2200" dirty="0"/>
              <a:t>(LSTM(units=96,return_sequences=True))</a:t>
            </a:r>
          </a:p>
          <a:p>
            <a:r>
              <a:rPr lang="en-US" sz="2200" dirty="0" err="1"/>
              <a:t>model.add</a:t>
            </a:r>
            <a:r>
              <a:rPr lang="en-US" sz="2200" dirty="0"/>
              <a:t>(Dropout(0.2))</a:t>
            </a:r>
          </a:p>
          <a:p>
            <a:r>
              <a:rPr lang="en-US" sz="2200" dirty="0" err="1"/>
              <a:t>model.add</a:t>
            </a:r>
            <a:r>
              <a:rPr lang="en-US" sz="2200" dirty="0"/>
              <a:t>(LSTM(units=96))</a:t>
            </a:r>
          </a:p>
          <a:p>
            <a:r>
              <a:rPr lang="en-US" sz="2200" dirty="0" err="1"/>
              <a:t>model.add</a:t>
            </a:r>
            <a:r>
              <a:rPr lang="en-US" sz="2200" dirty="0"/>
              <a:t>(Dropout(0.2))</a:t>
            </a:r>
          </a:p>
          <a:p>
            <a:r>
              <a:rPr lang="en-US" sz="2200" dirty="0" err="1"/>
              <a:t>model.add</a:t>
            </a:r>
            <a:r>
              <a:rPr lang="en-US" sz="2200" dirty="0"/>
              <a:t>(Dense(units=1))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 err="1"/>
              <a:t>x_train</a:t>
            </a:r>
            <a:r>
              <a:rPr lang="en-US" sz="2200" dirty="0"/>
              <a:t> = </a:t>
            </a:r>
            <a:r>
              <a:rPr lang="en-US" sz="2200" dirty="0" err="1"/>
              <a:t>np.reshape</a:t>
            </a:r>
            <a:r>
              <a:rPr lang="en-US" sz="2200" dirty="0"/>
              <a:t>(</a:t>
            </a:r>
            <a:r>
              <a:rPr lang="en-US" sz="2200" dirty="0" err="1"/>
              <a:t>x_train</a:t>
            </a:r>
            <a:r>
              <a:rPr lang="en-US" sz="2200" dirty="0"/>
              <a:t>, (</a:t>
            </a:r>
            <a:r>
              <a:rPr lang="en-US" sz="2200" dirty="0" err="1"/>
              <a:t>x_train.shape</a:t>
            </a:r>
            <a:r>
              <a:rPr lang="en-US" sz="2200" dirty="0"/>
              <a:t>[0], </a:t>
            </a:r>
            <a:r>
              <a:rPr lang="en-US" sz="2200" dirty="0" err="1"/>
              <a:t>x_train.shape</a:t>
            </a:r>
            <a:r>
              <a:rPr lang="en-US" sz="2200" dirty="0"/>
              <a:t>[1], 1))</a:t>
            </a:r>
          </a:p>
          <a:p>
            <a:r>
              <a:rPr lang="en-US" sz="2200" dirty="0" err="1"/>
              <a:t>x_test</a:t>
            </a:r>
            <a:r>
              <a:rPr lang="en-US" sz="2200" dirty="0"/>
              <a:t> = </a:t>
            </a:r>
            <a:r>
              <a:rPr lang="en-US" sz="2200" dirty="0" err="1"/>
              <a:t>np.reshape</a:t>
            </a:r>
            <a:r>
              <a:rPr lang="en-US" sz="2200" dirty="0"/>
              <a:t>(</a:t>
            </a:r>
            <a:r>
              <a:rPr lang="en-US" sz="2200" dirty="0" err="1"/>
              <a:t>x_test</a:t>
            </a:r>
            <a:r>
              <a:rPr lang="en-US" sz="2200" dirty="0"/>
              <a:t>, (</a:t>
            </a:r>
            <a:r>
              <a:rPr lang="en-US" sz="2200" dirty="0" err="1"/>
              <a:t>x_test.shape</a:t>
            </a:r>
            <a:r>
              <a:rPr lang="en-US" sz="2200" dirty="0"/>
              <a:t>[0], </a:t>
            </a:r>
            <a:r>
              <a:rPr lang="en-US" sz="2200" dirty="0" err="1"/>
              <a:t>x_test.shape</a:t>
            </a:r>
            <a:r>
              <a:rPr lang="en-US" sz="2200" dirty="0"/>
              <a:t>[1], 1))</a:t>
            </a:r>
          </a:p>
          <a:p>
            <a:endParaRPr lang="en-US" sz="2200" dirty="0"/>
          </a:p>
          <a:p>
            <a:r>
              <a:rPr lang="en-US" sz="2200" dirty="0" err="1"/>
              <a:t>model.compile</a:t>
            </a:r>
            <a:r>
              <a:rPr lang="en-US" sz="2200" dirty="0"/>
              <a:t>(loss='</a:t>
            </a:r>
            <a:r>
              <a:rPr lang="en-US" sz="2200" dirty="0" err="1"/>
              <a:t>mean_squared_error</a:t>
            </a:r>
            <a:r>
              <a:rPr lang="en-US" sz="2200" dirty="0"/>
              <a:t>', optimizer='</a:t>
            </a:r>
            <a:r>
              <a:rPr lang="en-US" sz="2200" dirty="0" err="1"/>
              <a:t>adam</a:t>
            </a:r>
            <a:r>
              <a:rPr lang="en-US" sz="2200" dirty="0"/>
              <a:t>')</a:t>
            </a:r>
          </a:p>
          <a:p>
            <a:r>
              <a:rPr lang="en-US" sz="2200" dirty="0" err="1"/>
              <a:t>model.fit</a:t>
            </a:r>
            <a:r>
              <a:rPr lang="en-US" sz="2200" dirty="0"/>
              <a:t>(</a:t>
            </a:r>
            <a:r>
              <a:rPr lang="en-US" sz="2200" dirty="0" err="1"/>
              <a:t>x_train</a:t>
            </a:r>
            <a:r>
              <a:rPr lang="en-US" sz="2200" dirty="0"/>
              <a:t>, </a:t>
            </a:r>
            <a:r>
              <a:rPr lang="en-US" sz="2200" dirty="0" err="1"/>
              <a:t>y_train</a:t>
            </a:r>
            <a:r>
              <a:rPr lang="en-US" sz="2200" dirty="0"/>
              <a:t>, epochs=100, </a:t>
            </a:r>
            <a:r>
              <a:rPr lang="en-US" sz="2200" dirty="0" err="1"/>
              <a:t>batch_size</a:t>
            </a:r>
            <a:r>
              <a:rPr lang="en-US" sz="2200" dirty="0"/>
              <a:t>=32)</a:t>
            </a:r>
          </a:p>
          <a:p>
            <a:r>
              <a:rPr lang="en-US" sz="2200" dirty="0" err="1"/>
              <a:t>model.save</a:t>
            </a:r>
            <a:r>
              <a:rPr lang="en-US" sz="2200" dirty="0"/>
              <a:t>('stock_prediction.h5')</a:t>
            </a:r>
          </a:p>
          <a:p>
            <a:r>
              <a:rPr lang="en-US" sz="2200" dirty="0"/>
              <a:t>model = </a:t>
            </a:r>
            <a:r>
              <a:rPr lang="en-US" sz="2200" dirty="0" err="1"/>
              <a:t>load_model</a:t>
            </a:r>
            <a:r>
              <a:rPr lang="en-US" sz="2200" dirty="0"/>
              <a:t>('stock_prediction.h5')</a:t>
            </a:r>
          </a:p>
          <a:p>
            <a:r>
              <a:rPr lang="en-US" sz="2200" dirty="0"/>
              <a:t>predictions = </a:t>
            </a:r>
            <a:r>
              <a:rPr lang="en-US" sz="2200" dirty="0" err="1"/>
              <a:t>model.predict</a:t>
            </a:r>
            <a:r>
              <a:rPr lang="en-US" sz="2200" dirty="0"/>
              <a:t>(</a:t>
            </a:r>
            <a:r>
              <a:rPr lang="en-US" sz="2200" dirty="0" err="1"/>
              <a:t>x_test</a:t>
            </a:r>
            <a:r>
              <a:rPr lang="en-US" sz="2200" dirty="0"/>
              <a:t>)</a:t>
            </a:r>
          </a:p>
          <a:p>
            <a:r>
              <a:rPr lang="en-US" sz="2200" dirty="0"/>
              <a:t>predictions = </a:t>
            </a:r>
            <a:r>
              <a:rPr lang="en-US" sz="2200" dirty="0" err="1"/>
              <a:t>scaler.inverse_transform</a:t>
            </a:r>
            <a:r>
              <a:rPr lang="en-US" sz="2200" dirty="0"/>
              <a:t>(predictions)</a:t>
            </a:r>
          </a:p>
          <a:p>
            <a:r>
              <a:rPr lang="en-US" sz="2200" dirty="0" err="1"/>
              <a:t>y_test_scaled</a:t>
            </a:r>
            <a:r>
              <a:rPr lang="en-US" sz="2200" dirty="0"/>
              <a:t> = </a:t>
            </a:r>
            <a:r>
              <a:rPr lang="en-US" sz="2200" dirty="0" err="1"/>
              <a:t>scaler.inverse_transform</a:t>
            </a:r>
            <a:r>
              <a:rPr lang="en-US" sz="2200" dirty="0"/>
              <a:t>(</a:t>
            </a:r>
            <a:r>
              <a:rPr lang="en-US" sz="2200" dirty="0" err="1"/>
              <a:t>y_test.reshape</a:t>
            </a:r>
            <a:r>
              <a:rPr lang="en-US" sz="2200" dirty="0"/>
              <a:t>(-1, 1))</a:t>
            </a:r>
          </a:p>
          <a:p>
            <a:endParaRPr lang="en-US" sz="2200" dirty="0"/>
          </a:p>
          <a:p>
            <a:r>
              <a:rPr lang="en-US" sz="2200" dirty="0"/>
              <a:t>fig, ax = </a:t>
            </a:r>
            <a:r>
              <a:rPr lang="en-US" sz="2200" dirty="0" err="1"/>
              <a:t>plt.subplots</a:t>
            </a:r>
            <a:r>
              <a:rPr lang="en-US" sz="2200" dirty="0"/>
              <a:t>(</a:t>
            </a:r>
            <a:r>
              <a:rPr lang="en-US" sz="2200" dirty="0" err="1"/>
              <a:t>figsize</a:t>
            </a:r>
            <a:r>
              <a:rPr lang="en-US" sz="2200" dirty="0"/>
              <a:t>=(16,8))</a:t>
            </a:r>
          </a:p>
          <a:p>
            <a:r>
              <a:rPr lang="en-US" sz="2200" dirty="0" err="1"/>
              <a:t>ax.set_facecolor</a:t>
            </a:r>
            <a:r>
              <a:rPr lang="en-US" sz="2200" dirty="0"/>
              <a:t>('#000041')</a:t>
            </a:r>
          </a:p>
          <a:p>
            <a:r>
              <a:rPr lang="en-US" sz="2200" dirty="0" err="1"/>
              <a:t>ax.plot</a:t>
            </a:r>
            <a:r>
              <a:rPr lang="en-US" sz="2200" dirty="0"/>
              <a:t>(</a:t>
            </a:r>
            <a:r>
              <a:rPr lang="en-US" sz="2200" dirty="0" err="1"/>
              <a:t>y_test_scaled</a:t>
            </a:r>
            <a:r>
              <a:rPr lang="en-US" sz="2200" dirty="0"/>
              <a:t>, color='red', label='Original price')</a:t>
            </a:r>
          </a:p>
          <a:p>
            <a:r>
              <a:rPr lang="en-US" sz="2200" dirty="0" err="1"/>
              <a:t>plt.plot</a:t>
            </a:r>
            <a:r>
              <a:rPr lang="en-US" sz="2200" dirty="0"/>
              <a:t>(predictions, color='cyan', label='Predicted price')</a:t>
            </a:r>
          </a:p>
          <a:p>
            <a:r>
              <a:rPr lang="en-US" sz="2200" dirty="0" err="1"/>
              <a:t>plt.legend</a:t>
            </a:r>
            <a:r>
              <a:rPr lang="en-US" sz="2200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5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858A7-E61D-C965-FB84-9D2D566BB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During this experiment we started with unliked result but during the process I managed to get pretty good results . </a:t>
            </a:r>
          </a:p>
          <a:p>
            <a:pPr>
              <a:lnSpc>
                <a:spcPct val="150000"/>
              </a:lnSpc>
            </a:pPr>
            <a:r>
              <a:rPr lang="en-US" dirty="0"/>
              <a:t>I’ve started with these values: Epoch 1/82</a:t>
            </a:r>
          </a:p>
          <a:p>
            <a:pPr>
              <a:lnSpc>
                <a:spcPct val="150000"/>
              </a:lnSpc>
            </a:pPr>
            <a:r>
              <a:rPr lang="en-US" dirty="0"/>
              <a:t>24/24 [==============================] - 54s 2s/step - loss: 0.0053</a:t>
            </a:r>
          </a:p>
          <a:p>
            <a:pPr>
              <a:lnSpc>
                <a:spcPct val="150000"/>
              </a:lnSpc>
            </a:pPr>
            <a:r>
              <a:rPr lang="en-US" dirty="0"/>
              <a:t>In first epoch I god a loss that is equal to 0.0053 ,that is good but I managed to decrease it and  I got even better result.</a:t>
            </a:r>
          </a:p>
          <a:p>
            <a:pPr>
              <a:lnSpc>
                <a:spcPct val="150000"/>
              </a:lnSpc>
            </a:pPr>
            <a:r>
              <a:rPr lang="en-US" dirty="0"/>
              <a:t>Let’s see about last epoch: </a:t>
            </a:r>
          </a:p>
          <a:p>
            <a:pPr>
              <a:lnSpc>
                <a:spcPct val="150000"/>
              </a:lnSpc>
            </a:pPr>
            <a:r>
              <a:rPr lang="en-US" dirty="0"/>
              <a:t>Epoch 82/100</a:t>
            </a:r>
          </a:p>
          <a:p>
            <a:pPr>
              <a:lnSpc>
                <a:spcPct val="150000"/>
              </a:lnSpc>
            </a:pPr>
            <a:r>
              <a:rPr lang="en-US" dirty="0"/>
              <a:t>24/24 [==============================] - 32s 1s/step - loss: 0.0010</a:t>
            </a:r>
          </a:p>
          <a:p>
            <a:pPr>
              <a:lnSpc>
                <a:spcPct val="150000"/>
              </a:lnSpc>
            </a:pPr>
            <a:r>
              <a:rPr lang="en-US" dirty="0"/>
              <a:t>In last epoch I managed to improve the result , from 0.0053 to decrease to 0.010 ,These values are pretty good and shows us that we almost fit perfectly the stock.</a:t>
            </a:r>
          </a:p>
          <a:p>
            <a:pPr>
              <a:lnSpc>
                <a:spcPct val="150000"/>
              </a:lnSpc>
            </a:pPr>
            <a:r>
              <a:rPr lang="en-US" dirty="0"/>
              <a:t>During next slides you are going to see the visualization about these results</a:t>
            </a:r>
          </a:p>
        </p:txBody>
      </p:sp>
    </p:spTree>
    <p:extLst>
      <p:ext uri="{BB962C8B-B14F-4D97-AF65-F5344CB8AC3E}">
        <p14:creationId xmlns:p14="http://schemas.microsoft.com/office/powerpoint/2010/main" val="918326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6BBD50-31D6-4717-D4CE-BF778E56D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40" y="423313"/>
            <a:ext cx="12140360" cy="6011374"/>
          </a:xfrm>
        </p:spPr>
      </p:pic>
    </p:spTree>
    <p:extLst>
      <p:ext uri="{BB962C8B-B14F-4D97-AF65-F5344CB8AC3E}">
        <p14:creationId xmlns:p14="http://schemas.microsoft.com/office/powerpoint/2010/main" val="507685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431</TotalTime>
  <Words>3413</Words>
  <Application>Microsoft Office PowerPoint</Application>
  <PresentationFormat>Widescreen</PresentationFormat>
  <Paragraphs>350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Helvetica</vt:lpstr>
      <vt:lpstr>Rockwell</vt:lpstr>
      <vt:lpstr>Rockwell (Body)</vt:lpstr>
      <vt:lpstr>Rockwell Condensed</vt:lpstr>
      <vt:lpstr>Wingdings</vt:lpstr>
      <vt:lpstr>Wood Type</vt:lpstr>
      <vt:lpstr>Predict Sentiment from Movie Reviews by using Artificial Neural Networks</vt:lpstr>
      <vt:lpstr>Announcement on the Project 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Sentiment from Movie Reviews by using Artificial Neural Networks</dc:title>
  <dc:creator>enesjashari2004@gmail.com</dc:creator>
  <cp:lastModifiedBy>enesjashari2004@gmail.com</cp:lastModifiedBy>
  <cp:revision>2</cp:revision>
  <dcterms:created xsi:type="dcterms:W3CDTF">2022-12-08T03:18:14Z</dcterms:created>
  <dcterms:modified xsi:type="dcterms:W3CDTF">2022-12-10T08:03:07Z</dcterms:modified>
</cp:coreProperties>
</file>