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351" r:id="rId2"/>
    <p:sldId id="855" r:id="rId3"/>
    <p:sldId id="857" r:id="rId4"/>
    <p:sldId id="862" r:id="rId5"/>
    <p:sldId id="815" r:id="rId6"/>
    <p:sldId id="840" r:id="rId7"/>
    <p:sldId id="852" r:id="rId8"/>
    <p:sldId id="844" r:id="rId9"/>
    <p:sldId id="843" r:id="rId10"/>
    <p:sldId id="853" r:id="rId11"/>
    <p:sldId id="859" r:id="rId12"/>
    <p:sldId id="842" r:id="rId13"/>
    <p:sldId id="896" r:id="rId14"/>
    <p:sldId id="851" r:id="rId15"/>
    <p:sldId id="882" r:id="rId16"/>
    <p:sldId id="887" r:id="rId17"/>
    <p:sldId id="885" r:id="rId18"/>
    <p:sldId id="886" r:id="rId19"/>
    <p:sldId id="888" r:id="rId20"/>
    <p:sldId id="883" r:id="rId21"/>
    <p:sldId id="890" r:id="rId22"/>
    <p:sldId id="891" r:id="rId23"/>
    <p:sldId id="892" r:id="rId24"/>
    <p:sldId id="893" r:id="rId25"/>
    <p:sldId id="895" r:id="rId26"/>
    <p:sldId id="894" r:id="rId27"/>
    <p:sldId id="864" r:id="rId28"/>
    <p:sldId id="863" r:id="rId29"/>
    <p:sldId id="860" r:id="rId30"/>
    <p:sldId id="874" r:id="rId31"/>
    <p:sldId id="833" r:id="rId32"/>
    <p:sldId id="870" r:id="rId33"/>
    <p:sldId id="846" r:id="rId34"/>
    <p:sldId id="854" r:id="rId35"/>
    <p:sldId id="875" r:id="rId36"/>
    <p:sldId id="867" r:id="rId37"/>
    <p:sldId id="878" r:id="rId38"/>
    <p:sldId id="879" r:id="rId39"/>
    <p:sldId id="880" r:id="rId40"/>
    <p:sldId id="881" r:id="rId41"/>
    <p:sldId id="799" r:id="rId42"/>
    <p:sldId id="80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7F235D4-FA00-F84B-9106-A5EA6B61A633}">
          <p14:sldIdLst>
            <p14:sldId id="351"/>
            <p14:sldId id="855"/>
            <p14:sldId id="857"/>
            <p14:sldId id="862"/>
            <p14:sldId id="815"/>
            <p14:sldId id="840"/>
          </p14:sldIdLst>
        </p14:section>
        <p14:section name="Data Insights" id="{180748E9-AC16-414F-B02A-58F813495C65}">
          <p14:sldIdLst>
            <p14:sldId id="852"/>
            <p14:sldId id="844"/>
            <p14:sldId id="843"/>
            <p14:sldId id="853"/>
            <p14:sldId id="859"/>
            <p14:sldId id="842"/>
            <p14:sldId id="896"/>
          </p14:sldIdLst>
        </p14:section>
        <p14:section name="Model" id="{B1FF5B2F-7D55-0341-ABDF-0FE7EA89D314}">
          <p14:sldIdLst>
            <p14:sldId id="851"/>
            <p14:sldId id="882"/>
            <p14:sldId id="887"/>
            <p14:sldId id="885"/>
            <p14:sldId id="886"/>
            <p14:sldId id="888"/>
            <p14:sldId id="883"/>
            <p14:sldId id="890"/>
            <p14:sldId id="891"/>
            <p14:sldId id="892"/>
            <p14:sldId id="893"/>
            <p14:sldId id="895"/>
            <p14:sldId id="894"/>
            <p14:sldId id="864"/>
            <p14:sldId id="863"/>
          </p14:sldIdLst>
        </p14:section>
        <p14:section name="Theoretical Results" id="{D978AA1E-234D-5D4B-96D1-985E856B5A26}">
          <p14:sldIdLst>
            <p14:sldId id="860"/>
            <p14:sldId id="874"/>
            <p14:sldId id="833"/>
            <p14:sldId id="870"/>
            <p14:sldId id="846"/>
            <p14:sldId id="854"/>
            <p14:sldId id="875"/>
            <p14:sldId id="867"/>
          </p14:sldIdLst>
        </p14:section>
        <p14:section name="Numerics+Conclusions" id="{36CE2141-6148-CD4D-B182-52E249E8DE71}">
          <p14:sldIdLst>
            <p14:sldId id="878"/>
            <p14:sldId id="879"/>
            <p14:sldId id="880"/>
            <p14:sldId id="881"/>
            <p14:sldId id="799"/>
            <p14:sldId id="8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F"/>
    <a:srgbClr val="00B12B"/>
    <a:srgbClr val="E5E5E5"/>
    <a:srgbClr val="8C1515"/>
    <a:srgbClr val="E3E9EF"/>
    <a:srgbClr val="F2F2F2"/>
    <a:srgbClr val="99AFDC"/>
    <a:srgbClr val="9D9D9D"/>
    <a:srgbClr val="CCD7EE"/>
    <a:srgbClr val="6DD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9" autoAdjust="0"/>
    <p:restoredTop sz="91701" autoAdjust="0"/>
  </p:normalViewPr>
  <p:slideViewPr>
    <p:cSldViewPr snapToGrid="0">
      <p:cViewPr varScale="1">
        <p:scale>
          <a:sx n="117" d="100"/>
          <a:sy n="117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17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40AB6-8EF0-47B8-A0C9-FE7DA5E5F901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71DB1-053D-46AE-9B5A-7FC70BBF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the 16083 new users plotted in Fig. 4, 2581 clicked on a card during their  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visit whereas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13502 did not. Among the 2581 users who clicked, 1202 churned (i.e., did not return for a second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visit), implying a churn rate of around 46:57%. On the other hand, among the 13502 users who did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click, around 50:95% of the users churned, suggesting an increase of 4:38 percentage points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churn likelihood.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26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the 16083 new users plotted in Fig. 4, 2581 clicked on a card during their  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visit whereas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13502 did not. Among the 2581 users who clicked, 1202 churned (i.e., did not return for a second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visit), implying a churn rate of around 46:57%. On the other hand, among the 13502 users who did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click, around 50:95% of the users churned, suggesting an increase of 4:38 percentage points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churn likelihood.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2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Hey Raghav can you write this slide?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11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Hey Raghav can you write this slide?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85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38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68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3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17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07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4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model is directly inspired by real-world data. We explored the NetEase Music dataset and found evidence </a:t>
            </a:r>
          </a:p>
          <a:p>
            <a:r>
              <a:rPr lang="en-US" dirty="0"/>
              <a:t>(a) of heterogeneous card-specific CTRs and them resembling a Beta distribution,  </a:t>
            </a:r>
          </a:p>
          <a:p>
            <a:r>
              <a:rPr lang="en-US" dirty="0"/>
              <a:t>(b) of a first impression effect and heterogeneous churn rates among users (depending on a user's prior engagement with the platform), and </a:t>
            </a:r>
          </a:p>
          <a:p>
            <a:r>
              <a:rPr lang="en-US" dirty="0"/>
              <a:t>(c) that the platform appears to ignore heterogeneous user behavior and instead opts for a blind randomization policy.</a:t>
            </a:r>
          </a:p>
          <a:p>
            <a:endParaRPr lang="en-US" dirty="0"/>
          </a:p>
          <a:p>
            <a:r>
              <a:rPr lang="en-US" dirty="0"/>
              <a:t>Our model captures the two features in this marketplace: (1) supply-side learning (uncertainty over the CTR of a newly created content) and (2) demand-side heterogeneous churning (e.g., regular vs.\ new users).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81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40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00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10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74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28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0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77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74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85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parameters are a function of how the platform decides to separate users into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example: Mobile vs Desktop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model is directly inspired by real-world data. We explored the NetEase Music dataset and found evidence </a:t>
            </a:r>
          </a:p>
          <a:p>
            <a:r>
              <a:rPr lang="en-US" dirty="0"/>
              <a:t>(a) of heterogeneous card-specific CTRs and them resembling a Beta distribution,  </a:t>
            </a:r>
          </a:p>
          <a:p>
            <a:r>
              <a:rPr lang="en-US" dirty="0"/>
              <a:t>(b) of a first impression effect and heterogeneous churn rates among users (depending on a user's prior engagement with the platform), and </a:t>
            </a:r>
          </a:p>
          <a:p>
            <a:r>
              <a:rPr lang="en-US" dirty="0"/>
              <a:t>(c) that the platform appears to ignore heterogeneous user behavior and instead opts for a blind randomization policy.</a:t>
            </a:r>
          </a:p>
          <a:p>
            <a:endParaRPr lang="en-US" dirty="0"/>
          </a:p>
          <a:p>
            <a:r>
              <a:rPr lang="en-US" dirty="0"/>
              <a:t>Our model captures the two features in this marketplace: (1) supply-side learning (uncertainty over the CTR of a newly created content) and (2) demand-side heterogeneous churning (e.g., regular vs.\ new users).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6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parameters are a function of how the platform decides to separate users into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example: Mobile vs Desktop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45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2"/>
                </a:solidFill>
              </a:rPr>
              <a:t>Main takeaway is you should evaluate users not just by myopic chance of clicking, but also by incorporating the expected value of that click.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47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2"/>
                </a:solidFill>
              </a:rPr>
              <a:t>Main takeaway is you should evaluate users not just by myopic chance of clicking, but also by incorporating the expected value of that click.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02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73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parameters are a function of how the platform decides to separate users into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example: Mobile vs Desktop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966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parameters are a function of how the platform decides to separate users into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example: Mobile vs Desktop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2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parameters are a function of how the platform decides to separate users into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example: Mobile vs Desktop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54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7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54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1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model is directly inspired by real-world data. We explored the NetEase Music dataset and found evidence </a:t>
            </a:r>
          </a:p>
          <a:p>
            <a:r>
              <a:rPr lang="en-US" dirty="0"/>
              <a:t>(a) of heterogeneous card-specific CTRs and them resembling a Beta distribution,  </a:t>
            </a:r>
          </a:p>
          <a:p>
            <a:r>
              <a:rPr lang="en-US" dirty="0"/>
              <a:t>(b) of a first impression effect and heterogeneous churn rates among users (depending on a user's prior engagement with the platform), and </a:t>
            </a:r>
          </a:p>
          <a:p>
            <a:r>
              <a:rPr lang="en-US" dirty="0"/>
              <a:t>(c) that the platform appears to ignore heterogeneous user behavior and instead opts for a blind randomization policy.</a:t>
            </a:r>
          </a:p>
          <a:p>
            <a:endParaRPr lang="en-US" dirty="0"/>
          </a:p>
          <a:p>
            <a:r>
              <a:rPr lang="en-US" dirty="0"/>
              <a:t>Our model captures the two features in this marketplace: (1) supply-side learning (uncertainty over the CTR of a newly created content) and (2) demand-side heterogeneous churning (e.g., regular vs.\ new users).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157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06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done, I don’t know if I need to do this though or what I should include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90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1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92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the 16083 new users plotted in Fig. 4, 2581 clicked on a card during their  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visit whereas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13502 did not. Among the 2581 users who clicked, 1202 churned (i.e., did not return for a second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visit), implying a churn rate of around 46:57%. On the other hand, among the 13502 users who did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click, around 50:95% of the users churned, suggesting an increase of 4:38 percentage points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churn likelihood.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6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D7061D-6517-48D9-BF7E-A65086A3BC7B}"/>
              </a:ext>
            </a:extLst>
          </p:cNvPr>
          <p:cNvSpPr/>
          <p:nvPr userDrawn="1"/>
        </p:nvSpPr>
        <p:spPr>
          <a:xfrm>
            <a:off x="695664" y="1541834"/>
            <a:ext cx="7772400" cy="1461852"/>
          </a:xfrm>
          <a:prstGeom prst="rect">
            <a:avLst/>
          </a:prstGeom>
          <a:solidFill>
            <a:srgbClr val="E3E9EF">
              <a:alpha val="35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5438"/>
            <a:ext cx="7772400" cy="2387600"/>
          </a:xfrm>
        </p:spPr>
        <p:txBody>
          <a:bodyPr anchor="b">
            <a:normAutofit/>
          </a:bodyPr>
          <a:lstStyle>
            <a:lvl1pPr algn="ctr">
              <a:defRPr sz="4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5113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FA069F7-AEA1-4B59-94FD-01611E9A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7FB44-C771-411B-92E2-DE3B48B402D1}"/>
              </a:ext>
            </a:extLst>
          </p:cNvPr>
          <p:cNvCxnSpPr/>
          <p:nvPr userDrawn="1"/>
        </p:nvCxnSpPr>
        <p:spPr>
          <a:xfrm>
            <a:off x="685800" y="547710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2D48E4-DD82-4D47-89FC-46C3D460284E}"/>
              </a:ext>
            </a:extLst>
          </p:cNvPr>
          <p:cNvCxnSpPr/>
          <p:nvPr userDrawn="1"/>
        </p:nvCxnSpPr>
        <p:spPr>
          <a:xfrm>
            <a:off x="685032" y="1475265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1A82CE6-3C2F-4D32-BC14-6C7A8AD7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30254"/>
            <a:ext cx="7886700" cy="853810"/>
          </a:xfrm>
          <a:solidFill>
            <a:srgbClr val="E3E9EF">
              <a:alpha val="35000"/>
            </a:srgbClr>
          </a:solidFill>
          <a:ln w="38100">
            <a:solidFill>
              <a:schemeClr val="bg1"/>
            </a:solidFill>
          </a:ln>
        </p:spPr>
        <p:txBody>
          <a:bodyPr anchor="b">
            <a:normAutofit/>
          </a:bodyPr>
          <a:lstStyle>
            <a:lvl1pPr>
              <a:defRPr sz="4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798"/>
            <a:ext cx="7886700" cy="1931158"/>
          </a:xfrm>
          <a:solidFill>
            <a:schemeClr val="bg1">
              <a:alpha val="35000"/>
            </a:schemeClr>
          </a:solidFill>
        </p:spPr>
        <p:txBody>
          <a:bodyPr tIns="182880" bIns="18288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4966C40-46F7-43D5-8860-569505DD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4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F5FBB1-4928-4E9D-9DB6-EF80CA07FC99}"/>
              </a:ext>
            </a:extLst>
          </p:cNvPr>
          <p:cNvCxnSpPr/>
          <p:nvPr userDrawn="1"/>
        </p:nvCxnSpPr>
        <p:spPr>
          <a:xfrm>
            <a:off x="685800" y="547710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613F5E-04A5-4ABA-9248-001EB377C8BC}"/>
              </a:ext>
            </a:extLst>
          </p:cNvPr>
          <p:cNvCxnSpPr/>
          <p:nvPr userDrawn="1"/>
        </p:nvCxnSpPr>
        <p:spPr>
          <a:xfrm>
            <a:off x="685032" y="1475265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43CD99-9A38-404B-905D-00E2D0B3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B822D2C-26F0-4D38-B3F5-534F7EDA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3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CwE - University of Tulsa Seminar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hamilton-pitt.github.i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rs3566@columbia.edu" TargetMode="External"/><Relationship Id="rId4" Type="http://schemas.openxmlformats.org/officeDocument/2006/relationships/hyperlink" Target="mailto:mhamilton@katz.pitt.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E054-6BC0-4FDD-B359-7288E6E41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16" y="1197075"/>
            <a:ext cx="8245272" cy="16123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2800" dirty="0"/>
              <a:t>Churning while Experimenting: Maximizing User Engagement in a Recommendation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F137-EF63-4D7B-B4D0-8B22D997918D}"/>
              </a:ext>
            </a:extLst>
          </p:cNvPr>
          <p:cNvSpPr txBox="1"/>
          <p:nvPr/>
        </p:nvSpPr>
        <p:spPr>
          <a:xfrm>
            <a:off x="2857559" y="4491002"/>
            <a:ext cx="3475823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Oct 5, 2023</a:t>
            </a:r>
          </a:p>
          <a:p>
            <a:pPr algn="ctr"/>
            <a:r>
              <a:rPr lang="en-US" sz="2000" b="1" dirty="0"/>
              <a:t>University of Tulsa Seminar</a:t>
            </a:r>
          </a:p>
          <a:p>
            <a:pPr algn="ctr"/>
            <a:r>
              <a:rPr lang="en-US" sz="500" dirty="0"/>
              <a:t> 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5053-EAE3-47CC-B0EA-F8D2A7641996}"/>
              </a:ext>
            </a:extLst>
          </p:cNvPr>
          <p:cNvSpPr/>
          <p:nvPr/>
        </p:nvSpPr>
        <p:spPr>
          <a:xfrm>
            <a:off x="216049" y="3126818"/>
            <a:ext cx="8465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Michael L. Hamilton and </a:t>
            </a:r>
            <a:r>
              <a:rPr lang="en-US" sz="2200" b="1" dirty="0">
                <a:solidFill>
                  <a:srgbClr val="00592F"/>
                </a:solidFill>
              </a:rPr>
              <a:t>Raghav Singal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5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3" y="3673493"/>
            <a:ext cx="1635018" cy="1635018"/>
          </a:xfrm>
          <a:prstGeom prst="rect">
            <a:avLst/>
          </a:prstGeom>
        </p:spPr>
      </p:pic>
      <p:pic>
        <p:nvPicPr>
          <p:cNvPr id="7" name="Picture 6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F5676491-B971-D84F-9C02-7012794084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47" y="4012301"/>
            <a:ext cx="2489236" cy="9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7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89E4568-BD8F-004A-B158-BC2E9D887536}"/>
              </a:ext>
            </a:extLst>
          </p:cNvPr>
          <p:cNvSpPr txBox="1"/>
          <p:nvPr/>
        </p:nvSpPr>
        <p:spPr>
          <a:xfrm>
            <a:off x="675070" y="1690689"/>
            <a:ext cx="78402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chemeClr val="tx2"/>
                </a:solidFill>
              </a:rPr>
              <a:t>We focus on why new users leave the system, esp. considering on whether they interact with recommended card, i.e., </a:t>
            </a:r>
            <a:r>
              <a:rPr lang="en-US" altLang="zh-CN" b="1" dirty="0"/>
              <a:t>first impression effect.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New users first visit are between day 7 and 10 (16083 </a:t>
            </a:r>
            <a:r>
              <a:rPr lang="en-US" dirty="0" err="1">
                <a:solidFill>
                  <a:schemeClr val="tx2"/>
                </a:solidFill>
              </a:rPr>
              <a:t>obs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Half of new users never return after first visit!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Users who return once are more likely to return again and again.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Insights: Platform Users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A50790-D749-4649-813E-205116454688}"/>
              </a:ext>
            </a:extLst>
          </p:cNvPr>
          <p:cNvGrpSpPr/>
          <p:nvPr/>
        </p:nvGrpSpPr>
        <p:grpSpPr>
          <a:xfrm>
            <a:off x="628650" y="5551092"/>
            <a:ext cx="8013906" cy="805259"/>
            <a:chOff x="628650" y="5642366"/>
            <a:chExt cx="8013906" cy="8052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D434E4-F0FD-324D-A6E8-4F97AD6DD705}"/>
                </a:ext>
              </a:extLst>
            </p:cNvPr>
            <p:cNvSpPr txBox="1"/>
            <p:nvPr/>
          </p:nvSpPr>
          <p:spPr>
            <a:xfrm>
              <a:off x="628650" y="5724350"/>
              <a:ext cx="8013906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600"/>
                </a:spcAft>
              </a:pPr>
              <a:r>
                <a:rPr lang="en-US" b="1" dirty="0"/>
                <a:t>Takeaway 2: </a:t>
              </a:r>
              <a:r>
                <a:rPr lang="en-US" dirty="0">
                  <a:solidFill>
                    <a:schemeClr val="tx2"/>
                  </a:solidFill>
                </a:rPr>
                <a:t>New users leave at high rates and are sensitive</a:t>
              </a:r>
            </a:p>
            <a:p>
              <a:pPr marL="342900" indent="-342900">
                <a:buBlip>
                  <a:blip r:embed="rId3"/>
                </a:buBlip>
              </a:pPr>
              <a:endParaRPr 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F322F4-8F6F-354E-9762-33477DDE065A}"/>
                </a:ext>
              </a:extLst>
            </p:cNvPr>
            <p:cNvGrpSpPr/>
            <p:nvPr/>
          </p:nvGrpSpPr>
          <p:grpSpPr>
            <a:xfrm>
              <a:off x="1369888" y="5642366"/>
              <a:ext cx="6531431" cy="492288"/>
              <a:chOff x="2771239" y="4486808"/>
              <a:chExt cx="3194801" cy="49228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FFA4652-7E0E-C94F-9472-5FC1DD24780F}"/>
                  </a:ext>
                </a:extLst>
              </p:cNvPr>
              <p:cNvSpPr/>
              <p:nvPr/>
            </p:nvSpPr>
            <p:spPr>
              <a:xfrm>
                <a:off x="2771239" y="4486808"/>
                <a:ext cx="3194801" cy="49228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807DB2D-0BBC-CB4B-B2AE-CD2A3F628DB5}"/>
                  </a:ext>
                </a:extLst>
              </p:cNvPr>
              <p:cNvSpPr/>
              <p:nvPr/>
            </p:nvSpPr>
            <p:spPr>
              <a:xfrm>
                <a:off x="2925588" y="4598878"/>
                <a:ext cx="28771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B60EFAF-FD4E-4E40-ADEC-8144FA668648}"/>
              </a:ext>
            </a:extLst>
          </p:cNvPr>
          <p:cNvSpPr/>
          <p:nvPr/>
        </p:nvSpPr>
        <p:spPr>
          <a:xfrm>
            <a:off x="675070" y="3536095"/>
            <a:ext cx="78867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Among the 2581 new users who clicked, 1202 churned </a:t>
            </a:r>
            <a:r>
              <a:rPr lang="en-US" b="1" dirty="0">
                <a:solidFill>
                  <a:schemeClr val="tx2"/>
                </a:solidFill>
              </a:rPr>
              <a:t>(46.57%) </a:t>
            </a:r>
            <a:r>
              <a:rPr lang="en-US" dirty="0">
                <a:solidFill>
                  <a:schemeClr val="tx2"/>
                </a:solidFill>
              </a:rPr>
              <a:t>vs 13502 who did not click, 6875 churned </a:t>
            </a:r>
            <a:r>
              <a:rPr lang="en-US" b="1" dirty="0">
                <a:solidFill>
                  <a:schemeClr val="tx2"/>
                </a:solidFill>
              </a:rPr>
              <a:t>(50.95%)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b="1" dirty="0">
                <a:solidFill>
                  <a:schemeClr val="tx2"/>
                </a:solidFill>
              </a:rPr>
              <a:t>4% diff </a:t>
            </a:r>
            <a:r>
              <a:rPr lang="en-US" dirty="0">
                <a:solidFill>
                  <a:schemeClr val="tx2"/>
                </a:solidFill>
              </a:rPr>
              <a:t>in churn rate!</a:t>
            </a:r>
          </a:p>
          <a:p>
            <a:pPr marL="800100" lvl="1" indent="-342900">
              <a:spcAft>
                <a:spcPts val="600"/>
              </a:spcAft>
              <a:buBlip>
                <a:blip r:embed="rId3"/>
              </a:buBlip>
            </a:pPr>
            <a:r>
              <a:rPr lang="en-US" sz="1600" dirty="0">
                <a:solidFill>
                  <a:schemeClr val="tx2"/>
                </a:solidFill>
              </a:rPr>
              <a:t>We varied definitions of new user and find these conclusions robust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For regular (10+ visit) users, churn at about 4% regardless of whether they interact with the recommended card (&lt; 2% diff in churn rate).</a:t>
            </a:r>
          </a:p>
        </p:txBody>
      </p:sp>
    </p:spTree>
    <p:extLst>
      <p:ext uri="{BB962C8B-B14F-4D97-AF65-F5344CB8AC3E}">
        <p14:creationId xmlns:p14="http://schemas.microsoft.com/office/powerpoint/2010/main" val="372501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89E4568-BD8F-004A-B158-BC2E9D887536}"/>
              </a:ext>
            </a:extLst>
          </p:cNvPr>
          <p:cNvSpPr txBox="1"/>
          <p:nvPr/>
        </p:nvSpPr>
        <p:spPr>
          <a:xfrm>
            <a:off x="675070" y="1690689"/>
            <a:ext cx="78402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chemeClr val="tx2"/>
                </a:solidFill>
              </a:rPr>
              <a:t>We focus on why new users leave the system, esp. considering on whether they interact with recommended card, i.e., </a:t>
            </a:r>
            <a:r>
              <a:rPr lang="en-US" altLang="zh-CN" b="1" dirty="0"/>
              <a:t>first impression effect.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New users first visit are between day 7 and 10 (16083 </a:t>
            </a:r>
            <a:r>
              <a:rPr lang="en-US" dirty="0" err="1">
                <a:solidFill>
                  <a:schemeClr val="tx2"/>
                </a:solidFill>
              </a:rPr>
              <a:t>obs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Half of new users never return after first visit!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Users who return once are more likely to return again and again.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Insights: Platform Users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0EFAF-FD4E-4E40-ADEC-8144FA668648}"/>
              </a:ext>
            </a:extLst>
          </p:cNvPr>
          <p:cNvSpPr/>
          <p:nvPr/>
        </p:nvSpPr>
        <p:spPr>
          <a:xfrm>
            <a:off x="675070" y="3569977"/>
            <a:ext cx="7886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Potential Drawbacks</a:t>
            </a:r>
            <a:r>
              <a:rPr lang="en-US" dirty="0">
                <a:solidFill>
                  <a:schemeClr val="tx2"/>
                </a:solidFill>
              </a:rPr>
              <a:t>: We conclude this using observational data</a:t>
            </a:r>
          </a:p>
          <a:p>
            <a:pPr marL="800100" lvl="1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Our analysis on the obs. data is not necessarily causal in nature.</a:t>
            </a:r>
          </a:p>
          <a:p>
            <a:pPr marL="800100" lvl="1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Deep literature in Marketing supports these sort of insights </a:t>
            </a:r>
            <a:r>
              <a:rPr lang="en-US" baseline="30000" dirty="0">
                <a:solidFill>
                  <a:schemeClr val="tx2"/>
                </a:solidFill>
              </a:rPr>
              <a:t>[2]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A7A3EC-DA2C-764A-BBD3-81E6A203311F}"/>
              </a:ext>
            </a:extLst>
          </p:cNvPr>
          <p:cNvGrpSpPr/>
          <p:nvPr/>
        </p:nvGrpSpPr>
        <p:grpSpPr>
          <a:xfrm>
            <a:off x="628650" y="5579063"/>
            <a:ext cx="8013906" cy="787896"/>
            <a:chOff x="628650" y="5659729"/>
            <a:chExt cx="8013906" cy="7878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162FB1-11E5-7A41-9180-A6E6DB3A2BE4}"/>
                </a:ext>
              </a:extLst>
            </p:cNvPr>
            <p:cNvSpPr txBox="1"/>
            <p:nvPr/>
          </p:nvSpPr>
          <p:spPr>
            <a:xfrm>
              <a:off x="628650" y="5724350"/>
              <a:ext cx="8013906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600"/>
                </a:spcAft>
              </a:pPr>
              <a:r>
                <a:rPr lang="en-US" b="1" dirty="0"/>
                <a:t>Takeaway 2: </a:t>
              </a:r>
              <a:r>
                <a:rPr lang="en-US" dirty="0">
                  <a:solidFill>
                    <a:schemeClr val="tx2"/>
                  </a:solidFill>
                </a:rPr>
                <a:t>New users leave at high rates and are sensitive</a:t>
              </a:r>
            </a:p>
            <a:p>
              <a:pPr marL="342900" indent="-342900">
                <a:buBlip>
                  <a:blip r:embed="rId3"/>
                </a:buBlip>
              </a:pPr>
              <a:endParaRPr 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01DB5A-86D1-6E4F-B70A-DACA36BE1C9C}"/>
                </a:ext>
              </a:extLst>
            </p:cNvPr>
            <p:cNvGrpSpPr/>
            <p:nvPr/>
          </p:nvGrpSpPr>
          <p:grpSpPr>
            <a:xfrm>
              <a:off x="1404258" y="5659729"/>
              <a:ext cx="6531431" cy="492288"/>
              <a:chOff x="2788051" y="4504171"/>
              <a:chExt cx="3194801" cy="49228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1960E37-BED5-854F-8D46-85B7430A8D43}"/>
                  </a:ext>
                </a:extLst>
              </p:cNvPr>
              <p:cNvSpPr/>
              <p:nvPr/>
            </p:nvSpPr>
            <p:spPr>
              <a:xfrm>
                <a:off x="2788051" y="4504171"/>
                <a:ext cx="3194801" cy="49228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10C28C-FE5C-704E-B245-14A0EA984B51}"/>
                  </a:ext>
                </a:extLst>
              </p:cNvPr>
              <p:cNvSpPr/>
              <p:nvPr/>
            </p:nvSpPr>
            <p:spPr>
              <a:xfrm>
                <a:off x="2925588" y="4598878"/>
                <a:ext cx="28771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017471-BB88-603A-9586-9BBCBC090A70}"/>
              </a:ext>
            </a:extLst>
          </p:cNvPr>
          <p:cNvSpPr txBox="1"/>
          <p:nvPr/>
        </p:nvSpPr>
        <p:spPr>
          <a:xfrm>
            <a:off x="-2136289" y="6628379"/>
            <a:ext cx="11362846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solidFill>
                  <a:schemeClr val="tx2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[2] First impressions count: Leveraging acquisition data for customer management-  Padilla et al, Mkt Sci. </a:t>
            </a:r>
          </a:p>
        </p:txBody>
      </p:sp>
    </p:spTree>
    <p:extLst>
      <p:ext uri="{BB962C8B-B14F-4D97-AF65-F5344CB8AC3E}">
        <p14:creationId xmlns:p14="http://schemas.microsoft.com/office/powerpoint/2010/main" val="57853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96" y="360761"/>
            <a:ext cx="824320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Insights: Platform Experimentation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EE146-9B62-F846-B83A-546696AE2EA9}"/>
              </a:ext>
            </a:extLst>
          </p:cNvPr>
          <p:cNvSpPr txBox="1"/>
          <p:nvPr/>
        </p:nvSpPr>
        <p:spPr>
          <a:xfrm>
            <a:off x="675070" y="1607496"/>
            <a:ext cx="78402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chemeClr val="tx2"/>
                </a:solidFill>
              </a:rPr>
              <a:t>Finally, we look at whether the platform appears to consider user age when experimenting with new cards.</a:t>
            </a:r>
            <a:endParaRPr lang="en-US" altLang="zh-CN" b="1" dirty="0"/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Sample of 1024 cards shown exactly once in the data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Null Hypothesis: Experiment on new and old users at same rate.</a:t>
            </a:r>
          </a:p>
          <a:p>
            <a:pPr marL="800100" lvl="1" indent="-342900">
              <a:spcAft>
                <a:spcPts val="600"/>
              </a:spcAft>
              <a:buBlip>
                <a:blip r:embed="rId3"/>
              </a:buBlip>
            </a:pPr>
            <a:r>
              <a:rPr lang="en-US" sz="1600" dirty="0">
                <a:solidFill>
                  <a:schemeClr val="tx2"/>
                </a:solidFill>
              </a:rPr>
              <a:t>Red line to right -&gt; experiment on new more than old!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D6A0FA-C909-9A49-99C3-E11ED984D45B}"/>
              </a:ext>
            </a:extLst>
          </p:cNvPr>
          <p:cNvGrpSpPr/>
          <p:nvPr/>
        </p:nvGrpSpPr>
        <p:grpSpPr>
          <a:xfrm>
            <a:off x="628650" y="5764154"/>
            <a:ext cx="8013906" cy="804175"/>
            <a:chOff x="628650" y="5643450"/>
            <a:chExt cx="8013906" cy="8041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DF35F-FD3F-AF41-92A6-B2514D1DDE8D}"/>
                </a:ext>
              </a:extLst>
            </p:cNvPr>
            <p:cNvSpPr txBox="1"/>
            <p:nvPr/>
          </p:nvSpPr>
          <p:spPr>
            <a:xfrm>
              <a:off x="628650" y="5724350"/>
              <a:ext cx="8013906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600"/>
                </a:spcAft>
              </a:pPr>
              <a:r>
                <a:rPr lang="en-US" b="1" dirty="0"/>
                <a:t>Takeaway 3: </a:t>
              </a:r>
              <a:r>
                <a:rPr lang="en-US" dirty="0">
                  <a:solidFill>
                    <a:schemeClr val="tx2"/>
                  </a:solidFill>
                </a:rPr>
                <a:t>NetEase appears to do age-blind experimentation.</a:t>
              </a:r>
            </a:p>
            <a:p>
              <a:pPr marL="342900" indent="-342900">
                <a:buBlip>
                  <a:blip r:embed="rId3"/>
                </a:buBlip>
              </a:pPr>
              <a:endParaRPr 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48F73D-2F9D-DA4C-B158-C0075938805A}"/>
                </a:ext>
              </a:extLst>
            </p:cNvPr>
            <p:cNvGrpSpPr/>
            <p:nvPr/>
          </p:nvGrpSpPr>
          <p:grpSpPr>
            <a:xfrm>
              <a:off x="1382636" y="5643450"/>
              <a:ext cx="6531431" cy="492288"/>
              <a:chOff x="2777475" y="4487892"/>
              <a:chExt cx="3194801" cy="49228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873E8E8-D7A0-B84F-A1E3-2D97229C3035}"/>
                  </a:ext>
                </a:extLst>
              </p:cNvPr>
              <p:cNvSpPr/>
              <p:nvPr/>
            </p:nvSpPr>
            <p:spPr>
              <a:xfrm>
                <a:off x="2777475" y="4487892"/>
                <a:ext cx="3194801" cy="49228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E41DF9-BE70-CE47-90C8-3A249E4DD27B}"/>
                  </a:ext>
                </a:extLst>
              </p:cNvPr>
              <p:cNvSpPr/>
              <p:nvPr/>
            </p:nvSpPr>
            <p:spPr>
              <a:xfrm>
                <a:off x="2925588" y="4598878"/>
                <a:ext cx="28771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D97DA4-FBA4-3341-A56D-C58176DEA83F}"/>
              </a:ext>
            </a:extLst>
          </p:cNvPr>
          <p:cNvGrpSpPr/>
          <p:nvPr/>
        </p:nvGrpSpPr>
        <p:grpSpPr>
          <a:xfrm>
            <a:off x="1133386" y="3338645"/>
            <a:ext cx="2320747" cy="2383405"/>
            <a:chOff x="1133386" y="3382189"/>
            <a:chExt cx="2320747" cy="23834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47E3532-2A16-6A48-999B-E35686EAED62}"/>
                </a:ext>
              </a:extLst>
            </p:cNvPr>
            <p:cNvGrpSpPr/>
            <p:nvPr/>
          </p:nvGrpSpPr>
          <p:grpSpPr>
            <a:xfrm>
              <a:off x="1133386" y="3382189"/>
              <a:ext cx="2292409" cy="2292409"/>
              <a:chOff x="1133386" y="3382189"/>
              <a:chExt cx="2292409" cy="2292409"/>
            </a:xfrm>
          </p:grpSpPr>
          <p:pic>
            <p:nvPicPr>
              <p:cNvPr id="6" name="Picture 5" descr="Chart, histogram&#10;&#10;Description automatically generated">
                <a:extLst>
                  <a:ext uri="{FF2B5EF4-FFF2-40B4-BE49-F238E27FC236}">
                    <a16:creationId xmlns:a16="http://schemas.microsoft.com/office/drawing/2014/main" id="{0197A2CB-AAD3-DB4B-9656-90A5837E3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3386" y="3382189"/>
                <a:ext cx="2292409" cy="2292409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A0B7653-F694-D34C-83F8-59D474CA1577}"/>
                  </a:ext>
                </a:extLst>
              </p:cNvPr>
              <p:cNvSpPr/>
              <p:nvPr/>
            </p:nvSpPr>
            <p:spPr>
              <a:xfrm>
                <a:off x="2058030" y="5479039"/>
                <a:ext cx="766482" cy="174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17151-B9A8-CF4F-9E1E-A3E41B3E43D3}"/>
                </a:ext>
              </a:extLst>
            </p:cNvPr>
            <p:cNvSpPr txBox="1"/>
            <p:nvPr/>
          </p:nvSpPr>
          <p:spPr>
            <a:xfrm>
              <a:off x="1687559" y="5457817"/>
              <a:ext cx="1766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Register &lt; 1 Month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F5D689-A431-6841-A7E1-64031623982E}"/>
              </a:ext>
            </a:extLst>
          </p:cNvPr>
          <p:cNvGrpSpPr/>
          <p:nvPr/>
        </p:nvGrpSpPr>
        <p:grpSpPr>
          <a:xfrm>
            <a:off x="3425795" y="3338645"/>
            <a:ext cx="2292410" cy="2404287"/>
            <a:chOff x="3425795" y="3382189"/>
            <a:chExt cx="2292410" cy="24042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A8E640-02B9-A548-A677-2F9398475BD5}"/>
                </a:ext>
              </a:extLst>
            </p:cNvPr>
            <p:cNvGrpSpPr/>
            <p:nvPr/>
          </p:nvGrpSpPr>
          <p:grpSpPr>
            <a:xfrm>
              <a:off x="3425795" y="3382189"/>
              <a:ext cx="2292410" cy="2292410"/>
              <a:chOff x="3425795" y="3382189"/>
              <a:chExt cx="2292410" cy="2292410"/>
            </a:xfrm>
          </p:grpSpPr>
          <p:pic>
            <p:nvPicPr>
              <p:cNvPr id="8" name="Picture 7" descr="Chart, histogram&#10;&#10;Description automatically generated">
                <a:extLst>
                  <a:ext uri="{FF2B5EF4-FFF2-40B4-BE49-F238E27FC236}">
                    <a16:creationId xmlns:a16="http://schemas.microsoft.com/office/drawing/2014/main" id="{63E4CBB6-A3A7-2047-BDBE-0B16915D4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5795" y="3382189"/>
                <a:ext cx="2292410" cy="229241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427955A-7E12-0440-B6C7-E6E6A87E985D}"/>
                  </a:ext>
                </a:extLst>
              </p:cNvPr>
              <p:cNvSpPr/>
              <p:nvPr/>
            </p:nvSpPr>
            <p:spPr>
              <a:xfrm>
                <a:off x="4326825" y="5478407"/>
                <a:ext cx="766482" cy="174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838AF0-74E7-1740-8F44-254255269B19}"/>
                </a:ext>
              </a:extLst>
            </p:cNvPr>
            <p:cNvSpPr txBox="1"/>
            <p:nvPr/>
          </p:nvSpPr>
          <p:spPr>
            <a:xfrm>
              <a:off x="3884111" y="5478699"/>
              <a:ext cx="1731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Register &lt; 2 Month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74A0CC4-65DE-574A-B606-94E871298C9A}"/>
              </a:ext>
            </a:extLst>
          </p:cNvPr>
          <p:cNvGrpSpPr/>
          <p:nvPr/>
        </p:nvGrpSpPr>
        <p:grpSpPr>
          <a:xfrm>
            <a:off x="5718205" y="3386919"/>
            <a:ext cx="2293700" cy="2369149"/>
            <a:chOff x="5718205" y="3430463"/>
            <a:chExt cx="2293700" cy="236914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791EA4-FCBD-4F4B-A53A-56BA5BEE33A5}"/>
                </a:ext>
              </a:extLst>
            </p:cNvPr>
            <p:cNvGrpSpPr/>
            <p:nvPr/>
          </p:nvGrpSpPr>
          <p:grpSpPr>
            <a:xfrm>
              <a:off x="5718205" y="3430463"/>
              <a:ext cx="2195862" cy="2195862"/>
              <a:chOff x="5718205" y="3430463"/>
              <a:chExt cx="2195862" cy="2195862"/>
            </a:xfrm>
          </p:grpSpPr>
          <p:pic>
            <p:nvPicPr>
              <p:cNvPr id="4" name="Picture 3" descr="Chart, histogram&#10;&#10;Description automatically generated">
                <a:extLst>
                  <a:ext uri="{FF2B5EF4-FFF2-40B4-BE49-F238E27FC236}">
                    <a16:creationId xmlns:a16="http://schemas.microsoft.com/office/drawing/2014/main" id="{6A3C4AB4-481F-A949-8821-EF57A51CA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8205" y="3430463"/>
                <a:ext cx="2195862" cy="2195862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1522A5-B058-A242-8707-7002BB77B51F}"/>
                  </a:ext>
                </a:extLst>
              </p:cNvPr>
              <p:cNvSpPr/>
              <p:nvPr/>
            </p:nvSpPr>
            <p:spPr>
              <a:xfrm>
                <a:off x="6605788" y="5438066"/>
                <a:ext cx="766482" cy="174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FACA41-EFC6-974D-9922-5A112F1B9515}"/>
                </a:ext>
              </a:extLst>
            </p:cNvPr>
            <p:cNvSpPr txBox="1"/>
            <p:nvPr/>
          </p:nvSpPr>
          <p:spPr>
            <a:xfrm>
              <a:off x="6280341" y="5491835"/>
              <a:ext cx="1731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Register &lt; 3 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8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96" y="360761"/>
            <a:ext cx="824320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Insights: Summary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EE146-9B62-F846-B83A-546696AE2EA9}"/>
              </a:ext>
            </a:extLst>
          </p:cNvPr>
          <p:cNvSpPr txBox="1"/>
          <p:nvPr/>
        </p:nvSpPr>
        <p:spPr>
          <a:xfrm>
            <a:off x="676833" y="1660441"/>
            <a:ext cx="78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chemeClr val="tx2"/>
                </a:solidFill>
              </a:rPr>
              <a:t>In NetEase Data we find:</a:t>
            </a:r>
            <a:endParaRPr lang="en-US" altLang="zh-CN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D6A0FA-C909-9A49-99C3-E11ED984D45B}"/>
              </a:ext>
            </a:extLst>
          </p:cNvPr>
          <p:cNvGrpSpPr/>
          <p:nvPr/>
        </p:nvGrpSpPr>
        <p:grpSpPr>
          <a:xfrm>
            <a:off x="551270" y="4399823"/>
            <a:ext cx="8013906" cy="817003"/>
            <a:chOff x="695154" y="5622309"/>
            <a:chExt cx="8013906" cy="8170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DF35F-FD3F-AF41-92A6-B2514D1DDE8D}"/>
                </a:ext>
              </a:extLst>
            </p:cNvPr>
            <p:cNvSpPr txBox="1"/>
            <p:nvPr/>
          </p:nvSpPr>
          <p:spPr>
            <a:xfrm>
              <a:off x="695154" y="5716037"/>
              <a:ext cx="8013906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600"/>
                </a:spcAft>
              </a:pPr>
              <a:r>
                <a:rPr lang="en-US" b="1" dirty="0"/>
                <a:t>Takeaway 3: </a:t>
              </a:r>
              <a:r>
                <a:rPr lang="en-US" dirty="0">
                  <a:solidFill>
                    <a:schemeClr val="tx2"/>
                  </a:solidFill>
                </a:rPr>
                <a:t>NetEase appears to do age-blind experimentation.</a:t>
              </a:r>
            </a:p>
            <a:p>
              <a:pPr marL="342900" indent="-342900">
                <a:buBlip>
                  <a:blip r:embed="rId3"/>
                </a:buBlip>
              </a:pPr>
              <a:endParaRPr 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48F73D-2F9D-DA4C-B158-C0075938805A}"/>
                </a:ext>
              </a:extLst>
            </p:cNvPr>
            <p:cNvGrpSpPr/>
            <p:nvPr/>
          </p:nvGrpSpPr>
          <p:grpSpPr>
            <a:xfrm>
              <a:off x="1411452" y="5622309"/>
              <a:ext cx="6611348" cy="501459"/>
              <a:chOff x="2791570" y="4466751"/>
              <a:chExt cx="3233892" cy="50145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873E8E8-D7A0-B84F-A1E3-2D97229C3035}"/>
                  </a:ext>
                </a:extLst>
              </p:cNvPr>
              <p:cNvSpPr/>
              <p:nvPr/>
            </p:nvSpPr>
            <p:spPr>
              <a:xfrm>
                <a:off x="2791570" y="4466751"/>
                <a:ext cx="3233892" cy="49228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E41DF9-BE70-CE47-90C8-3A249E4DD27B}"/>
                  </a:ext>
                </a:extLst>
              </p:cNvPr>
              <p:cNvSpPr/>
              <p:nvPr/>
            </p:nvSpPr>
            <p:spPr>
              <a:xfrm>
                <a:off x="2925588" y="4598878"/>
                <a:ext cx="28771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17A3E6-ECE2-7308-E528-D49C2CCB8849}"/>
              </a:ext>
            </a:extLst>
          </p:cNvPr>
          <p:cNvGrpSpPr/>
          <p:nvPr/>
        </p:nvGrpSpPr>
        <p:grpSpPr>
          <a:xfrm>
            <a:off x="565046" y="2233996"/>
            <a:ext cx="8013906" cy="782827"/>
            <a:chOff x="628650" y="5664798"/>
            <a:chExt cx="8013906" cy="7828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9ABAFF-E63A-25A1-74ED-D9A10BD802F6}"/>
                </a:ext>
              </a:extLst>
            </p:cNvPr>
            <p:cNvSpPr txBox="1"/>
            <p:nvPr/>
          </p:nvSpPr>
          <p:spPr>
            <a:xfrm>
              <a:off x="628650" y="5724350"/>
              <a:ext cx="8013906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600"/>
                </a:spcAft>
              </a:pPr>
              <a:r>
                <a:rPr lang="en-US" b="1" dirty="0"/>
                <a:t>Takeaway 1: </a:t>
              </a:r>
              <a:r>
                <a:rPr lang="en-US" dirty="0">
                  <a:solidFill>
                    <a:schemeClr val="tx2"/>
                  </a:solidFill>
                </a:rPr>
                <a:t>Cards have heterogenous CTR, distributed as Beta</a:t>
              </a:r>
            </a:p>
            <a:p>
              <a:pPr marL="342900" indent="-342900">
                <a:buBlip>
                  <a:blip r:embed="rId3"/>
                </a:buBlip>
              </a:pPr>
              <a:endParaRPr 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0EBEDC-9CF4-6053-8ECC-1DB23CE77A0C}"/>
                </a:ext>
              </a:extLst>
            </p:cNvPr>
            <p:cNvGrpSpPr/>
            <p:nvPr/>
          </p:nvGrpSpPr>
          <p:grpSpPr>
            <a:xfrm>
              <a:off x="1378634" y="5664798"/>
              <a:ext cx="6563887" cy="492288"/>
              <a:chOff x="2775517" y="4509240"/>
              <a:chExt cx="3210677" cy="49228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D63A2C6-7BF1-6B59-77B7-9AA0F713583C}"/>
                  </a:ext>
                </a:extLst>
              </p:cNvPr>
              <p:cNvSpPr/>
              <p:nvPr/>
            </p:nvSpPr>
            <p:spPr>
              <a:xfrm>
                <a:off x="2775517" y="4509240"/>
                <a:ext cx="3210677" cy="49228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BBB787-0C74-F559-88DB-1833E8071C6B}"/>
                  </a:ext>
                </a:extLst>
              </p:cNvPr>
              <p:cNvSpPr/>
              <p:nvPr/>
            </p:nvSpPr>
            <p:spPr>
              <a:xfrm>
                <a:off x="2925588" y="4598878"/>
                <a:ext cx="28771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109012-1FFD-7CB1-7BED-A8651DE01EE9}"/>
              </a:ext>
            </a:extLst>
          </p:cNvPr>
          <p:cNvGrpSpPr/>
          <p:nvPr/>
        </p:nvGrpSpPr>
        <p:grpSpPr>
          <a:xfrm>
            <a:off x="458709" y="3372305"/>
            <a:ext cx="8013906" cy="787896"/>
            <a:chOff x="628650" y="5659729"/>
            <a:chExt cx="8013906" cy="7878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67090D-AF49-712E-7853-44154902CAC7}"/>
                </a:ext>
              </a:extLst>
            </p:cNvPr>
            <p:cNvSpPr txBox="1"/>
            <p:nvPr/>
          </p:nvSpPr>
          <p:spPr>
            <a:xfrm>
              <a:off x="628650" y="5724350"/>
              <a:ext cx="8013906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600"/>
                </a:spcAft>
              </a:pPr>
              <a:r>
                <a:rPr lang="en-US" b="1" dirty="0"/>
                <a:t>Takeaway 2: </a:t>
              </a:r>
              <a:r>
                <a:rPr lang="en-US" dirty="0">
                  <a:solidFill>
                    <a:schemeClr val="tx2"/>
                  </a:solidFill>
                </a:rPr>
                <a:t>New users leave at high rates and are sensitive</a:t>
              </a:r>
            </a:p>
            <a:p>
              <a:pPr marL="342900" indent="-342900">
                <a:buBlip>
                  <a:blip r:embed="rId3"/>
                </a:buBlip>
              </a:pPr>
              <a:endParaRPr 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D38B80A-70F5-17CF-4973-0157D8B0483C}"/>
                </a:ext>
              </a:extLst>
            </p:cNvPr>
            <p:cNvGrpSpPr/>
            <p:nvPr/>
          </p:nvGrpSpPr>
          <p:grpSpPr>
            <a:xfrm>
              <a:off x="1437510" y="5659729"/>
              <a:ext cx="6611348" cy="492288"/>
              <a:chOff x="2804315" y="4504171"/>
              <a:chExt cx="3233892" cy="49228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D3FCF59-80A7-955B-8231-510BD3D6EDA2}"/>
                  </a:ext>
                </a:extLst>
              </p:cNvPr>
              <p:cNvSpPr/>
              <p:nvPr/>
            </p:nvSpPr>
            <p:spPr>
              <a:xfrm>
                <a:off x="2804315" y="4504171"/>
                <a:ext cx="3233892" cy="49228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FFC1958-00DC-D7C0-BB8E-913F1F0036AF}"/>
                  </a:ext>
                </a:extLst>
              </p:cNvPr>
              <p:cNvSpPr/>
              <p:nvPr/>
            </p:nvSpPr>
            <p:spPr>
              <a:xfrm>
                <a:off x="2925588" y="4598878"/>
                <a:ext cx="28771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BEE1B8A-7F6A-50F4-2997-989F7914BEDA}"/>
              </a:ext>
            </a:extLst>
          </p:cNvPr>
          <p:cNvSpPr txBox="1"/>
          <p:nvPr/>
        </p:nvSpPr>
        <p:spPr>
          <a:xfrm>
            <a:off x="1454727" y="2740341"/>
            <a:ext cx="615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Need to experiment to find good content in the tail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C9B971-8DB2-1790-DC4B-1A368C204F7A}"/>
              </a:ext>
            </a:extLst>
          </p:cNvPr>
          <p:cNvSpPr txBox="1"/>
          <p:nvPr/>
        </p:nvSpPr>
        <p:spPr>
          <a:xfrm>
            <a:off x="1454726" y="3856866"/>
            <a:ext cx="615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Need to consider user age in recommendation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868236-F24B-6199-CF9D-0D33E83CC014}"/>
              </a:ext>
            </a:extLst>
          </p:cNvPr>
          <p:cNvSpPr txBox="1"/>
          <p:nvPr/>
        </p:nvSpPr>
        <p:spPr>
          <a:xfrm>
            <a:off x="1451029" y="4900117"/>
            <a:ext cx="615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Need to find a better experimentation policy</a:t>
            </a:r>
          </a:p>
        </p:txBody>
      </p:sp>
    </p:spTree>
    <p:extLst>
      <p:ext uri="{BB962C8B-B14F-4D97-AF65-F5344CB8AC3E}">
        <p14:creationId xmlns:p14="http://schemas.microsoft.com/office/powerpoint/2010/main" val="293384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Fluid MDP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2CAC7-C596-2E3E-3973-42FE5D98FB77}"/>
              </a:ext>
            </a:extLst>
          </p:cNvPr>
          <p:cNvSpPr txBox="1"/>
          <p:nvPr/>
        </p:nvSpPr>
        <p:spPr>
          <a:xfrm>
            <a:off x="564696" y="5072502"/>
            <a:ext cx="801460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Objective</a:t>
            </a:r>
            <a:r>
              <a:rPr lang="en-US" b="1" dirty="0">
                <a:solidFill>
                  <a:schemeClr val="tx2"/>
                </a:solidFill>
              </a:rPr>
              <a:t>: </a:t>
            </a:r>
            <a:r>
              <a:rPr lang="en-US" dirty="0">
                <a:solidFill>
                  <a:schemeClr val="tx2"/>
                </a:solidFill>
              </a:rPr>
              <a:t>Maximize steady-state market size</a:t>
            </a: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This is equivalent to maximizing sum total user engagement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21FFFA7-EA6B-22B2-DDDE-651A44A0BDAD}"/>
                  </a:ext>
                </a:extLst>
              </p:cNvPr>
              <p:cNvSpPr/>
              <p:nvPr/>
            </p:nvSpPr>
            <p:spPr>
              <a:xfrm>
                <a:off x="564696" y="2100998"/>
                <a:ext cx="8014608" cy="2769989"/>
              </a:xfrm>
              <a:prstGeom prst="rect">
                <a:avLst/>
              </a:prstGeom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>
                    <a:solidFill>
                      <a:schemeClr val="tx2"/>
                    </a:solidFill>
                  </a:rPr>
                  <a:t>Consider a single new card being added to marketplace with requirement it’s shown </a:t>
                </a:r>
                <a:r>
                  <a:rPr lang="en-US" b="1" dirty="0"/>
                  <a:t>B</a:t>
                </a:r>
                <a:r>
                  <a:rPr lang="en-US" dirty="0">
                    <a:solidFill>
                      <a:schemeClr val="tx2"/>
                    </a:solidFill>
                  </a:rPr>
                  <a:t> times in each the period. </a:t>
                </a:r>
              </a:p>
              <a:p>
                <a:pPr marL="342900" indent="-342900">
                  <a:spcAft>
                    <a:spcPts val="600"/>
                  </a:spcAft>
                  <a:buBlip>
                    <a:blip r:embed="rId3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Users are one of </a:t>
                </a:r>
                <a:r>
                  <a:rPr lang="en-US" dirty="0"/>
                  <a:t>s 𝜖 [m] </a:t>
                </a:r>
                <a:r>
                  <a:rPr lang="en-US" dirty="0">
                    <a:solidFill>
                      <a:schemeClr val="tx2"/>
                    </a:solidFill>
                  </a:rPr>
                  <a:t>states or </a:t>
                </a:r>
                <a:r>
                  <a:rPr lang="en-US" b="1" dirty="0"/>
                  <a:t>q</a:t>
                </a:r>
                <a:r>
                  <a:rPr lang="en-US" dirty="0">
                    <a:solidFill>
                      <a:schemeClr val="tx2"/>
                    </a:solidFill>
                  </a:rPr>
                  <a:t>uit, </a:t>
                </a:r>
                <a:r>
                  <a:rPr lang="en-US" b="1" dirty="0" err="1"/>
                  <a:t>Λ</a:t>
                </a:r>
                <a:r>
                  <a:rPr lang="en-US" b="1" baseline="-25000" dirty="0" err="1"/>
                  <a:t>s</a:t>
                </a:r>
                <a:r>
                  <a:rPr lang="en-US" b="1" baseline="30000" dirty="0" err="1"/>
                  <a:t>t</a:t>
                </a:r>
                <a:r>
                  <a:rPr lang="en-US" b="1" baseline="-25000" dirty="0"/>
                  <a:t>  </a:t>
                </a:r>
                <a:r>
                  <a:rPr lang="en-US" dirty="0">
                    <a:solidFill>
                      <a:schemeClr val="tx2"/>
                    </a:solidFill>
                  </a:rPr>
                  <a:t>users in each state s at time t</a:t>
                </a:r>
                <a:endParaRPr lang="en-US" b="1" baseline="-25000" dirty="0"/>
              </a:p>
              <a:p>
                <a:pPr marL="342900" indent="-342900">
                  <a:spcAft>
                    <a:spcPts val="600"/>
                  </a:spcAft>
                  <a:buBlip>
                    <a:blip r:embed="rId3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en-US" baseline="30000" dirty="0"/>
                  <a:t>t</a:t>
                </a:r>
                <a:r>
                  <a:rPr lang="en-US" dirty="0">
                    <a:solidFill>
                      <a:schemeClr val="tx2"/>
                    </a:solidFill>
                  </a:rPr>
                  <a:t>: Decides how much to experiment in each state</a:t>
                </a:r>
              </a:p>
              <a:p>
                <a:pPr marL="800100" lvl="1" indent="-342900">
                  <a:spcAft>
                    <a:spcPts val="600"/>
                  </a:spcAft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2"/>
                    </a:solidFill>
                  </a:rPr>
                  <a:t>Feasibility</a:t>
                </a:r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en-US" baseline="30000" dirty="0"/>
                  <a:t>t</a:t>
                </a:r>
                <a:r>
                  <a:rPr lang="en-US" baseline="-25000" dirty="0"/>
                  <a:t>s</a:t>
                </a:r>
                <a:r>
                  <a:rPr lang="en-US" dirty="0">
                    <a:solidFill>
                      <a:schemeClr val="tx2"/>
                    </a:solidFill>
                  </a:rPr>
                  <a:t> ≤ </a:t>
                </a:r>
                <a:r>
                  <a:rPr lang="en-US" b="1" dirty="0" err="1"/>
                  <a:t>Λ</a:t>
                </a:r>
                <a:r>
                  <a:rPr lang="en-US" baseline="-25000" dirty="0" err="1"/>
                  <a:t>s</a:t>
                </a:r>
                <a:r>
                  <a:rPr lang="en-US" baseline="30000" dirty="0" err="1"/>
                  <a:t>t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𝛑</m:t>
                        </m:r>
                        <m:r>
                          <m:rPr>
                            <m:nor/>
                          </m:rPr>
                          <a:rPr lang="en-US" baseline="30000" dirty="0">
                            <a:solidFill>
                              <a:schemeClr val="tx2"/>
                            </a:solidFill>
                          </a:rPr>
                          <m:t>t</m:t>
                        </m:r>
                      </m:e>
                    </m:nary>
                  </m:oMath>
                </a14:m>
                <a:r>
                  <a:rPr lang="en-US" baseline="-25000" dirty="0">
                    <a:solidFill>
                      <a:schemeClr val="tx2"/>
                    </a:solidFill>
                  </a:rPr>
                  <a:t>s </a:t>
                </a:r>
                <a:r>
                  <a:rPr lang="en-US" dirty="0">
                    <a:solidFill>
                      <a:schemeClr val="tx2"/>
                    </a:solidFill>
                  </a:rPr>
                  <a:t>= </a:t>
                </a:r>
                <a:r>
                  <a:rPr lang="en-US" dirty="0"/>
                  <a:t>B</a:t>
                </a:r>
                <a:r>
                  <a:rPr lang="en-US" dirty="0">
                    <a:solidFill>
                      <a:schemeClr val="tx2"/>
                    </a:solidFill>
                  </a:rPr>
                  <a:t>, for every state s and time t</a:t>
                </a:r>
              </a:p>
              <a:p>
                <a:pPr marL="342900" indent="-342900">
                  <a:spcAft>
                    <a:spcPts val="600"/>
                  </a:spcAft>
                  <a:buBlip>
                    <a:blip r:embed="rId3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Fixed number of arrivals </a:t>
                </a:r>
                <a:r>
                  <a:rPr lang="el-GR" dirty="0"/>
                  <a:t>λ</a:t>
                </a:r>
                <a:r>
                  <a:rPr lang="en-US" baseline="-25000" dirty="0"/>
                  <a:t>1</a:t>
                </a:r>
                <a:r>
                  <a:rPr lang="en-US" dirty="0">
                    <a:solidFill>
                      <a:schemeClr val="tx2"/>
                    </a:solidFill>
                  </a:rPr>
                  <a:t> into state 1 at start of every period</a:t>
                </a:r>
              </a:p>
              <a:p>
                <a:pPr marL="342900" indent="-342900">
                  <a:spcAft>
                    <a:spcPts val="600"/>
                  </a:spcAft>
                  <a:buBlip>
                    <a:blip r:embed="rId3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Transitions between s and s’ according to fixed “probabilities”: </a:t>
                </a:r>
                <a:r>
                  <a:rPr lang="en-US" dirty="0"/>
                  <a:t>p</a:t>
                </a:r>
                <a:r>
                  <a:rPr lang="en-US" baseline="-25000" dirty="0"/>
                  <a:t>{s a s’}</a:t>
                </a:r>
              </a:p>
              <a:p>
                <a:pPr marL="800100" lvl="1" indent="-342900">
                  <a:spcAft>
                    <a:spcPts val="600"/>
                  </a:spcAft>
                  <a:buBlip>
                    <a:blip r:embed="rId3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Action a is either show an old card or the new card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21FFFA7-EA6B-22B2-DDDE-651A44A0B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96" y="2100998"/>
                <a:ext cx="8014608" cy="2769989"/>
              </a:xfrm>
              <a:prstGeom prst="rect">
                <a:avLst/>
              </a:prstGeom>
              <a:blipFill>
                <a:blip r:embed="rId4"/>
                <a:stretch>
                  <a:fillRect l="-633" t="-913" r="-949" b="-274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C1D2326-6566-65F5-781E-D585227B0565}"/>
              </a:ext>
            </a:extLst>
          </p:cNvPr>
          <p:cNvSpPr txBox="1"/>
          <p:nvPr/>
        </p:nvSpPr>
        <p:spPr>
          <a:xfrm>
            <a:off x="564696" y="1611573"/>
            <a:ext cx="756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MDP Model with </a:t>
            </a:r>
            <a:r>
              <a:rPr lang="en-US" i="1" u="sng" dirty="0">
                <a:solidFill>
                  <a:schemeClr val="tx2"/>
                </a:solidFill>
              </a:rPr>
              <a:t>fluid transitions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403F3-462E-4A29-810D-435CC343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7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FE1F5A-6375-93C2-E526-AFD43B23E8ED}"/>
              </a:ext>
            </a:extLst>
          </p:cNvPr>
          <p:cNvGrpSpPr/>
          <p:nvPr/>
        </p:nvGrpSpPr>
        <p:grpSpPr>
          <a:xfrm>
            <a:off x="1308100" y="3355062"/>
            <a:ext cx="6527800" cy="2984500"/>
            <a:chOff x="1308100" y="3355062"/>
            <a:chExt cx="6527800" cy="2984500"/>
          </a:xfrm>
        </p:grpSpPr>
        <p:pic>
          <p:nvPicPr>
            <p:cNvPr id="6" name="Picture 5" descr="A diagram of a diagram&#10;&#10;Description automatically generated">
              <a:extLst>
                <a:ext uri="{FF2B5EF4-FFF2-40B4-BE49-F238E27FC236}">
                  <a16:creationId xmlns:a16="http://schemas.microsoft.com/office/drawing/2014/main" id="{3FBB5FCC-B540-0284-557D-F7E473538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100" y="3355062"/>
              <a:ext cx="6527800" cy="29845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70063-BAD3-FF7E-89E2-FB921EB9298A}"/>
                </a:ext>
              </a:extLst>
            </p:cNvPr>
            <p:cNvSpPr txBox="1"/>
            <p:nvPr/>
          </p:nvSpPr>
          <p:spPr>
            <a:xfrm>
              <a:off x="3962401" y="436239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44538D-4911-EDA9-368B-273F23E0D42B}"/>
                </a:ext>
              </a:extLst>
            </p:cNvPr>
            <p:cNvSpPr txBox="1"/>
            <p:nvPr/>
          </p:nvSpPr>
          <p:spPr>
            <a:xfrm>
              <a:off x="3962401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.8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5E1FC3-089B-D66E-A964-F9E77C99720E}"/>
                </a:ext>
              </a:extLst>
            </p:cNvPr>
            <p:cNvSpPr txBox="1"/>
            <p:nvPr/>
          </p:nvSpPr>
          <p:spPr>
            <a:xfrm>
              <a:off x="5556970" y="4362399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.75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18EACB-DC98-E0E2-05EF-635416FDF5B7}"/>
                </a:ext>
              </a:extLst>
            </p:cNvPr>
            <p:cNvSpPr txBox="1"/>
            <p:nvPr/>
          </p:nvSpPr>
          <p:spPr>
            <a:xfrm>
              <a:off x="5616122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50E3AD-5DC1-1B4E-46AD-A4994D69B79A}"/>
                </a:ext>
              </a:extLst>
            </p:cNvPr>
            <p:cNvSpPr txBox="1"/>
            <p:nvPr/>
          </p:nvSpPr>
          <p:spPr>
            <a:xfrm>
              <a:off x="6947607" y="364231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126FF8-778C-201F-F732-1DE2854FCC5E}"/>
                </a:ext>
              </a:extLst>
            </p:cNvPr>
            <p:cNvSpPr txBox="1"/>
            <p:nvPr/>
          </p:nvSpPr>
          <p:spPr>
            <a:xfrm>
              <a:off x="6131180" y="3665304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8A0FC7-9178-7AF6-6375-93C4CA241EDC}"/>
                </a:ext>
              </a:extLst>
            </p:cNvPr>
            <p:cNvSpPr txBox="1"/>
            <p:nvPr/>
          </p:nvSpPr>
          <p:spPr>
            <a:xfrm>
              <a:off x="3113309" y="468047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EECF26-A308-8A13-2EF5-D1C6E7AC07AD}"/>
                </a:ext>
              </a:extLst>
            </p:cNvPr>
            <p:cNvSpPr txBox="1"/>
            <p:nvPr/>
          </p:nvSpPr>
          <p:spPr>
            <a:xfrm>
              <a:off x="4639943" y="46844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573C53-15FD-5FB9-4913-E7FA581D93B3}"/>
                </a:ext>
              </a:extLst>
            </p:cNvPr>
            <p:cNvSpPr txBox="1"/>
            <p:nvPr/>
          </p:nvSpPr>
          <p:spPr>
            <a:xfrm>
              <a:off x="6396353" y="468441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46092C7-8481-3C66-9808-05FA4DB90379}"/>
                </a:ext>
              </a:extLst>
            </p:cNvPr>
            <p:cNvSpPr txBox="1"/>
            <p:nvPr/>
          </p:nvSpPr>
          <p:spPr>
            <a:xfrm>
              <a:off x="3486051" y="46804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91AFB75-00C3-8A8D-C053-CCEE969C69D1}"/>
                </a:ext>
              </a:extLst>
            </p:cNvPr>
            <p:cNvSpPr txBox="1"/>
            <p:nvPr/>
          </p:nvSpPr>
          <p:spPr>
            <a:xfrm>
              <a:off x="5113157" y="4684418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690D1A-7C6F-CEF6-F390-12EA5E71FE97}"/>
                </a:ext>
              </a:extLst>
            </p:cNvPr>
            <p:cNvSpPr txBox="1"/>
            <p:nvPr/>
          </p:nvSpPr>
          <p:spPr>
            <a:xfrm>
              <a:off x="6714164" y="46856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.05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Fluid MDP Model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/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Period 0, </a:t>
                </a:r>
                <a:r>
                  <a:rPr lang="en-US" dirty="0">
                    <a:solidFill>
                      <a:schemeClr val="tx2"/>
                    </a:solidFill>
                  </a:rPr>
                  <a:t>B = 5</a:t>
                </a:r>
                <a:endParaRPr lang="en-US" b="1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0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 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0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3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0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l="-1108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8AFADA28-90E6-FE89-124F-41048A04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pic>
        <p:nvPicPr>
          <p:cNvPr id="52" name="Picture 5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8B448EC-D872-04E2-77D7-EA8F20BB55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84" y="1578117"/>
            <a:ext cx="4665266" cy="16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FE1F5A-6375-93C2-E526-AFD43B23E8ED}"/>
              </a:ext>
            </a:extLst>
          </p:cNvPr>
          <p:cNvGrpSpPr/>
          <p:nvPr/>
        </p:nvGrpSpPr>
        <p:grpSpPr>
          <a:xfrm>
            <a:off x="1308100" y="3355062"/>
            <a:ext cx="6527800" cy="2984500"/>
            <a:chOff x="1308100" y="3355062"/>
            <a:chExt cx="6527800" cy="2984500"/>
          </a:xfrm>
        </p:grpSpPr>
        <p:pic>
          <p:nvPicPr>
            <p:cNvPr id="6" name="Picture 5" descr="A diagram of a diagram&#10;&#10;Description automatically generated">
              <a:extLst>
                <a:ext uri="{FF2B5EF4-FFF2-40B4-BE49-F238E27FC236}">
                  <a16:creationId xmlns:a16="http://schemas.microsoft.com/office/drawing/2014/main" id="{3FBB5FCC-B540-0284-557D-F7E473538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100" y="3355062"/>
              <a:ext cx="6527800" cy="29845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70063-BAD3-FF7E-89E2-FB921EB9298A}"/>
                </a:ext>
              </a:extLst>
            </p:cNvPr>
            <p:cNvSpPr txBox="1"/>
            <p:nvPr/>
          </p:nvSpPr>
          <p:spPr>
            <a:xfrm>
              <a:off x="3962401" y="436239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44538D-4911-EDA9-368B-273F23E0D42B}"/>
                </a:ext>
              </a:extLst>
            </p:cNvPr>
            <p:cNvSpPr txBox="1"/>
            <p:nvPr/>
          </p:nvSpPr>
          <p:spPr>
            <a:xfrm>
              <a:off x="3962401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.8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5E1FC3-089B-D66E-A964-F9E77C99720E}"/>
                </a:ext>
              </a:extLst>
            </p:cNvPr>
            <p:cNvSpPr txBox="1"/>
            <p:nvPr/>
          </p:nvSpPr>
          <p:spPr>
            <a:xfrm>
              <a:off x="5556970" y="4362399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.75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18EACB-DC98-E0E2-05EF-635416FDF5B7}"/>
                </a:ext>
              </a:extLst>
            </p:cNvPr>
            <p:cNvSpPr txBox="1"/>
            <p:nvPr/>
          </p:nvSpPr>
          <p:spPr>
            <a:xfrm>
              <a:off x="5616122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50E3AD-5DC1-1B4E-46AD-A4994D69B79A}"/>
                </a:ext>
              </a:extLst>
            </p:cNvPr>
            <p:cNvSpPr txBox="1"/>
            <p:nvPr/>
          </p:nvSpPr>
          <p:spPr>
            <a:xfrm>
              <a:off x="6947607" y="364231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126FF8-778C-201F-F732-1DE2854FCC5E}"/>
                </a:ext>
              </a:extLst>
            </p:cNvPr>
            <p:cNvSpPr txBox="1"/>
            <p:nvPr/>
          </p:nvSpPr>
          <p:spPr>
            <a:xfrm>
              <a:off x="6131180" y="3665304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8A0FC7-9178-7AF6-6375-93C4CA241EDC}"/>
                </a:ext>
              </a:extLst>
            </p:cNvPr>
            <p:cNvSpPr txBox="1"/>
            <p:nvPr/>
          </p:nvSpPr>
          <p:spPr>
            <a:xfrm>
              <a:off x="3113309" y="468047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EECF26-A308-8A13-2EF5-D1C6E7AC07AD}"/>
                </a:ext>
              </a:extLst>
            </p:cNvPr>
            <p:cNvSpPr txBox="1"/>
            <p:nvPr/>
          </p:nvSpPr>
          <p:spPr>
            <a:xfrm>
              <a:off x="4639943" y="46844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573C53-15FD-5FB9-4913-E7FA581D93B3}"/>
                </a:ext>
              </a:extLst>
            </p:cNvPr>
            <p:cNvSpPr txBox="1"/>
            <p:nvPr/>
          </p:nvSpPr>
          <p:spPr>
            <a:xfrm>
              <a:off x="6396353" y="468441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46092C7-8481-3C66-9808-05FA4DB90379}"/>
                </a:ext>
              </a:extLst>
            </p:cNvPr>
            <p:cNvSpPr txBox="1"/>
            <p:nvPr/>
          </p:nvSpPr>
          <p:spPr>
            <a:xfrm>
              <a:off x="3486051" y="46804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91AFB75-00C3-8A8D-C053-CCEE969C69D1}"/>
                </a:ext>
              </a:extLst>
            </p:cNvPr>
            <p:cNvSpPr txBox="1"/>
            <p:nvPr/>
          </p:nvSpPr>
          <p:spPr>
            <a:xfrm>
              <a:off x="5113157" y="4684418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690D1A-7C6F-CEF6-F390-12EA5E71FE97}"/>
                </a:ext>
              </a:extLst>
            </p:cNvPr>
            <p:cNvSpPr txBox="1"/>
            <p:nvPr/>
          </p:nvSpPr>
          <p:spPr>
            <a:xfrm>
              <a:off x="6714164" y="46856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.05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Fluid MDP Model Example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67E998-8EF2-DEB2-20FF-9651E49EB852}"/>
              </a:ext>
            </a:extLst>
          </p:cNvPr>
          <p:cNvGrpSpPr/>
          <p:nvPr/>
        </p:nvGrpSpPr>
        <p:grpSpPr>
          <a:xfrm>
            <a:off x="1632851" y="3607441"/>
            <a:ext cx="740230" cy="446312"/>
            <a:chOff x="217708" y="4875436"/>
            <a:chExt cx="740230" cy="4463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D87856-6DE4-8733-EDA4-57C325180A53}"/>
                </a:ext>
              </a:extLst>
            </p:cNvPr>
            <p:cNvSpPr/>
            <p:nvPr/>
          </p:nvSpPr>
          <p:spPr>
            <a:xfrm>
              <a:off x="217709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63F4098-3698-02EA-0D47-8B6E669309D8}"/>
                </a:ext>
              </a:extLst>
            </p:cNvPr>
            <p:cNvSpPr/>
            <p:nvPr/>
          </p:nvSpPr>
          <p:spPr>
            <a:xfrm>
              <a:off x="489852" y="4875436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7D0E19-06EC-E74A-AF67-AC83D4F98854}"/>
                </a:ext>
              </a:extLst>
            </p:cNvPr>
            <p:cNvSpPr/>
            <p:nvPr/>
          </p:nvSpPr>
          <p:spPr>
            <a:xfrm>
              <a:off x="489852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FC523D-39E3-FAD9-FACA-3DADC523DC67}"/>
                </a:ext>
              </a:extLst>
            </p:cNvPr>
            <p:cNvSpPr/>
            <p:nvPr/>
          </p:nvSpPr>
          <p:spPr>
            <a:xfrm>
              <a:off x="761995" y="4880879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017A4ED-F268-8A6E-1808-7EBBC1A31A85}"/>
                </a:ext>
              </a:extLst>
            </p:cNvPr>
            <p:cNvSpPr/>
            <p:nvPr/>
          </p:nvSpPr>
          <p:spPr>
            <a:xfrm>
              <a:off x="772881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2D25193-E811-B1BC-B141-14768B14A579}"/>
                </a:ext>
              </a:extLst>
            </p:cNvPr>
            <p:cNvSpPr/>
            <p:nvPr/>
          </p:nvSpPr>
          <p:spPr>
            <a:xfrm>
              <a:off x="217708" y="4875436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/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Period 0, </a:t>
                </a:r>
                <a:r>
                  <a:rPr lang="en-US" dirty="0">
                    <a:solidFill>
                      <a:schemeClr val="tx2"/>
                    </a:solidFill>
                  </a:rPr>
                  <a:t>B = 5</a:t>
                </a:r>
                <a:endParaRPr lang="en-US" b="1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0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  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0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3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0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l="-1108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C01951-6FEB-832E-F53B-43B5E02E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CBEC526-682F-C2F7-5725-523D1DA6D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84" y="1578117"/>
            <a:ext cx="4665266" cy="16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Fluid MDP Model Example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67E998-8EF2-DEB2-20FF-9651E49EB852}"/>
              </a:ext>
            </a:extLst>
          </p:cNvPr>
          <p:cNvGrpSpPr/>
          <p:nvPr/>
        </p:nvGrpSpPr>
        <p:grpSpPr>
          <a:xfrm>
            <a:off x="3113308" y="3353888"/>
            <a:ext cx="740230" cy="446312"/>
            <a:chOff x="217708" y="4875436"/>
            <a:chExt cx="740230" cy="4463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D87856-6DE4-8733-EDA4-57C325180A53}"/>
                </a:ext>
              </a:extLst>
            </p:cNvPr>
            <p:cNvSpPr/>
            <p:nvPr/>
          </p:nvSpPr>
          <p:spPr>
            <a:xfrm>
              <a:off x="217709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63F4098-3698-02EA-0D47-8B6E669309D8}"/>
                </a:ext>
              </a:extLst>
            </p:cNvPr>
            <p:cNvSpPr/>
            <p:nvPr/>
          </p:nvSpPr>
          <p:spPr>
            <a:xfrm>
              <a:off x="489852" y="4875436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7D0E19-06EC-E74A-AF67-AC83D4F98854}"/>
                </a:ext>
              </a:extLst>
            </p:cNvPr>
            <p:cNvSpPr/>
            <p:nvPr/>
          </p:nvSpPr>
          <p:spPr>
            <a:xfrm>
              <a:off x="489852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FC523D-39E3-FAD9-FACA-3DADC523DC67}"/>
                </a:ext>
              </a:extLst>
            </p:cNvPr>
            <p:cNvSpPr/>
            <p:nvPr/>
          </p:nvSpPr>
          <p:spPr>
            <a:xfrm>
              <a:off x="761995" y="4880879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017A4ED-F268-8A6E-1808-7EBBC1A31A85}"/>
                </a:ext>
              </a:extLst>
            </p:cNvPr>
            <p:cNvSpPr/>
            <p:nvPr/>
          </p:nvSpPr>
          <p:spPr>
            <a:xfrm>
              <a:off x="772881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2D25193-E811-B1BC-B141-14768B14A579}"/>
                </a:ext>
              </a:extLst>
            </p:cNvPr>
            <p:cNvSpPr/>
            <p:nvPr/>
          </p:nvSpPr>
          <p:spPr>
            <a:xfrm>
              <a:off x="217708" y="4875436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/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Period 1, </a:t>
                </a:r>
                <a:r>
                  <a:rPr lang="en-US" dirty="0">
                    <a:solidFill>
                      <a:schemeClr val="tx2"/>
                    </a:solidFill>
                  </a:rPr>
                  <a:t>B = 5</a:t>
                </a:r>
                <a:endParaRPr lang="en-US" b="1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6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  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0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3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0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blipFill>
                <a:blip r:embed="rId3"/>
                <a:stretch>
                  <a:fillRect l="-1108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CFC5789-DFB7-DB3E-600E-38C207164886}"/>
              </a:ext>
            </a:extLst>
          </p:cNvPr>
          <p:cNvGrpSpPr/>
          <p:nvPr/>
        </p:nvGrpSpPr>
        <p:grpSpPr>
          <a:xfrm>
            <a:off x="1308100" y="3355062"/>
            <a:ext cx="6527800" cy="2984500"/>
            <a:chOff x="1308100" y="3355062"/>
            <a:chExt cx="6527800" cy="2984500"/>
          </a:xfrm>
        </p:grpSpPr>
        <p:pic>
          <p:nvPicPr>
            <p:cNvPr id="5" name="Picture 4" descr="A diagram of a diagram&#10;&#10;Description automatically generated">
              <a:extLst>
                <a:ext uri="{FF2B5EF4-FFF2-40B4-BE49-F238E27FC236}">
                  <a16:creationId xmlns:a16="http://schemas.microsoft.com/office/drawing/2014/main" id="{24493B5F-B92F-7C24-74B5-2356F6D4E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100" y="3355062"/>
              <a:ext cx="6527800" cy="29845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C23858-0142-ED60-4D07-B680E0E8CC9A}"/>
                </a:ext>
              </a:extLst>
            </p:cNvPr>
            <p:cNvSpPr txBox="1"/>
            <p:nvPr/>
          </p:nvSpPr>
          <p:spPr>
            <a:xfrm>
              <a:off x="3962401" y="436239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417308-9DD5-F5BC-D39D-9F79977DA9FE}"/>
                </a:ext>
              </a:extLst>
            </p:cNvPr>
            <p:cNvSpPr txBox="1"/>
            <p:nvPr/>
          </p:nvSpPr>
          <p:spPr>
            <a:xfrm>
              <a:off x="3962401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1CCAD3-D968-8D62-E9CA-04401E88092C}"/>
                </a:ext>
              </a:extLst>
            </p:cNvPr>
            <p:cNvSpPr txBox="1"/>
            <p:nvPr/>
          </p:nvSpPr>
          <p:spPr>
            <a:xfrm>
              <a:off x="5556970" y="4362399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.75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83B0AC-1C44-89D3-1DCD-223D2846513D}"/>
                </a:ext>
              </a:extLst>
            </p:cNvPr>
            <p:cNvSpPr txBox="1"/>
            <p:nvPr/>
          </p:nvSpPr>
          <p:spPr>
            <a:xfrm>
              <a:off x="5616122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C0F5CA-7FC6-BEA0-0387-FEF93B2A09E2}"/>
                </a:ext>
              </a:extLst>
            </p:cNvPr>
            <p:cNvSpPr txBox="1"/>
            <p:nvPr/>
          </p:nvSpPr>
          <p:spPr>
            <a:xfrm>
              <a:off x="6947607" y="364231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8A0179-4517-11F3-0846-8045154E3E85}"/>
                </a:ext>
              </a:extLst>
            </p:cNvPr>
            <p:cNvSpPr txBox="1"/>
            <p:nvPr/>
          </p:nvSpPr>
          <p:spPr>
            <a:xfrm>
              <a:off x="6131180" y="3665304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0BF7AF-4B91-0C96-1388-15B2EAAF0B1D}"/>
                </a:ext>
              </a:extLst>
            </p:cNvPr>
            <p:cNvSpPr txBox="1"/>
            <p:nvPr/>
          </p:nvSpPr>
          <p:spPr>
            <a:xfrm>
              <a:off x="3113309" y="468047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ABF974-1037-2079-CE7D-CC7C23CBF8D5}"/>
                </a:ext>
              </a:extLst>
            </p:cNvPr>
            <p:cNvSpPr txBox="1"/>
            <p:nvPr/>
          </p:nvSpPr>
          <p:spPr>
            <a:xfrm>
              <a:off x="4639943" y="46844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C9F552-60E8-5D66-8485-439E2DFFF1BB}"/>
                </a:ext>
              </a:extLst>
            </p:cNvPr>
            <p:cNvSpPr txBox="1"/>
            <p:nvPr/>
          </p:nvSpPr>
          <p:spPr>
            <a:xfrm>
              <a:off x="6396353" y="468441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5B1251-99A0-A2AC-2D5F-316044FCFB51}"/>
                </a:ext>
              </a:extLst>
            </p:cNvPr>
            <p:cNvSpPr txBox="1"/>
            <p:nvPr/>
          </p:nvSpPr>
          <p:spPr>
            <a:xfrm>
              <a:off x="3486051" y="46804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ED8C2B-3AB7-241A-C9C9-1133A74FD5F9}"/>
                </a:ext>
              </a:extLst>
            </p:cNvPr>
            <p:cNvSpPr txBox="1"/>
            <p:nvPr/>
          </p:nvSpPr>
          <p:spPr>
            <a:xfrm>
              <a:off x="5113157" y="4684418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0BB317-838A-0EA4-3F33-3A6C24C23965}"/>
                </a:ext>
              </a:extLst>
            </p:cNvPr>
            <p:cNvSpPr txBox="1"/>
            <p:nvPr/>
          </p:nvSpPr>
          <p:spPr>
            <a:xfrm>
              <a:off x="6714164" y="46856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DBAE87-5118-98DF-C140-8A715DB0AA61}"/>
              </a:ext>
            </a:extLst>
          </p:cNvPr>
          <p:cNvGrpSpPr/>
          <p:nvPr/>
        </p:nvGrpSpPr>
        <p:grpSpPr>
          <a:xfrm>
            <a:off x="3100984" y="3391088"/>
            <a:ext cx="740230" cy="446312"/>
            <a:chOff x="217708" y="4875436"/>
            <a:chExt cx="740230" cy="44631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A442209-78C8-A95A-8DC6-8AC089B0DA58}"/>
                </a:ext>
              </a:extLst>
            </p:cNvPr>
            <p:cNvSpPr/>
            <p:nvPr/>
          </p:nvSpPr>
          <p:spPr>
            <a:xfrm>
              <a:off x="217709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948EB5A-AD75-3D2E-2969-C757217F0CE4}"/>
                </a:ext>
              </a:extLst>
            </p:cNvPr>
            <p:cNvSpPr/>
            <p:nvPr/>
          </p:nvSpPr>
          <p:spPr>
            <a:xfrm>
              <a:off x="489852" y="4875436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28B6E-5D0C-39EB-284F-C916104295D9}"/>
                </a:ext>
              </a:extLst>
            </p:cNvPr>
            <p:cNvSpPr/>
            <p:nvPr/>
          </p:nvSpPr>
          <p:spPr>
            <a:xfrm>
              <a:off x="489852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3439F5A-4618-29DD-9194-F120581678A1}"/>
                </a:ext>
              </a:extLst>
            </p:cNvPr>
            <p:cNvSpPr/>
            <p:nvPr/>
          </p:nvSpPr>
          <p:spPr>
            <a:xfrm>
              <a:off x="761995" y="4880879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62474C3-1D53-D8C2-8B8C-69662477D70B}"/>
                </a:ext>
              </a:extLst>
            </p:cNvPr>
            <p:cNvSpPr/>
            <p:nvPr/>
          </p:nvSpPr>
          <p:spPr>
            <a:xfrm>
              <a:off x="772881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BB406E-6B2C-49FE-C4B4-223266B769E5}"/>
                </a:ext>
              </a:extLst>
            </p:cNvPr>
            <p:cNvSpPr/>
            <p:nvPr/>
          </p:nvSpPr>
          <p:spPr>
            <a:xfrm>
              <a:off x="217708" y="4875436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3B3192F0-6241-E43A-6735-879F1A4F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pic>
        <p:nvPicPr>
          <p:cNvPr id="32" name="Picture 3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5FFF8D2-4288-BF59-4309-80AC4AD419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84" y="1578117"/>
            <a:ext cx="4665266" cy="16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54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4493B5F-B92F-7C24-74B5-2356F6D4E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3355062"/>
            <a:ext cx="6527800" cy="2984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Fluid MDP Model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/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Period 1, </a:t>
                </a:r>
                <a:r>
                  <a:rPr lang="en-US" dirty="0">
                    <a:solidFill>
                      <a:schemeClr val="tx2"/>
                    </a:solidFill>
                  </a:rPr>
                  <a:t>B = 5</a:t>
                </a:r>
                <a:endParaRPr lang="en-US" b="1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6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5  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0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0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3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0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0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l="-1108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53A7B82-90CF-9F80-1C02-B5E57C8799BA}"/>
              </a:ext>
            </a:extLst>
          </p:cNvPr>
          <p:cNvSpPr/>
          <p:nvPr/>
        </p:nvSpPr>
        <p:spPr>
          <a:xfrm>
            <a:off x="3124195" y="3397432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15F4F1-9FBE-162E-E6F2-E2310037DFDB}"/>
              </a:ext>
            </a:extLst>
          </p:cNvPr>
          <p:cNvSpPr/>
          <p:nvPr/>
        </p:nvSpPr>
        <p:spPr>
          <a:xfrm>
            <a:off x="3113309" y="3648976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93DD18-3D88-B2CD-F523-00ECC30568AD}"/>
              </a:ext>
            </a:extLst>
          </p:cNvPr>
          <p:cNvSpPr/>
          <p:nvPr/>
        </p:nvSpPr>
        <p:spPr>
          <a:xfrm>
            <a:off x="3385452" y="3407384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6B46BB-2DF3-C99C-811B-86A3BF7602F9}"/>
              </a:ext>
            </a:extLst>
          </p:cNvPr>
          <p:cNvSpPr/>
          <p:nvPr/>
        </p:nvSpPr>
        <p:spPr>
          <a:xfrm>
            <a:off x="3385452" y="3668640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FFC0A1-5615-2C49-E251-1E267362E8BB}"/>
              </a:ext>
            </a:extLst>
          </p:cNvPr>
          <p:cNvSpPr/>
          <p:nvPr/>
        </p:nvSpPr>
        <p:spPr>
          <a:xfrm>
            <a:off x="3657595" y="3412827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96EF4A-E0A5-58B6-A7D4-E595487596E2}"/>
              </a:ext>
            </a:extLst>
          </p:cNvPr>
          <p:cNvSpPr/>
          <p:nvPr/>
        </p:nvSpPr>
        <p:spPr>
          <a:xfrm>
            <a:off x="3668481" y="3668640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0C103-3E34-4067-FC37-8DC4525E499F}"/>
              </a:ext>
            </a:extLst>
          </p:cNvPr>
          <p:cNvGrpSpPr/>
          <p:nvPr/>
        </p:nvGrpSpPr>
        <p:grpSpPr>
          <a:xfrm>
            <a:off x="1606546" y="3393162"/>
            <a:ext cx="740230" cy="446312"/>
            <a:chOff x="217708" y="4875436"/>
            <a:chExt cx="740230" cy="4463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E1BB90-9AF0-ADD9-ADBF-AFABBA94332D}"/>
                </a:ext>
              </a:extLst>
            </p:cNvPr>
            <p:cNvSpPr/>
            <p:nvPr/>
          </p:nvSpPr>
          <p:spPr>
            <a:xfrm>
              <a:off x="217709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CA07BA-7EBA-0A51-0941-5AC84FDD294C}"/>
                </a:ext>
              </a:extLst>
            </p:cNvPr>
            <p:cNvSpPr/>
            <p:nvPr/>
          </p:nvSpPr>
          <p:spPr>
            <a:xfrm>
              <a:off x="489852" y="4875436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FADD5D-FD85-F438-1AED-15ABFC1BC8BC}"/>
                </a:ext>
              </a:extLst>
            </p:cNvPr>
            <p:cNvSpPr/>
            <p:nvPr/>
          </p:nvSpPr>
          <p:spPr>
            <a:xfrm>
              <a:off x="489852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916DD2-5469-D7A2-07C0-8C5617FC380B}"/>
                </a:ext>
              </a:extLst>
            </p:cNvPr>
            <p:cNvSpPr/>
            <p:nvPr/>
          </p:nvSpPr>
          <p:spPr>
            <a:xfrm>
              <a:off x="761995" y="4880879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0075AE-929C-8399-33E5-1C77DA2214FC}"/>
                </a:ext>
              </a:extLst>
            </p:cNvPr>
            <p:cNvSpPr/>
            <p:nvPr/>
          </p:nvSpPr>
          <p:spPr>
            <a:xfrm>
              <a:off x="772881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B1517F-CB79-5B0A-FE33-12C7256F2BDB}"/>
                </a:ext>
              </a:extLst>
            </p:cNvPr>
            <p:cNvSpPr/>
            <p:nvPr/>
          </p:nvSpPr>
          <p:spPr>
            <a:xfrm>
              <a:off x="217708" y="4875436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9AE40D4-02FA-9A1F-04CB-52C14192D99E}"/>
              </a:ext>
            </a:extLst>
          </p:cNvPr>
          <p:cNvSpPr txBox="1"/>
          <p:nvPr/>
        </p:nvSpPr>
        <p:spPr>
          <a:xfrm>
            <a:off x="3962401" y="436239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.6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554303-A183-5FF2-A8E5-B97D4A6FF170}"/>
              </a:ext>
            </a:extLst>
          </p:cNvPr>
          <p:cNvSpPr txBox="1"/>
          <p:nvPr/>
        </p:nvSpPr>
        <p:spPr>
          <a:xfrm>
            <a:off x="3962401" y="3993067"/>
            <a:ext cx="56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.8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84211-AA80-66F0-5916-70AD1D4E7417}"/>
              </a:ext>
            </a:extLst>
          </p:cNvPr>
          <p:cNvSpPr txBox="1"/>
          <p:nvPr/>
        </p:nvSpPr>
        <p:spPr>
          <a:xfrm>
            <a:off x="5556970" y="436239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.75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B033A3-CAA1-5666-1E00-8D267DDAF570}"/>
              </a:ext>
            </a:extLst>
          </p:cNvPr>
          <p:cNvSpPr txBox="1"/>
          <p:nvPr/>
        </p:nvSpPr>
        <p:spPr>
          <a:xfrm>
            <a:off x="5616122" y="3993067"/>
            <a:ext cx="56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.9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D7256C-F1EF-2D22-2F4D-D94548BB0609}"/>
              </a:ext>
            </a:extLst>
          </p:cNvPr>
          <p:cNvSpPr txBox="1"/>
          <p:nvPr/>
        </p:nvSpPr>
        <p:spPr>
          <a:xfrm>
            <a:off x="6947607" y="364231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613F58-89E3-50AC-4CCF-73F577B24167}"/>
              </a:ext>
            </a:extLst>
          </p:cNvPr>
          <p:cNvSpPr txBox="1"/>
          <p:nvPr/>
        </p:nvSpPr>
        <p:spPr>
          <a:xfrm>
            <a:off x="6131180" y="3665304"/>
            <a:ext cx="56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.95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E002C9-8DE4-0A7A-B1B1-5435D85E9279}"/>
              </a:ext>
            </a:extLst>
          </p:cNvPr>
          <p:cNvSpPr txBox="1"/>
          <p:nvPr/>
        </p:nvSpPr>
        <p:spPr>
          <a:xfrm>
            <a:off x="3113309" y="468047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.4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5624E-7C13-AF1C-6DAC-7B2E2CF117CC}"/>
              </a:ext>
            </a:extLst>
          </p:cNvPr>
          <p:cNvSpPr txBox="1"/>
          <p:nvPr/>
        </p:nvSpPr>
        <p:spPr>
          <a:xfrm>
            <a:off x="4639943" y="46844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.25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55F592-261D-4513-069E-A2DDBBC2BEEF}"/>
              </a:ext>
            </a:extLst>
          </p:cNvPr>
          <p:cNvSpPr txBox="1"/>
          <p:nvPr/>
        </p:nvSpPr>
        <p:spPr>
          <a:xfrm>
            <a:off x="6396353" y="468441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04C617-7131-C041-3106-F863F368119C}"/>
              </a:ext>
            </a:extLst>
          </p:cNvPr>
          <p:cNvSpPr txBox="1"/>
          <p:nvPr/>
        </p:nvSpPr>
        <p:spPr>
          <a:xfrm>
            <a:off x="3486051" y="4680472"/>
            <a:ext cx="56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13CED2-B048-1427-FFF2-6FFC2E74C789}"/>
              </a:ext>
            </a:extLst>
          </p:cNvPr>
          <p:cNvSpPr txBox="1"/>
          <p:nvPr/>
        </p:nvSpPr>
        <p:spPr>
          <a:xfrm>
            <a:off x="5113157" y="4684418"/>
            <a:ext cx="56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C3E605-B53A-33FD-5EA7-32F2D0AED2A1}"/>
              </a:ext>
            </a:extLst>
          </p:cNvPr>
          <p:cNvSpPr txBox="1"/>
          <p:nvPr/>
        </p:nvSpPr>
        <p:spPr>
          <a:xfrm>
            <a:off x="6714164" y="4685672"/>
            <a:ext cx="56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.05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74BFA5-6AB3-4975-6AFA-A42CC1795103}"/>
              </a:ext>
            </a:extLst>
          </p:cNvPr>
          <p:cNvSpPr/>
          <p:nvPr/>
        </p:nvSpPr>
        <p:spPr>
          <a:xfrm>
            <a:off x="491944" y="5758404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C76DD88-CBBA-AEA9-6082-63265073D8C0}"/>
              </a:ext>
            </a:extLst>
          </p:cNvPr>
          <p:cNvSpPr/>
          <p:nvPr/>
        </p:nvSpPr>
        <p:spPr>
          <a:xfrm>
            <a:off x="491942" y="6170593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270527-2468-1C56-18FF-30BA3FC71C11}"/>
              </a:ext>
            </a:extLst>
          </p:cNvPr>
          <p:cNvSpPr txBox="1"/>
          <p:nvPr/>
        </p:nvSpPr>
        <p:spPr>
          <a:xfrm>
            <a:off x="676999" y="5681655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 User sees old card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FD5C6C-3883-4EE8-D6B2-CD74BF8EA8BA}"/>
              </a:ext>
            </a:extLst>
          </p:cNvPr>
          <p:cNvSpPr txBox="1"/>
          <p:nvPr/>
        </p:nvSpPr>
        <p:spPr>
          <a:xfrm>
            <a:off x="676999" y="6078124"/>
            <a:ext cx="2044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 User sees new card</a:t>
            </a:r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B1C24B66-7112-A4DD-17E2-1B7B4B5D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pic>
        <p:nvPicPr>
          <p:cNvPr id="46" name="Picture 4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EE7974E-7C07-57F8-AC72-DDC4FD370D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84" y="1578117"/>
            <a:ext cx="4665266" cy="16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60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9F85DBB-C5E9-8DBC-04DC-BD933CCA4D82}"/>
              </a:ext>
            </a:extLst>
          </p:cNvPr>
          <p:cNvGrpSpPr/>
          <p:nvPr/>
        </p:nvGrpSpPr>
        <p:grpSpPr>
          <a:xfrm>
            <a:off x="1308100" y="3355062"/>
            <a:ext cx="6527800" cy="2984500"/>
            <a:chOff x="1308100" y="3355062"/>
            <a:chExt cx="6527800" cy="2984500"/>
          </a:xfrm>
        </p:grpSpPr>
        <p:pic>
          <p:nvPicPr>
            <p:cNvPr id="47" name="Picture 46" descr="A diagram of a diagram&#10;&#10;Description automatically generated">
              <a:extLst>
                <a:ext uri="{FF2B5EF4-FFF2-40B4-BE49-F238E27FC236}">
                  <a16:creationId xmlns:a16="http://schemas.microsoft.com/office/drawing/2014/main" id="{8A214642-B9A9-FF9E-031C-05E0CE26F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100" y="3355062"/>
              <a:ext cx="6527800" cy="29845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FB3223E-FCDD-330B-E5E0-C2A549C5FA10}"/>
                </a:ext>
              </a:extLst>
            </p:cNvPr>
            <p:cNvSpPr txBox="1"/>
            <p:nvPr/>
          </p:nvSpPr>
          <p:spPr>
            <a:xfrm>
              <a:off x="3962401" y="436239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B46FA71-4F92-C99F-81CB-B7C088F50E02}"/>
                </a:ext>
              </a:extLst>
            </p:cNvPr>
            <p:cNvSpPr txBox="1"/>
            <p:nvPr/>
          </p:nvSpPr>
          <p:spPr>
            <a:xfrm>
              <a:off x="3962401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257330-AE4A-8B36-6F15-D31D8EA38272}"/>
                </a:ext>
              </a:extLst>
            </p:cNvPr>
            <p:cNvSpPr txBox="1"/>
            <p:nvPr/>
          </p:nvSpPr>
          <p:spPr>
            <a:xfrm>
              <a:off x="5556970" y="4362399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.75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1733D34-EE4E-E8DE-93DB-EC243D3D5D69}"/>
                </a:ext>
              </a:extLst>
            </p:cNvPr>
            <p:cNvSpPr txBox="1"/>
            <p:nvPr/>
          </p:nvSpPr>
          <p:spPr>
            <a:xfrm>
              <a:off x="5616122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F37873-1945-DDB6-A427-EC32ACD9C20E}"/>
                </a:ext>
              </a:extLst>
            </p:cNvPr>
            <p:cNvSpPr txBox="1"/>
            <p:nvPr/>
          </p:nvSpPr>
          <p:spPr>
            <a:xfrm>
              <a:off x="6947607" y="364231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0341DA-E3CA-E12D-3DC8-4A7BD4B1B79C}"/>
                </a:ext>
              </a:extLst>
            </p:cNvPr>
            <p:cNvSpPr txBox="1"/>
            <p:nvPr/>
          </p:nvSpPr>
          <p:spPr>
            <a:xfrm>
              <a:off x="6131180" y="3665304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A3DAE2-82A6-6F19-BB2D-69148C112CF6}"/>
                </a:ext>
              </a:extLst>
            </p:cNvPr>
            <p:cNvSpPr txBox="1"/>
            <p:nvPr/>
          </p:nvSpPr>
          <p:spPr>
            <a:xfrm>
              <a:off x="3113309" y="468047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4B06D8-EE84-C596-CBD6-56C265D32EE4}"/>
                </a:ext>
              </a:extLst>
            </p:cNvPr>
            <p:cNvSpPr txBox="1"/>
            <p:nvPr/>
          </p:nvSpPr>
          <p:spPr>
            <a:xfrm>
              <a:off x="4639943" y="46844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1EDDBD-ABDA-E60D-F4B3-CF5D22E0DBF8}"/>
                </a:ext>
              </a:extLst>
            </p:cNvPr>
            <p:cNvSpPr txBox="1"/>
            <p:nvPr/>
          </p:nvSpPr>
          <p:spPr>
            <a:xfrm>
              <a:off x="6396353" y="468441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306C82-CCA9-4FDC-2029-F58AE3A69B35}"/>
                </a:ext>
              </a:extLst>
            </p:cNvPr>
            <p:cNvSpPr txBox="1"/>
            <p:nvPr/>
          </p:nvSpPr>
          <p:spPr>
            <a:xfrm>
              <a:off x="3486051" y="46804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AA51C4-11DC-EAC9-CBFF-A27D03EB61EF}"/>
                </a:ext>
              </a:extLst>
            </p:cNvPr>
            <p:cNvSpPr txBox="1"/>
            <p:nvPr/>
          </p:nvSpPr>
          <p:spPr>
            <a:xfrm>
              <a:off x="5113157" y="4684418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AB2496-FA8B-B0F4-236D-70EAA8A5928F}"/>
                </a:ext>
              </a:extLst>
            </p:cNvPr>
            <p:cNvSpPr txBox="1"/>
            <p:nvPr/>
          </p:nvSpPr>
          <p:spPr>
            <a:xfrm>
              <a:off x="6714164" y="46856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.05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AD6F8BD-C4C9-EB6F-4343-772D0AA6FA2F}"/>
              </a:ext>
            </a:extLst>
          </p:cNvPr>
          <p:cNvGrpSpPr/>
          <p:nvPr/>
        </p:nvGrpSpPr>
        <p:grpSpPr>
          <a:xfrm>
            <a:off x="3631086" y="6133621"/>
            <a:ext cx="294271" cy="235974"/>
            <a:chOff x="8632020" y="5536475"/>
            <a:chExt cx="294271" cy="23597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9F15B25-563D-20C0-61F0-3B29480073A7}"/>
                </a:ext>
              </a:extLst>
            </p:cNvPr>
            <p:cNvSpPr/>
            <p:nvPr/>
          </p:nvSpPr>
          <p:spPr>
            <a:xfrm>
              <a:off x="8741234" y="5577561"/>
              <a:ext cx="185057" cy="185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0419ACD-ED2F-EBF3-FE08-114C26C8E7A1}"/>
                </a:ext>
              </a:extLst>
            </p:cNvPr>
            <p:cNvSpPr/>
            <p:nvPr/>
          </p:nvSpPr>
          <p:spPr>
            <a:xfrm>
              <a:off x="8632020" y="5536475"/>
              <a:ext cx="242295" cy="235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Fluid MDP Model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/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Period 2, </a:t>
                </a:r>
                <a:r>
                  <a:rPr lang="en-US" dirty="0">
                    <a:solidFill>
                      <a:schemeClr val="tx2"/>
                    </a:solidFill>
                  </a:rPr>
                  <a:t>B = 5</a:t>
                </a:r>
                <a:endParaRPr lang="en-US" b="1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6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  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3.8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3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0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l="-1108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F51E0E0-DD67-752D-0D08-D2A4AC062A05}"/>
              </a:ext>
            </a:extLst>
          </p:cNvPr>
          <p:cNvGrpSpPr/>
          <p:nvPr/>
        </p:nvGrpSpPr>
        <p:grpSpPr>
          <a:xfrm>
            <a:off x="3108775" y="3375797"/>
            <a:ext cx="740230" cy="446312"/>
            <a:chOff x="217708" y="4875436"/>
            <a:chExt cx="740230" cy="4463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D7E47FE-C6A6-203D-10EA-4AE7A7C1B3BE}"/>
                </a:ext>
              </a:extLst>
            </p:cNvPr>
            <p:cNvSpPr/>
            <p:nvPr/>
          </p:nvSpPr>
          <p:spPr>
            <a:xfrm>
              <a:off x="217709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59066F-8BEE-16D4-5B90-8C715AFAEEEE}"/>
                </a:ext>
              </a:extLst>
            </p:cNvPr>
            <p:cNvSpPr/>
            <p:nvPr/>
          </p:nvSpPr>
          <p:spPr>
            <a:xfrm>
              <a:off x="489852" y="4875436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9F249A-0FE5-366D-AF13-6C980EBAC723}"/>
                </a:ext>
              </a:extLst>
            </p:cNvPr>
            <p:cNvSpPr/>
            <p:nvPr/>
          </p:nvSpPr>
          <p:spPr>
            <a:xfrm>
              <a:off x="489852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8686522-5E19-97EA-3190-F522F96F3130}"/>
                </a:ext>
              </a:extLst>
            </p:cNvPr>
            <p:cNvSpPr/>
            <p:nvPr/>
          </p:nvSpPr>
          <p:spPr>
            <a:xfrm>
              <a:off x="761995" y="4880879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2B1BDA1-13AA-2E19-5B68-323343E0193F}"/>
                </a:ext>
              </a:extLst>
            </p:cNvPr>
            <p:cNvSpPr/>
            <p:nvPr/>
          </p:nvSpPr>
          <p:spPr>
            <a:xfrm>
              <a:off x="772881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B18E706-1E4C-D51E-5DA6-967AB317219C}"/>
                </a:ext>
              </a:extLst>
            </p:cNvPr>
            <p:cNvSpPr/>
            <p:nvPr/>
          </p:nvSpPr>
          <p:spPr>
            <a:xfrm>
              <a:off x="217708" y="4875436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7F998815-29E6-5E19-59C3-12D207181A42}"/>
              </a:ext>
            </a:extLst>
          </p:cNvPr>
          <p:cNvSpPr/>
          <p:nvPr/>
        </p:nvSpPr>
        <p:spPr>
          <a:xfrm>
            <a:off x="4765215" y="3686038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D12E9BA-4043-51DF-4E9A-AF98460CBC02}"/>
              </a:ext>
            </a:extLst>
          </p:cNvPr>
          <p:cNvSpPr/>
          <p:nvPr/>
        </p:nvSpPr>
        <p:spPr>
          <a:xfrm>
            <a:off x="5037361" y="3686038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0F0AB6-F782-19E7-1F91-E15AB1EFF8C5}"/>
              </a:ext>
            </a:extLst>
          </p:cNvPr>
          <p:cNvSpPr/>
          <p:nvPr/>
        </p:nvSpPr>
        <p:spPr>
          <a:xfrm>
            <a:off x="5298616" y="3680595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94DD63-299A-AB37-5A15-4561334A4893}"/>
              </a:ext>
            </a:extLst>
          </p:cNvPr>
          <p:cNvSpPr/>
          <p:nvPr/>
        </p:nvSpPr>
        <p:spPr>
          <a:xfrm>
            <a:off x="3277506" y="6180684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A73A402-6167-A0A1-C048-3AF1EB9C4BF7}"/>
              </a:ext>
            </a:extLst>
          </p:cNvPr>
          <p:cNvSpPr/>
          <p:nvPr/>
        </p:nvSpPr>
        <p:spPr>
          <a:xfrm>
            <a:off x="3571419" y="6175241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7E1EE2-F4B7-627E-79BA-9DBBCE44FC24}"/>
              </a:ext>
            </a:extLst>
          </p:cNvPr>
          <p:cNvGrpSpPr/>
          <p:nvPr/>
        </p:nvGrpSpPr>
        <p:grpSpPr>
          <a:xfrm>
            <a:off x="4750117" y="3419675"/>
            <a:ext cx="393815" cy="235974"/>
            <a:chOff x="8741234" y="5562325"/>
            <a:chExt cx="393815" cy="235974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EAC4081-D13A-2B27-E7E5-0EAACD9DCED4}"/>
                </a:ext>
              </a:extLst>
            </p:cNvPr>
            <p:cNvSpPr/>
            <p:nvPr/>
          </p:nvSpPr>
          <p:spPr>
            <a:xfrm>
              <a:off x="8741234" y="5577561"/>
              <a:ext cx="185057" cy="185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FAED1FE-73C0-CD60-3432-AAB9F95F38FF}"/>
                </a:ext>
              </a:extLst>
            </p:cNvPr>
            <p:cNvSpPr/>
            <p:nvPr/>
          </p:nvSpPr>
          <p:spPr>
            <a:xfrm>
              <a:off x="8892754" y="5562325"/>
              <a:ext cx="242295" cy="235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BB287184-2799-A50B-083D-3B3F3F843778}"/>
              </a:ext>
            </a:extLst>
          </p:cNvPr>
          <p:cNvSpPr/>
          <p:nvPr/>
        </p:nvSpPr>
        <p:spPr>
          <a:xfrm>
            <a:off x="491944" y="5758404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49E1E1F-F686-DADA-0C18-D837052A90C4}"/>
              </a:ext>
            </a:extLst>
          </p:cNvPr>
          <p:cNvSpPr/>
          <p:nvPr/>
        </p:nvSpPr>
        <p:spPr>
          <a:xfrm>
            <a:off x="491942" y="6170593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82C3CE-9369-7026-B4DA-5A1487C37D4E}"/>
              </a:ext>
            </a:extLst>
          </p:cNvPr>
          <p:cNvSpPr txBox="1"/>
          <p:nvPr/>
        </p:nvSpPr>
        <p:spPr>
          <a:xfrm>
            <a:off x="676999" y="5681655"/>
            <a:ext cx="1943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 User saw old card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01D8D5-D88A-F354-61DE-286A61B06E83}"/>
              </a:ext>
            </a:extLst>
          </p:cNvPr>
          <p:cNvSpPr txBox="1"/>
          <p:nvPr/>
        </p:nvSpPr>
        <p:spPr>
          <a:xfrm>
            <a:off x="676999" y="6078124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 User saw new card</a:t>
            </a:r>
          </a:p>
        </p:txBody>
      </p:sp>
      <p:sp>
        <p:nvSpPr>
          <p:cNvPr id="71" name="Footer Placeholder 70">
            <a:extLst>
              <a:ext uri="{FF2B5EF4-FFF2-40B4-BE49-F238E27FC236}">
                <a16:creationId xmlns:a16="http://schemas.microsoft.com/office/drawing/2014/main" id="{8418BE29-6A04-F282-6D8A-7E5DA339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pic>
        <p:nvPicPr>
          <p:cNvPr id="72" name="Picture 7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CE3EEC0-959C-D38D-6065-FAB34007D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84" y="1578117"/>
            <a:ext cx="4665266" cy="16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Content Recommendation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34B91-E3A7-854C-9AD5-24CE51BC2B9E}"/>
              </a:ext>
            </a:extLst>
          </p:cNvPr>
          <p:cNvSpPr txBox="1"/>
          <p:nvPr/>
        </p:nvSpPr>
        <p:spPr>
          <a:xfrm>
            <a:off x="651510" y="1620812"/>
            <a:ext cx="78638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2"/>
                </a:solidFill>
              </a:rPr>
              <a:t>We study the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platform recommendation problem</a:t>
            </a:r>
            <a:r>
              <a:rPr lang="en" altLang="zh-CN" dirty="0">
                <a:solidFill>
                  <a:schemeClr val="tx2"/>
                </a:solidFill>
              </a:rPr>
              <a:t>, </a:t>
            </a:r>
            <a:r>
              <a:rPr lang="en-US" altLang="zh-CN" dirty="0">
                <a:solidFill>
                  <a:schemeClr val="tx2"/>
                </a:solidFill>
              </a:rPr>
              <a:t>in which the platform decides how to recommend </a:t>
            </a:r>
            <a:r>
              <a:rPr lang="en-US" altLang="zh-CN" b="1" i="1" dirty="0"/>
              <a:t>new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b="1" i="1" dirty="0"/>
              <a:t>content</a:t>
            </a:r>
            <a:r>
              <a:rPr lang="en-US" altLang="zh-CN" dirty="0">
                <a:solidFill>
                  <a:schemeClr val="tx2"/>
                </a:solidFill>
              </a:rPr>
              <a:t> to users.</a:t>
            </a:r>
            <a:endParaRPr lang="en" altLang="zh-CN" dirty="0">
              <a:solidFill>
                <a:schemeClr val="tx2"/>
              </a:solidFill>
            </a:endParaRP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Every user sees some recommendations, clicks are tracked 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New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cards</a:t>
            </a:r>
            <a:r>
              <a:rPr lang="en-US" i="1" dirty="0">
                <a:solidFill>
                  <a:schemeClr val="tx2"/>
                </a:solidFill>
              </a:rPr>
              <a:t> – a pair of music and music video</a:t>
            </a:r>
            <a:r>
              <a:rPr lang="en-US" dirty="0">
                <a:solidFill>
                  <a:schemeClr val="tx2"/>
                </a:solidFill>
              </a:rPr>
              <a:t>, are released everyday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i="1" dirty="0">
                <a:solidFill>
                  <a:schemeClr val="tx2"/>
                </a:solidFill>
              </a:rPr>
              <a:t>C</a:t>
            </a:r>
            <a:r>
              <a:rPr lang="en-US" dirty="0">
                <a:solidFill>
                  <a:schemeClr val="tx2"/>
                </a:solidFill>
              </a:rPr>
              <a:t>ard quality is measured via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Click-Thru-Rate (CTR)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sz="2000" dirty="0"/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B599019-F14F-EB49-9D93-1856371F6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60" y="3548517"/>
            <a:ext cx="3447867" cy="2154916"/>
          </a:xfrm>
          <a:prstGeom prst="rect">
            <a:avLst/>
          </a:prstGeom>
        </p:spPr>
      </p:pic>
      <p:pic>
        <p:nvPicPr>
          <p:cNvPr id="11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2B4535A-08FE-6844-89E6-8205491F2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861" y="3548518"/>
            <a:ext cx="2983629" cy="2271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807D88-7E47-3546-B20E-C623CCED1BE3}"/>
              </a:ext>
            </a:extLst>
          </p:cNvPr>
          <p:cNvSpPr txBox="1"/>
          <p:nvPr/>
        </p:nvSpPr>
        <p:spPr>
          <a:xfrm>
            <a:off x="2754351" y="5936242"/>
            <a:ext cx="409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Personalized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Card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Recommendations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909BBD-C381-4241-A504-EB575C73B6FB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968993" y="5413524"/>
            <a:ext cx="1830502" cy="52271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D2C930-C408-AF47-BBA7-3CE920A96BA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799495" y="5539650"/>
            <a:ext cx="1507701" cy="39659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7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1E5179DD-23E0-FB26-B91E-3F38CBC23379}"/>
              </a:ext>
            </a:extLst>
          </p:cNvPr>
          <p:cNvGrpSpPr/>
          <p:nvPr/>
        </p:nvGrpSpPr>
        <p:grpSpPr>
          <a:xfrm>
            <a:off x="1308100" y="3355062"/>
            <a:ext cx="6527800" cy="2984500"/>
            <a:chOff x="1308100" y="3355062"/>
            <a:chExt cx="6527800" cy="2984500"/>
          </a:xfrm>
        </p:grpSpPr>
        <p:pic>
          <p:nvPicPr>
            <p:cNvPr id="48" name="Picture 47" descr="A diagram of a diagram&#10;&#10;Description automatically generated">
              <a:extLst>
                <a:ext uri="{FF2B5EF4-FFF2-40B4-BE49-F238E27FC236}">
                  <a16:creationId xmlns:a16="http://schemas.microsoft.com/office/drawing/2014/main" id="{83109CF7-8CED-0407-B2DA-07A70208C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100" y="3355062"/>
              <a:ext cx="6527800" cy="29845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698665B-55B3-8723-079F-71D6708D66E1}"/>
                </a:ext>
              </a:extLst>
            </p:cNvPr>
            <p:cNvSpPr txBox="1"/>
            <p:nvPr/>
          </p:nvSpPr>
          <p:spPr>
            <a:xfrm>
              <a:off x="3962401" y="436239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38E517-FBD4-2001-77FB-0833696FE842}"/>
                </a:ext>
              </a:extLst>
            </p:cNvPr>
            <p:cNvSpPr txBox="1"/>
            <p:nvPr/>
          </p:nvSpPr>
          <p:spPr>
            <a:xfrm>
              <a:off x="3962401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.8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747757-9E26-70AE-256A-5F1DA9B75B30}"/>
                </a:ext>
              </a:extLst>
            </p:cNvPr>
            <p:cNvSpPr txBox="1"/>
            <p:nvPr/>
          </p:nvSpPr>
          <p:spPr>
            <a:xfrm>
              <a:off x="5556970" y="4362399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.75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1D7A72-DCA0-7108-5560-4463E1101C00}"/>
                </a:ext>
              </a:extLst>
            </p:cNvPr>
            <p:cNvSpPr txBox="1"/>
            <p:nvPr/>
          </p:nvSpPr>
          <p:spPr>
            <a:xfrm>
              <a:off x="5616122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168510-A82E-A4A5-2FF9-136A10328FDD}"/>
                </a:ext>
              </a:extLst>
            </p:cNvPr>
            <p:cNvSpPr txBox="1"/>
            <p:nvPr/>
          </p:nvSpPr>
          <p:spPr>
            <a:xfrm>
              <a:off x="6947607" y="364231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FCBCD3-3C85-1D12-ECA1-93CA97BFF7FB}"/>
                </a:ext>
              </a:extLst>
            </p:cNvPr>
            <p:cNvSpPr txBox="1"/>
            <p:nvPr/>
          </p:nvSpPr>
          <p:spPr>
            <a:xfrm>
              <a:off x="6131180" y="3665304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0F725DA-EB1F-468E-58A6-983C53F560F7}"/>
                </a:ext>
              </a:extLst>
            </p:cNvPr>
            <p:cNvSpPr txBox="1"/>
            <p:nvPr/>
          </p:nvSpPr>
          <p:spPr>
            <a:xfrm>
              <a:off x="3113309" y="468047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793F73-8F7D-F921-4119-590C16C235AC}"/>
                </a:ext>
              </a:extLst>
            </p:cNvPr>
            <p:cNvSpPr txBox="1"/>
            <p:nvPr/>
          </p:nvSpPr>
          <p:spPr>
            <a:xfrm>
              <a:off x="4639943" y="46844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8BB1096-DA16-E020-AEA6-961769AF39F7}"/>
                </a:ext>
              </a:extLst>
            </p:cNvPr>
            <p:cNvSpPr txBox="1"/>
            <p:nvPr/>
          </p:nvSpPr>
          <p:spPr>
            <a:xfrm>
              <a:off x="6396353" y="468441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2C4C90C-3FF3-32F8-AD7B-DD37AE6DD889}"/>
                </a:ext>
              </a:extLst>
            </p:cNvPr>
            <p:cNvSpPr txBox="1"/>
            <p:nvPr/>
          </p:nvSpPr>
          <p:spPr>
            <a:xfrm>
              <a:off x="3486051" y="46804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EFE2DF-1AEE-B088-1AA9-FAA625C1AF4F}"/>
                </a:ext>
              </a:extLst>
            </p:cNvPr>
            <p:cNvSpPr txBox="1"/>
            <p:nvPr/>
          </p:nvSpPr>
          <p:spPr>
            <a:xfrm>
              <a:off x="5113157" y="4684418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6BEAED-484E-E640-EF84-5DF9D1CBB880}"/>
                </a:ext>
              </a:extLst>
            </p:cNvPr>
            <p:cNvSpPr txBox="1"/>
            <p:nvPr/>
          </p:nvSpPr>
          <p:spPr>
            <a:xfrm>
              <a:off x="6714164" y="46856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.05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Fluid MDP Model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/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Period 2, </a:t>
                </a:r>
                <a:r>
                  <a:rPr lang="en-US" dirty="0">
                    <a:solidFill>
                      <a:schemeClr val="tx2"/>
                    </a:solidFill>
                  </a:rPr>
                  <a:t>B = 5</a:t>
                </a:r>
                <a:endParaRPr lang="en-US" b="1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6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  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3.8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3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0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l="-1108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F51E0E0-DD67-752D-0D08-D2A4AC062A05}"/>
              </a:ext>
            </a:extLst>
          </p:cNvPr>
          <p:cNvGrpSpPr/>
          <p:nvPr/>
        </p:nvGrpSpPr>
        <p:grpSpPr>
          <a:xfrm>
            <a:off x="3108775" y="3375797"/>
            <a:ext cx="740230" cy="446312"/>
            <a:chOff x="217708" y="4875436"/>
            <a:chExt cx="740230" cy="4463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D7E47FE-C6A6-203D-10EA-4AE7A7C1B3BE}"/>
                </a:ext>
              </a:extLst>
            </p:cNvPr>
            <p:cNvSpPr/>
            <p:nvPr/>
          </p:nvSpPr>
          <p:spPr>
            <a:xfrm>
              <a:off x="217709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59066F-8BEE-16D4-5B90-8C715AFAEEEE}"/>
                </a:ext>
              </a:extLst>
            </p:cNvPr>
            <p:cNvSpPr/>
            <p:nvPr/>
          </p:nvSpPr>
          <p:spPr>
            <a:xfrm>
              <a:off x="489852" y="4875436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9F249A-0FE5-366D-AF13-6C980EBAC723}"/>
                </a:ext>
              </a:extLst>
            </p:cNvPr>
            <p:cNvSpPr/>
            <p:nvPr/>
          </p:nvSpPr>
          <p:spPr>
            <a:xfrm>
              <a:off x="489852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8686522-5E19-97EA-3190-F522F96F3130}"/>
                </a:ext>
              </a:extLst>
            </p:cNvPr>
            <p:cNvSpPr/>
            <p:nvPr/>
          </p:nvSpPr>
          <p:spPr>
            <a:xfrm>
              <a:off x="761995" y="4880879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2B1BDA1-13AA-2E19-5B68-323343E0193F}"/>
                </a:ext>
              </a:extLst>
            </p:cNvPr>
            <p:cNvSpPr/>
            <p:nvPr/>
          </p:nvSpPr>
          <p:spPr>
            <a:xfrm>
              <a:off x="772881" y="5136692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B18E706-1E4C-D51E-5DA6-967AB317219C}"/>
                </a:ext>
              </a:extLst>
            </p:cNvPr>
            <p:cNvSpPr/>
            <p:nvPr/>
          </p:nvSpPr>
          <p:spPr>
            <a:xfrm>
              <a:off x="217708" y="4875436"/>
              <a:ext cx="185057" cy="18505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BA528C58-72F5-29D3-45C5-F24CF98F78B6}"/>
              </a:ext>
            </a:extLst>
          </p:cNvPr>
          <p:cNvSpPr/>
          <p:nvPr/>
        </p:nvSpPr>
        <p:spPr>
          <a:xfrm>
            <a:off x="4793141" y="3637053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D19E0DB-0498-C718-074E-B85DCAB425B2}"/>
              </a:ext>
            </a:extLst>
          </p:cNvPr>
          <p:cNvSpPr/>
          <p:nvPr/>
        </p:nvSpPr>
        <p:spPr>
          <a:xfrm>
            <a:off x="5065284" y="3637053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500CEBF-83A6-139C-3ABA-B56D827F7C53}"/>
              </a:ext>
            </a:extLst>
          </p:cNvPr>
          <p:cNvSpPr/>
          <p:nvPr/>
        </p:nvSpPr>
        <p:spPr>
          <a:xfrm>
            <a:off x="5348313" y="3637053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0360A4-39FC-40F9-708E-6B3F57C21EE6}"/>
              </a:ext>
            </a:extLst>
          </p:cNvPr>
          <p:cNvSpPr/>
          <p:nvPr/>
        </p:nvSpPr>
        <p:spPr>
          <a:xfrm>
            <a:off x="4793140" y="3375797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9A50FF-9F2D-681C-B5FA-EF20B973EE81}"/>
              </a:ext>
            </a:extLst>
          </p:cNvPr>
          <p:cNvSpPr/>
          <p:nvPr/>
        </p:nvSpPr>
        <p:spPr>
          <a:xfrm>
            <a:off x="4950798" y="3321352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8FBE86B3-042E-650D-0140-EB6B6BE8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pic>
        <p:nvPicPr>
          <p:cNvPr id="83" name="Picture 8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1A50048-9CC5-13EE-7C26-F6F1E34C9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84" y="1578117"/>
            <a:ext cx="4665266" cy="16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96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1E5179DD-23E0-FB26-B91E-3F38CBC23379}"/>
              </a:ext>
            </a:extLst>
          </p:cNvPr>
          <p:cNvGrpSpPr/>
          <p:nvPr/>
        </p:nvGrpSpPr>
        <p:grpSpPr>
          <a:xfrm>
            <a:off x="1308100" y="3355062"/>
            <a:ext cx="6527800" cy="2984500"/>
            <a:chOff x="1308100" y="3355062"/>
            <a:chExt cx="6527800" cy="2984500"/>
          </a:xfrm>
        </p:grpSpPr>
        <p:pic>
          <p:nvPicPr>
            <p:cNvPr id="48" name="Picture 47" descr="A diagram of a diagram&#10;&#10;Description automatically generated">
              <a:extLst>
                <a:ext uri="{FF2B5EF4-FFF2-40B4-BE49-F238E27FC236}">
                  <a16:creationId xmlns:a16="http://schemas.microsoft.com/office/drawing/2014/main" id="{83109CF7-8CED-0407-B2DA-07A70208C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100" y="3355062"/>
              <a:ext cx="6527800" cy="29845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698665B-55B3-8723-079F-71D6708D66E1}"/>
                </a:ext>
              </a:extLst>
            </p:cNvPr>
            <p:cNvSpPr txBox="1"/>
            <p:nvPr/>
          </p:nvSpPr>
          <p:spPr>
            <a:xfrm>
              <a:off x="3962401" y="436239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38E517-FBD4-2001-77FB-0833696FE842}"/>
                </a:ext>
              </a:extLst>
            </p:cNvPr>
            <p:cNvSpPr txBox="1"/>
            <p:nvPr/>
          </p:nvSpPr>
          <p:spPr>
            <a:xfrm>
              <a:off x="3962401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.8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747757-9E26-70AE-256A-5F1DA9B75B30}"/>
                </a:ext>
              </a:extLst>
            </p:cNvPr>
            <p:cNvSpPr txBox="1"/>
            <p:nvPr/>
          </p:nvSpPr>
          <p:spPr>
            <a:xfrm>
              <a:off x="5556970" y="4362399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.75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1D7A72-DCA0-7108-5560-4463E1101C00}"/>
                </a:ext>
              </a:extLst>
            </p:cNvPr>
            <p:cNvSpPr txBox="1"/>
            <p:nvPr/>
          </p:nvSpPr>
          <p:spPr>
            <a:xfrm>
              <a:off x="5616122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168510-A82E-A4A5-2FF9-136A10328FDD}"/>
                </a:ext>
              </a:extLst>
            </p:cNvPr>
            <p:cNvSpPr txBox="1"/>
            <p:nvPr/>
          </p:nvSpPr>
          <p:spPr>
            <a:xfrm>
              <a:off x="6947607" y="364231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FCBCD3-3C85-1D12-ECA1-93CA97BFF7FB}"/>
                </a:ext>
              </a:extLst>
            </p:cNvPr>
            <p:cNvSpPr txBox="1"/>
            <p:nvPr/>
          </p:nvSpPr>
          <p:spPr>
            <a:xfrm>
              <a:off x="6131180" y="3665304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0F725DA-EB1F-468E-58A6-983C53F560F7}"/>
                </a:ext>
              </a:extLst>
            </p:cNvPr>
            <p:cNvSpPr txBox="1"/>
            <p:nvPr/>
          </p:nvSpPr>
          <p:spPr>
            <a:xfrm>
              <a:off x="3113309" y="468047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793F73-8F7D-F921-4119-590C16C235AC}"/>
                </a:ext>
              </a:extLst>
            </p:cNvPr>
            <p:cNvSpPr txBox="1"/>
            <p:nvPr/>
          </p:nvSpPr>
          <p:spPr>
            <a:xfrm>
              <a:off x="4639943" y="46844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8BB1096-DA16-E020-AEA6-961769AF39F7}"/>
                </a:ext>
              </a:extLst>
            </p:cNvPr>
            <p:cNvSpPr txBox="1"/>
            <p:nvPr/>
          </p:nvSpPr>
          <p:spPr>
            <a:xfrm>
              <a:off x="6396353" y="468441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2C4C90C-3FF3-32F8-AD7B-DD37AE6DD889}"/>
                </a:ext>
              </a:extLst>
            </p:cNvPr>
            <p:cNvSpPr txBox="1"/>
            <p:nvPr/>
          </p:nvSpPr>
          <p:spPr>
            <a:xfrm>
              <a:off x="3486051" y="46804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EFE2DF-1AEE-B088-1AA9-FAA625C1AF4F}"/>
                </a:ext>
              </a:extLst>
            </p:cNvPr>
            <p:cNvSpPr txBox="1"/>
            <p:nvPr/>
          </p:nvSpPr>
          <p:spPr>
            <a:xfrm>
              <a:off x="5113157" y="4684418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6BEAED-484E-E640-EF84-5DF9D1CBB880}"/>
                </a:ext>
              </a:extLst>
            </p:cNvPr>
            <p:cNvSpPr txBox="1"/>
            <p:nvPr/>
          </p:nvSpPr>
          <p:spPr>
            <a:xfrm>
              <a:off x="6714164" y="46856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.05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Fluid MDP Model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/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Period 2, </a:t>
                </a:r>
                <a:r>
                  <a:rPr lang="en-US" dirty="0">
                    <a:solidFill>
                      <a:schemeClr val="tx2"/>
                    </a:solidFill>
                  </a:rPr>
                  <a:t>B = 5</a:t>
                </a:r>
                <a:endParaRPr lang="en-US" b="1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6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2  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3.8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3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3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0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0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l="-1108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2B5F02D8-6647-69FF-A0E4-8DB83D8A31DE}"/>
              </a:ext>
            </a:extLst>
          </p:cNvPr>
          <p:cNvSpPr/>
          <p:nvPr/>
        </p:nvSpPr>
        <p:spPr>
          <a:xfrm>
            <a:off x="1678442" y="3409491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9B6A3B6-0743-AD02-7355-8BD266520E7E}"/>
              </a:ext>
            </a:extLst>
          </p:cNvPr>
          <p:cNvSpPr/>
          <p:nvPr/>
        </p:nvSpPr>
        <p:spPr>
          <a:xfrm>
            <a:off x="1950585" y="3409491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DF8B485-4959-8960-C69C-8D0C03FC6C37}"/>
              </a:ext>
            </a:extLst>
          </p:cNvPr>
          <p:cNvSpPr/>
          <p:nvPr/>
        </p:nvSpPr>
        <p:spPr>
          <a:xfrm>
            <a:off x="2233614" y="3409491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670EB6-0B1B-8ABB-7520-DB4F6BB1A3A7}"/>
              </a:ext>
            </a:extLst>
          </p:cNvPr>
          <p:cNvSpPr/>
          <p:nvPr/>
        </p:nvSpPr>
        <p:spPr>
          <a:xfrm>
            <a:off x="1678440" y="3670747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68A532-9487-841F-8583-8801EFAC1401}"/>
              </a:ext>
            </a:extLst>
          </p:cNvPr>
          <p:cNvSpPr/>
          <p:nvPr/>
        </p:nvSpPr>
        <p:spPr>
          <a:xfrm>
            <a:off x="1950586" y="3670747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2A8B8E9-D8A6-79D2-136B-D2D16E382618}"/>
              </a:ext>
            </a:extLst>
          </p:cNvPr>
          <p:cNvSpPr/>
          <p:nvPr/>
        </p:nvSpPr>
        <p:spPr>
          <a:xfrm>
            <a:off x="2244499" y="3665304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E987FA1-61BB-7C38-A680-B0B14FEDA901}"/>
              </a:ext>
            </a:extLst>
          </p:cNvPr>
          <p:cNvSpPr/>
          <p:nvPr/>
        </p:nvSpPr>
        <p:spPr>
          <a:xfrm>
            <a:off x="4810633" y="3641018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BB5634-FBA1-37EB-68A7-6A4A2D492D98}"/>
              </a:ext>
            </a:extLst>
          </p:cNvPr>
          <p:cNvSpPr/>
          <p:nvPr/>
        </p:nvSpPr>
        <p:spPr>
          <a:xfrm>
            <a:off x="5082779" y="3641018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3AF3BC6-7177-22F1-047C-E498DFFE8CF3}"/>
              </a:ext>
            </a:extLst>
          </p:cNvPr>
          <p:cNvSpPr/>
          <p:nvPr/>
        </p:nvSpPr>
        <p:spPr>
          <a:xfrm>
            <a:off x="5376692" y="3635575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427CBA-C746-BEBA-A908-4F6284087AAC}"/>
              </a:ext>
            </a:extLst>
          </p:cNvPr>
          <p:cNvSpPr/>
          <p:nvPr/>
        </p:nvSpPr>
        <p:spPr>
          <a:xfrm>
            <a:off x="3665027" y="3678132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9BA86F-5761-1EE4-4EEC-76E76B5A981C}"/>
              </a:ext>
            </a:extLst>
          </p:cNvPr>
          <p:cNvSpPr/>
          <p:nvPr/>
        </p:nvSpPr>
        <p:spPr>
          <a:xfrm>
            <a:off x="3127683" y="3665304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ECB079-EA0C-2C45-2568-A1E28710C7D2}"/>
              </a:ext>
            </a:extLst>
          </p:cNvPr>
          <p:cNvSpPr/>
          <p:nvPr/>
        </p:nvSpPr>
        <p:spPr>
          <a:xfrm>
            <a:off x="3399826" y="3404048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6AC4C61-20D4-4CCB-2C47-1C0DECF92F4A}"/>
              </a:ext>
            </a:extLst>
          </p:cNvPr>
          <p:cNvSpPr/>
          <p:nvPr/>
        </p:nvSpPr>
        <p:spPr>
          <a:xfrm>
            <a:off x="3671969" y="3409491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FF3E1DF-B814-E7A5-DEBE-08BB0332B0FE}"/>
              </a:ext>
            </a:extLst>
          </p:cNvPr>
          <p:cNvSpPr/>
          <p:nvPr/>
        </p:nvSpPr>
        <p:spPr>
          <a:xfrm>
            <a:off x="3127682" y="3404048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E11C1C2-4B40-48D9-1D5C-9F78F2DBE406}"/>
              </a:ext>
            </a:extLst>
          </p:cNvPr>
          <p:cNvSpPr/>
          <p:nvPr/>
        </p:nvSpPr>
        <p:spPr>
          <a:xfrm>
            <a:off x="4810633" y="3345560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88F51D5-DE4A-A7DF-C0DE-542D4D8636D8}"/>
              </a:ext>
            </a:extLst>
          </p:cNvPr>
          <p:cNvSpPr/>
          <p:nvPr/>
        </p:nvSpPr>
        <p:spPr>
          <a:xfrm>
            <a:off x="4970462" y="3331184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C909449-765B-7D8F-F0D2-3BBD96C2FA73}"/>
              </a:ext>
            </a:extLst>
          </p:cNvPr>
          <p:cNvSpPr/>
          <p:nvPr/>
        </p:nvSpPr>
        <p:spPr>
          <a:xfrm>
            <a:off x="3399826" y="3668803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196EF5-40D1-E9E4-29DB-F3795D3CEC96}"/>
              </a:ext>
            </a:extLst>
          </p:cNvPr>
          <p:cNvSpPr/>
          <p:nvPr/>
        </p:nvSpPr>
        <p:spPr>
          <a:xfrm>
            <a:off x="491944" y="5758404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21A730B-B915-A818-C90A-EE452317D260}"/>
              </a:ext>
            </a:extLst>
          </p:cNvPr>
          <p:cNvSpPr/>
          <p:nvPr/>
        </p:nvSpPr>
        <p:spPr>
          <a:xfrm>
            <a:off x="491942" y="6170593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E8185B-1018-B13D-4E1F-B38EE7DFB692}"/>
              </a:ext>
            </a:extLst>
          </p:cNvPr>
          <p:cNvSpPr txBox="1"/>
          <p:nvPr/>
        </p:nvSpPr>
        <p:spPr>
          <a:xfrm>
            <a:off x="676999" y="5681655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 User sees old card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835E8C2-89E6-E411-DCDE-EADB8133E23C}"/>
              </a:ext>
            </a:extLst>
          </p:cNvPr>
          <p:cNvSpPr txBox="1"/>
          <p:nvPr/>
        </p:nvSpPr>
        <p:spPr>
          <a:xfrm>
            <a:off x="676999" y="6078124"/>
            <a:ext cx="2044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 User sees new card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BA2AEA1E-35B9-A8F5-7D8D-605B755C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pic>
        <p:nvPicPr>
          <p:cNvPr id="81" name="Picture 80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66938FD-59B3-32C9-8356-447056C1B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84" y="1578117"/>
            <a:ext cx="4665266" cy="16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2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1E5179DD-23E0-FB26-B91E-3F38CBC23379}"/>
              </a:ext>
            </a:extLst>
          </p:cNvPr>
          <p:cNvGrpSpPr/>
          <p:nvPr/>
        </p:nvGrpSpPr>
        <p:grpSpPr>
          <a:xfrm>
            <a:off x="1308100" y="3355062"/>
            <a:ext cx="6527800" cy="2984500"/>
            <a:chOff x="1308100" y="3355062"/>
            <a:chExt cx="6527800" cy="2984500"/>
          </a:xfrm>
        </p:grpSpPr>
        <p:pic>
          <p:nvPicPr>
            <p:cNvPr id="48" name="Picture 47" descr="A diagram of a diagram&#10;&#10;Description automatically generated">
              <a:extLst>
                <a:ext uri="{FF2B5EF4-FFF2-40B4-BE49-F238E27FC236}">
                  <a16:creationId xmlns:a16="http://schemas.microsoft.com/office/drawing/2014/main" id="{83109CF7-8CED-0407-B2DA-07A70208C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100" y="3355062"/>
              <a:ext cx="6527800" cy="29845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698665B-55B3-8723-079F-71D6708D66E1}"/>
                </a:ext>
              </a:extLst>
            </p:cNvPr>
            <p:cNvSpPr txBox="1"/>
            <p:nvPr/>
          </p:nvSpPr>
          <p:spPr>
            <a:xfrm>
              <a:off x="3962401" y="436239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38E517-FBD4-2001-77FB-0833696FE842}"/>
                </a:ext>
              </a:extLst>
            </p:cNvPr>
            <p:cNvSpPr txBox="1"/>
            <p:nvPr/>
          </p:nvSpPr>
          <p:spPr>
            <a:xfrm>
              <a:off x="3962401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.8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747757-9E26-70AE-256A-5F1DA9B75B30}"/>
                </a:ext>
              </a:extLst>
            </p:cNvPr>
            <p:cNvSpPr txBox="1"/>
            <p:nvPr/>
          </p:nvSpPr>
          <p:spPr>
            <a:xfrm>
              <a:off x="5556970" y="4362399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.75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1D7A72-DCA0-7108-5560-4463E1101C00}"/>
                </a:ext>
              </a:extLst>
            </p:cNvPr>
            <p:cNvSpPr txBox="1"/>
            <p:nvPr/>
          </p:nvSpPr>
          <p:spPr>
            <a:xfrm>
              <a:off x="5616122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168510-A82E-A4A5-2FF9-136A10328FDD}"/>
                </a:ext>
              </a:extLst>
            </p:cNvPr>
            <p:cNvSpPr txBox="1"/>
            <p:nvPr/>
          </p:nvSpPr>
          <p:spPr>
            <a:xfrm>
              <a:off x="6947607" y="364231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FCBCD3-3C85-1D12-ECA1-93CA97BFF7FB}"/>
                </a:ext>
              </a:extLst>
            </p:cNvPr>
            <p:cNvSpPr txBox="1"/>
            <p:nvPr/>
          </p:nvSpPr>
          <p:spPr>
            <a:xfrm>
              <a:off x="6131180" y="3665304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0F725DA-EB1F-468E-58A6-983C53F560F7}"/>
                </a:ext>
              </a:extLst>
            </p:cNvPr>
            <p:cNvSpPr txBox="1"/>
            <p:nvPr/>
          </p:nvSpPr>
          <p:spPr>
            <a:xfrm>
              <a:off x="3113309" y="468047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793F73-8F7D-F921-4119-590C16C235AC}"/>
                </a:ext>
              </a:extLst>
            </p:cNvPr>
            <p:cNvSpPr txBox="1"/>
            <p:nvPr/>
          </p:nvSpPr>
          <p:spPr>
            <a:xfrm>
              <a:off x="4639943" y="46844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8BB1096-DA16-E020-AEA6-961769AF39F7}"/>
                </a:ext>
              </a:extLst>
            </p:cNvPr>
            <p:cNvSpPr txBox="1"/>
            <p:nvPr/>
          </p:nvSpPr>
          <p:spPr>
            <a:xfrm>
              <a:off x="6396353" y="468441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2C4C90C-3FF3-32F8-AD7B-DD37AE6DD889}"/>
                </a:ext>
              </a:extLst>
            </p:cNvPr>
            <p:cNvSpPr txBox="1"/>
            <p:nvPr/>
          </p:nvSpPr>
          <p:spPr>
            <a:xfrm>
              <a:off x="3486051" y="46804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EFE2DF-1AEE-B088-1AA9-FAA625C1AF4F}"/>
                </a:ext>
              </a:extLst>
            </p:cNvPr>
            <p:cNvSpPr txBox="1"/>
            <p:nvPr/>
          </p:nvSpPr>
          <p:spPr>
            <a:xfrm>
              <a:off x="5113157" y="4684418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6BEAED-484E-E640-EF84-5DF9D1CBB880}"/>
                </a:ext>
              </a:extLst>
            </p:cNvPr>
            <p:cNvSpPr txBox="1"/>
            <p:nvPr/>
          </p:nvSpPr>
          <p:spPr>
            <a:xfrm>
              <a:off x="6714164" y="46856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.05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2A36E3C-5300-6A6E-9D2A-2D453E6E043A}"/>
              </a:ext>
            </a:extLst>
          </p:cNvPr>
          <p:cNvGrpSpPr/>
          <p:nvPr/>
        </p:nvGrpSpPr>
        <p:grpSpPr>
          <a:xfrm>
            <a:off x="3263409" y="6141688"/>
            <a:ext cx="382460" cy="235974"/>
            <a:chOff x="3263409" y="6141688"/>
            <a:chExt cx="382460" cy="235974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F626715-E6DC-90D4-9075-A4C137D95E91}"/>
                </a:ext>
              </a:extLst>
            </p:cNvPr>
            <p:cNvSpPr/>
            <p:nvPr/>
          </p:nvSpPr>
          <p:spPr>
            <a:xfrm>
              <a:off x="3263409" y="6156064"/>
              <a:ext cx="185057" cy="185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E1CC12C-F0F4-A78D-E38D-F7DD9C6BC54C}"/>
                </a:ext>
              </a:extLst>
            </p:cNvPr>
            <p:cNvSpPr/>
            <p:nvPr/>
          </p:nvSpPr>
          <p:spPr>
            <a:xfrm>
              <a:off x="3403574" y="6141688"/>
              <a:ext cx="242295" cy="235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Fluid MDP Model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/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Period 3, </a:t>
                </a:r>
                <a:r>
                  <a:rPr lang="en-US" dirty="0">
                    <a:solidFill>
                      <a:schemeClr val="tx2"/>
                    </a:solidFill>
                  </a:rPr>
                  <a:t>B = 5</a:t>
                </a:r>
                <a:endParaRPr lang="en-US" b="1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6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  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4.8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3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2.97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l="-1108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CC4A12D-AED1-0F22-C806-4F6F2CABF6BF}"/>
              </a:ext>
            </a:extLst>
          </p:cNvPr>
          <p:cNvSpPr/>
          <p:nvPr/>
        </p:nvSpPr>
        <p:spPr>
          <a:xfrm>
            <a:off x="8626402" y="5673213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ED47440-BC98-B3EE-F56E-158034AC68A7}"/>
              </a:ext>
            </a:extLst>
          </p:cNvPr>
          <p:cNvGrpSpPr/>
          <p:nvPr/>
        </p:nvGrpSpPr>
        <p:grpSpPr>
          <a:xfrm>
            <a:off x="3412887" y="6131856"/>
            <a:ext cx="316914" cy="244101"/>
            <a:chOff x="8402017" y="6059972"/>
            <a:chExt cx="316914" cy="2441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745F8D6-E9E4-2EAB-78A9-D8488A215F2B}"/>
                </a:ext>
              </a:extLst>
            </p:cNvPr>
            <p:cNvSpPr/>
            <p:nvPr/>
          </p:nvSpPr>
          <p:spPr>
            <a:xfrm>
              <a:off x="8533874" y="6087763"/>
              <a:ext cx="185057" cy="185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C4F423-BB1D-EF5A-EFE9-D12222B5B3AA}"/>
                </a:ext>
              </a:extLst>
            </p:cNvPr>
            <p:cNvSpPr/>
            <p:nvPr/>
          </p:nvSpPr>
          <p:spPr>
            <a:xfrm>
              <a:off x="8402017" y="6059972"/>
              <a:ext cx="185057" cy="244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F4F75746-24D0-7003-978A-8D090F506BCE}"/>
              </a:ext>
            </a:extLst>
          </p:cNvPr>
          <p:cNvSpPr/>
          <p:nvPr/>
        </p:nvSpPr>
        <p:spPr>
          <a:xfrm>
            <a:off x="3121305" y="3426817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2250E2F-858C-5A7D-1637-B2948A3B6A1D}"/>
              </a:ext>
            </a:extLst>
          </p:cNvPr>
          <p:cNvSpPr/>
          <p:nvPr/>
        </p:nvSpPr>
        <p:spPr>
          <a:xfrm>
            <a:off x="3393448" y="3426817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3FAA00A-5202-BE28-092D-9D5E8F6397B5}"/>
              </a:ext>
            </a:extLst>
          </p:cNvPr>
          <p:cNvSpPr/>
          <p:nvPr/>
        </p:nvSpPr>
        <p:spPr>
          <a:xfrm>
            <a:off x="3676477" y="3426817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8282F97-65BC-746E-7C57-2108B1B1D1A3}"/>
              </a:ext>
            </a:extLst>
          </p:cNvPr>
          <p:cNvSpPr/>
          <p:nvPr/>
        </p:nvSpPr>
        <p:spPr>
          <a:xfrm>
            <a:off x="3121303" y="3688073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C4218A2-790C-030C-7CBB-5BF835F8A87C}"/>
              </a:ext>
            </a:extLst>
          </p:cNvPr>
          <p:cNvSpPr/>
          <p:nvPr/>
        </p:nvSpPr>
        <p:spPr>
          <a:xfrm>
            <a:off x="3393449" y="3688073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6BC85B0-5902-BFB9-623F-D56AA6C518F2}"/>
              </a:ext>
            </a:extLst>
          </p:cNvPr>
          <p:cNvSpPr/>
          <p:nvPr/>
        </p:nvSpPr>
        <p:spPr>
          <a:xfrm>
            <a:off x="3687362" y="3682630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DDF29C8-D0C1-7DF7-3C02-211075BC251C}"/>
              </a:ext>
            </a:extLst>
          </p:cNvPr>
          <p:cNvSpPr/>
          <p:nvPr/>
        </p:nvSpPr>
        <p:spPr>
          <a:xfrm>
            <a:off x="4778632" y="3696012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7CFA002-5C6C-1059-3C0A-156A21CAC9F7}"/>
              </a:ext>
            </a:extLst>
          </p:cNvPr>
          <p:cNvSpPr/>
          <p:nvPr/>
        </p:nvSpPr>
        <p:spPr>
          <a:xfrm>
            <a:off x="5050775" y="3434756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57BD6AC-0C8B-4478-91B0-5E14B0A57537}"/>
              </a:ext>
            </a:extLst>
          </p:cNvPr>
          <p:cNvSpPr/>
          <p:nvPr/>
        </p:nvSpPr>
        <p:spPr>
          <a:xfrm>
            <a:off x="4778631" y="3434756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D7925B-9B0C-E8A1-1F04-5B6A274C78ED}"/>
              </a:ext>
            </a:extLst>
          </p:cNvPr>
          <p:cNvSpPr/>
          <p:nvPr/>
        </p:nvSpPr>
        <p:spPr>
          <a:xfrm>
            <a:off x="5050775" y="3699511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8FF3C8-007B-C98A-273A-AD5B6D23A4E7}"/>
              </a:ext>
            </a:extLst>
          </p:cNvPr>
          <p:cNvSpPr/>
          <p:nvPr/>
        </p:nvSpPr>
        <p:spPr>
          <a:xfrm>
            <a:off x="5339186" y="3432414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F5EF39D-7764-181A-6EF8-AB86CEC8A28A}"/>
              </a:ext>
            </a:extLst>
          </p:cNvPr>
          <p:cNvSpPr/>
          <p:nvPr/>
        </p:nvSpPr>
        <p:spPr>
          <a:xfrm>
            <a:off x="5344317" y="3684990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26EA3F2-F9CA-8959-029D-C743DC6CBC16}"/>
              </a:ext>
            </a:extLst>
          </p:cNvPr>
          <p:cNvSpPr/>
          <p:nvPr/>
        </p:nvSpPr>
        <p:spPr>
          <a:xfrm>
            <a:off x="5490748" y="3454583"/>
            <a:ext cx="77712" cy="40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917D89A-A981-709B-D323-F9BF5C067D56}"/>
              </a:ext>
            </a:extLst>
          </p:cNvPr>
          <p:cNvGrpSpPr/>
          <p:nvPr/>
        </p:nvGrpSpPr>
        <p:grpSpPr>
          <a:xfrm>
            <a:off x="4873524" y="6181493"/>
            <a:ext cx="382460" cy="235974"/>
            <a:chOff x="3263409" y="6141688"/>
            <a:chExt cx="382460" cy="23597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2E23FCC-1A1E-D5C4-B8D5-908F7D28380B}"/>
                </a:ext>
              </a:extLst>
            </p:cNvPr>
            <p:cNvSpPr/>
            <p:nvPr/>
          </p:nvSpPr>
          <p:spPr>
            <a:xfrm>
              <a:off x="3263409" y="6156064"/>
              <a:ext cx="185057" cy="185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B95F3A1-52E4-F545-7352-4F24CED1336C}"/>
                </a:ext>
              </a:extLst>
            </p:cNvPr>
            <p:cNvSpPr/>
            <p:nvPr/>
          </p:nvSpPr>
          <p:spPr>
            <a:xfrm>
              <a:off x="3403574" y="6141688"/>
              <a:ext cx="242295" cy="235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F73E265-73B7-1EB6-BBFB-3F6B32F47F5A}"/>
              </a:ext>
            </a:extLst>
          </p:cNvPr>
          <p:cNvGrpSpPr/>
          <p:nvPr/>
        </p:nvGrpSpPr>
        <p:grpSpPr>
          <a:xfrm>
            <a:off x="4947624" y="6161829"/>
            <a:ext cx="392292" cy="244101"/>
            <a:chOff x="8326639" y="6050140"/>
            <a:chExt cx="392292" cy="24410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B66CA8C-9BFF-5E6A-3533-D0B5BC97D9D8}"/>
                </a:ext>
              </a:extLst>
            </p:cNvPr>
            <p:cNvSpPr/>
            <p:nvPr/>
          </p:nvSpPr>
          <p:spPr>
            <a:xfrm>
              <a:off x="8533874" y="6087763"/>
              <a:ext cx="185057" cy="185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D1D417A-6FA0-D782-0A1D-D3EEB9B5AF51}"/>
                </a:ext>
              </a:extLst>
            </p:cNvPr>
            <p:cNvSpPr/>
            <p:nvPr/>
          </p:nvSpPr>
          <p:spPr>
            <a:xfrm>
              <a:off x="8326639" y="6050140"/>
              <a:ext cx="250603" cy="244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8415CE7D-F0CF-A47F-F5DE-394742DBF204}"/>
              </a:ext>
            </a:extLst>
          </p:cNvPr>
          <p:cNvSpPr/>
          <p:nvPr/>
        </p:nvSpPr>
        <p:spPr>
          <a:xfrm>
            <a:off x="7177312" y="4380633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7CF6BFF-4005-9EA0-D818-EF9C8A982D16}"/>
              </a:ext>
            </a:extLst>
          </p:cNvPr>
          <p:cNvSpPr/>
          <p:nvPr/>
        </p:nvSpPr>
        <p:spPr>
          <a:xfrm>
            <a:off x="7449458" y="4380633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6952AC4-0826-B97A-926F-2978776BA5D4}"/>
              </a:ext>
            </a:extLst>
          </p:cNvPr>
          <p:cNvSpPr/>
          <p:nvPr/>
        </p:nvSpPr>
        <p:spPr>
          <a:xfrm>
            <a:off x="7743371" y="4375190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A8230AD-5F6D-EEC9-78DA-8D1C8ED929C9}"/>
              </a:ext>
            </a:extLst>
          </p:cNvPr>
          <p:cNvSpPr/>
          <p:nvPr/>
        </p:nvSpPr>
        <p:spPr>
          <a:xfrm>
            <a:off x="7177312" y="4085175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E382B00-0375-68C8-1297-68372D55422D}"/>
              </a:ext>
            </a:extLst>
          </p:cNvPr>
          <p:cNvSpPr/>
          <p:nvPr/>
        </p:nvSpPr>
        <p:spPr>
          <a:xfrm>
            <a:off x="7337141" y="4070799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B49CD-38C4-BC23-B2FA-844847394021}"/>
              </a:ext>
            </a:extLst>
          </p:cNvPr>
          <p:cNvSpPr/>
          <p:nvPr/>
        </p:nvSpPr>
        <p:spPr>
          <a:xfrm>
            <a:off x="7814451" y="4369108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F80F945-13E7-9B80-281E-8F19E4C872B3}"/>
              </a:ext>
            </a:extLst>
          </p:cNvPr>
          <p:cNvSpPr/>
          <p:nvPr/>
        </p:nvSpPr>
        <p:spPr>
          <a:xfrm>
            <a:off x="491944" y="5758404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17D9051-A539-787F-433C-34A385090379}"/>
              </a:ext>
            </a:extLst>
          </p:cNvPr>
          <p:cNvSpPr/>
          <p:nvPr/>
        </p:nvSpPr>
        <p:spPr>
          <a:xfrm>
            <a:off x="491942" y="6170593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4B97B8-9A1A-D019-DCA3-A3E54F31B920}"/>
              </a:ext>
            </a:extLst>
          </p:cNvPr>
          <p:cNvSpPr txBox="1"/>
          <p:nvPr/>
        </p:nvSpPr>
        <p:spPr>
          <a:xfrm>
            <a:off x="676999" y="5681655"/>
            <a:ext cx="1943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 User saw old card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F22761F-DBB2-586C-1B2A-00AE4769B46E}"/>
              </a:ext>
            </a:extLst>
          </p:cNvPr>
          <p:cNvSpPr txBox="1"/>
          <p:nvPr/>
        </p:nvSpPr>
        <p:spPr>
          <a:xfrm>
            <a:off x="676999" y="6078124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 User saw new card</a:t>
            </a:r>
          </a:p>
        </p:txBody>
      </p:sp>
      <p:sp>
        <p:nvSpPr>
          <p:cNvPr id="120" name="Footer Placeholder 119">
            <a:extLst>
              <a:ext uri="{FF2B5EF4-FFF2-40B4-BE49-F238E27FC236}">
                <a16:creationId xmlns:a16="http://schemas.microsoft.com/office/drawing/2014/main" id="{2F26A205-BBB3-377A-77C0-68519F3E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pic>
        <p:nvPicPr>
          <p:cNvPr id="121" name="Picture 120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A224166-3136-7668-6E9E-3BFC96533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84" y="1578117"/>
            <a:ext cx="4665266" cy="16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93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1E5179DD-23E0-FB26-B91E-3F38CBC23379}"/>
              </a:ext>
            </a:extLst>
          </p:cNvPr>
          <p:cNvGrpSpPr/>
          <p:nvPr/>
        </p:nvGrpSpPr>
        <p:grpSpPr>
          <a:xfrm>
            <a:off x="1308100" y="3355062"/>
            <a:ext cx="6527800" cy="2984500"/>
            <a:chOff x="1308100" y="3355062"/>
            <a:chExt cx="6527800" cy="2984500"/>
          </a:xfrm>
        </p:grpSpPr>
        <p:pic>
          <p:nvPicPr>
            <p:cNvPr id="48" name="Picture 47" descr="A diagram of a diagram&#10;&#10;Description automatically generated">
              <a:extLst>
                <a:ext uri="{FF2B5EF4-FFF2-40B4-BE49-F238E27FC236}">
                  <a16:creationId xmlns:a16="http://schemas.microsoft.com/office/drawing/2014/main" id="{83109CF7-8CED-0407-B2DA-07A70208C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100" y="3355062"/>
              <a:ext cx="6527800" cy="29845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698665B-55B3-8723-079F-71D6708D66E1}"/>
                </a:ext>
              </a:extLst>
            </p:cNvPr>
            <p:cNvSpPr txBox="1"/>
            <p:nvPr/>
          </p:nvSpPr>
          <p:spPr>
            <a:xfrm>
              <a:off x="3962401" y="436239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38E517-FBD4-2001-77FB-0833696FE842}"/>
                </a:ext>
              </a:extLst>
            </p:cNvPr>
            <p:cNvSpPr txBox="1"/>
            <p:nvPr/>
          </p:nvSpPr>
          <p:spPr>
            <a:xfrm>
              <a:off x="3962401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.8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747757-9E26-70AE-256A-5F1DA9B75B30}"/>
                </a:ext>
              </a:extLst>
            </p:cNvPr>
            <p:cNvSpPr txBox="1"/>
            <p:nvPr/>
          </p:nvSpPr>
          <p:spPr>
            <a:xfrm>
              <a:off x="5556970" y="4362399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.75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1D7A72-DCA0-7108-5560-4463E1101C00}"/>
                </a:ext>
              </a:extLst>
            </p:cNvPr>
            <p:cNvSpPr txBox="1"/>
            <p:nvPr/>
          </p:nvSpPr>
          <p:spPr>
            <a:xfrm>
              <a:off x="5616122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168510-A82E-A4A5-2FF9-136A10328FDD}"/>
                </a:ext>
              </a:extLst>
            </p:cNvPr>
            <p:cNvSpPr txBox="1"/>
            <p:nvPr/>
          </p:nvSpPr>
          <p:spPr>
            <a:xfrm>
              <a:off x="6947607" y="364231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FCBCD3-3C85-1D12-ECA1-93CA97BFF7FB}"/>
                </a:ext>
              </a:extLst>
            </p:cNvPr>
            <p:cNvSpPr txBox="1"/>
            <p:nvPr/>
          </p:nvSpPr>
          <p:spPr>
            <a:xfrm>
              <a:off x="6131180" y="3665304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0F725DA-EB1F-468E-58A6-983C53F560F7}"/>
                </a:ext>
              </a:extLst>
            </p:cNvPr>
            <p:cNvSpPr txBox="1"/>
            <p:nvPr/>
          </p:nvSpPr>
          <p:spPr>
            <a:xfrm>
              <a:off x="3113309" y="468047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793F73-8F7D-F921-4119-590C16C235AC}"/>
                </a:ext>
              </a:extLst>
            </p:cNvPr>
            <p:cNvSpPr txBox="1"/>
            <p:nvPr/>
          </p:nvSpPr>
          <p:spPr>
            <a:xfrm>
              <a:off x="4639943" y="46844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8BB1096-DA16-E020-AEA6-961769AF39F7}"/>
                </a:ext>
              </a:extLst>
            </p:cNvPr>
            <p:cNvSpPr txBox="1"/>
            <p:nvPr/>
          </p:nvSpPr>
          <p:spPr>
            <a:xfrm>
              <a:off x="6396353" y="468441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2C4C90C-3FF3-32F8-AD7B-DD37AE6DD889}"/>
                </a:ext>
              </a:extLst>
            </p:cNvPr>
            <p:cNvSpPr txBox="1"/>
            <p:nvPr/>
          </p:nvSpPr>
          <p:spPr>
            <a:xfrm>
              <a:off x="3486051" y="46804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EFE2DF-1AEE-B088-1AA9-FAA625C1AF4F}"/>
                </a:ext>
              </a:extLst>
            </p:cNvPr>
            <p:cNvSpPr txBox="1"/>
            <p:nvPr/>
          </p:nvSpPr>
          <p:spPr>
            <a:xfrm>
              <a:off x="5113157" y="4684418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6BEAED-484E-E640-EF84-5DF9D1CBB880}"/>
                </a:ext>
              </a:extLst>
            </p:cNvPr>
            <p:cNvSpPr txBox="1"/>
            <p:nvPr/>
          </p:nvSpPr>
          <p:spPr>
            <a:xfrm>
              <a:off x="6714164" y="46856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.05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Fluid MDP Model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/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Period 3, </a:t>
                </a:r>
                <a:r>
                  <a:rPr lang="en-US" dirty="0">
                    <a:solidFill>
                      <a:schemeClr val="tx2"/>
                    </a:solidFill>
                  </a:rPr>
                  <a:t>B = 5</a:t>
                </a:r>
                <a:endParaRPr lang="en-US" b="1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6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  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4.8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3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2.97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l="-1108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CC4A12D-AED1-0F22-C806-4F6F2CABF6BF}"/>
              </a:ext>
            </a:extLst>
          </p:cNvPr>
          <p:cNvSpPr/>
          <p:nvPr/>
        </p:nvSpPr>
        <p:spPr>
          <a:xfrm>
            <a:off x="7192397" y="4118423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F75746-24D0-7003-978A-8D090F506BCE}"/>
              </a:ext>
            </a:extLst>
          </p:cNvPr>
          <p:cNvSpPr/>
          <p:nvPr/>
        </p:nvSpPr>
        <p:spPr>
          <a:xfrm>
            <a:off x="3121305" y="3426817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2250E2F-858C-5A7D-1637-B2948A3B6A1D}"/>
              </a:ext>
            </a:extLst>
          </p:cNvPr>
          <p:cNvSpPr/>
          <p:nvPr/>
        </p:nvSpPr>
        <p:spPr>
          <a:xfrm>
            <a:off x="3393448" y="3426817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3FAA00A-5202-BE28-092D-9D5E8F6397B5}"/>
              </a:ext>
            </a:extLst>
          </p:cNvPr>
          <p:cNvSpPr/>
          <p:nvPr/>
        </p:nvSpPr>
        <p:spPr>
          <a:xfrm>
            <a:off x="3676477" y="3426817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8282F97-65BC-746E-7C57-2108B1B1D1A3}"/>
              </a:ext>
            </a:extLst>
          </p:cNvPr>
          <p:cNvSpPr/>
          <p:nvPr/>
        </p:nvSpPr>
        <p:spPr>
          <a:xfrm>
            <a:off x="3121303" y="3688073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C4218A2-790C-030C-7CBB-5BF835F8A87C}"/>
              </a:ext>
            </a:extLst>
          </p:cNvPr>
          <p:cNvSpPr/>
          <p:nvPr/>
        </p:nvSpPr>
        <p:spPr>
          <a:xfrm>
            <a:off x="3393449" y="3688073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6BC85B0-5902-BFB9-623F-D56AA6C518F2}"/>
              </a:ext>
            </a:extLst>
          </p:cNvPr>
          <p:cNvSpPr/>
          <p:nvPr/>
        </p:nvSpPr>
        <p:spPr>
          <a:xfrm>
            <a:off x="3687362" y="3682630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E382B00-0375-68C8-1297-68372D55422D}"/>
              </a:ext>
            </a:extLst>
          </p:cNvPr>
          <p:cNvSpPr/>
          <p:nvPr/>
        </p:nvSpPr>
        <p:spPr>
          <a:xfrm>
            <a:off x="7337141" y="4070799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B49CD-38C4-BC23-B2FA-844847394021}"/>
              </a:ext>
            </a:extLst>
          </p:cNvPr>
          <p:cNvSpPr/>
          <p:nvPr/>
        </p:nvSpPr>
        <p:spPr>
          <a:xfrm>
            <a:off x="7814451" y="4369108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DD0B87-A647-B9BF-84F3-8BEB8051C0A4}"/>
              </a:ext>
            </a:extLst>
          </p:cNvPr>
          <p:cNvSpPr/>
          <p:nvPr/>
        </p:nvSpPr>
        <p:spPr>
          <a:xfrm>
            <a:off x="4746479" y="3698741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AE4A94-5EAA-B4AE-224B-54E51F16B174}"/>
              </a:ext>
            </a:extLst>
          </p:cNvPr>
          <p:cNvSpPr/>
          <p:nvPr/>
        </p:nvSpPr>
        <p:spPr>
          <a:xfrm>
            <a:off x="5018622" y="3437485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C265D4-B8ED-8FD9-7BA1-89F6E50DD30B}"/>
              </a:ext>
            </a:extLst>
          </p:cNvPr>
          <p:cNvSpPr/>
          <p:nvPr/>
        </p:nvSpPr>
        <p:spPr>
          <a:xfrm>
            <a:off x="5018622" y="3698741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96F-ACFE-3FE6-03AA-D9C18B1E7B81}"/>
              </a:ext>
            </a:extLst>
          </p:cNvPr>
          <p:cNvSpPr/>
          <p:nvPr/>
        </p:nvSpPr>
        <p:spPr>
          <a:xfrm>
            <a:off x="5290765" y="3442928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BCCF727-7890-486B-6C53-7CB61391C068}"/>
              </a:ext>
            </a:extLst>
          </p:cNvPr>
          <p:cNvSpPr/>
          <p:nvPr/>
        </p:nvSpPr>
        <p:spPr>
          <a:xfrm>
            <a:off x="5301651" y="3698741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B24649-BFC9-B242-9A26-FAAFEC4D048E}"/>
              </a:ext>
            </a:extLst>
          </p:cNvPr>
          <p:cNvSpPr/>
          <p:nvPr/>
        </p:nvSpPr>
        <p:spPr>
          <a:xfrm>
            <a:off x="4746478" y="3437485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26EA3F2-F9CA-8959-029D-C743DC6CBC16}"/>
              </a:ext>
            </a:extLst>
          </p:cNvPr>
          <p:cNvSpPr/>
          <p:nvPr/>
        </p:nvSpPr>
        <p:spPr>
          <a:xfrm>
            <a:off x="5451418" y="3464416"/>
            <a:ext cx="77712" cy="40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561044F-F721-0DC9-1001-ED4068B213C1}"/>
              </a:ext>
            </a:extLst>
          </p:cNvPr>
          <p:cNvSpPr/>
          <p:nvPr/>
        </p:nvSpPr>
        <p:spPr>
          <a:xfrm>
            <a:off x="7154823" y="4393939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B76A86A-9753-6279-B26B-42F8BA55CEF9}"/>
              </a:ext>
            </a:extLst>
          </p:cNvPr>
          <p:cNvSpPr/>
          <p:nvPr/>
        </p:nvSpPr>
        <p:spPr>
          <a:xfrm>
            <a:off x="7426966" y="4393939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D56233E-BCCE-6A4E-5FD7-0B9BADC73A6A}"/>
              </a:ext>
            </a:extLst>
          </p:cNvPr>
          <p:cNvSpPr/>
          <p:nvPr/>
        </p:nvSpPr>
        <p:spPr>
          <a:xfrm>
            <a:off x="7709995" y="4393939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32B3CC-BE59-647F-C398-391B55F85B65}"/>
              </a:ext>
            </a:extLst>
          </p:cNvPr>
          <p:cNvSpPr/>
          <p:nvPr/>
        </p:nvSpPr>
        <p:spPr>
          <a:xfrm>
            <a:off x="7154822" y="4132683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77C74A4-904E-1A5E-346C-B94D9FCF68BA}"/>
              </a:ext>
            </a:extLst>
          </p:cNvPr>
          <p:cNvSpPr/>
          <p:nvPr/>
        </p:nvSpPr>
        <p:spPr>
          <a:xfrm>
            <a:off x="7322394" y="4105215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5904175-364F-9334-5149-BFDC66DA1BED}"/>
              </a:ext>
            </a:extLst>
          </p:cNvPr>
          <p:cNvSpPr/>
          <p:nvPr/>
        </p:nvSpPr>
        <p:spPr>
          <a:xfrm>
            <a:off x="7858697" y="4393692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ooter Placeholder 67">
            <a:extLst>
              <a:ext uri="{FF2B5EF4-FFF2-40B4-BE49-F238E27FC236}">
                <a16:creationId xmlns:a16="http://schemas.microsoft.com/office/drawing/2014/main" id="{7E714ECF-42FB-C33E-0803-F9245AAF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pic>
        <p:nvPicPr>
          <p:cNvPr id="71" name="Picture 70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5649756-58F0-62F7-3BC1-539804C5A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84" y="1578117"/>
            <a:ext cx="4665266" cy="16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4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1E5179DD-23E0-FB26-B91E-3F38CBC23379}"/>
              </a:ext>
            </a:extLst>
          </p:cNvPr>
          <p:cNvGrpSpPr/>
          <p:nvPr/>
        </p:nvGrpSpPr>
        <p:grpSpPr>
          <a:xfrm>
            <a:off x="1308100" y="3355062"/>
            <a:ext cx="6527800" cy="2984500"/>
            <a:chOff x="1308100" y="3355062"/>
            <a:chExt cx="6527800" cy="2984500"/>
          </a:xfrm>
        </p:grpSpPr>
        <p:pic>
          <p:nvPicPr>
            <p:cNvPr id="48" name="Picture 47" descr="A diagram of a diagram&#10;&#10;Description automatically generated">
              <a:extLst>
                <a:ext uri="{FF2B5EF4-FFF2-40B4-BE49-F238E27FC236}">
                  <a16:creationId xmlns:a16="http://schemas.microsoft.com/office/drawing/2014/main" id="{83109CF7-8CED-0407-B2DA-07A70208C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100" y="3355062"/>
              <a:ext cx="6527800" cy="29845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698665B-55B3-8723-079F-71D6708D66E1}"/>
                </a:ext>
              </a:extLst>
            </p:cNvPr>
            <p:cNvSpPr txBox="1"/>
            <p:nvPr/>
          </p:nvSpPr>
          <p:spPr>
            <a:xfrm>
              <a:off x="3962401" y="436239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38E517-FBD4-2001-77FB-0833696FE842}"/>
                </a:ext>
              </a:extLst>
            </p:cNvPr>
            <p:cNvSpPr txBox="1"/>
            <p:nvPr/>
          </p:nvSpPr>
          <p:spPr>
            <a:xfrm>
              <a:off x="3962401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.8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747757-9E26-70AE-256A-5F1DA9B75B30}"/>
                </a:ext>
              </a:extLst>
            </p:cNvPr>
            <p:cNvSpPr txBox="1"/>
            <p:nvPr/>
          </p:nvSpPr>
          <p:spPr>
            <a:xfrm>
              <a:off x="5556970" y="4362399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.75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1D7A72-DCA0-7108-5560-4463E1101C00}"/>
                </a:ext>
              </a:extLst>
            </p:cNvPr>
            <p:cNvSpPr txBox="1"/>
            <p:nvPr/>
          </p:nvSpPr>
          <p:spPr>
            <a:xfrm>
              <a:off x="5616122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168510-A82E-A4A5-2FF9-136A10328FDD}"/>
                </a:ext>
              </a:extLst>
            </p:cNvPr>
            <p:cNvSpPr txBox="1"/>
            <p:nvPr/>
          </p:nvSpPr>
          <p:spPr>
            <a:xfrm>
              <a:off x="6947607" y="364231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FCBCD3-3C85-1D12-ECA1-93CA97BFF7FB}"/>
                </a:ext>
              </a:extLst>
            </p:cNvPr>
            <p:cNvSpPr txBox="1"/>
            <p:nvPr/>
          </p:nvSpPr>
          <p:spPr>
            <a:xfrm>
              <a:off x="6131180" y="3665304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0F725DA-EB1F-468E-58A6-983C53F560F7}"/>
                </a:ext>
              </a:extLst>
            </p:cNvPr>
            <p:cNvSpPr txBox="1"/>
            <p:nvPr/>
          </p:nvSpPr>
          <p:spPr>
            <a:xfrm>
              <a:off x="3113309" y="468047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793F73-8F7D-F921-4119-590C16C235AC}"/>
                </a:ext>
              </a:extLst>
            </p:cNvPr>
            <p:cNvSpPr txBox="1"/>
            <p:nvPr/>
          </p:nvSpPr>
          <p:spPr>
            <a:xfrm>
              <a:off x="4639943" y="46844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8BB1096-DA16-E020-AEA6-961769AF39F7}"/>
                </a:ext>
              </a:extLst>
            </p:cNvPr>
            <p:cNvSpPr txBox="1"/>
            <p:nvPr/>
          </p:nvSpPr>
          <p:spPr>
            <a:xfrm>
              <a:off x="6396353" y="468441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2C4C90C-3FF3-32F8-AD7B-DD37AE6DD889}"/>
                </a:ext>
              </a:extLst>
            </p:cNvPr>
            <p:cNvSpPr txBox="1"/>
            <p:nvPr/>
          </p:nvSpPr>
          <p:spPr>
            <a:xfrm>
              <a:off x="3486051" y="46804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EFE2DF-1AEE-B088-1AA9-FAA625C1AF4F}"/>
                </a:ext>
              </a:extLst>
            </p:cNvPr>
            <p:cNvSpPr txBox="1"/>
            <p:nvPr/>
          </p:nvSpPr>
          <p:spPr>
            <a:xfrm>
              <a:off x="5113157" y="4684418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6BEAED-484E-E640-EF84-5DF9D1CBB880}"/>
                </a:ext>
              </a:extLst>
            </p:cNvPr>
            <p:cNvSpPr txBox="1"/>
            <p:nvPr/>
          </p:nvSpPr>
          <p:spPr>
            <a:xfrm>
              <a:off x="6714164" y="46856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.05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Fluid MDP Model Example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3C68E1-3EAD-7B57-61EF-BA1400E0DFBD}"/>
              </a:ext>
            </a:extLst>
          </p:cNvPr>
          <p:cNvSpPr/>
          <p:nvPr/>
        </p:nvSpPr>
        <p:spPr>
          <a:xfrm>
            <a:off x="7114153" y="4151177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3BD507-AA5E-7644-5F97-194BD4CAFE6D}"/>
              </a:ext>
            </a:extLst>
          </p:cNvPr>
          <p:cNvSpPr/>
          <p:nvPr/>
        </p:nvSpPr>
        <p:spPr>
          <a:xfrm>
            <a:off x="7673640" y="4407461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3D104A-A88F-5FEB-BD8D-8AC503AA0400}"/>
              </a:ext>
            </a:extLst>
          </p:cNvPr>
          <p:cNvSpPr/>
          <p:nvPr/>
        </p:nvSpPr>
        <p:spPr>
          <a:xfrm>
            <a:off x="7126502" y="4407461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1F3097-A3D3-A847-7429-A1D8B82BDD17}"/>
              </a:ext>
            </a:extLst>
          </p:cNvPr>
          <p:cNvSpPr/>
          <p:nvPr/>
        </p:nvSpPr>
        <p:spPr>
          <a:xfrm>
            <a:off x="7419030" y="4407461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BAAA1D-CE90-0D8C-C80A-A72D0D0F248F}"/>
              </a:ext>
            </a:extLst>
          </p:cNvPr>
          <p:cNvSpPr/>
          <p:nvPr/>
        </p:nvSpPr>
        <p:spPr>
          <a:xfrm>
            <a:off x="5021120" y="3685300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3461A1A-5AA7-E39D-6CA2-543191FBA007}"/>
              </a:ext>
            </a:extLst>
          </p:cNvPr>
          <p:cNvSpPr/>
          <p:nvPr/>
        </p:nvSpPr>
        <p:spPr>
          <a:xfrm>
            <a:off x="4760917" y="3704964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5EBF87-BC00-0624-9E1A-3BA7B6553DD3}"/>
              </a:ext>
            </a:extLst>
          </p:cNvPr>
          <p:cNvSpPr/>
          <p:nvPr/>
        </p:nvSpPr>
        <p:spPr>
          <a:xfrm>
            <a:off x="3700061" y="3679378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/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Period 3, </a:t>
                </a:r>
                <a:r>
                  <a:rPr lang="en-US" dirty="0">
                    <a:solidFill>
                      <a:schemeClr val="tx2"/>
                    </a:solidFill>
                  </a:rPr>
                  <a:t>B = 5</a:t>
                </a:r>
                <a:endParaRPr lang="en-US" b="1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6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1  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4.8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2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3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2.97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2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l="-1108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CC4A12D-AED1-0F22-C806-4F6F2CABF6BF}"/>
              </a:ext>
            </a:extLst>
          </p:cNvPr>
          <p:cNvSpPr/>
          <p:nvPr/>
        </p:nvSpPr>
        <p:spPr>
          <a:xfrm>
            <a:off x="7231725" y="4118423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E382B00-0375-68C8-1297-68372D55422D}"/>
              </a:ext>
            </a:extLst>
          </p:cNvPr>
          <p:cNvSpPr/>
          <p:nvPr/>
        </p:nvSpPr>
        <p:spPr>
          <a:xfrm>
            <a:off x="7337141" y="4070799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B49CD-38C4-BC23-B2FA-844847394021}"/>
              </a:ext>
            </a:extLst>
          </p:cNvPr>
          <p:cNvSpPr/>
          <p:nvPr/>
        </p:nvSpPr>
        <p:spPr>
          <a:xfrm>
            <a:off x="7814451" y="4369108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26EA3F2-F9CA-8959-029D-C743DC6CBC16}"/>
              </a:ext>
            </a:extLst>
          </p:cNvPr>
          <p:cNvSpPr/>
          <p:nvPr/>
        </p:nvSpPr>
        <p:spPr>
          <a:xfrm>
            <a:off x="5451418" y="3464416"/>
            <a:ext cx="77712" cy="40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77C74A4-904E-1A5E-346C-B94D9FCF68BA}"/>
              </a:ext>
            </a:extLst>
          </p:cNvPr>
          <p:cNvSpPr/>
          <p:nvPr/>
        </p:nvSpPr>
        <p:spPr>
          <a:xfrm>
            <a:off x="7322394" y="4105215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5904175-364F-9334-5149-BFDC66DA1BED}"/>
              </a:ext>
            </a:extLst>
          </p:cNvPr>
          <p:cNvSpPr/>
          <p:nvPr/>
        </p:nvSpPr>
        <p:spPr>
          <a:xfrm>
            <a:off x="7858697" y="4393692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C48B2E6-D117-1E56-2C59-894443E2FD0E}"/>
              </a:ext>
            </a:extLst>
          </p:cNvPr>
          <p:cNvSpPr/>
          <p:nvPr/>
        </p:nvSpPr>
        <p:spPr>
          <a:xfrm>
            <a:off x="3151506" y="3443708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447AF7-87E4-6686-34A9-2636F45DB0EE}"/>
              </a:ext>
            </a:extLst>
          </p:cNvPr>
          <p:cNvSpPr/>
          <p:nvPr/>
        </p:nvSpPr>
        <p:spPr>
          <a:xfrm>
            <a:off x="3423649" y="3443708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849DB2B-3AC4-73F0-8CBB-3CCFD287089D}"/>
              </a:ext>
            </a:extLst>
          </p:cNvPr>
          <p:cNvSpPr/>
          <p:nvPr/>
        </p:nvSpPr>
        <p:spPr>
          <a:xfrm>
            <a:off x="3706678" y="3443708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DE046D8-2886-A4F9-F70E-346F0F43A509}"/>
              </a:ext>
            </a:extLst>
          </p:cNvPr>
          <p:cNvSpPr/>
          <p:nvPr/>
        </p:nvSpPr>
        <p:spPr>
          <a:xfrm>
            <a:off x="3151504" y="3704964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90CC36B-962F-FE6C-59CE-5EB37C8470C1}"/>
              </a:ext>
            </a:extLst>
          </p:cNvPr>
          <p:cNvSpPr/>
          <p:nvPr/>
        </p:nvSpPr>
        <p:spPr>
          <a:xfrm>
            <a:off x="3423650" y="3704964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1D8AF2C-86E5-9BA2-ACCC-DB6264ED1B6A}"/>
              </a:ext>
            </a:extLst>
          </p:cNvPr>
          <p:cNvSpPr/>
          <p:nvPr/>
        </p:nvSpPr>
        <p:spPr>
          <a:xfrm>
            <a:off x="4750467" y="3458386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6E45226-5501-0E23-ECC5-66822A54D753}"/>
              </a:ext>
            </a:extLst>
          </p:cNvPr>
          <p:cNvSpPr/>
          <p:nvPr/>
        </p:nvSpPr>
        <p:spPr>
          <a:xfrm>
            <a:off x="5022610" y="3458386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C16DFBC-695D-A2FA-DFB7-7809FACF8888}"/>
              </a:ext>
            </a:extLst>
          </p:cNvPr>
          <p:cNvSpPr/>
          <p:nvPr/>
        </p:nvSpPr>
        <p:spPr>
          <a:xfrm>
            <a:off x="5276143" y="3448554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FEC31AB-09E7-FE8D-3758-16FFFE7C59F2}"/>
              </a:ext>
            </a:extLst>
          </p:cNvPr>
          <p:cNvSpPr/>
          <p:nvPr/>
        </p:nvSpPr>
        <p:spPr>
          <a:xfrm>
            <a:off x="5287028" y="3704367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19DE2C0-A629-81EE-85B3-2D877595C3CC}"/>
              </a:ext>
            </a:extLst>
          </p:cNvPr>
          <p:cNvSpPr/>
          <p:nvPr/>
        </p:nvSpPr>
        <p:spPr>
          <a:xfrm>
            <a:off x="5446504" y="3469332"/>
            <a:ext cx="77712" cy="40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EA867FF-5A72-A6D8-5EA9-832D90F9C08F}"/>
              </a:ext>
            </a:extLst>
          </p:cNvPr>
          <p:cNvSpPr/>
          <p:nvPr/>
        </p:nvSpPr>
        <p:spPr>
          <a:xfrm>
            <a:off x="1688274" y="3458652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7FBCBB5-F04F-49D7-72EB-93668D083D6F}"/>
              </a:ext>
            </a:extLst>
          </p:cNvPr>
          <p:cNvSpPr/>
          <p:nvPr/>
        </p:nvSpPr>
        <p:spPr>
          <a:xfrm>
            <a:off x="1960417" y="3458652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3C78C2-0E0D-37D1-B45D-F077B2CDF1A9}"/>
              </a:ext>
            </a:extLst>
          </p:cNvPr>
          <p:cNvSpPr/>
          <p:nvPr/>
        </p:nvSpPr>
        <p:spPr>
          <a:xfrm>
            <a:off x="2243446" y="3458652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EB3D2DF-36B9-80E2-5DF5-52AE5D2B0CD1}"/>
              </a:ext>
            </a:extLst>
          </p:cNvPr>
          <p:cNvSpPr/>
          <p:nvPr/>
        </p:nvSpPr>
        <p:spPr>
          <a:xfrm>
            <a:off x="1688272" y="3719908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A86D6B5-9286-28B5-E758-CBC3C7FB9159}"/>
              </a:ext>
            </a:extLst>
          </p:cNvPr>
          <p:cNvSpPr/>
          <p:nvPr/>
        </p:nvSpPr>
        <p:spPr>
          <a:xfrm>
            <a:off x="1960418" y="3719908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478C760-79D7-5E38-FAB4-F28A6988FFBB}"/>
              </a:ext>
            </a:extLst>
          </p:cNvPr>
          <p:cNvSpPr/>
          <p:nvPr/>
        </p:nvSpPr>
        <p:spPr>
          <a:xfrm>
            <a:off x="2254331" y="3714465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186A718-ADF1-3C53-CB64-003AA2E823DA}"/>
              </a:ext>
            </a:extLst>
          </p:cNvPr>
          <p:cNvSpPr/>
          <p:nvPr/>
        </p:nvSpPr>
        <p:spPr>
          <a:xfrm>
            <a:off x="491944" y="5758404"/>
            <a:ext cx="185057" cy="185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EC43967-A31A-86A8-8773-5D902F04DFFA}"/>
              </a:ext>
            </a:extLst>
          </p:cNvPr>
          <p:cNvSpPr/>
          <p:nvPr/>
        </p:nvSpPr>
        <p:spPr>
          <a:xfrm>
            <a:off x="491942" y="6170593"/>
            <a:ext cx="185057" cy="185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7736B74-C166-3BB9-36E0-14A8B0E1A841}"/>
              </a:ext>
            </a:extLst>
          </p:cNvPr>
          <p:cNvSpPr txBox="1"/>
          <p:nvPr/>
        </p:nvSpPr>
        <p:spPr>
          <a:xfrm>
            <a:off x="676999" y="5681655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 User sees old card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CE9892-00E6-E31F-592E-CB1B77A61803}"/>
              </a:ext>
            </a:extLst>
          </p:cNvPr>
          <p:cNvSpPr txBox="1"/>
          <p:nvPr/>
        </p:nvSpPr>
        <p:spPr>
          <a:xfrm>
            <a:off x="676999" y="6078124"/>
            <a:ext cx="2044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 User sees new card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84F100-FB03-6032-C6C3-6400604DBA34}"/>
              </a:ext>
            </a:extLst>
          </p:cNvPr>
          <p:cNvSpPr txBox="1"/>
          <p:nvPr/>
        </p:nvSpPr>
        <p:spPr>
          <a:xfrm>
            <a:off x="8071964" y="4260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86" name="Footer Placeholder 85">
            <a:extLst>
              <a:ext uri="{FF2B5EF4-FFF2-40B4-BE49-F238E27FC236}">
                <a16:creationId xmlns:a16="http://schemas.microsoft.com/office/drawing/2014/main" id="{3DEB5C95-5813-5AB9-4045-9BF3AC43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pic>
        <p:nvPicPr>
          <p:cNvPr id="87" name="Picture 8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5CDD716-285A-4CF9-E1BF-B998CDE96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84" y="1578117"/>
            <a:ext cx="4665266" cy="16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4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1E5179DD-23E0-FB26-B91E-3F38CBC23379}"/>
              </a:ext>
            </a:extLst>
          </p:cNvPr>
          <p:cNvGrpSpPr/>
          <p:nvPr/>
        </p:nvGrpSpPr>
        <p:grpSpPr>
          <a:xfrm>
            <a:off x="1308100" y="3355062"/>
            <a:ext cx="6527800" cy="2984500"/>
            <a:chOff x="1308100" y="3355062"/>
            <a:chExt cx="6527800" cy="2984500"/>
          </a:xfrm>
        </p:grpSpPr>
        <p:pic>
          <p:nvPicPr>
            <p:cNvPr id="48" name="Picture 47" descr="A diagram of a diagram&#10;&#10;Description automatically generated">
              <a:extLst>
                <a:ext uri="{FF2B5EF4-FFF2-40B4-BE49-F238E27FC236}">
                  <a16:creationId xmlns:a16="http://schemas.microsoft.com/office/drawing/2014/main" id="{83109CF7-8CED-0407-B2DA-07A70208C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100" y="3355062"/>
              <a:ext cx="6527800" cy="29845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698665B-55B3-8723-079F-71D6708D66E1}"/>
                </a:ext>
              </a:extLst>
            </p:cNvPr>
            <p:cNvSpPr txBox="1"/>
            <p:nvPr/>
          </p:nvSpPr>
          <p:spPr>
            <a:xfrm>
              <a:off x="3962401" y="436239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38E517-FBD4-2001-77FB-0833696FE842}"/>
                </a:ext>
              </a:extLst>
            </p:cNvPr>
            <p:cNvSpPr txBox="1"/>
            <p:nvPr/>
          </p:nvSpPr>
          <p:spPr>
            <a:xfrm>
              <a:off x="3962401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.8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747757-9E26-70AE-256A-5F1DA9B75B30}"/>
                </a:ext>
              </a:extLst>
            </p:cNvPr>
            <p:cNvSpPr txBox="1"/>
            <p:nvPr/>
          </p:nvSpPr>
          <p:spPr>
            <a:xfrm>
              <a:off x="5556970" y="4362399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.75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1D7A72-DCA0-7108-5560-4463E1101C00}"/>
                </a:ext>
              </a:extLst>
            </p:cNvPr>
            <p:cNvSpPr txBox="1"/>
            <p:nvPr/>
          </p:nvSpPr>
          <p:spPr>
            <a:xfrm>
              <a:off x="5616122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168510-A82E-A4A5-2FF9-136A10328FDD}"/>
                </a:ext>
              </a:extLst>
            </p:cNvPr>
            <p:cNvSpPr txBox="1"/>
            <p:nvPr/>
          </p:nvSpPr>
          <p:spPr>
            <a:xfrm>
              <a:off x="6947607" y="364231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FCBCD3-3C85-1D12-ECA1-93CA97BFF7FB}"/>
                </a:ext>
              </a:extLst>
            </p:cNvPr>
            <p:cNvSpPr txBox="1"/>
            <p:nvPr/>
          </p:nvSpPr>
          <p:spPr>
            <a:xfrm>
              <a:off x="6131180" y="3665304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0F725DA-EB1F-468E-58A6-983C53F560F7}"/>
                </a:ext>
              </a:extLst>
            </p:cNvPr>
            <p:cNvSpPr txBox="1"/>
            <p:nvPr/>
          </p:nvSpPr>
          <p:spPr>
            <a:xfrm>
              <a:off x="3113309" y="468047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793F73-8F7D-F921-4119-590C16C235AC}"/>
                </a:ext>
              </a:extLst>
            </p:cNvPr>
            <p:cNvSpPr txBox="1"/>
            <p:nvPr/>
          </p:nvSpPr>
          <p:spPr>
            <a:xfrm>
              <a:off x="4639943" y="46844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8BB1096-DA16-E020-AEA6-961769AF39F7}"/>
                </a:ext>
              </a:extLst>
            </p:cNvPr>
            <p:cNvSpPr txBox="1"/>
            <p:nvPr/>
          </p:nvSpPr>
          <p:spPr>
            <a:xfrm>
              <a:off x="6396353" y="468441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2C4C90C-3FF3-32F8-AD7B-DD37AE6DD889}"/>
                </a:ext>
              </a:extLst>
            </p:cNvPr>
            <p:cNvSpPr txBox="1"/>
            <p:nvPr/>
          </p:nvSpPr>
          <p:spPr>
            <a:xfrm>
              <a:off x="3486051" y="46804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EFE2DF-1AEE-B088-1AA9-FAA625C1AF4F}"/>
                </a:ext>
              </a:extLst>
            </p:cNvPr>
            <p:cNvSpPr txBox="1"/>
            <p:nvPr/>
          </p:nvSpPr>
          <p:spPr>
            <a:xfrm>
              <a:off x="5113157" y="4684418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6BEAED-484E-E640-EF84-5DF9D1CBB880}"/>
                </a:ext>
              </a:extLst>
            </p:cNvPr>
            <p:cNvSpPr txBox="1"/>
            <p:nvPr/>
          </p:nvSpPr>
          <p:spPr>
            <a:xfrm>
              <a:off x="6714164" y="46856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.05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Fluid MDP Model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/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Period ∞</a:t>
                </a:r>
                <a:r>
                  <a:rPr lang="en-US" b="1" dirty="0">
                    <a:solidFill>
                      <a:schemeClr val="tx2"/>
                    </a:solidFill>
                  </a:rPr>
                  <a:t>, </a:t>
                </a:r>
                <a:r>
                  <a:rPr lang="en-US" dirty="0">
                    <a:solidFill>
                      <a:schemeClr val="tx2"/>
                    </a:solidFill>
                  </a:rPr>
                  <a:t>B = 5</a:t>
                </a:r>
                <a:endParaRPr lang="en-US" b="1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6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  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5    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Λ</a:t>
                </a:r>
                <a:r>
                  <a:rPr lang="en-US" b="1" baseline="-25000" dirty="0">
                    <a:solidFill>
                      <a:schemeClr val="tx2"/>
                    </a:solidFill>
                  </a:rPr>
                  <a:t>3</a:t>
                </a:r>
                <a:r>
                  <a:rPr lang="en-US" b="1" dirty="0">
                    <a:solidFill>
                      <a:schemeClr val="tx2"/>
                    </a:solidFill>
                  </a:rPr>
                  <a:t>: </a:t>
                </a:r>
                <a:r>
                  <a:rPr lang="en-US" dirty="0">
                    <a:solidFill>
                      <a:schemeClr val="tx2"/>
                    </a:solidFill>
                  </a:rPr>
                  <a:t>150       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  <m:r>
                      <a:rPr lang="en-US" b="1" i="0" baseline="-25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</a:t>
                </a:r>
                <a:endParaRPr lang="en-US" b="1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85E2F7-6753-B72A-276C-2379C2E9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97697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l="-1108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 113">
            <a:extLst>
              <a:ext uri="{FF2B5EF4-FFF2-40B4-BE49-F238E27FC236}">
                <a16:creationId xmlns:a16="http://schemas.microsoft.com/office/drawing/2014/main" id="{9E382B00-0375-68C8-1297-68372D55422D}"/>
              </a:ext>
            </a:extLst>
          </p:cNvPr>
          <p:cNvSpPr/>
          <p:nvPr/>
        </p:nvSpPr>
        <p:spPr>
          <a:xfrm>
            <a:off x="7337141" y="4070799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B49CD-38C4-BC23-B2FA-844847394021}"/>
              </a:ext>
            </a:extLst>
          </p:cNvPr>
          <p:cNvSpPr/>
          <p:nvPr/>
        </p:nvSpPr>
        <p:spPr>
          <a:xfrm>
            <a:off x="7814451" y="4369108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26EA3F2-F9CA-8959-029D-C743DC6CBC16}"/>
              </a:ext>
            </a:extLst>
          </p:cNvPr>
          <p:cNvSpPr/>
          <p:nvPr/>
        </p:nvSpPr>
        <p:spPr>
          <a:xfrm>
            <a:off x="5451418" y="3464416"/>
            <a:ext cx="77712" cy="40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77C74A4-904E-1A5E-346C-B94D9FCF68BA}"/>
              </a:ext>
            </a:extLst>
          </p:cNvPr>
          <p:cNvSpPr/>
          <p:nvPr/>
        </p:nvSpPr>
        <p:spPr>
          <a:xfrm>
            <a:off x="7322394" y="4105215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5904175-364F-9334-5149-BFDC66DA1BED}"/>
              </a:ext>
            </a:extLst>
          </p:cNvPr>
          <p:cNvSpPr/>
          <p:nvPr/>
        </p:nvSpPr>
        <p:spPr>
          <a:xfrm>
            <a:off x="7858697" y="4393692"/>
            <a:ext cx="242295" cy="235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19DE2C0-A629-81EE-85B3-2D877595C3CC}"/>
              </a:ext>
            </a:extLst>
          </p:cNvPr>
          <p:cNvSpPr/>
          <p:nvPr/>
        </p:nvSpPr>
        <p:spPr>
          <a:xfrm>
            <a:off x="5446504" y="3469332"/>
            <a:ext cx="77712" cy="40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EA867FF-5A72-A6D8-5EA9-832D90F9C08F}"/>
              </a:ext>
            </a:extLst>
          </p:cNvPr>
          <p:cNvSpPr/>
          <p:nvPr/>
        </p:nvSpPr>
        <p:spPr>
          <a:xfrm>
            <a:off x="1688274" y="3458652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7FBCBB5-F04F-49D7-72EB-93668D083D6F}"/>
              </a:ext>
            </a:extLst>
          </p:cNvPr>
          <p:cNvSpPr/>
          <p:nvPr/>
        </p:nvSpPr>
        <p:spPr>
          <a:xfrm>
            <a:off x="1960417" y="3458652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3C78C2-0E0D-37D1-B45D-F077B2CDF1A9}"/>
              </a:ext>
            </a:extLst>
          </p:cNvPr>
          <p:cNvSpPr/>
          <p:nvPr/>
        </p:nvSpPr>
        <p:spPr>
          <a:xfrm>
            <a:off x="2243446" y="3458652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EB3D2DF-36B9-80E2-5DF5-52AE5D2B0CD1}"/>
              </a:ext>
            </a:extLst>
          </p:cNvPr>
          <p:cNvSpPr/>
          <p:nvPr/>
        </p:nvSpPr>
        <p:spPr>
          <a:xfrm>
            <a:off x="1688272" y="3719908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A86D6B5-9286-28B5-E758-CBC3C7FB9159}"/>
              </a:ext>
            </a:extLst>
          </p:cNvPr>
          <p:cNvSpPr/>
          <p:nvPr/>
        </p:nvSpPr>
        <p:spPr>
          <a:xfrm>
            <a:off x="1960418" y="3719908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478C760-79D7-5E38-FAB4-F28A6988FFBB}"/>
              </a:ext>
            </a:extLst>
          </p:cNvPr>
          <p:cNvSpPr/>
          <p:nvPr/>
        </p:nvSpPr>
        <p:spPr>
          <a:xfrm>
            <a:off x="2254331" y="3714465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3080D0-C29B-5BF8-5C17-E7E1E882A208}"/>
              </a:ext>
            </a:extLst>
          </p:cNvPr>
          <p:cNvSpPr/>
          <p:nvPr/>
        </p:nvSpPr>
        <p:spPr>
          <a:xfrm>
            <a:off x="7255405" y="4522940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CFD5CEE-5271-7FA4-7A84-64F96115C8E1}"/>
              </a:ext>
            </a:extLst>
          </p:cNvPr>
          <p:cNvSpPr/>
          <p:nvPr/>
        </p:nvSpPr>
        <p:spPr>
          <a:xfrm>
            <a:off x="7527548" y="4261684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DD6F2A4-3952-49E6-B39E-9662729A5026}"/>
              </a:ext>
            </a:extLst>
          </p:cNvPr>
          <p:cNvSpPr/>
          <p:nvPr/>
        </p:nvSpPr>
        <p:spPr>
          <a:xfrm>
            <a:off x="7527548" y="4522940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195C28-BD56-3603-130A-0E949E67D843}"/>
              </a:ext>
            </a:extLst>
          </p:cNvPr>
          <p:cNvSpPr/>
          <p:nvPr/>
        </p:nvSpPr>
        <p:spPr>
          <a:xfrm>
            <a:off x="7799691" y="4267127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77BB675-A1C6-F500-2349-D67CEA62F39D}"/>
              </a:ext>
            </a:extLst>
          </p:cNvPr>
          <p:cNvSpPr/>
          <p:nvPr/>
        </p:nvSpPr>
        <p:spPr>
          <a:xfrm>
            <a:off x="7810577" y="4522940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C9D87D-B650-E9AA-1513-A28BDBBFDC8F}"/>
              </a:ext>
            </a:extLst>
          </p:cNvPr>
          <p:cNvSpPr/>
          <p:nvPr/>
        </p:nvSpPr>
        <p:spPr>
          <a:xfrm>
            <a:off x="7255403" y="4784196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07CD4DE-390D-05F1-FAC1-C33614D1AE59}"/>
              </a:ext>
            </a:extLst>
          </p:cNvPr>
          <p:cNvSpPr/>
          <p:nvPr/>
        </p:nvSpPr>
        <p:spPr>
          <a:xfrm>
            <a:off x="7255404" y="4261684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03213C-F3BE-976D-F213-A183C7A98EB8}"/>
              </a:ext>
            </a:extLst>
          </p:cNvPr>
          <p:cNvSpPr/>
          <p:nvPr/>
        </p:nvSpPr>
        <p:spPr>
          <a:xfrm>
            <a:off x="7527549" y="4784196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4E4A63D-8ED8-453E-8CE6-D906B3234813}"/>
              </a:ext>
            </a:extLst>
          </p:cNvPr>
          <p:cNvSpPr/>
          <p:nvPr/>
        </p:nvSpPr>
        <p:spPr>
          <a:xfrm>
            <a:off x="7821462" y="4778753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6FC67A-E95F-D700-F764-1D5CC7452F8F}"/>
              </a:ext>
            </a:extLst>
          </p:cNvPr>
          <p:cNvSpPr/>
          <p:nvPr/>
        </p:nvSpPr>
        <p:spPr>
          <a:xfrm>
            <a:off x="4766671" y="3693681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24F8297-2EB2-F102-DA53-0151FD11A99F}"/>
              </a:ext>
            </a:extLst>
          </p:cNvPr>
          <p:cNvSpPr/>
          <p:nvPr/>
        </p:nvSpPr>
        <p:spPr>
          <a:xfrm>
            <a:off x="5038814" y="3432425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DB0AE4-FE3E-6CED-27F9-42B9CD1C6749}"/>
              </a:ext>
            </a:extLst>
          </p:cNvPr>
          <p:cNvSpPr/>
          <p:nvPr/>
        </p:nvSpPr>
        <p:spPr>
          <a:xfrm>
            <a:off x="5038814" y="3693681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5A912F-AC56-F71F-F21A-9CC36CD9E9B0}"/>
              </a:ext>
            </a:extLst>
          </p:cNvPr>
          <p:cNvSpPr/>
          <p:nvPr/>
        </p:nvSpPr>
        <p:spPr>
          <a:xfrm>
            <a:off x="5321843" y="3693681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6C6C575-492F-A6A1-FB74-52870200B1AE}"/>
              </a:ext>
            </a:extLst>
          </p:cNvPr>
          <p:cNvSpPr/>
          <p:nvPr/>
        </p:nvSpPr>
        <p:spPr>
          <a:xfrm>
            <a:off x="4766670" y="3432425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42DD407-FB77-2B53-365B-78323BD17593}"/>
              </a:ext>
            </a:extLst>
          </p:cNvPr>
          <p:cNvSpPr/>
          <p:nvPr/>
        </p:nvSpPr>
        <p:spPr>
          <a:xfrm>
            <a:off x="3089611" y="3458652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B3C7D96-88FC-BC4C-0AAE-4A0339147CB5}"/>
              </a:ext>
            </a:extLst>
          </p:cNvPr>
          <p:cNvSpPr/>
          <p:nvPr/>
        </p:nvSpPr>
        <p:spPr>
          <a:xfrm>
            <a:off x="3361754" y="3458652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B31832F-828F-CEE8-86A8-2FC6C34D377A}"/>
              </a:ext>
            </a:extLst>
          </p:cNvPr>
          <p:cNvSpPr/>
          <p:nvPr/>
        </p:nvSpPr>
        <p:spPr>
          <a:xfrm>
            <a:off x="3644783" y="3458652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51342D3-CB66-0733-F92F-5BC5B955D6C3}"/>
              </a:ext>
            </a:extLst>
          </p:cNvPr>
          <p:cNvSpPr/>
          <p:nvPr/>
        </p:nvSpPr>
        <p:spPr>
          <a:xfrm>
            <a:off x="3089609" y="3719908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D760F4D-FDF5-27C5-EA7E-32FDF7224FD0}"/>
              </a:ext>
            </a:extLst>
          </p:cNvPr>
          <p:cNvSpPr/>
          <p:nvPr/>
        </p:nvSpPr>
        <p:spPr>
          <a:xfrm>
            <a:off x="3361755" y="3719908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88B644B-2BFF-5EF8-C8AD-B57517E8BB07}"/>
              </a:ext>
            </a:extLst>
          </p:cNvPr>
          <p:cNvSpPr/>
          <p:nvPr/>
        </p:nvSpPr>
        <p:spPr>
          <a:xfrm>
            <a:off x="3655668" y="3714465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40BF8DD-904B-8F6B-B1EA-AD83B5B4CA98}"/>
              </a:ext>
            </a:extLst>
          </p:cNvPr>
          <p:cNvSpPr/>
          <p:nvPr/>
        </p:nvSpPr>
        <p:spPr>
          <a:xfrm>
            <a:off x="7398160" y="4688304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C65E800-EA1D-B637-2E09-D906D44460CB}"/>
              </a:ext>
            </a:extLst>
          </p:cNvPr>
          <p:cNvSpPr/>
          <p:nvPr/>
        </p:nvSpPr>
        <p:spPr>
          <a:xfrm>
            <a:off x="7670303" y="4427048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0D2841A-3DD7-DA25-E4C2-323A716D54FF}"/>
              </a:ext>
            </a:extLst>
          </p:cNvPr>
          <p:cNvSpPr/>
          <p:nvPr/>
        </p:nvSpPr>
        <p:spPr>
          <a:xfrm>
            <a:off x="7670303" y="4688304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625A2D3-EB43-CC5E-04C0-217F831DD079}"/>
              </a:ext>
            </a:extLst>
          </p:cNvPr>
          <p:cNvSpPr/>
          <p:nvPr/>
        </p:nvSpPr>
        <p:spPr>
          <a:xfrm>
            <a:off x="7942446" y="4432491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E694622-FA9D-E4B4-20BB-6407DDC81D72}"/>
              </a:ext>
            </a:extLst>
          </p:cNvPr>
          <p:cNvSpPr/>
          <p:nvPr/>
        </p:nvSpPr>
        <p:spPr>
          <a:xfrm>
            <a:off x="7953332" y="4688304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4A13848-A1A9-520D-B584-420424CF79C1}"/>
              </a:ext>
            </a:extLst>
          </p:cNvPr>
          <p:cNvSpPr/>
          <p:nvPr/>
        </p:nvSpPr>
        <p:spPr>
          <a:xfrm>
            <a:off x="7398158" y="4949560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0F4626-FFE3-A5D5-9B09-A8E8EA309F40}"/>
              </a:ext>
            </a:extLst>
          </p:cNvPr>
          <p:cNvSpPr/>
          <p:nvPr/>
        </p:nvSpPr>
        <p:spPr>
          <a:xfrm>
            <a:off x="7398159" y="4427048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1CC3B8A-F3D1-9F11-46B4-D72D4C6F89AA}"/>
              </a:ext>
            </a:extLst>
          </p:cNvPr>
          <p:cNvSpPr/>
          <p:nvPr/>
        </p:nvSpPr>
        <p:spPr>
          <a:xfrm>
            <a:off x="7670304" y="4949560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F579B79-6BE5-E1B3-E4FF-A4FF1A5325EA}"/>
              </a:ext>
            </a:extLst>
          </p:cNvPr>
          <p:cNvSpPr/>
          <p:nvPr/>
        </p:nvSpPr>
        <p:spPr>
          <a:xfrm>
            <a:off x="7964217" y="4944117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7EADB75-56EF-8549-E1A9-9148F5CC9A78}"/>
              </a:ext>
            </a:extLst>
          </p:cNvPr>
          <p:cNvSpPr/>
          <p:nvPr/>
        </p:nvSpPr>
        <p:spPr>
          <a:xfrm>
            <a:off x="7372389" y="3887009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8111247-8A28-F6AE-5414-604CBEAD197A}"/>
              </a:ext>
            </a:extLst>
          </p:cNvPr>
          <p:cNvSpPr/>
          <p:nvPr/>
        </p:nvSpPr>
        <p:spPr>
          <a:xfrm>
            <a:off x="7644532" y="3625753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969BB94-2830-AF89-46B6-D706F1BC3BF5}"/>
              </a:ext>
            </a:extLst>
          </p:cNvPr>
          <p:cNvSpPr/>
          <p:nvPr/>
        </p:nvSpPr>
        <p:spPr>
          <a:xfrm>
            <a:off x="7644532" y="3887009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2E59C6B-6789-6F64-8125-FF742C6D740A}"/>
              </a:ext>
            </a:extLst>
          </p:cNvPr>
          <p:cNvSpPr/>
          <p:nvPr/>
        </p:nvSpPr>
        <p:spPr>
          <a:xfrm>
            <a:off x="7916675" y="3631196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6F4EBEF-7575-3144-C00F-7BD0268194DA}"/>
              </a:ext>
            </a:extLst>
          </p:cNvPr>
          <p:cNvSpPr/>
          <p:nvPr/>
        </p:nvSpPr>
        <p:spPr>
          <a:xfrm>
            <a:off x="7927561" y="3887009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954F186-005B-C299-22CE-DAFBA23F28EE}"/>
              </a:ext>
            </a:extLst>
          </p:cNvPr>
          <p:cNvSpPr/>
          <p:nvPr/>
        </p:nvSpPr>
        <p:spPr>
          <a:xfrm>
            <a:off x="7372387" y="4148265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E5A7ABD-6770-E8A9-8D97-8EA8AA6C17F5}"/>
              </a:ext>
            </a:extLst>
          </p:cNvPr>
          <p:cNvSpPr/>
          <p:nvPr/>
        </p:nvSpPr>
        <p:spPr>
          <a:xfrm>
            <a:off x="7372388" y="3625753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76B61E0-967E-E3AE-F579-D0F0319ED594}"/>
              </a:ext>
            </a:extLst>
          </p:cNvPr>
          <p:cNvSpPr/>
          <p:nvPr/>
        </p:nvSpPr>
        <p:spPr>
          <a:xfrm>
            <a:off x="7644533" y="4148265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9109F00-0737-DE9D-402D-7FEC6EB83C66}"/>
              </a:ext>
            </a:extLst>
          </p:cNvPr>
          <p:cNvSpPr/>
          <p:nvPr/>
        </p:nvSpPr>
        <p:spPr>
          <a:xfrm>
            <a:off x="7938446" y="4142822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63257D4-1D84-7FC7-DEB5-37B3EBEAFCD7}"/>
              </a:ext>
            </a:extLst>
          </p:cNvPr>
          <p:cNvSpPr/>
          <p:nvPr/>
        </p:nvSpPr>
        <p:spPr>
          <a:xfrm>
            <a:off x="7506609" y="3715070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B698856-8F81-D14A-5785-551BB566643A}"/>
              </a:ext>
            </a:extLst>
          </p:cNvPr>
          <p:cNvSpPr/>
          <p:nvPr/>
        </p:nvSpPr>
        <p:spPr>
          <a:xfrm>
            <a:off x="7778752" y="3453814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9973159-BF57-22CC-632D-750A12337862}"/>
              </a:ext>
            </a:extLst>
          </p:cNvPr>
          <p:cNvSpPr/>
          <p:nvPr/>
        </p:nvSpPr>
        <p:spPr>
          <a:xfrm>
            <a:off x="7778752" y="3715070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FAF06FC-DB33-C67B-572E-9B87C6335207}"/>
              </a:ext>
            </a:extLst>
          </p:cNvPr>
          <p:cNvSpPr/>
          <p:nvPr/>
        </p:nvSpPr>
        <p:spPr>
          <a:xfrm>
            <a:off x="8050895" y="3459257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C6D66D6-F4C3-AAF8-AF8E-1C2B1B58423F}"/>
              </a:ext>
            </a:extLst>
          </p:cNvPr>
          <p:cNvSpPr/>
          <p:nvPr/>
        </p:nvSpPr>
        <p:spPr>
          <a:xfrm>
            <a:off x="8061781" y="3715070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A51F816-E276-C43B-09A4-9C768690B241}"/>
              </a:ext>
            </a:extLst>
          </p:cNvPr>
          <p:cNvSpPr/>
          <p:nvPr/>
        </p:nvSpPr>
        <p:spPr>
          <a:xfrm>
            <a:off x="7506607" y="3976326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9026F33-97DB-9E5A-A73E-68E3E4E7948D}"/>
              </a:ext>
            </a:extLst>
          </p:cNvPr>
          <p:cNvSpPr/>
          <p:nvPr/>
        </p:nvSpPr>
        <p:spPr>
          <a:xfrm>
            <a:off x="7506608" y="3453814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80380D3-9E9E-9B82-646D-60F0597F80CF}"/>
              </a:ext>
            </a:extLst>
          </p:cNvPr>
          <p:cNvSpPr/>
          <p:nvPr/>
        </p:nvSpPr>
        <p:spPr>
          <a:xfrm>
            <a:off x="7778753" y="3976326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79EB327-01D8-04C7-96AC-354BFD91C8F3}"/>
              </a:ext>
            </a:extLst>
          </p:cNvPr>
          <p:cNvSpPr/>
          <p:nvPr/>
        </p:nvSpPr>
        <p:spPr>
          <a:xfrm>
            <a:off x="8072666" y="3970883"/>
            <a:ext cx="185057" cy="1850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C516E5E0-A464-C072-11E0-E1C529617C84}"/>
              </a:ext>
            </a:extLst>
          </p:cNvPr>
          <p:cNvSpPr/>
          <p:nvPr/>
        </p:nvSpPr>
        <p:spPr>
          <a:xfrm rot="16200000">
            <a:off x="7657560" y="4837092"/>
            <a:ext cx="447104" cy="12938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79F67AF-BF8C-06CB-7F46-27B9387FEDC0}"/>
              </a:ext>
            </a:extLst>
          </p:cNvPr>
          <p:cNvSpPr txBox="1"/>
          <p:nvPr/>
        </p:nvSpPr>
        <p:spPr>
          <a:xfrm>
            <a:off x="7179493" y="5811345"/>
            <a:ext cx="172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Steady-state pile of regular users</a:t>
            </a:r>
          </a:p>
        </p:txBody>
      </p:sp>
      <p:sp>
        <p:nvSpPr>
          <p:cNvPr id="121" name="Footer Placeholder 120">
            <a:extLst>
              <a:ext uri="{FF2B5EF4-FFF2-40B4-BE49-F238E27FC236}">
                <a16:creationId xmlns:a16="http://schemas.microsoft.com/office/drawing/2014/main" id="{7D4A83C7-7542-EC7D-39E5-EA361DDA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pic>
        <p:nvPicPr>
          <p:cNvPr id="122" name="Picture 12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1A215B4-A803-09AE-AE51-2A6C254B7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84" y="1578117"/>
            <a:ext cx="4665266" cy="16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76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Fluid MDP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00BF44-F2EF-4B42-F0DC-297EF797F9CE}"/>
              </a:ext>
            </a:extLst>
          </p:cNvPr>
          <p:cNvGrpSpPr/>
          <p:nvPr/>
        </p:nvGrpSpPr>
        <p:grpSpPr>
          <a:xfrm>
            <a:off x="1308100" y="3355062"/>
            <a:ext cx="6527800" cy="2984500"/>
            <a:chOff x="1308100" y="3355062"/>
            <a:chExt cx="6527800" cy="2984500"/>
          </a:xfrm>
        </p:grpSpPr>
        <p:pic>
          <p:nvPicPr>
            <p:cNvPr id="4" name="Picture 3" descr="A diagram of a diagram&#10;&#10;Description automatically generated">
              <a:extLst>
                <a:ext uri="{FF2B5EF4-FFF2-40B4-BE49-F238E27FC236}">
                  <a16:creationId xmlns:a16="http://schemas.microsoft.com/office/drawing/2014/main" id="{EDDE36A3-22E0-86FC-5B2C-884E590BB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100" y="3355062"/>
              <a:ext cx="6527800" cy="2984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DFB149-095B-A459-B2F0-B0B6495C5AAE}"/>
                </a:ext>
              </a:extLst>
            </p:cNvPr>
            <p:cNvSpPr txBox="1"/>
            <p:nvPr/>
          </p:nvSpPr>
          <p:spPr>
            <a:xfrm>
              <a:off x="3962401" y="436239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FADE8A-7DDA-4521-19AD-131EB5225108}"/>
                </a:ext>
              </a:extLst>
            </p:cNvPr>
            <p:cNvSpPr txBox="1"/>
            <p:nvPr/>
          </p:nvSpPr>
          <p:spPr>
            <a:xfrm>
              <a:off x="3962401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C8806A-B4B3-1A1A-D1C2-65C490040394}"/>
                </a:ext>
              </a:extLst>
            </p:cNvPr>
            <p:cNvSpPr txBox="1"/>
            <p:nvPr/>
          </p:nvSpPr>
          <p:spPr>
            <a:xfrm>
              <a:off x="5556970" y="4362399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.75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48B118-C8E5-37D0-BC7F-AC1C9800BDBA}"/>
                </a:ext>
              </a:extLst>
            </p:cNvPr>
            <p:cNvSpPr txBox="1"/>
            <p:nvPr/>
          </p:nvSpPr>
          <p:spPr>
            <a:xfrm>
              <a:off x="5616122" y="3993067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73F196-1FBA-A62C-AC9E-78915CB54E50}"/>
                </a:ext>
              </a:extLst>
            </p:cNvPr>
            <p:cNvSpPr txBox="1"/>
            <p:nvPr/>
          </p:nvSpPr>
          <p:spPr>
            <a:xfrm>
              <a:off x="6947607" y="364231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F74EED-A178-1B72-DC75-3DD98AF9A731}"/>
                </a:ext>
              </a:extLst>
            </p:cNvPr>
            <p:cNvSpPr txBox="1"/>
            <p:nvPr/>
          </p:nvSpPr>
          <p:spPr>
            <a:xfrm>
              <a:off x="6131180" y="3665304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.95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9D3072-F573-48CA-7B9E-454FC34A3CF1}"/>
                </a:ext>
              </a:extLst>
            </p:cNvPr>
            <p:cNvSpPr txBox="1"/>
            <p:nvPr/>
          </p:nvSpPr>
          <p:spPr>
            <a:xfrm>
              <a:off x="3113309" y="468047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C981A1-8A37-A539-1F99-8B962C9CA0CF}"/>
                </a:ext>
              </a:extLst>
            </p:cNvPr>
            <p:cNvSpPr txBox="1"/>
            <p:nvPr/>
          </p:nvSpPr>
          <p:spPr>
            <a:xfrm>
              <a:off x="4639943" y="46844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E0BC80-3C73-2FD0-39DB-4608CFB4FB1A}"/>
                </a:ext>
              </a:extLst>
            </p:cNvPr>
            <p:cNvSpPr txBox="1"/>
            <p:nvPr/>
          </p:nvSpPr>
          <p:spPr>
            <a:xfrm>
              <a:off x="6396353" y="468441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.2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AA455A-F5E1-1DCC-D258-C360072E0989}"/>
                </a:ext>
              </a:extLst>
            </p:cNvPr>
            <p:cNvSpPr txBox="1"/>
            <p:nvPr/>
          </p:nvSpPr>
          <p:spPr>
            <a:xfrm>
              <a:off x="3486051" y="46804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D7C8DC-59FE-70EC-DFDC-2C436ED88ADC}"/>
                </a:ext>
              </a:extLst>
            </p:cNvPr>
            <p:cNvSpPr txBox="1"/>
            <p:nvPr/>
          </p:nvSpPr>
          <p:spPr>
            <a:xfrm>
              <a:off x="5113157" y="4684418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B5B6F9-E172-047C-E096-4D144C94CCA6}"/>
                </a:ext>
              </a:extLst>
            </p:cNvPr>
            <p:cNvSpPr txBox="1"/>
            <p:nvPr/>
          </p:nvSpPr>
          <p:spPr>
            <a:xfrm>
              <a:off x="6714164" y="4685672"/>
              <a:ext cx="566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.05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5EA1F4B-9E3D-7D84-4255-B04091FE4FC2}"/>
              </a:ext>
            </a:extLst>
          </p:cNvPr>
          <p:cNvSpPr txBox="1"/>
          <p:nvPr/>
        </p:nvSpPr>
        <p:spPr>
          <a:xfrm>
            <a:off x="632639" y="1626763"/>
            <a:ext cx="801460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Objective</a:t>
            </a:r>
            <a:r>
              <a:rPr lang="en-US" b="1" dirty="0">
                <a:solidFill>
                  <a:schemeClr val="tx2"/>
                </a:solidFill>
              </a:rPr>
              <a:t>: </a:t>
            </a:r>
            <a:r>
              <a:rPr lang="en-US" dirty="0">
                <a:solidFill>
                  <a:schemeClr val="tx2"/>
                </a:solidFill>
              </a:rPr>
              <a:t>Maximize </a:t>
            </a:r>
            <a:r>
              <a:rPr lang="en-US" dirty="0">
                <a:solidFill>
                  <a:schemeClr val="accent1"/>
                </a:solidFill>
              </a:rPr>
              <a:t>steady-state </a:t>
            </a:r>
            <a:r>
              <a:rPr lang="en-US" dirty="0">
                <a:solidFill>
                  <a:schemeClr val="tx2"/>
                </a:solidFill>
              </a:rPr>
              <a:t>market size</a:t>
            </a: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This means deciding where to experiment at each time step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Not clear a steady-state even exists for most policies!</a:t>
            </a: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E5229F6-2171-2819-FE70-F6BEDE51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96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DA0650D6-D157-3756-DCFE-48D8BAC30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41" y="3991219"/>
            <a:ext cx="3517900" cy="214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Binary State Model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E33F19-004B-234D-9178-1D3D62B97324}"/>
              </a:ext>
            </a:extLst>
          </p:cNvPr>
          <p:cNvSpPr/>
          <p:nvPr/>
        </p:nvSpPr>
        <p:spPr>
          <a:xfrm>
            <a:off x="628649" y="1683207"/>
            <a:ext cx="7975523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We focus on two special cases of the model that map to NetEase</a:t>
            </a:r>
          </a:p>
          <a:p>
            <a:pPr marL="342900" indent="-342900">
              <a:spcAft>
                <a:spcPts val="600"/>
              </a:spcAft>
              <a:buBlip>
                <a:blip r:embed="rId4"/>
              </a:buBlip>
            </a:pPr>
            <a:r>
              <a:rPr lang="en-US" b="1" dirty="0"/>
              <a:t>Binary State Space </a:t>
            </a:r>
            <a:r>
              <a:rPr lang="en-US" dirty="0">
                <a:solidFill>
                  <a:schemeClr val="tx2"/>
                </a:solidFill>
              </a:rPr>
              <a:t>- Two states, self-loop only in state 2</a:t>
            </a:r>
          </a:p>
          <a:p>
            <a:pPr marL="800100" lvl="1" indent="-342900">
              <a:spcAft>
                <a:spcPts val="600"/>
              </a:spcAft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Captures our new vs regular user paradigm</a:t>
            </a:r>
          </a:p>
          <a:p>
            <a:pPr marL="800100" lvl="1" indent="-342900">
              <a:spcAft>
                <a:spcPts val="600"/>
              </a:spcAft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Simplest model to study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0B5541-5DEE-6F4A-A9E6-76AA61C3DAB6}"/>
              </a:ext>
            </a:extLst>
          </p:cNvPr>
          <p:cNvGrpSpPr/>
          <p:nvPr/>
        </p:nvGrpSpPr>
        <p:grpSpPr>
          <a:xfrm>
            <a:off x="468490" y="5064369"/>
            <a:ext cx="3236002" cy="1125966"/>
            <a:chOff x="445044" y="5489454"/>
            <a:chExt cx="3236002" cy="11259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9F8735-3788-7B45-B55F-B821F1FF2D17}"/>
                </a:ext>
              </a:extLst>
            </p:cNvPr>
            <p:cNvSpPr txBox="1"/>
            <p:nvPr/>
          </p:nvSpPr>
          <p:spPr>
            <a:xfrm>
              <a:off x="445044" y="6030645"/>
              <a:ext cx="27235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Remember, some number of users in state 1 and state 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76EF78-3FD0-504A-BBC1-53A36FE59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0431" y="5489454"/>
              <a:ext cx="820615" cy="5411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C12692-41A1-7E6F-BA90-A77489AF1D5E}"/>
              </a:ext>
            </a:extLst>
          </p:cNvPr>
          <p:cNvGrpSpPr/>
          <p:nvPr/>
        </p:nvGrpSpPr>
        <p:grpSpPr>
          <a:xfrm>
            <a:off x="5416062" y="3869604"/>
            <a:ext cx="3469686" cy="1286130"/>
            <a:chOff x="5416062" y="3869604"/>
            <a:chExt cx="3469686" cy="12861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5601EE-8914-DB43-BE28-8295BC6FEAE1}"/>
                </a:ext>
              </a:extLst>
            </p:cNvPr>
            <p:cNvGrpSpPr/>
            <p:nvPr/>
          </p:nvGrpSpPr>
          <p:grpSpPr>
            <a:xfrm>
              <a:off x="5416062" y="3869604"/>
              <a:ext cx="3469686" cy="1286130"/>
              <a:chOff x="5580185" y="5018548"/>
              <a:chExt cx="3469686" cy="128613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BF9FCD-96B5-4045-9BA6-48D7E7292385}"/>
                  </a:ext>
                </a:extLst>
              </p:cNvPr>
              <p:cNvSpPr txBox="1"/>
              <p:nvPr/>
            </p:nvSpPr>
            <p:spPr>
              <a:xfrm>
                <a:off x="7052728" y="5018548"/>
                <a:ext cx="199714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When viewing chains, keep in mine transitions are action dependent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26D1C86-1898-714F-8956-6EA98CA0A336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5580185" y="5557157"/>
                <a:ext cx="1472543" cy="74752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3BF9C94-CAAF-7CC9-DFEF-1C28D650ADC1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5439510" y="4220308"/>
              <a:ext cx="1449095" cy="18790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06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ECF793CD-3ED3-0DA7-7CFE-FF6CF1488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14" y="3989848"/>
            <a:ext cx="5537200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Funnel State Model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601EE-8914-DB43-BE28-8295BC6FEAE1}"/>
              </a:ext>
            </a:extLst>
          </p:cNvPr>
          <p:cNvGrpSpPr/>
          <p:nvPr/>
        </p:nvGrpSpPr>
        <p:grpSpPr>
          <a:xfrm>
            <a:off x="5228492" y="3612049"/>
            <a:ext cx="3821379" cy="830997"/>
            <a:chOff x="5228492" y="4478394"/>
            <a:chExt cx="3821379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BF9FCD-96B5-4045-9BA6-48D7E7292385}"/>
                </a:ext>
              </a:extLst>
            </p:cNvPr>
            <p:cNvSpPr txBox="1"/>
            <p:nvPr/>
          </p:nvSpPr>
          <p:spPr>
            <a:xfrm>
              <a:off x="7052728" y="4478394"/>
              <a:ext cx="1997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State number is like user # visits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26D1C86-1898-714F-8956-6EA98CA0A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8492" y="4856193"/>
              <a:ext cx="1824236" cy="4531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BA1FF6B-EAF6-954B-C28A-C4C06590466A}"/>
              </a:ext>
            </a:extLst>
          </p:cNvPr>
          <p:cNvSpPr/>
          <p:nvPr/>
        </p:nvSpPr>
        <p:spPr>
          <a:xfrm>
            <a:off x="628649" y="1683207"/>
            <a:ext cx="7975523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We focus on two special cases of the model that map to NetEase</a:t>
            </a:r>
          </a:p>
          <a:p>
            <a:pPr marL="342900" indent="-342900">
              <a:spcAft>
                <a:spcPts val="600"/>
              </a:spcAft>
              <a:buBlip>
                <a:blip r:embed="rId4"/>
              </a:buBlip>
            </a:pPr>
            <a:r>
              <a:rPr lang="en-US" b="1" dirty="0"/>
              <a:t>Binary State Space </a:t>
            </a:r>
            <a:r>
              <a:rPr lang="en-US" dirty="0">
                <a:solidFill>
                  <a:schemeClr val="tx2"/>
                </a:solidFill>
              </a:rPr>
              <a:t>- Two states, self-loop only in state 2</a:t>
            </a:r>
          </a:p>
          <a:p>
            <a:pPr marL="800100" lvl="1" indent="-342900">
              <a:spcAft>
                <a:spcPts val="600"/>
              </a:spcAft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Captures our new vs regular user paradigm</a:t>
            </a:r>
          </a:p>
          <a:p>
            <a:pPr marL="800100" lvl="1" indent="-342900">
              <a:spcAft>
                <a:spcPts val="600"/>
              </a:spcAft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Simplest model to study</a:t>
            </a:r>
          </a:p>
          <a:p>
            <a:pPr marL="342900" indent="-342900">
              <a:spcAft>
                <a:spcPts val="600"/>
              </a:spcAft>
              <a:buBlip>
                <a:blip r:embed="rId4"/>
              </a:buBlip>
            </a:pPr>
            <a:r>
              <a:rPr lang="en-US" b="1" dirty="0"/>
              <a:t>Funnel State Space </a:t>
            </a:r>
            <a:r>
              <a:rPr lang="en-US" dirty="0">
                <a:solidFill>
                  <a:schemeClr val="tx2"/>
                </a:solidFill>
              </a:rPr>
              <a:t>–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>
                <a:solidFill>
                  <a:schemeClr val="tx2"/>
                </a:solidFill>
              </a:rPr>
              <a:t> states, self-loop only in state m</a:t>
            </a:r>
          </a:p>
          <a:p>
            <a:pPr marL="800100" lvl="1" indent="-342900">
              <a:spcAft>
                <a:spcPts val="600"/>
              </a:spcAft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Extends binary, more granular notion of user </a:t>
            </a:r>
            <a:r>
              <a:rPr lang="en-US" i="1" dirty="0">
                <a:solidFill>
                  <a:schemeClr val="tx2"/>
                </a:solidFill>
              </a:rPr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5C6360-5848-723A-46AC-239DBA1014A2}"/>
              </a:ext>
            </a:extLst>
          </p:cNvPr>
          <p:cNvSpPr txBox="1"/>
          <p:nvPr/>
        </p:nvSpPr>
        <p:spPr>
          <a:xfrm>
            <a:off x="7146857" y="5605877"/>
            <a:ext cx="1997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Regular users have fixed churn prob.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77A454-E85A-87BA-E032-7BEB50092E65}"/>
              </a:ext>
            </a:extLst>
          </p:cNvPr>
          <p:cNvCxnSpPr>
            <a:cxnSpLocks/>
          </p:cNvCxnSpPr>
          <p:nvPr/>
        </p:nvCxnSpPr>
        <p:spPr>
          <a:xfrm flipH="1" flipV="1">
            <a:off x="6553200" y="4964583"/>
            <a:ext cx="593657" cy="7276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AAEB82-2DE4-0A62-1B2B-813844506303}"/>
              </a:ext>
            </a:extLst>
          </p:cNvPr>
          <p:cNvSpPr txBox="1"/>
          <p:nvPr/>
        </p:nvSpPr>
        <p:spPr>
          <a:xfrm>
            <a:off x="60795" y="5771576"/>
            <a:ext cx="2625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There is some number of users in state 1, 2, 3, 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11568F-A75E-ADA1-2401-D1EE5A715D6D}"/>
              </a:ext>
            </a:extLst>
          </p:cNvPr>
          <p:cNvCxnSpPr>
            <a:cxnSpLocks/>
          </p:cNvCxnSpPr>
          <p:nvPr/>
        </p:nvCxnSpPr>
        <p:spPr>
          <a:xfrm flipV="1">
            <a:off x="1652954" y="5140335"/>
            <a:ext cx="797169" cy="5519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mathematical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01D3C94-AC7F-75E4-A073-00120488B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84" y="2851081"/>
            <a:ext cx="4996025" cy="2401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Upper Bounding LP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525E5D47-A742-7448-994E-EAE3ADDB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35408C-9C94-C04E-BD0B-CB9616A86838}"/>
              </a:ext>
            </a:extLst>
          </p:cNvPr>
          <p:cNvSpPr txBox="1"/>
          <p:nvPr/>
        </p:nvSpPr>
        <p:spPr>
          <a:xfrm>
            <a:off x="628650" y="1536404"/>
            <a:ext cx="784028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We are interested in finding policy experimentation policies to maximize market size in steady-state.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Good news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! </a:t>
            </a:r>
            <a:r>
              <a:rPr lang="en-US" dirty="0">
                <a:solidFill>
                  <a:schemeClr val="tx2"/>
                </a:solidFill>
              </a:rPr>
              <a:t>We know what an optimal steady state feasible policy looks like for an input state space + param’s and experimentation budget.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B37F74-9E50-E74C-9B5D-CD97D35B0A42}"/>
                  </a:ext>
                </a:extLst>
              </p:cNvPr>
              <p:cNvSpPr txBox="1"/>
              <p:nvPr/>
            </p:nvSpPr>
            <p:spPr>
              <a:xfrm>
                <a:off x="628650" y="5081676"/>
                <a:ext cx="7840280" cy="1369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Blip>
                    <a:blip r:embed="rId4"/>
                  </a:buBlip>
                </a:pPr>
                <a14:m>
                  <m:oMath xmlns:m="http://schemas.openxmlformats.org/officeDocument/2006/math">
                    <m:r>
                      <a:rPr lang="en-US" sz="1600" b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en-US" sz="1600" dirty="0">
                    <a:solidFill>
                      <a:schemeClr val="tx2"/>
                    </a:solidFill>
                  </a:rPr>
                  <a:t> and </a:t>
                </a:r>
                <a:r>
                  <a:rPr lang="en-US" sz="1600" b="1" dirty="0" err="1">
                    <a:solidFill>
                      <a:schemeClr val="tx2"/>
                    </a:solidFill>
                  </a:rPr>
                  <a:t>Λ</a:t>
                </a:r>
                <a:r>
                  <a:rPr lang="en-US" sz="1600" b="1" dirty="0">
                    <a:solidFill>
                      <a:schemeClr val="tx2"/>
                    </a:solidFill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</a:rPr>
                  <a:t>are vectors of decision variables for each state</a:t>
                </a:r>
              </a:p>
              <a:p>
                <a:pPr marL="342900" indent="-342900">
                  <a:spcAft>
                    <a:spcPts val="600"/>
                  </a:spcAft>
                  <a:buBlip>
                    <a:blip r:embed="rId4"/>
                  </a:buBlip>
                </a:pPr>
                <a:r>
                  <a:rPr lang="en-US" sz="1600" dirty="0">
                    <a:solidFill>
                      <a:schemeClr val="tx2"/>
                    </a:solidFill>
                  </a:rPr>
                  <a:t>(1) Any policy in steady state satisfies flow-balance equations</a:t>
                </a:r>
                <a:endParaRPr lang="en-US" sz="1600" baseline="-25000" dirty="0">
                  <a:solidFill>
                    <a:schemeClr val="tx2"/>
                  </a:solidFill>
                </a:endParaRPr>
              </a:p>
              <a:p>
                <a:pPr marL="342900" indent="-342900">
                  <a:spcAft>
                    <a:spcPts val="600"/>
                  </a:spcAft>
                  <a:buBlip>
                    <a:blip r:embed="rId4"/>
                  </a:buBlip>
                </a:pPr>
                <a:r>
                  <a:rPr lang="en-US" sz="1600" dirty="0">
                    <a:solidFill>
                      <a:schemeClr val="tx2"/>
                    </a:solidFill>
                  </a:rPr>
                  <a:t>(2a,b) In steady-state the policy must be feasible</a:t>
                </a:r>
              </a:p>
              <a:p>
                <a:pPr>
                  <a:spcAft>
                    <a:spcPts val="600"/>
                  </a:spcAft>
                </a:pP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B37F74-9E50-E74C-9B5D-CD97D35B0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081676"/>
                <a:ext cx="7840280" cy="1369606"/>
              </a:xfrm>
              <a:prstGeom prst="rect">
                <a:avLst/>
              </a:prstGeom>
              <a:blipFill>
                <a:blip r:embed="rId5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52F8D08-5C00-44DF-E4BE-053C978390B0}"/>
              </a:ext>
            </a:extLst>
          </p:cNvPr>
          <p:cNvSpPr txBox="1"/>
          <p:nvPr/>
        </p:nvSpPr>
        <p:spPr>
          <a:xfrm>
            <a:off x="6961129" y="35714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83380-DE63-2C16-B701-6DCE3883FC02}"/>
              </a:ext>
            </a:extLst>
          </p:cNvPr>
          <p:cNvSpPr txBox="1"/>
          <p:nvPr/>
        </p:nvSpPr>
        <p:spPr>
          <a:xfrm>
            <a:off x="6914786" y="4112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(2a)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3D44F-C3FD-B4E3-0F05-0B5726DC1E0E}"/>
              </a:ext>
            </a:extLst>
          </p:cNvPr>
          <p:cNvSpPr txBox="1"/>
          <p:nvPr/>
        </p:nvSpPr>
        <p:spPr>
          <a:xfrm>
            <a:off x="6914786" y="464620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394743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Content Recommendation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 err="1"/>
              <a:t>CwE</a:t>
            </a:r>
            <a:r>
              <a:rPr lang="en-US" dirty="0"/>
              <a:t> - University of Tulsa Seminar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34B91-E3A7-854C-9AD5-24CE51BC2B9E}"/>
              </a:ext>
            </a:extLst>
          </p:cNvPr>
          <p:cNvSpPr txBox="1"/>
          <p:nvPr/>
        </p:nvSpPr>
        <p:spPr>
          <a:xfrm>
            <a:off x="651510" y="1620812"/>
            <a:ext cx="786384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2"/>
                </a:solidFill>
              </a:rPr>
              <a:t>We study the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platform recommendation problem</a:t>
            </a:r>
            <a:r>
              <a:rPr lang="en" altLang="zh-CN" dirty="0">
                <a:solidFill>
                  <a:schemeClr val="tx2"/>
                </a:solidFill>
              </a:rPr>
              <a:t>, </a:t>
            </a:r>
            <a:r>
              <a:rPr lang="en-US" altLang="zh-CN" dirty="0">
                <a:solidFill>
                  <a:schemeClr val="tx2"/>
                </a:solidFill>
              </a:rPr>
              <a:t>in which the platform decides how to recommend </a:t>
            </a:r>
            <a:r>
              <a:rPr lang="en-US" altLang="zh-CN" b="1" i="1" dirty="0"/>
              <a:t>new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b="1" i="1" dirty="0"/>
              <a:t>content</a:t>
            </a:r>
            <a:r>
              <a:rPr lang="en-US" altLang="zh-CN" dirty="0">
                <a:solidFill>
                  <a:schemeClr val="tx2"/>
                </a:solidFill>
              </a:rPr>
              <a:t> to users.</a:t>
            </a:r>
            <a:endParaRPr lang="en" altLang="zh-CN" dirty="0">
              <a:solidFill>
                <a:schemeClr val="tx2"/>
              </a:solidFill>
            </a:endParaRP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en-US" dirty="0">
                <a:solidFill>
                  <a:schemeClr val="tx2"/>
                </a:solidFill>
              </a:rPr>
              <a:t>: Attract and retain users while disseminating new content. </a:t>
            </a:r>
          </a:p>
          <a:p>
            <a:pPr marL="800100" lvl="1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Problem at NetEase, YouTube, Spotify, Netflix, etc.</a:t>
            </a:r>
          </a:p>
          <a:p>
            <a:pPr marL="342900" indent="-342900">
              <a:buBlip>
                <a:blip r:embed="rId3"/>
              </a:buBlip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sz="2000" dirty="0"/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B599019-F14F-EB49-9D93-1856371F6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60" y="3548517"/>
            <a:ext cx="3447867" cy="2154916"/>
          </a:xfrm>
          <a:prstGeom prst="rect">
            <a:avLst/>
          </a:prstGeom>
        </p:spPr>
      </p:pic>
      <p:pic>
        <p:nvPicPr>
          <p:cNvPr id="11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2B4535A-08FE-6844-89E6-8205491F2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861" y="3548518"/>
            <a:ext cx="2983629" cy="2271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807D88-7E47-3546-B20E-C623CCED1BE3}"/>
              </a:ext>
            </a:extLst>
          </p:cNvPr>
          <p:cNvSpPr txBox="1"/>
          <p:nvPr/>
        </p:nvSpPr>
        <p:spPr>
          <a:xfrm>
            <a:off x="2754351" y="5936242"/>
            <a:ext cx="402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Personalized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Card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Recommendations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909BBD-C381-4241-A504-EB575C73B6FB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968992" y="5413523"/>
            <a:ext cx="1798443" cy="52271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D2C930-C408-AF47-BBA7-3CE920A96BA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767435" y="5539649"/>
            <a:ext cx="1539761" cy="39659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41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Upper Bounding LP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525E5D47-A742-7448-994E-EAE3ADDB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35408C-9C94-C04E-BD0B-CB9616A86838}"/>
              </a:ext>
            </a:extLst>
          </p:cNvPr>
          <p:cNvSpPr txBox="1"/>
          <p:nvPr/>
        </p:nvSpPr>
        <p:spPr>
          <a:xfrm>
            <a:off x="628650" y="1536404"/>
            <a:ext cx="784028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We are interested in finding policy experimentation policies to maximize market size in steady-state.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Good news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! </a:t>
            </a:r>
            <a:r>
              <a:rPr lang="en-US" dirty="0">
                <a:solidFill>
                  <a:schemeClr val="tx2"/>
                </a:solidFill>
              </a:rPr>
              <a:t>We know what an optimal steady state feasible policy looks like for an input state space + param’s and experimentation budget.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845838-7447-36B2-BFFE-2C1B02107522}"/>
              </a:ext>
            </a:extLst>
          </p:cNvPr>
          <p:cNvSpPr txBox="1"/>
          <p:nvPr/>
        </p:nvSpPr>
        <p:spPr>
          <a:xfrm>
            <a:off x="628650" y="5075306"/>
            <a:ext cx="7718181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</a:rPr>
              <a:t>Bad news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We</a:t>
            </a:r>
            <a:r>
              <a:rPr lang="en-US" sz="1800" dirty="0">
                <a:solidFill>
                  <a:schemeClr val="tx2"/>
                </a:solidFill>
              </a:rPr>
              <a:t> don’t know what policy reaches this steady-state</a:t>
            </a:r>
            <a:endParaRPr lang="en-US" sz="1800" baseline="-25000" dirty="0">
              <a:solidFill>
                <a:schemeClr val="tx2"/>
              </a:solidFill>
            </a:endParaRP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sz="1800" dirty="0">
                <a:solidFill>
                  <a:schemeClr val="tx2"/>
                </a:solidFill>
              </a:rPr>
              <a:t>The structure of the steady-state optimal policy is sensitive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" name="Picture 12" descr="A mathematical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BE0508F6-F4DA-C56B-1B2B-BEFAA108C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84" y="2851081"/>
            <a:ext cx="4996025" cy="24011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A86A33-B5B0-A632-1C86-634EF9AB4963}"/>
              </a:ext>
            </a:extLst>
          </p:cNvPr>
          <p:cNvSpPr txBox="1"/>
          <p:nvPr/>
        </p:nvSpPr>
        <p:spPr>
          <a:xfrm>
            <a:off x="6961129" y="35714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61621A-DA04-F144-21CC-EF19AF78EA1A}"/>
              </a:ext>
            </a:extLst>
          </p:cNvPr>
          <p:cNvSpPr txBox="1"/>
          <p:nvPr/>
        </p:nvSpPr>
        <p:spPr>
          <a:xfrm>
            <a:off x="6914786" y="4112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(2a)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F97C7-A52B-B5FD-BBCD-EAE6AD667F1A}"/>
              </a:ext>
            </a:extLst>
          </p:cNvPr>
          <p:cNvSpPr txBox="1"/>
          <p:nvPr/>
        </p:nvSpPr>
        <p:spPr>
          <a:xfrm>
            <a:off x="6914786" y="464620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75885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per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E5E95A30-F652-4CD9-250D-ECC2CA1024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b="54694"/>
          <a:stretch/>
        </p:blipFill>
        <p:spPr>
          <a:xfrm>
            <a:off x="998475" y="4617617"/>
            <a:ext cx="7262634" cy="20824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Perils of Blind Randomization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B5EDE6-336E-E142-B6A5-1C4BF13B4285}"/>
              </a:ext>
            </a:extLst>
          </p:cNvPr>
          <p:cNvSpPr txBox="1"/>
          <p:nvPr/>
        </p:nvSpPr>
        <p:spPr>
          <a:xfrm>
            <a:off x="628650" y="1536404"/>
            <a:ext cx="7840280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Definition:</a:t>
            </a:r>
            <a:r>
              <a:rPr lang="en-US" dirty="0">
                <a:solidFill>
                  <a:schemeClr val="tx2"/>
                </a:solidFill>
              </a:rPr>
              <a:t> We call the policy that experiments on each user with equal probability </a:t>
            </a:r>
            <a:r>
              <a:rPr lang="en-US" b="1" i="1" dirty="0">
                <a:solidFill>
                  <a:schemeClr val="accent1"/>
                </a:solidFill>
              </a:rPr>
              <a:t>Blind Randomization (BR).</a:t>
            </a:r>
          </a:p>
          <a:p>
            <a:pPr marL="342900" indent="-342900">
              <a:spcAft>
                <a:spcPts val="600"/>
              </a:spcAft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Any policy that ignores user age is BR by definition</a:t>
            </a:r>
          </a:p>
          <a:p>
            <a:pPr marL="342900" indent="-342900">
              <a:spcAft>
                <a:spcPts val="600"/>
              </a:spcAft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Easy to show BR converges and study it’s steady-state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9A85DE-EC93-734C-9843-D3FB5E246E41}"/>
              </a:ext>
            </a:extLst>
          </p:cNvPr>
          <p:cNvSpPr/>
          <p:nvPr/>
        </p:nvSpPr>
        <p:spPr>
          <a:xfrm>
            <a:off x="486696" y="2933290"/>
            <a:ext cx="8028654" cy="1626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10">
            <a:extLst>
              <a:ext uri="{FF2B5EF4-FFF2-40B4-BE49-F238E27FC236}">
                <a16:creationId xmlns:a16="http://schemas.microsoft.com/office/drawing/2014/main" id="{5A1FC327-FCB9-2B40-8762-297D3580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91705"/>
            <a:ext cx="7632459" cy="137797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Proposition </a:t>
            </a:r>
            <a:r>
              <a:rPr lang="en-US" sz="2000" u="sng" dirty="0">
                <a:solidFill>
                  <a:schemeClr val="tx1"/>
                </a:solidFill>
              </a:rPr>
              <a:t>[BR Performs Arbitrarily Badly].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For the binary state space, BR can guarantee no constant factor of the optimal steady-state reward.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u="sng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3C08-4553-43B3-4205-684EDB11B4C7}"/>
              </a:ext>
            </a:extLst>
          </p:cNvPr>
          <p:cNvSpPr txBox="1"/>
          <p:nvPr/>
        </p:nvSpPr>
        <p:spPr>
          <a:xfrm>
            <a:off x="628650" y="4700273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Proof Pic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35D8D-884C-46C3-9BA4-04C9BFD9A754}"/>
              </a:ext>
            </a:extLst>
          </p:cNvPr>
          <p:cNvSpPr txBox="1"/>
          <p:nvPr/>
        </p:nvSpPr>
        <p:spPr>
          <a:xfrm>
            <a:off x="7540119" y="5576822"/>
            <a:ext cx="1603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Exp. stops flow from 1 to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0450E9-7314-95EB-9A85-69C9650CF0E5}"/>
              </a:ext>
            </a:extLst>
          </p:cNvPr>
          <p:cNvCxnSpPr>
            <a:cxnSpLocks/>
          </p:cNvCxnSpPr>
          <p:nvPr/>
        </p:nvCxnSpPr>
        <p:spPr>
          <a:xfrm flipH="1" flipV="1">
            <a:off x="6787662" y="5202392"/>
            <a:ext cx="752457" cy="4564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208EA-F8C0-76A5-07FE-F6795BE49DF9}"/>
              </a:ext>
            </a:extLst>
          </p:cNvPr>
          <p:cNvSpPr/>
          <p:nvPr/>
        </p:nvSpPr>
        <p:spPr>
          <a:xfrm>
            <a:off x="6781800" y="4549536"/>
            <a:ext cx="593505" cy="100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7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build="p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Perils of Blind Randomization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6C8E7-4E3C-7763-8249-14BA3EEF802F}"/>
              </a:ext>
            </a:extLst>
          </p:cNvPr>
          <p:cNvSpPr txBox="1"/>
          <p:nvPr/>
        </p:nvSpPr>
        <p:spPr>
          <a:xfrm>
            <a:off x="882891" y="6133029"/>
            <a:ext cx="766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Proof</a:t>
            </a:r>
            <a:r>
              <a:rPr lang="en-US" dirty="0">
                <a:solidFill>
                  <a:schemeClr val="tx2"/>
                </a:solidFill>
              </a:rPr>
              <a:t>: Lack of flow causes pile up in state 1 for BR, a better policy experiments in state 2!</a:t>
            </a:r>
          </a:p>
        </p:txBody>
      </p:sp>
      <p:pic>
        <p:nvPicPr>
          <p:cNvPr id="7" name="Picture 6" descr="A paper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6B94AE4-2343-7BA9-0C1F-AB709A05E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b="63784"/>
          <a:stretch/>
        </p:blipFill>
        <p:spPr>
          <a:xfrm>
            <a:off x="998475" y="4617617"/>
            <a:ext cx="7262634" cy="1594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0407B6-B874-DD2D-3A1E-25ECC43E9F9B}"/>
              </a:ext>
            </a:extLst>
          </p:cNvPr>
          <p:cNvSpPr txBox="1"/>
          <p:nvPr/>
        </p:nvSpPr>
        <p:spPr>
          <a:xfrm>
            <a:off x="628650" y="1536404"/>
            <a:ext cx="7840280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Definition:</a:t>
            </a:r>
            <a:r>
              <a:rPr lang="en-US" dirty="0">
                <a:solidFill>
                  <a:schemeClr val="tx2"/>
                </a:solidFill>
              </a:rPr>
              <a:t> We call the policy that experiments on each user with equal probability </a:t>
            </a:r>
            <a:r>
              <a:rPr lang="en-US" b="1" i="1" dirty="0">
                <a:solidFill>
                  <a:schemeClr val="accent1"/>
                </a:solidFill>
              </a:rPr>
              <a:t>Blind Randomization (BR).</a:t>
            </a:r>
          </a:p>
          <a:p>
            <a:pPr marL="342900" indent="-342900">
              <a:spcAft>
                <a:spcPts val="600"/>
              </a:spcAft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Any policy that ignores user age is BR by definition</a:t>
            </a:r>
          </a:p>
          <a:p>
            <a:pPr marL="342900" indent="-342900">
              <a:spcAft>
                <a:spcPts val="600"/>
              </a:spcAft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Easy to show BR converges and study it’s steady-state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30785-D677-77B3-9F05-F78DFB667C02}"/>
              </a:ext>
            </a:extLst>
          </p:cNvPr>
          <p:cNvSpPr/>
          <p:nvPr/>
        </p:nvSpPr>
        <p:spPr>
          <a:xfrm>
            <a:off x="486696" y="2933290"/>
            <a:ext cx="8028654" cy="1626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AE72C61-89F1-E936-B088-F63558D8A99F}"/>
              </a:ext>
            </a:extLst>
          </p:cNvPr>
          <p:cNvSpPr txBox="1">
            <a:spLocks/>
          </p:cNvSpPr>
          <p:nvPr/>
        </p:nvSpPr>
        <p:spPr>
          <a:xfrm>
            <a:off x="628650" y="3091705"/>
            <a:ext cx="7632459" cy="137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000" b="1" u="sng">
                <a:solidFill>
                  <a:schemeClr val="tx1"/>
                </a:solidFill>
              </a:rPr>
              <a:t>Proposition </a:t>
            </a:r>
            <a:r>
              <a:rPr lang="en-US" sz="2000" u="sng">
                <a:solidFill>
                  <a:schemeClr val="tx1"/>
                </a:solidFill>
              </a:rPr>
              <a:t>[BR Performs Arbitrarily Badly]. 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800"/>
              <a:t>For the binary state space, BR can guarantee no constant factor of the optimal steady-state reward. 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000" u="sng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54561-BA3C-6DBD-9BB2-D67ECA0D74F2}"/>
              </a:ext>
            </a:extLst>
          </p:cNvPr>
          <p:cNvSpPr/>
          <p:nvPr/>
        </p:nvSpPr>
        <p:spPr>
          <a:xfrm>
            <a:off x="6808780" y="4538016"/>
            <a:ext cx="593505" cy="100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84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Churn Minimization (CM)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DF2DFFA-E9EC-EE46-AA27-A3879F20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D805A-4242-1B4F-B544-877E72C1DE54}"/>
              </a:ext>
            </a:extLst>
          </p:cNvPr>
          <p:cNvSpPr txBox="1"/>
          <p:nvPr/>
        </p:nvSpPr>
        <p:spPr>
          <a:xfrm>
            <a:off x="628650" y="1536404"/>
            <a:ext cx="7840280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Qu: </a:t>
            </a:r>
            <a:r>
              <a:rPr lang="en-US" sz="2000" dirty="0">
                <a:solidFill>
                  <a:schemeClr val="tx2"/>
                </a:solidFill>
              </a:rPr>
              <a:t>What makes a good experimentation policy?</a:t>
            </a:r>
          </a:p>
          <a:p>
            <a:pPr marL="800100" lvl="1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Experiment at random? (No)</a:t>
            </a:r>
          </a:p>
          <a:p>
            <a:pPr marL="800100" lvl="1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Experiment on users with lowest churn probability?</a:t>
            </a:r>
          </a:p>
          <a:p>
            <a:pPr marL="800100" lvl="1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Experiment on oldest users?</a:t>
            </a:r>
          </a:p>
          <a:p>
            <a:pPr marL="800100" lvl="1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Experiment on users with lowest future value to the platform?</a:t>
            </a:r>
          </a:p>
          <a:p>
            <a:pPr marL="800100" lvl="1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Experiment on least </a:t>
            </a:r>
            <a:r>
              <a:rPr lang="en-US" i="1" dirty="0">
                <a:solidFill>
                  <a:schemeClr val="tx2"/>
                </a:solidFill>
              </a:rPr>
              <a:t>sensitive</a:t>
            </a:r>
            <a:r>
              <a:rPr lang="en-US" dirty="0">
                <a:solidFill>
                  <a:schemeClr val="tx2"/>
                </a:solidFill>
              </a:rPr>
              <a:t> users?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000" b="1" i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3E998-F246-3639-50B4-5D7142FBB8C1}"/>
              </a:ext>
            </a:extLst>
          </p:cNvPr>
          <p:cNvSpPr txBox="1"/>
          <p:nvPr/>
        </p:nvSpPr>
        <p:spPr>
          <a:xfrm>
            <a:off x="582230" y="3904794"/>
            <a:ext cx="7886700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Definition: </a:t>
            </a:r>
            <a:r>
              <a:rPr lang="en-US" dirty="0">
                <a:solidFill>
                  <a:schemeClr val="tx2"/>
                </a:solidFill>
              </a:rPr>
              <a:t>We define a user in state s’s </a:t>
            </a:r>
            <a:r>
              <a:rPr lang="en-US" b="1" i="1" dirty="0"/>
              <a:t>churn delta </a:t>
            </a:r>
            <a:r>
              <a:rPr lang="en-US" sz="2000" dirty="0">
                <a:solidFill>
                  <a:schemeClr val="tx2"/>
                </a:solidFill>
              </a:rPr>
              <a:t>as the difference in probability of churning between when they receive experimental content versus when they don’t.</a:t>
            </a:r>
            <a:endParaRPr lang="en-US" sz="2000" b="1" i="1" baseline="-25000" dirty="0">
              <a:solidFill>
                <a:schemeClr val="tx2"/>
              </a:solidFill>
            </a:endParaRP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Mathematically: </a:t>
            </a:r>
            <a:r>
              <a:rPr lang="en-US" b="1" i="1" dirty="0"/>
              <a:t>d</a:t>
            </a:r>
            <a:r>
              <a:rPr lang="en-US" b="1" i="1" baseline="-25000" dirty="0"/>
              <a:t>s</a:t>
            </a:r>
            <a:r>
              <a:rPr lang="en-US" b="1" i="1" dirty="0"/>
              <a:t> </a:t>
            </a:r>
            <a:r>
              <a:rPr lang="en-US" dirty="0"/>
              <a:t>:= p</a:t>
            </a:r>
            <a:r>
              <a:rPr lang="en-US" baseline="-25000" dirty="0"/>
              <a:t>{s (Exp.) q}</a:t>
            </a:r>
            <a:r>
              <a:rPr lang="en-US" baseline="30000" dirty="0"/>
              <a:t> </a:t>
            </a:r>
            <a:r>
              <a:rPr lang="en-US" dirty="0"/>
              <a:t>- p</a:t>
            </a:r>
            <a:r>
              <a:rPr lang="en-US" baseline="-25000" dirty="0"/>
              <a:t>{s (~Exp.) q}</a:t>
            </a:r>
            <a:endParaRPr lang="en-US" baseline="-25000" dirty="0">
              <a:solidFill>
                <a:schemeClr val="tx2"/>
              </a:solidFill>
            </a:endParaRP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Captures a notion of sensitivity to new content.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In the funnel, equivalent to oldest, lowest churn rate</a:t>
            </a:r>
          </a:p>
          <a:p>
            <a:pPr>
              <a:spcAft>
                <a:spcPts val="600"/>
              </a:spcAft>
            </a:pPr>
            <a:endParaRPr lang="en-US" sz="2000" b="1" i="1" baseline="-250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endParaRPr lang="en-US" sz="2000" b="1" i="1" baseline="-2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648626-5CCE-21EE-D98D-E3E2BE988475}"/>
              </a:ext>
            </a:extLst>
          </p:cNvPr>
          <p:cNvSpPr txBox="1"/>
          <p:nvPr/>
        </p:nvSpPr>
        <p:spPr>
          <a:xfrm>
            <a:off x="628650" y="1536404"/>
            <a:ext cx="7840280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Definition:</a:t>
            </a:r>
            <a:r>
              <a:rPr lang="en-US" dirty="0">
                <a:solidFill>
                  <a:schemeClr val="tx2"/>
                </a:solidFill>
              </a:rPr>
              <a:t> We call the policy that experiments on users in reverse order of churn delta (sensitivity) until feasible </a:t>
            </a:r>
            <a:r>
              <a:rPr lang="en-US" b="1" i="1" dirty="0"/>
              <a:t>Churn Minimization (CM)</a:t>
            </a:r>
            <a:r>
              <a:rPr lang="en-US" b="1" i="1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This is the myopically optimal one-step policy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Simple, easily implementable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We can show CM converges to a steady-state with effort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525E5D47-A742-7448-994E-EAE3ADDB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4B8EE1-595E-374C-BEE1-2B72F4167307}"/>
              </a:ext>
            </a:extLst>
          </p:cNvPr>
          <p:cNvSpPr txBox="1"/>
          <p:nvPr/>
        </p:nvSpPr>
        <p:spPr>
          <a:xfrm>
            <a:off x="762802" y="4865797"/>
            <a:ext cx="7941394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Remarks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Solves the problem that BR runs into in a simple model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If new users are more sensitive, experiment on them last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9A85DE-EC93-734C-9843-D3FB5E246E41}"/>
              </a:ext>
            </a:extLst>
          </p:cNvPr>
          <p:cNvSpPr/>
          <p:nvPr/>
        </p:nvSpPr>
        <p:spPr>
          <a:xfrm>
            <a:off x="628650" y="3227376"/>
            <a:ext cx="7368365" cy="1626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10">
            <a:extLst>
              <a:ext uri="{FF2B5EF4-FFF2-40B4-BE49-F238E27FC236}">
                <a16:creationId xmlns:a16="http://schemas.microsoft.com/office/drawing/2014/main" id="{5A1FC327-FCB9-2B40-8762-297D3580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17" y="3434862"/>
            <a:ext cx="7368365" cy="137797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1 </a:t>
            </a:r>
            <a:r>
              <a:rPr lang="en-US" sz="2000" u="sng" dirty="0">
                <a:solidFill>
                  <a:schemeClr val="tx1"/>
                </a:solidFill>
              </a:rPr>
              <a:t>[CM for Binary State Spaces].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For any binary state space model, CM maximizes the steady-state market size.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FFDF72-B394-B7D6-E896-6F3443CF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Churn Minimization (CM)</a:t>
            </a:r>
          </a:p>
        </p:txBody>
      </p:sp>
    </p:spTree>
    <p:extLst>
      <p:ext uri="{BB962C8B-B14F-4D97-AF65-F5344CB8AC3E}">
        <p14:creationId xmlns:p14="http://schemas.microsoft.com/office/powerpoint/2010/main" val="340903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648626-5CCE-21EE-D98D-E3E2BE988475}"/>
              </a:ext>
            </a:extLst>
          </p:cNvPr>
          <p:cNvSpPr txBox="1"/>
          <p:nvPr/>
        </p:nvSpPr>
        <p:spPr>
          <a:xfrm>
            <a:off x="628650" y="1536404"/>
            <a:ext cx="7840280" cy="146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Definition:</a:t>
            </a:r>
            <a:r>
              <a:rPr lang="en-US" dirty="0">
                <a:solidFill>
                  <a:schemeClr val="tx2"/>
                </a:solidFill>
              </a:rPr>
              <a:t> We call the policy that experiments on users in reverse order of state churn delta (sensitivity) until feasible, </a:t>
            </a:r>
            <a:r>
              <a:rPr lang="en-US" b="1" i="1" dirty="0"/>
              <a:t>Churn Minimization (CM)</a:t>
            </a:r>
            <a:r>
              <a:rPr lang="en-US" b="1" i="1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4B8EE1-595E-374C-BEE1-2B72F4167307}"/>
              </a:ext>
            </a:extLst>
          </p:cNvPr>
          <p:cNvSpPr txBox="1"/>
          <p:nvPr/>
        </p:nvSpPr>
        <p:spPr>
          <a:xfrm>
            <a:off x="628650" y="2397949"/>
            <a:ext cx="794139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Qu: </a:t>
            </a:r>
            <a:r>
              <a:rPr lang="en-US" dirty="0">
                <a:solidFill>
                  <a:schemeClr val="tx2"/>
                </a:solidFill>
              </a:rPr>
              <a:t>Is CM always optimal?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No! Optimality fails even for three state funnel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FFDF72-B394-B7D6-E896-6F3443CF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CM Beyond Binary?</a:t>
            </a:r>
          </a:p>
        </p:txBody>
      </p:sp>
      <p:pic>
        <p:nvPicPr>
          <p:cNvPr id="4" name="Picture 3" descr="A diagram of a funnel&#10;&#10;Description automatically generated">
            <a:extLst>
              <a:ext uri="{FF2B5EF4-FFF2-40B4-BE49-F238E27FC236}">
                <a16:creationId xmlns:a16="http://schemas.microsoft.com/office/drawing/2014/main" id="{91D9F78A-AECB-1B0F-23E9-C704515FAC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9" r="56841"/>
          <a:stretch/>
        </p:blipFill>
        <p:spPr>
          <a:xfrm>
            <a:off x="781050" y="3255044"/>
            <a:ext cx="3548185" cy="2359265"/>
          </a:xfrm>
          <a:prstGeom prst="rect">
            <a:avLst/>
          </a:prstGeom>
        </p:spPr>
      </p:pic>
      <p:pic>
        <p:nvPicPr>
          <p:cNvPr id="7" name="Picture 6" descr="A diagram of a funnel&#10;&#10;Description automatically generated">
            <a:extLst>
              <a:ext uri="{FF2B5EF4-FFF2-40B4-BE49-F238E27FC236}">
                <a16:creationId xmlns:a16="http://schemas.microsoft.com/office/drawing/2014/main" id="{C481C1E2-70DB-6A58-CF97-3147133B10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1" t="13779"/>
          <a:stretch/>
        </p:blipFill>
        <p:spPr>
          <a:xfrm>
            <a:off x="4431323" y="3255044"/>
            <a:ext cx="3548184" cy="2359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9ADC05-5429-552E-2322-961D8FA3634A}"/>
              </a:ext>
            </a:extLst>
          </p:cNvPr>
          <p:cNvSpPr txBox="1"/>
          <p:nvPr/>
        </p:nvSpPr>
        <p:spPr>
          <a:xfrm>
            <a:off x="687265" y="5561850"/>
            <a:ext cx="79413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Remarks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While myopically optimal, there is an interplay between future value which depends on global chain information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9C546-A16F-0B75-08DF-76E9BD79495A}"/>
              </a:ext>
            </a:extLst>
          </p:cNvPr>
          <p:cNvSpPr/>
          <p:nvPr/>
        </p:nvSpPr>
        <p:spPr>
          <a:xfrm>
            <a:off x="8468930" y="3255044"/>
            <a:ext cx="598870" cy="271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2084F5-3744-75E1-9327-ED324D26AC9F}"/>
              </a:ext>
            </a:extLst>
          </p:cNvPr>
          <p:cNvSpPr/>
          <p:nvPr/>
        </p:nvSpPr>
        <p:spPr>
          <a:xfrm>
            <a:off x="4985501" y="3119080"/>
            <a:ext cx="598870" cy="271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B26B4-21CC-46F5-52F1-61620EA68B98}"/>
              </a:ext>
            </a:extLst>
          </p:cNvPr>
          <p:cNvSpPr/>
          <p:nvPr/>
        </p:nvSpPr>
        <p:spPr>
          <a:xfrm>
            <a:off x="5137901" y="3271480"/>
            <a:ext cx="598870" cy="271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21544D-03F0-BF8F-D039-588BA3944839}"/>
              </a:ext>
            </a:extLst>
          </p:cNvPr>
          <p:cNvSpPr/>
          <p:nvPr/>
        </p:nvSpPr>
        <p:spPr>
          <a:xfrm>
            <a:off x="2895165" y="3206058"/>
            <a:ext cx="598870" cy="271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2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B74ABD9-FF5C-0B52-F556-FB3E08FD8ACD}"/>
              </a:ext>
            </a:extLst>
          </p:cNvPr>
          <p:cNvSpPr/>
          <p:nvPr/>
        </p:nvSpPr>
        <p:spPr>
          <a:xfrm>
            <a:off x="534339" y="2387110"/>
            <a:ext cx="7210243" cy="2606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CM for Funnel State Spaces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525E5D47-A742-7448-994E-EAE3ADDB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4B8EE1-595E-374C-BEE1-2B72F4167307}"/>
              </a:ext>
            </a:extLst>
          </p:cNvPr>
          <p:cNvSpPr txBox="1"/>
          <p:nvPr/>
        </p:nvSpPr>
        <p:spPr>
          <a:xfrm>
            <a:off x="668267" y="4994031"/>
            <a:ext cx="794139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Remarks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When states are differentiated, and later states are always less sensitive, then CM is uniquely optimal.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Global information is basically second order for funnel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67B9F-54B5-852B-BD64-277333E36845}"/>
              </a:ext>
            </a:extLst>
          </p:cNvPr>
          <p:cNvSpPr txBox="1"/>
          <p:nvPr/>
        </p:nvSpPr>
        <p:spPr>
          <a:xfrm>
            <a:off x="628650" y="1536404"/>
            <a:ext cx="7840280" cy="146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Definition:</a:t>
            </a:r>
            <a:r>
              <a:rPr lang="en-US" dirty="0">
                <a:solidFill>
                  <a:schemeClr val="tx2"/>
                </a:solidFill>
              </a:rPr>
              <a:t> We call the policy that experiments on users in reverse order of churn delta (sensitivity) until feasible </a:t>
            </a:r>
            <a:r>
              <a:rPr lang="en-US" b="1" i="1" dirty="0"/>
              <a:t>Churn Minimization (CM)</a:t>
            </a:r>
            <a:r>
              <a:rPr lang="en-US" b="1" i="1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CD0BF79-1D75-C54B-CF82-89F2AD297882}"/>
              </a:ext>
            </a:extLst>
          </p:cNvPr>
          <p:cNvSpPr txBox="1">
            <a:spLocks/>
          </p:cNvSpPr>
          <p:nvPr/>
        </p:nvSpPr>
        <p:spPr>
          <a:xfrm>
            <a:off x="858843" y="2613473"/>
            <a:ext cx="6885739" cy="2274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Theorem 2 </a:t>
            </a:r>
            <a:r>
              <a:rPr lang="en-US" sz="2000" u="sng" dirty="0">
                <a:solidFill>
                  <a:schemeClr val="tx1"/>
                </a:solidFill>
              </a:rPr>
              <a:t>[CM for Funnel State Spaces]. 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800" dirty="0"/>
              <a:t>For any funnel state space model, such that: </a:t>
            </a:r>
          </a:p>
          <a:p>
            <a:pPr marL="342900" indent="-342900">
              <a:buBlip>
                <a:blip r:embed="rId3"/>
              </a:buBlip>
            </a:pPr>
            <a:r>
              <a:rPr lang="en-US" sz="1800" dirty="0"/>
              <a:t>Churn deltas are decreasing as state number increases</a:t>
            </a:r>
            <a:endParaRPr lang="en-US" sz="1800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sz="1800" dirty="0">
                <a:solidFill>
                  <a:schemeClr val="tx2"/>
                </a:solidFill>
              </a:rPr>
              <a:t>Churn deltas are </a:t>
            </a:r>
            <a:r>
              <a:rPr lang="en-US" sz="1800" i="1" dirty="0">
                <a:solidFill>
                  <a:schemeClr val="tx2"/>
                </a:solidFill>
              </a:rPr>
              <a:t>separated</a:t>
            </a:r>
          </a:p>
          <a:p>
            <a:pPr marL="0" indent="0">
              <a:buNone/>
            </a:pPr>
            <a:r>
              <a:rPr lang="en-US" sz="1800" dirty="0"/>
              <a:t>Then CM maximizes the steady-state market size.</a:t>
            </a:r>
            <a:endParaRPr lang="en-US" sz="1800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0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Numerical Results: Funnel + Loops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51510" y="1620812"/>
            <a:ext cx="7863840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Numerically we can study CM for general funnel state spaces</a:t>
            </a:r>
            <a:endParaRPr lang="en" altLang="zh-CN" sz="2000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We can also add in self loops, ⍺ rate of return to state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A diagram of a number of circles and circles&#10;&#10;Description automatically generated">
            <a:extLst>
              <a:ext uri="{FF2B5EF4-FFF2-40B4-BE49-F238E27FC236}">
                <a16:creationId xmlns:a16="http://schemas.microsoft.com/office/drawing/2014/main" id="{259DF0AF-5B47-9B02-65A4-93A1C74277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6"/>
          <a:stretch/>
        </p:blipFill>
        <p:spPr>
          <a:xfrm>
            <a:off x="2214948" y="2552533"/>
            <a:ext cx="4935151" cy="294669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EB2A2-38D7-8F35-0BAE-EE291E00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0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squares&#10;&#10;Description automatically generated with medium confidence">
            <a:extLst>
              <a:ext uri="{FF2B5EF4-FFF2-40B4-BE49-F238E27FC236}">
                <a16:creationId xmlns:a16="http://schemas.microsoft.com/office/drawing/2014/main" id="{4018F9B8-FB36-858D-BEC0-DDAD168AC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2182158"/>
            <a:ext cx="9144000" cy="3609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Numerical Results: Funnel + Loops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51510" y="1620812"/>
            <a:ext cx="786384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Numerically we can study CM for general funnel state spaces</a:t>
            </a:r>
            <a:endParaRPr lang="en" altLang="zh-CN" sz="2000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We can also add in self loops, ⍺ rate of return to state</a:t>
            </a: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Always seems to outperform BR (often significantly)</a:t>
            </a:r>
          </a:p>
          <a:p>
            <a:pPr marL="800100" lvl="1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D540F-DE34-B0C8-A7C2-9AE3E11C6548}"/>
              </a:ext>
            </a:extLst>
          </p:cNvPr>
          <p:cNvSpPr/>
          <p:nvPr/>
        </p:nvSpPr>
        <p:spPr>
          <a:xfrm>
            <a:off x="7086165" y="5655666"/>
            <a:ext cx="598870" cy="271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C14-D40D-8832-9E83-FDFA435496B7}"/>
              </a:ext>
            </a:extLst>
          </p:cNvPr>
          <p:cNvSpPr/>
          <p:nvPr/>
        </p:nvSpPr>
        <p:spPr>
          <a:xfrm>
            <a:off x="2563346" y="2622129"/>
            <a:ext cx="800338" cy="302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24D4D-F9AF-96B1-56D0-862020DC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48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08160F6D-1867-131F-B11A-4F93136F35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99"/>
          <a:stretch/>
        </p:blipFill>
        <p:spPr>
          <a:xfrm>
            <a:off x="2295769" y="2826438"/>
            <a:ext cx="4679988" cy="3193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Numerical Results: General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28650" y="1620812"/>
            <a:ext cx="832485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Numerically we can study CM for general spaces</a:t>
            </a:r>
            <a:endParaRPr lang="en" altLang="zh-CN" sz="2000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We can also study CM in general models with complicated transitions between states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Three states, parameters β and 𝜅</a:t>
            </a: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E0006-C814-2705-E273-0F3CD1A7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9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Content Recommendation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34B91-E3A7-854C-9AD5-24CE51BC2B9E}"/>
              </a:ext>
            </a:extLst>
          </p:cNvPr>
          <p:cNvSpPr txBox="1"/>
          <p:nvPr/>
        </p:nvSpPr>
        <p:spPr>
          <a:xfrm>
            <a:off x="651510" y="1620812"/>
            <a:ext cx="786384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2"/>
                </a:solidFill>
              </a:rPr>
              <a:t>We study the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platform recommendation problem</a:t>
            </a:r>
            <a:r>
              <a:rPr lang="en" altLang="zh-CN" dirty="0">
                <a:solidFill>
                  <a:schemeClr val="tx2"/>
                </a:solidFill>
              </a:rPr>
              <a:t>, </a:t>
            </a:r>
            <a:r>
              <a:rPr lang="en-US" altLang="zh-CN" dirty="0">
                <a:solidFill>
                  <a:schemeClr val="tx2"/>
                </a:solidFill>
              </a:rPr>
              <a:t>in which the platform decides how to recommend </a:t>
            </a:r>
            <a:r>
              <a:rPr lang="en-US" altLang="zh-CN" b="1" i="1" dirty="0"/>
              <a:t>new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b="1" i="1" dirty="0"/>
              <a:t>content</a:t>
            </a:r>
            <a:r>
              <a:rPr lang="en-US" altLang="zh-CN" dirty="0">
                <a:solidFill>
                  <a:schemeClr val="tx2"/>
                </a:solidFill>
              </a:rPr>
              <a:t> to users.</a:t>
            </a:r>
            <a:endParaRPr lang="en" altLang="zh-CN" dirty="0">
              <a:solidFill>
                <a:schemeClr val="tx2"/>
              </a:solidFill>
            </a:endParaRP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en-US" dirty="0">
                <a:solidFill>
                  <a:schemeClr val="tx2"/>
                </a:solidFill>
              </a:rPr>
              <a:t>: Attract and retain users while disseminating new content. </a:t>
            </a:r>
          </a:p>
          <a:p>
            <a:pPr marL="800100" lvl="1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Problem at NetEase, YouTube, Spotify, Netflix, etc.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We focus on two complications of this problem related to the content, user behavior, and the platform.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Need to learn </a:t>
            </a:r>
            <a:r>
              <a:rPr lang="en-US" u="sng" dirty="0">
                <a:solidFill>
                  <a:schemeClr val="tx2"/>
                </a:solidFill>
              </a:rPr>
              <a:t>new contents </a:t>
            </a:r>
            <a:r>
              <a:rPr lang="en-US" dirty="0">
                <a:solidFill>
                  <a:schemeClr val="tx2"/>
                </a:solidFill>
              </a:rPr>
              <a:t>CTR’s via experimentation.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i="1" dirty="0"/>
              <a:t>First Impression Effect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u="sng" dirty="0">
                <a:solidFill>
                  <a:schemeClr val="tx2"/>
                </a:solidFill>
              </a:rPr>
              <a:t>new users </a:t>
            </a:r>
            <a:r>
              <a:rPr lang="en-US" dirty="0">
                <a:solidFill>
                  <a:schemeClr val="tx2"/>
                </a:solidFill>
              </a:rPr>
              <a:t>are more likely to </a:t>
            </a:r>
            <a:r>
              <a:rPr lang="en-US" b="1" i="1" dirty="0">
                <a:solidFill>
                  <a:schemeClr val="tx2"/>
                </a:solidFill>
              </a:rPr>
              <a:t>c</a:t>
            </a:r>
            <a:r>
              <a:rPr lang="en-US" b="1" i="1" dirty="0"/>
              <a:t>hurn</a:t>
            </a:r>
            <a:r>
              <a:rPr lang="en-US" b="1" dirty="0"/>
              <a:t> </a:t>
            </a:r>
            <a:r>
              <a:rPr lang="en-US" dirty="0">
                <a:solidFill>
                  <a:schemeClr val="tx2"/>
                </a:solidFill>
              </a:rPr>
              <a:t>(leave the system) as the result of a one bad experience than regular users.</a:t>
            </a:r>
            <a:endParaRPr lang="en-US" dirty="0"/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How can the platform maximize user engagement (clicks), while </a:t>
            </a:r>
            <a:r>
              <a:rPr lang="en-US" i="1" dirty="0"/>
              <a:t>experimenting</a:t>
            </a:r>
            <a:r>
              <a:rPr lang="en-US" dirty="0">
                <a:solidFill>
                  <a:schemeClr val="tx2"/>
                </a:solidFill>
              </a:rPr>
              <a:t> to learn the CTR of new cards against the </a:t>
            </a:r>
            <a:r>
              <a:rPr lang="en-US" i="1" dirty="0"/>
              <a:t>heterogeneous</a:t>
            </a:r>
            <a:r>
              <a:rPr lang="en-US" dirty="0">
                <a:solidFill>
                  <a:schemeClr val="tx2"/>
                </a:solidFill>
              </a:rPr>
              <a:t> churn behavior of users?</a:t>
            </a:r>
          </a:p>
          <a:p>
            <a:pPr marL="342900" indent="-342900">
              <a:buBlip>
                <a:blip r:embed="rId3"/>
              </a:buBlip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sz="2000" dirty="0"/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9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81968176-8B9F-75F8-96F4-63675E05D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8" y="2770530"/>
            <a:ext cx="9170896" cy="32693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Numerical Results: General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51510" y="1620812"/>
            <a:ext cx="7863840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Numerically we can study CM for general spaces</a:t>
            </a:r>
            <a:endParaRPr lang="en" altLang="zh-CN" sz="2000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We can also study CM in general models with complicated transitions between states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Three states, parameters β and 𝜅</a:t>
            </a: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Always seems to outperform BR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On average 5% improvement, even for realistic parameters</a:t>
            </a: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85BEF-E274-ECBC-2358-2C07F42B5A53}"/>
              </a:ext>
            </a:extLst>
          </p:cNvPr>
          <p:cNvSpPr/>
          <p:nvPr/>
        </p:nvSpPr>
        <p:spPr>
          <a:xfrm>
            <a:off x="2302091" y="2948701"/>
            <a:ext cx="800338" cy="302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23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Conclusions and Future Directions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1" y="1690689"/>
            <a:ext cx="8096249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Recommendation platforms must coordinate interactions between users and content while carefully juggling of challenges corresponding to both sides of this market. </a:t>
            </a: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We studied this coordination, balancing the first impression effect against the platform's need to experiment with new creatives.</a:t>
            </a: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We give a new model and show that ignoring user age can be very costly in steady state. </a:t>
            </a: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We propose a simple algorithm, </a:t>
            </a:r>
            <a:r>
              <a:rPr lang="en-US" b="1" dirty="0"/>
              <a:t>Churn Minimization</a:t>
            </a:r>
            <a:r>
              <a:rPr lang="en-US" dirty="0">
                <a:solidFill>
                  <a:schemeClr val="tx2"/>
                </a:solidFill>
              </a:rPr>
              <a:t>, and prove that it is optimal for several realistic models, and numerically near optimal for general and exotic models.</a:t>
            </a:r>
          </a:p>
          <a:p>
            <a:pPr marL="800100" lvl="1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In marketing, literature has proposed CM under a different name </a:t>
            </a:r>
            <a:r>
              <a:rPr lang="en-US" baseline="30000" dirty="0">
                <a:solidFill>
                  <a:schemeClr val="tx2"/>
                </a:solidFill>
              </a:rPr>
              <a:t>[3]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C161-B704-CD4F-8807-868F2C6F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 dirty="0" err="1"/>
              <a:t>CwE</a:t>
            </a:r>
            <a:r>
              <a:rPr lang="en-US" dirty="0"/>
              <a:t> - University of Tulsa Seminar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C5307-4B6B-3546-01C1-B217EAF48FD0}"/>
              </a:ext>
            </a:extLst>
          </p:cNvPr>
          <p:cNvSpPr txBox="1"/>
          <p:nvPr/>
        </p:nvSpPr>
        <p:spPr>
          <a:xfrm>
            <a:off x="-2233371" y="6630149"/>
            <a:ext cx="11362846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solidFill>
                  <a:schemeClr val="tx2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[3] Managing Churn to Maximize Profits-  </a:t>
            </a:r>
            <a:r>
              <a:rPr lang="en-US" sz="1000" i="1" dirty="0" err="1">
                <a:solidFill>
                  <a:schemeClr val="tx2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Lemmens</a:t>
            </a:r>
            <a:r>
              <a:rPr lang="en-US" sz="1000" i="1" dirty="0">
                <a:solidFill>
                  <a:schemeClr val="tx2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et al, Mkt Sci. </a:t>
            </a:r>
          </a:p>
        </p:txBody>
      </p:sp>
    </p:spTree>
    <p:extLst>
      <p:ext uri="{BB962C8B-B14F-4D97-AF65-F5344CB8AC3E}">
        <p14:creationId xmlns:p14="http://schemas.microsoft.com/office/powerpoint/2010/main" val="13019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799"/>
            <a:ext cx="7886700" cy="1186862"/>
          </a:xfrm>
        </p:spPr>
        <p:txBody>
          <a:bodyPr>
            <a:no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Full paper available at </a:t>
            </a:r>
            <a:r>
              <a:rPr lang="en-US" sz="1600" dirty="0">
                <a:solidFill>
                  <a:schemeClr val="tx2"/>
                </a:solidFill>
                <a:hlinkClick r:id="rId3"/>
              </a:rPr>
              <a:t>https://mhamilton-pitt.github.io/</a:t>
            </a:r>
            <a:endParaRPr lang="en-US" sz="1600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Comments, questions, and suggestions are welcome!</a:t>
            </a:r>
          </a:p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Contact: </a:t>
            </a:r>
            <a:r>
              <a:rPr lang="en-US" sz="1600" dirty="0">
                <a:solidFill>
                  <a:schemeClr val="tx2"/>
                </a:solidFill>
                <a:hlinkClick r:id="rId4"/>
              </a:rPr>
              <a:t>mhamilton@katz.pitt.edu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>
                <a:solidFill>
                  <a:schemeClr val="tx2"/>
                </a:solidFill>
                <a:hlinkClick r:id="rId5"/>
              </a:rPr>
              <a:t>rs3566@columbia.edu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Contributions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8650" y="1690689"/>
            <a:ext cx="8016586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1" dirty="0"/>
              <a:t>Data: </a:t>
            </a:r>
            <a:r>
              <a:rPr lang="en-US" i="1" dirty="0"/>
              <a:t>We explore the NetEase Music dataset and find:</a:t>
            </a:r>
            <a:endParaRPr lang="en-US" altLang="zh-CN" i="1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Cards have varied CTRs.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There’s evidence of a significant first impression effect.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The platform experimentation is likely user-age agnostic.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altLang="zh-CN" b="1" i="1" dirty="0"/>
              <a:t>Model: </a:t>
            </a:r>
            <a:r>
              <a:rPr lang="en-US" altLang="zh-CN" i="1" dirty="0"/>
              <a:t>We propose a fluid MDP model inspired by data insights</a:t>
            </a:r>
            <a:endParaRPr lang="en-US" altLang="zh-CN" b="1" i="1" dirty="0"/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Model captures first impression effect, lets us study policies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Analyze two special cases: Binary and Funnel state spaces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altLang="zh-CN" b="1" i="1" dirty="0"/>
              <a:t>Theory: </a:t>
            </a:r>
            <a:r>
              <a:rPr lang="en-US" altLang="zh-CN" i="1" dirty="0"/>
              <a:t>We study a simple greedy algorithm termed </a:t>
            </a:r>
            <a:r>
              <a:rPr lang="en-US" altLang="zh-CN" b="1" i="1" dirty="0">
                <a:solidFill>
                  <a:schemeClr val="accent6">
                    <a:lumMod val="50000"/>
                  </a:schemeClr>
                </a:solidFill>
              </a:rPr>
              <a:t>Churn Minimization (CM)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We find CM is optimal for NetEase style problems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We find CM is near-optimal for more complicated recommendation problems involving momentum etc.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9644F5B-33BD-814F-9DD5-755110C9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D8AE6A-1DAE-C545-8A15-029FD3AD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58" y="3729646"/>
            <a:ext cx="4078342" cy="2838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NetEase Cloud Music Dataset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A947F-DD1E-1642-85A1-FDA0D652E77B}"/>
              </a:ext>
            </a:extLst>
          </p:cNvPr>
          <p:cNvSpPr txBox="1"/>
          <p:nvPr/>
        </p:nvSpPr>
        <p:spPr>
          <a:xfrm>
            <a:off x="675070" y="1617633"/>
            <a:ext cx="784028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To motivate our study, we have </a:t>
            </a:r>
            <a:r>
              <a:rPr lang="en-US" altLang="zh-CN" sz="2000" i="1" dirty="0">
                <a:solidFill>
                  <a:schemeClr val="tx2"/>
                </a:solidFill>
              </a:rPr>
              <a:t>observational data </a:t>
            </a:r>
            <a:r>
              <a:rPr lang="en-US" altLang="zh-CN" sz="2000" dirty="0">
                <a:solidFill>
                  <a:schemeClr val="tx2"/>
                </a:solidFill>
              </a:rPr>
              <a:t>from NetEase</a:t>
            </a:r>
            <a:endParaRPr lang="en-US" altLang="zh-CN" sz="2000" i="1" dirty="0">
              <a:solidFill>
                <a:schemeClr val="tx2"/>
              </a:solidFill>
            </a:endParaRPr>
          </a:p>
          <a:p>
            <a:pPr marL="342900" indent="-342900">
              <a:spcAft>
                <a:spcPts val="600"/>
              </a:spcAft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“NetEase Cloud Music is a free music streaming service developed and owned by NetEase, Inc. It was first launched on April 23, 2013, and then became immensely popular in China.”</a:t>
            </a:r>
            <a:r>
              <a:rPr lang="en-US" baseline="30000" dirty="0">
                <a:solidFill>
                  <a:schemeClr val="tx2"/>
                </a:solidFill>
              </a:rPr>
              <a:t>[1]</a:t>
            </a:r>
            <a:endParaRPr lang="en-US" sz="2000" baseline="30000" dirty="0">
              <a:solidFill>
                <a:schemeClr val="tx2"/>
              </a:solidFill>
            </a:endParaRPr>
          </a:p>
          <a:p>
            <a:pPr marL="342900" indent="-342900">
              <a:spcAft>
                <a:spcPts val="600"/>
              </a:spcAft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“The data contains more than 57 million impressions/displays of music content cards recommended to a random sample of 2,085,533 users from November 1st, 2019 to November 30th, 2019.”</a:t>
            </a:r>
            <a:r>
              <a:rPr lang="en-US" baseline="30000" dirty="0">
                <a:solidFill>
                  <a:schemeClr val="tx2"/>
                </a:solidFill>
              </a:rPr>
              <a:t>[1]</a:t>
            </a:r>
            <a:endParaRPr lang="en-US" sz="2000" baseline="30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E6208EF-11B5-CD45-8DC2-DA14860A5A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1" t="21325"/>
          <a:stretch/>
        </p:blipFill>
        <p:spPr>
          <a:xfrm>
            <a:off x="898056" y="4107128"/>
            <a:ext cx="3944617" cy="1793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93E99-7C0F-4B8F-9440-8C0A0F6B4400}"/>
              </a:ext>
            </a:extLst>
          </p:cNvPr>
          <p:cNvSpPr txBox="1"/>
          <p:nvPr/>
        </p:nvSpPr>
        <p:spPr>
          <a:xfrm>
            <a:off x="-2136289" y="6628379"/>
            <a:ext cx="11362846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solidFill>
                  <a:schemeClr val="tx2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[1] NetEase Cloud Music Data -  Zhang et al, MSOM. </a:t>
            </a:r>
          </a:p>
        </p:txBody>
      </p:sp>
    </p:spTree>
    <p:extLst>
      <p:ext uri="{BB962C8B-B14F-4D97-AF65-F5344CB8AC3E}">
        <p14:creationId xmlns:p14="http://schemas.microsoft.com/office/powerpoint/2010/main" val="53580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C33C969-AAFB-1849-BFCB-DEFA9687F8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9" b="50000"/>
          <a:stretch/>
        </p:blipFill>
        <p:spPr>
          <a:xfrm>
            <a:off x="1284838" y="3231723"/>
            <a:ext cx="3287161" cy="3217607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7FF2E8E5-284E-2E40-B598-F492989320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9" b="50000"/>
          <a:stretch/>
        </p:blipFill>
        <p:spPr>
          <a:xfrm>
            <a:off x="4874202" y="3242609"/>
            <a:ext cx="3287161" cy="3217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Insights: Heterogenous Content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A947F-DD1E-1642-85A1-FDA0D652E77B}"/>
              </a:ext>
            </a:extLst>
          </p:cNvPr>
          <p:cNvSpPr txBox="1"/>
          <p:nvPr/>
        </p:nvSpPr>
        <p:spPr>
          <a:xfrm>
            <a:off x="628650" y="1778803"/>
            <a:ext cx="784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chemeClr val="tx2"/>
                </a:solidFill>
              </a:rPr>
              <a:t>New cards require substantial exploration before stabilizing at their CTR</a:t>
            </a:r>
          </a:p>
          <a:p>
            <a:pPr marL="342900" indent="-342900">
              <a:spcAft>
                <a:spcPts val="600"/>
              </a:spcAft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We internalize unobserved platform matching algorithms, user preference heterogeneity, etc., all into an inherent CTR.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6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2B12563-6DC0-6E4B-830C-647A68BC1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868" y="3165466"/>
            <a:ext cx="2620695" cy="2620695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1C55E4E-E203-C749-86C1-3A90772F5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88" y="3177187"/>
            <a:ext cx="2624578" cy="2624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Insights: Heterogenous Content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764B1-C414-674E-8EE1-49E7A0117441}"/>
              </a:ext>
            </a:extLst>
          </p:cNvPr>
          <p:cNvSpPr txBox="1"/>
          <p:nvPr/>
        </p:nvSpPr>
        <p:spPr>
          <a:xfrm>
            <a:off x="628650" y="1690689"/>
            <a:ext cx="784028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chemeClr val="tx2"/>
                </a:solidFill>
              </a:rPr>
              <a:t>As cards converge to different CTRs, we can fit a distribution over cards to estimate potential of new cards.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spcAft>
                <a:spcPts val="600"/>
              </a:spcAft>
              <a:buBlip>
                <a:blip r:embed="rId5"/>
              </a:buBlip>
            </a:pPr>
            <a:r>
              <a:rPr lang="en-US" b="1" dirty="0"/>
              <a:t>Left:</a:t>
            </a:r>
            <a:r>
              <a:rPr lang="en-US" dirty="0">
                <a:solidFill>
                  <a:schemeClr val="tx2"/>
                </a:solidFill>
              </a:rPr>
              <a:t> Empirical distribution of card’s with &gt;100 impressions (~110,000 such cards).</a:t>
            </a:r>
          </a:p>
          <a:p>
            <a:pPr marL="342900" indent="-342900">
              <a:spcAft>
                <a:spcPts val="600"/>
              </a:spcAft>
              <a:buBlip>
                <a:blip r:embed="rId5"/>
              </a:buBlip>
            </a:pPr>
            <a:r>
              <a:rPr lang="en-US" b="1" dirty="0"/>
              <a:t>Right:</a:t>
            </a:r>
            <a:r>
              <a:rPr lang="en-US" dirty="0">
                <a:solidFill>
                  <a:schemeClr val="tx2"/>
                </a:solidFill>
              </a:rPr>
              <a:t> Empirical CDF vs Beta with mean 0.051, std. dev. 0.044.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E78C07-2B7D-F24A-83B9-5E7BF071930B}"/>
              </a:ext>
            </a:extLst>
          </p:cNvPr>
          <p:cNvGrpSpPr/>
          <p:nvPr/>
        </p:nvGrpSpPr>
        <p:grpSpPr>
          <a:xfrm>
            <a:off x="628650" y="5762772"/>
            <a:ext cx="8013906" cy="782827"/>
            <a:chOff x="628650" y="5664798"/>
            <a:chExt cx="8013906" cy="7828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54B291-4522-5148-860A-0487F7FB846B}"/>
                </a:ext>
              </a:extLst>
            </p:cNvPr>
            <p:cNvSpPr txBox="1"/>
            <p:nvPr/>
          </p:nvSpPr>
          <p:spPr>
            <a:xfrm>
              <a:off x="628650" y="5724350"/>
              <a:ext cx="8013906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600"/>
                </a:spcAft>
              </a:pPr>
              <a:r>
                <a:rPr lang="en-US" b="1" dirty="0"/>
                <a:t>Takeaway 1: </a:t>
              </a:r>
              <a:r>
                <a:rPr lang="en-US" dirty="0">
                  <a:solidFill>
                    <a:schemeClr val="tx2"/>
                  </a:solidFill>
                </a:rPr>
                <a:t>Cards have heterogenous CTR, distributed as Beta</a:t>
              </a:r>
            </a:p>
            <a:p>
              <a:pPr marL="342900" indent="-342900">
                <a:buBlip>
                  <a:blip r:embed="rId5"/>
                </a:buBlip>
              </a:pPr>
              <a:endParaRPr 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BA78DE-1B39-AE4C-9D6E-EEB2A46A0264}"/>
                </a:ext>
              </a:extLst>
            </p:cNvPr>
            <p:cNvGrpSpPr/>
            <p:nvPr/>
          </p:nvGrpSpPr>
          <p:grpSpPr>
            <a:xfrm>
              <a:off x="1378634" y="5664798"/>
              <a:ext cx="6563887" cy="492288"/>
              <a:chOff x="2775517" y="4509240"/>
              <a:chExt cx="3210677" cy="49228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D8E3C0-A8B6-214B-8FA1-1D3CCD27826E}"/>
                  </a:ext>
                </a:extLst>
              </p:cNvPr>
              <p:cNvSpPr/>
              <p:nvPr/>
            </p:nvSpPr>
            <p:spPr>
              <a:xfrm>
                <a:off x="2775517" y="4509240"/>
                <a:ext cx="3210677" cy="49228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617E96E-68B8-F64D-847F-B22AF56FFCF8}"/>
                  </a:ext>
                </a:extLst>
              </p:cNvPr>
              <p:cNvSpPr/>
              <p:nvPr/>
            </p:nvSpPr>
            <p:spPr>
              <a:xfrm>
                <a:off x="2925588" y="4598878"/>
                <a:ext cx="28771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06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89E4568-BD8F-004A-B158-BC2E9D887536}"/>
              </a:ext>
            </a:extLst>
          </p:cNvPr>
          <p:cNvSpPr txBox="1"/>
          <p:nvPr/>
        </p:nvSpPr>
        <p:spPr>
          <a:xfrm>
            <a:off x="675070" y="1690689"/>
            <a:ext cx="78402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chemeClr val="tx2"/>
                </a:solidFill>
              </a:rPr>
              <a:t>We focus on why new users leave the system, esp. considering on whether they interact with recommended card, i.e., </a:t>
            </a:r>
            <a:r>
              <a:rPr lang="en-US" altLang="zh-CN" b="1" dirty="0"/>
              <a:t>first impression effect.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New users first visit are between day 7 and 10 (16083 </a:t>
            </a:r>
            <a:r>
              <a:rPr lang="en-US" dirty="0" err="1">
                <a:solidFill>
                  <a:schemeClr val="tx2"/>
                </a:solidFill>
              </a:rPr>
              <a:t>obs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Half of new users never return after first visit!</a:t>
            </a:r>
          </a:p>
          <a:p>
            <a:pPr marL="342900" indent="-342900">
              <a:spcAft>
                <a:spcPts val="600"/>
              </a:spcAft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Users who return once are more likely to return again and again.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Insights: Platform Users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CwE - University of Tulsa Seminar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D02B4E-6E68-4E7D-B453-8FEE53EB46D4}"/>
              </a:ext>
            </a:extLst>
          </p:cNvPr>
          <p:cNvSpPr/>
          <p:nvPr/>
        </p:nvSpPr>
        <p:spPr>
          <a:xfrm>
            <a:off x="-1382233" y="2881423"/>
            <a:ext cx="116959" cy="191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57A94C-CC30-4B7F-A92C-4191D70C37AC}"/>
              </a:ext>
            </a:extLst>
          </p:cNvPr>
          <p:cNvGrpSpPr/>
          <p:nvPr/>
        </p:nvGrpSpPr>
        <p:grpSpPr>
          <a:xfrm>
            <a:off x="1107327" y="3389835"/>
            <a:ext cx="6929345" cy="3063874"/>
            <a:chOff x="1107327" y="3389835"/>
            <a:chExt cx="6929345" cy="306387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764ED5-D44C-414F-A851-B361A73DF374}"/>
                </a:ext>
              </a:extLst>
            </p:cNvPr>
            <p:cNvGrpSpPr/>
            <p:nvPr/>
          </p:nvGrpSpPr>
          <p:grpSpPr>
            <a:xfrm>
              <a:off x="1107327" y="3389835"/>
              <a:ext cx="6929345" cy="3063874"/>
              <a:chOff x="1107327" y="3389835"/>
              <a:chExt cx="6929345" cy="306387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D960D0-F8F2-4C04-9597-3B2E7378C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7327" y="3389835"/>
                <a:ext cx="6929345" cy="3063874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B76B7C-5BF1-4D81-BAC5-B9DDB8B65EC6}"/>
                  </a:ext>
                </a:extLst>
              </p:cNvPr>
              <p:cNvSpPr/>
              <p:nvPr/>
            </p:nvSpPr>
            <p:spPr>
              <a:xfrm>
                <a:off x="2764465" y="3498115"/>
                <a:ext cx="3693486" cy="191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54C90-B0C3-4DA6-8172-01A372EF2D98}"/>
                </a:ext>
              </a:extLst>
            </p:cNvPr>
            <p:cNvSpPr/>
            <p:nvPr/>
          </p:nvSpPr>
          <p:spPr>
            <a:xfrm>
              <a:off x="4675006" y="3668234"/>
              <a:ext cx="116959" cy="191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7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rene-Default">
      <a:dk1>
        <a:srgbClr val="002D80"/>
      </a:dk1>
      <a:lt1>
        <a:sysClr val="window" lastClr="FFFFFF"/>
      </a:lt1>
      <a:dk2>
        <a:srgbClr val="000000"/>
      </a:dk2>
      <a:lt2>
        <a:srgbClr val="E7E6E6"/>
      </a:lt2>
      <a:accent1>
        <a:srgbClr val="0038A8"/>
      </a:accent1>
      <a:accent2>
        <a:srgbClr val="7490B0"/>
      </a:accent2>
      <a:accent3>
        <a:srgbClr val="9D9D9D"/>
      </a:accent3>
      <a:accent4>
        <a:srgbClr val="75AADB"/>
      </a:accent4>
      <a:accent5>
        <a:srgbClr val="DAEEFB"/>
      </a:accent5>
      <a:accent6>
        <a:srgbClr val="FF9933"/>
      </a:accent6>
      <a:hlink>
        <a:srgbClr val="0563C1"/>
      </a:hlink>
      <a:folHlink>
        <a:srgbClr val="954F72"/>
      </a:folHlink>
    </a:clrScheme>
    <a:fontScheme name="Irene-default">
      <a:majorFont>
        <a:latin typeface="Bodoni MT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36388</TotalTime>
  <Words>4145</Words>
  <Application>Microsoft Macintosh PowerPoint</Application>
  <PresentationFormat>On-screen Show (4:3)</PresentationFormat>
  <Paragraphs>640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Baskerville</vt:lpstr>
      <vt:lpstr>Bodoni MT</vt:lpstr>
      <vt:lpstr>Calibri</vt:lpstr>
      <vt:lpstr>Cambria Math</vt:lpstr>
      <vt:lpstr>Palatino Linotype</vt:lpstr>
      <vt:lpstr>Office Theme</vt:lpstr>
      <vt:lpstr>Churning while Experimenting: Maximizing User Engagement in a Recommendation System</vt:lpstr>
      <vt:lpstr>Content Recommendation</vt:lpstr>
      <vt:lpstr>Content Recommendation</vt:lpstr>
      <vt:lpstr>Content Recommendation</vt:lpstr>
      <vt:lpstr>PowerPoint Presentation</vt:lpstr>
      <vt:lpstr>NetEase Cloud Music Dataset</vt:lpstr>
      <vt:lpstr>Data Insights: Heterogenous Content</vt:lpstr>
      <vt:lpstr>Data Insights: Heterogenous Content</vt:lpstr>
      <vt:lpstr>Data Insights: Platform Users</vt:lpstr>
      <vt:lpstr>Data Insights: Platform Users</vt:lpstr>
      <vt:lpstr>Data Insights: Platform Users</vt:lpstr>
      <vt:lpstr>Data Insights: Platform Experimentation</vt:lpstr>
      <vt:lpstr>Data Insights: Summary</vt:lpstr>
      <vt:lpstr>Fluid MDP Model</vt:lpstr>
      <vt:lpstr>Fluid MDP Model Example</vt:lpstr>
      <vt:lpstr>Fluid MDP Model Example</vt:lpstr>
      <vt:lpstr>Fluid MDP Model Example</vt:lpstr>
      <vt:lpstr>Fluid MDP Model Example</vt:lpstr>
      <vt:lpstr>Fluid MDP Model Example</vt:lpstr>
      <vt:lpstr>Fluid MDP Model Example</vt:lpstr>
      <vt:lpstr>Fluid MDP Model Example</vt:lpstr>
      <vt:lpstr>Fluid MDP Model Example</vt:lpstr>
      <vt:lpstr>Fluid MDP Model Example</vt:lpstr>
      <vt:lpstr>Fluid MDP Model Example</vt:lpstr>
      <vt:lpstr>Fluid MDP Model Example</vt:lpstr>
      <vt:lpstr>Fluid MDP Model</vt:lpstr>
      <vt:lpstr>Binary State Model</vt:lpstr>
      <vt:lpstr>Funnel State Model</vt:lpstr>
      <vt:lpstr>Upper Bounding LP</vt:lpstr>
      <vt:lpstr>Upper Bounding LP</vt:lpstr>
      <vt:lpstr>Perils of Blind Randomization</vt:lpstr>
      <vt:lpstr>Perils of Blind Randomization</vt:lpstr>
      <vt:lpstr>Churn Minimization (CM)</vt:lpstr>
      <vt:lpstr>Churn Minimization (CM)</vt:lpstr>
      <vt:lpstr>CM Beyond Binary?</vt:lpstr>
      <vt:lpstr>CM for Funnel State Spaces</vt:lpstr>
      <vt:lpstr>Numerical Results: Funnel + Loops</vt:lpstr>
      <vt:lpstr>Numerical Results: Funnel + Loops</vt:lpstr>
      <vt:lpstr>Numerical Results: General States</vt:lpstr>
      <vt:lpstr>Numerical Results: General States</vt:lpstr>
      <vt:lpstr>Conclusions and Future Directions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 Lo</dc:creator>
  <cp:lastModifiedBy>Hamilton, Michael</cp:lastModifiedBy>
  <cp:revision>623</cp:revision>
  <dcterms:created xsi:type="dcterms:W3CDTF">2018-04-11T17:52:34Z</dcterms:created>
  <dcterms:modified xsi:type="dcterms:W3CDTF">2023-10-08T04:01:43Z</dcterms:modified>
</cp:coreProperties>
</file>