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90" r:id="rId4"/>
    <p:sldId id="289" r:id="rId5"/>
    <p:sldId id="291" r:id="rId6"/>
    <p:sldId id="279" r:id="rId7"/>
    <p:sldId id="271" r:id="rId8"/>
    <p:sldId id="274" r:id="rId9"/>
    <p:sldId id="276" r:id="rId10"/>
    <p:sldId id="262" r:id="rId11"/>
    <p:sldId id="266" r:id="rId12"/>
    <p:sldId id="268" r:id="rId13"/>
    <p:sldId id="269" r:id="rId14"/>
    <p:sldId id="277" r:id="rId15"/>
    <p:sldId id="272" r:id="rId16"/>
    <p:sldId id="287" r:id="rId17"/>
    <p:sldId id="282" r:id="rId18"/>
    <p:sldId id="270" r:id="rId19"/>
    <p:sldId id="283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24" autoAdjust="0"/>
    <p:restoredTop sz="94660"/>
  </p:normalViewPr>
  <p:slideViewPr>
    <p:cSldViewPr snapToGrid="0">
      <p:cViewPr varScale="1">
        <p:scale>
          <a:sx n="98" d="100"/>
          <a:sy n="98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107F-A400-4FD2-9AFC-04204D95BA2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D5CD-1058-4C3E-9A58-A52A086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0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3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6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F0A3-0FAC-450E-9631-530B77868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69983-ABCA-45EA-ACD1-90B8F6A0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33B7-4179-45B6-A0FD-07DD7637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72CF-6172-450B-A2C5-4F475C56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CA7B-BDC7-4EFD-A1F9-6F6E857C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2024F-F2C2-42B6-8781-43B147B4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79B1-8A49-4C39-A662-D158822F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0C4896-DCB3-426C-B778-BED452E91648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0894-52A6-46C6-B4B0-505B2F0B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64BB-70B0-4A45-B746-A8B9415B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1B0A4-1AD3-4DC3-B3CC-319F72A63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6FBF9-202B-4D21-8331-84C05791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E0AC-3D57-4F24-ABBD-8C7CD52B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59B3BA-A76B-4747-B845-5BBE2FDD7832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A42-313F-4EF5-BB58-6BC15443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1FD2-6191-41D0-B12E-93425C42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5445-2C6E-4D0B-8300-666A0C49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6881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3573-2762-43C4-B1EF-149249A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3" y="1825624"/>
            <a:ext cx="9852545" cy="4425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49EF-AC47-4D9F-8092-CCFC981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F0A2-9C74-4ADC-8012-54506F66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B215-B9BD-4DB6-8A99-2BBB3BDC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A6CC-E9C7-4A83-894F-37597C60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7621-3CB2-4C08-9E2D-00FADC39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46767-FAF8-4630-AC7D-E5C868C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1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8496-444F-400D-9076-D5F99C0A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90A7-C1DB-418D-A1C0-3B7092AFD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0157-3E71-46F2-B9F9-DE0C3C38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8EC2-F7C3-4191-94B7-676AFEAA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1 - Introduction to Business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08E10-E636-45E2-99D1-F2E8947D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6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EFE0-BC2B-47AA-84E5-75E2FF7C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2CA1-0B2A-459E-B62F-754996BE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57876-B764-4574-BE76-3C4C6AEEC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E990E-5BDD-469E-842A-B3EE6521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BA13A-586F-4744-AA02-D2CB7817A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591FA-73CB-471A-9B70-4B502F65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494385-9719-446F-A69F-36201A65F495}" type="datetime1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1B140-E3CA-4088-BDE5-303DF187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30727-2B75-4A47-BF8A-7B634B83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7D50-0B5B-42F6-B62D-369AA3FD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F5FC9-568B-47F3-BB96-2BCBECD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C0CDCE-7199-4740-A9D5-742E666DD338}" type="datetime1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08CC1-F0C9-4432-9BBE-74E77D5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6A7B6-1F0B-408B-9561-7352AF75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400E-AC2E-4182-B8A4-D03A5C13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93B47F-E92B-4A76-86DA-1E771F8CA622}" type="datetime1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466EB-8023-4FFD-9402-CECB5D76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185B0-C652-489E-A6AC-63C629EC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F44B-2EB0-4DB2-99C2-AB3F7FAB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6240-8047-482C-8286-FE39E8E2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7DC2-2611-4121-AC5C-DEE5601A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7A136-61BE-4CE4-986C-4D5C9E32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7BEA5-3840-4425-8973-2FC9830E9E05}" type="datetime1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AD617-093F-4C24-98C0-944433C6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D35C-E4A6-4CF0-BC4B-7AEA0B0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1BA8-81E7-4215-843C-33D9676A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DC364-1B3B-4C5E-93BD-5C42E806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B6D3-4DAD-42ED-A477-8C70131E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C79F-4C64-4A34-B922-E1E8F72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A20BD9-366B-4750-945E-76161029C977}" type="datetime1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E14E-61DC-4C86-8950-DCCD3C3B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19DC8-A7DE-45E5-8C3C-880B45FB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1C926-269C-490C-94DC-961D3F50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88" y="392421"/>
            <a:ext cx="10070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3D83-9216-4184-82C0-9E28E0DC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2890" y="1825625"/>
            <a:ext cx="10070910" cy="416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28D7-B847-468F-A775-783B5F3D3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6ED-BD54-4C46-8D19-3757586F7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E2D28A-013A-DC43-94C4-3730916975A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2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hamilton@katz.pitt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C45C-F912-4A9D-964A-87BA0B5D0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BUSQOM 1080: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Data Analysis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D83C-00E4-455C-8488-E177E83D5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1 (8/20)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283637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AE3C-34B3-4143-9C04-8C1924F6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Aspects of Business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AD6C-E399-4241-B880-683D46DA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Identifying business problems that you want to (and are able to!) answer using data.</a:t>
            </a:r>
            <a:endParaRPr lang="en-US" sz="2800" dirty="0"/>
          </a:p>
          <a:p>
            <a:pPr lvl="1"/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Hands-on data analysis (statistical, computer science and data modeling skills) to derive insights.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Understand and communicate answers based on analysis.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49B69-FE0D-430E-8A51-28B20739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54504-D215-4DD5-925D-BCFD95C0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3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30A7-7DAA-42DB-AC57-9C48E6CA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C23B-BD41-4978-9A44-73EE3040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79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Descriptive Analytics </a:t>
            </a:r>
            <a:r>
              <a:rPr lang="en-US" dirty="0"/>
              <a:t>: Use statistics/machine learning/data mining to classify, categorize, or </a:t>
            </a:r>
            <a:r>
              <a:rPr lang="en-US" u="sng" dirty="0"/>
              <a:t>describe</a:t>
            </a:r>
            <a:r>
              <a:rPr lang="en-US" dirty="0"/>
              <a:t> data.</a:t>
            </a:r>
          </a:p>
          <a:p>
            <a:pPr lvl="1"/>
            <a:r>
              <a:rPr lang="en-US" dirty="0"/>
              <a:t>Example: Categorize employees who were underpaid for a class-action lawsuit into groups</a:t>
            </a:r>
          </a:p>
          <a:p>
            <a:pPr lvl="1"/>
            <a:r>
              <a:rPr lang="en-US" dirty="0"/>
              <a:t>Example: Classify defective products and describe their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Predictive Analytics </a:t>
            </a:r>
            <a:r>
              <a:rPr lang="en-US" dirty="0"/>
              <a:t>: Use statistics/machine learning/data mining to </a:t>
            </a:r>
            <a:r>
              <a:rPr lang="en-US" u="sng" dirty="0"/>
              <a:t>predict</a:t>
            </a:r>
            <a:r>
              <a:rPr lang="en-US" dirty="0"/>
              <a:t> future outcomes or behaviors.</a:t>
            </a:r>
          </a:p>
          <a:p>
            <a:pPr lvl="1"/>
            <a:r>
              <a:rPr lang="en-US" dirty="0"/>
              <a:t>Example: Predict the gross box office earnings of an upcoming movie</a:t>
            </a:r>
          </a:p>
          <a:p>
            <a:pPr lvl="1"/>
            <a:r>
              <a:rPr lang="en-US" dirty="0"/>
              <a:t>Example: Predict which customers are going to cancel current service (e.g., cable or internet services)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Prescriptive Analytics </a:t>
            </a:r>
            <a:r>
              <a:rPr lang="en-US" dirty="0"/>
              <a:t>: Use optimization/simulation to make recommendations or </a:t>
            </a:r>
            <a:r>
              <a:rPr lang="en-US" u="sng" dirty="0"/>
              <a:t>prescriptions</a:t>
            </a:r>
            <a:r>
              <a:rPr lang="en-US" dirty="0"/>
              <a:t>.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Example: Optimizing the efficiency of UPS’s pickup and delivery services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2A7CA-C45A-4C08-A06F-3DC6179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50CD3-0797-446D-82B9-D542F6B7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Analytics Industry Council: What are hiring managers interested 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Way of thinking and ability to apply analytics</a:t>
            </a:r>
          </a:p>
          <a:p>
            <a:pPr lvl="1"/>
            <a:r>
              <a:rPr lang="en-US" sz="2800" dirty="0"/>
              <a:t>Given some data, what questions can you answer/what problems can you solve?</a:t>
            </a:r>
          </a:p>
          <a:p>
            <a:pPr lvl="1"/>
            <a:r>
              <a:rPr lang="en-US" sz="2800" dirty="0"/>
              <a:t>If you have a research question or specific problem, how might you collect data? (Be inventive; make use of latest technology)</a:t>
            </a:r>
          </a:p>
          <a:p>
            <a:pPr lvl="1"/>
            <a:endParaRPr lang="en-US" sz="2800" dirty="0"/>
          </a:p>
          <a:p>
            <a:r>
              <a:rPr lang="en-US" sz="3200" dirty="0"/>
              <a:t>Software/programming skills (e.g., R or Python)</a:t>
            </a:r>
          </a:p>
          <a:p>
            <a:endParaRPr lang="en-US" sz="3200" dirty="0"/>
          </a:p>
          <a:p>
            <a:r>
              <a:rPr lang="en-US" sz="3200" dirty="0"/>
              <a:t>Ability of interpret results for a general audience without statistical jargon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6FAAD-517E-4C71-A3A3-B1FF8333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18E5D-6351-4CA4-BE23-29CCBCAA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Analytics Life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5995" y="1825625"/>
            <a:ext cx="4426009" cy="435133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about the business problem &amp; assess the data</a:t>
            </a:r>
          </a:p>
          <a:p>
            <a:r>
              <a:rPr lang="en-US" dirty="0"/>
              <a:t>Collect and prepare data</a:t>
            </a:r>
          </a:p>
          <a:p>
            <a:r>
              <a:rPr lang="en-US" dirty="0"/>
              <a:t>Preliminary analysis and determining possible models</a:t>
            </a:r>
          </a:p>
          <a:p>
            <a:r>
              <a:rPr lang="en-US" dirty="0"/>
              <a:t>Implement and fine tune model</a:t>
            </a:r>
          </a:p>
          <a:p>
            <a:r>
              <a:rPr lang="en-US" dirty="0"/>
              <a:t>Assess business value and report key findings</a:t>
            </a:r>
          </a:p>
          <a:p>
            <a:r>
              <a:rPr lang="en-US" dirty="0"/>
              <a:t>Implementation of results</a:t>
            </a:r>
          </a:p>
          <a:p>
            <a:r>
              <a:rPr lang="en-US" dirty="0"/>
              <a:t>Repeat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56090" y="2178756"/>
            <a:ext cx="1332088" cy="6547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35860-CECD-446C-B3C0-8EF09DD7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66935-6506-4325-BB16-5B301A0D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1 0.03796 L 0.03151 0.03819 L 0.04037 0.04213 C 0.04154 0.04259 0.04271 0.04282 0.04388 0.04352 C 0.0448 0.04375 0.04558 0.04444 0.04662 0.0449 C 0.053 0.04791 0.04727 0.0449 0.05469 0.04768 C 0.0556 0.04791 0.05638 0.04861 0.0573 0.04907 C 0.05821 0.05069 0.05886 0.05231 0.0599 0.05347 C 0.06159 0.05486 0.06537 0.05625 0.06537 0.05648 C 0.0694 0.06273 0.06693 0.05949 0.07331 0.0662 L 0.07605 0.06898 L 0.07878 0.07176 C 0.0836 0.08356 0.07578 0.06551 0.08855 0.08588 C 0.09193 0.09166 0.09011 0.08912 0.09388 0.09305 C 0.09532 0.09653 0.09623 0.09907 0.09831 0.10185 C 0.09948 0.10301 0.10065 0.10347 0.10196 0.10463 C 0.10261 0.10602 0.10287 0.10764 0.10378 0.10879 C 0.10469 0.11018 0.10743 0.1118 0.10743 0.11203 " pathEditMode="relative" rAng="0" ptsTypes="AAAAAAAAAAAAAAAA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37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42 0.11203 L 0.10742 0.11203 C 0.11276 0.14097 0.10755 0.11342 0.11158 0.1331 C 0.11197 0.13449 0.11224 0.13634 0.1125 0.13773 C 0.11276 0.13981 0.11289 0.14213 0.11341 0.14375 C 0.11367 0.1456 0.11458 0.14653 0.11497 0.14838 C 0.11575 0.15162 0.11666 0.15787 0.11666 0.1581 C 0.11692 0.16389 0.11705 0.17037 0.11744 0.17615 C 0.11757 0.17824 0.11822 0.18032 0.11822 0.18264 C 0.11914 0.19074 0.11953 0.20046 0.12031 0.20833 C 0.11979 0.23727 0.11979 0.26643 0.11914 0.29537 C 0.11914 0.29676 0.11875 0.29838 0.11822 0.29953 C 0.11783 0.30185 0.11471 0.30903 0.11419 0.31065 C 0.11367 0.31365 0.11432 0.31736 0.11341 0.31967 C 0.11224 0.32268 0.1082 0.32615 0.1082 0.32639 C 0.10716 0.33148 0.1082 0.33102 0.10599 0.33102 " pathEditMode="relative" rAng="0" ptsTypes="AAAAAAAAAAAAAA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109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99 0.33102 L 0.10599 0.33125 C 0.10534 0.33564 0.10599 0.34074 0.10469 0.3456 C 0.10443 0.34745 0.10261 0.34722 0.10196 0.34861 C 0.10131 0.35 0.10157 0.35185 0.10105 0.35301 C 0.09948 0.3574 0.09779 0.36157 0.09558 0.36527 C 0.09467 0.36666 0.09414 0.36875 0.09297 0.36967 C 0.09128 0.37129 0.0892 0.37176 0.0875 0.37291 C 0.08516 0.37523 0.07995 0.38102 0.07735 0.3831 C 0.07618 0.38449 0.07487 0.38518 0.0737 0.38634 C 0.07266 0.38727 0.07175 0.38819 0.07097 0.38935 C 0.0698 0.39074 0.06875 0.39282 0.06719 0.39375 C 0.06459 0.39583 0.06172 0.39676 0.05912 0.39838 L 0.05365 0.40139 C 0.05248 0.40324 0.05144 0.40555 0.05 0.4074 C 0.04922 0.40833 0.04792 0.40833 0.04701 0.40879 C 0.04323 0.41064 0.04232 0.41064 0.03789 0.41203 C 0.03125 0.41944 0.03985 0.41041 0.03164 0.41643 C 0.0306 0.41713 0.02982 0.41898 0.02878 0.41944 C 0.02618 0.42037 0.02331 0.42037 0.02058 0.42083 C 0.01967 0.42152 0.01875 0.42199 0.01784 0.42268 C 0.01628 0.42338 0.01498 0.425 0.01329 0.42546 C 0.01068 0.42639 0.00834 0.42639 0.00586 0.42708 C 0.00495 0.42754 0.00404 0.42801 0.00326 0.42847 C 0.00053 0.42963 -0.00221 0.43032 -0.00494 0.43148 C -0.00599 0.43217 -0.00677 0.43356 -0.00755 0.43449 C -0.00364 0.43889 -0.00612 0.43796 -0.00052 0.43796 " pathEditMode="relative" rAng="0" ptsTypes="AAAAAAAAAAAAAAAAAAAAAAAAA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53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43796 L -0.00052 0.43888 C -0.00234 0.43657 -0.00989 0.43055 -0.01276 0.42777 C -0.01367 0.42662 -0.01458 0.42523 -0.01536 0.4243 C -0.01666 0.42291 -0.01797 0.42222 -0.01914 0.4206 C -0.01992 0.41967 -0.02083 0.41828 -0.02174 0.41736 C -0.02369 0.41551 -0.02552 0.41412 -0.02734 0.41226 C -0.02825 0.41134 -0.02916 0.40926 -0.03007 0.40879 C -0.03255 0.40763 -0.03489 0.40763 -0.03737 0.40717 C -0.04648 0.40277 -0.04231 0.40439 -0.05026 0.40185 C -0.05638 0.39606 -0.05104 0.40023 -0.05924 0.39676 C -0.06588 0.39421 -0.05781 0.39583 -0.06575 0.39328 C -0.06823 0.39259 -0.07057 0.39236 -0.07317 0.39166 C -0.07461 0.3912 -0.07604 0.39051 -0.0776 0.39004 C -0.07981 0.38935 -0.08177 0.38888 -0.08385 0.38819 C -0.08489 0.38703 -0.08567 0.38541 -0.08672 0.38472 C -0.08815 0.38379 -0.08971 0.38379 -0.0914 0.3831 C -0.09257 0.38263 -0.09375 0.38194 -0.09492 0.38125 C -0.09687 0.38032 -0.09856 0.37916 -0.10039 0.37801 L -0.10403 0.36759 L -0.10612 0.3625 C -0.10768 0.34884 -0.10547 0.36226 -0.10963 0.34884 C -0.11054 0.34583 -0.11119 0.3375 -0.11145 0.33495 C -0.11185 0.33287 -0.11198 0.33032 -0.11198 0.32824 C -0.11145 0.32754 -0.11067 0.32638 -0.10963 0.32662 C -0.10846 0.32685 -0.10768 0.32893 -0.1069 0.32986 C -0.10664 0.33009 -0.10625 0.32986 -0.10612 0.32986 " pathEditMode="relative" rAng="0" ptsTypes="AAAAAAAAAAAAAAAAAAAAAAAAA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-55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59 0.3331 L -0.10859 0.33356 C -0.11341 0.30787 -0.10963 0.3287 -0.11211 0.31273 C -0.11237 0.31088 -0.11263 0.30926 -0.11289 0.30763 L -0.11458 0.29398 C -0.11679 0.26296 -0.11601 0.27801 -0.11458 0.21921 C -0.11445 0.21736 -0.11406 0.21597 -0.1138 0.21388 C -0.11315 0.21134 -0.1125 0.20856 -0.11211 0.20555 C -0.1095 0.19213 -0.11159 0.19907 -0.10859 0.19027 C -0.10781 0.17685 -0.10703 0.16481 -0.10677 0.15115 C -0.10677 0.1375 -0.10677 0.12384 -0.10677 0.11064 " pathEditMode="relative" rAng="0" ptsTypes="AAAAAAAAA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-1111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71BEFAA-33E8-453A-A11A-0A5D5516E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93"/>
          <a:stretch/>
        </p:blipFill>
        <p:spPr>
          <a:xfrm>
            <a:off x="1210901" y="1210615"/>
            <a:ext cx="4748331" cy="493260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167B6-A2D4-417D-9D42-3D3880BE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211B5-E6DD-420B-B3DF-2D4814CC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CA5A5-B0F1-41C2-A73A-3F2837190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08"/>
          <a:stretch/>
        </p:blipFill>
        <p:spPr>
          <a:xfrm>
            <a:off x="6498677" y="2459865"/>
            <a:ext cx="4984463" cy="3567447"/>
          </a:xfrm>
          <a:prstGeom prst="rect">
            <a:avLst/>
          </a:prstGeom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39DFD1B0-2081-45ED-84DD-A1130E2E09BE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5400000" flipH="1" flipV="1">
            <a:off x="4446308" y="1598624"/>
            <a:ext cx="3683359" cy="5405842"/>
          </a:xfrm>
          <a:prstGeom prst="curvedConnector5">
            <a:avLst>
              <a:gd name="adj1" fmla="val -6206"/>
              <a:gd name="adj2" fmla="val 48908"/>
              <a:gd name="adj3" fmla="val 106206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8CEAEB4-242F-41EF-9F07-FA4FA35502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Life Cycle of a Business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392584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Analytics at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24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Targeted advertisements/coupons (Examples: Airlines, Grocery)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3BA75-EDA2-45BB-8D6D-A87F819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9508E-10EF-498C-95C9-928B2A94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21E21A-C751-4363-8C07-521693610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932" y="2233330"/>
            <a:ext cx="5444086" cy="3908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5F78BD-446B-4A7D-ACD9-1A2367A87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2" y="3062484"/>
            <a:ext cx="5444087" cy="15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47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Analytics at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2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Forecasting demand (Examples: Zara, Amazon)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3BA75-EDA2-45BB-8D6D-A87F819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9508E-10EF-498C-95C9-928B2A94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Image result for fashion demand forecasting">
            <a:extLst>
              <a:ext uri="{FF2B5EF4-FFF2-40B4-BE49-F238E27FC236}">
                <a16:creationId xmlns:a16="http://schemas.microsoft.com/office/drawing/2014/main" id="{6E1B226A-288B-4314-9114-D898ACCD4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98" y="3124355"/>
            <a:ext cx="4872344" cy="270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mazon traffic">
            <a:extLst>
              <a:ext uri="{FF2B5EF4-FFF2-40B4-BE49-F238E27FC236}">
                <a16:creationId xmlns:a16="http://schemas.microsoft.com/office/drawing/2014/main" id="{A44DEC34-1761-4094-8A05-581BC896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43" y="2760842"/>
            <a:ext cx="4872344" cy="359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19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E149-85B8-402F-9011-FB317576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B22C-32EB-49DB-B179-42411B0A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0BFBD8-0904-4454-A7DC-E5D77D15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Business Question: Where should Amazon open warehouses?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dirty="0"/>
              <a:t>Location of warehouses</a:t>
            </a:r>
          </a:p>
          <a:p>
            <a:pPr lvl="1"/>
            <a:r>
              <a:rPr lang="en-US" dirty="0"/>
              <a:t>Historical Demand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5F0212-1634-4D83-A0EA-C62703018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32" y="2680854"/>
            <a:ext cx="5331455" cy="27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E149-85B8-402F-9011-FB317576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B22C-32EB-49DB-B179-42411B0A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0BFBD8-0904-4454-A7DC-E5D77D15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Business Question: Where should Amazon open warehouses?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dirty="0"/>
              <a:t>Location of warehouses</a:t>
            </a:r>
          </a:p>
          <a:p>
            <a:pPr lvl="1"/>
            <a:r>
              <a:rPr lang="en-US" dirty="0"/>
              <a:t>Historical Demand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80963B-626B-45B7-8F50-48121CC8575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022345" y="2518072"/>
            <a:ext cx="5331455" cy="32068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48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E149-85B8-402F-9011-FB317576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B22C-32EB-49DB-B179-42411B0A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0BFBD8-0904-4454-A7DC-E5D77D15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Business Question: Where should Amazon open warehouses?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dirty="0"/>
              <a:t>Location of warehouses</a:t>
            </a:r>
          </a:p>
          <a:p>
            <a:pPr lvl="1"/>
            <a:r>
              <a:rPr lang="en-US" dirty="0"/>
              <a:t>Historical Demand</a:t>
            </a:r>
          </a:p>
          <a:p>
            <a:r>
              <a:rPr lang="en-US" dirty="0"/>
              <a:t>Process the data (clustering)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ED38A3-8FD7-4608-AD22-D7423E789BB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477163" y="2419434"/>
            <a:ext cx="6133175" cy="33501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07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110" y="1546234"/>
            <a:ext cx="10202301" cy="46443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 will introduce the logistics of the course. [10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We’ll look at the Canvas webpage together. [5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We’ll break out into rooms for short introductions. [5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Lecture: What is Business Analytics? [~30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Breakout into rooms for Group Activities [20 Mins]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3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E149-85B8-402F-9011-FB317576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B22C-32EB-49DB-B179-42411B0A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BCE5E33-5B7F-4B29-9F4E-F69A437B1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Business Question: Where should Amazon open warehouses?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dirty="0"/>
              <a:t>Location of warehouses</a:t>
            </a:r>
          </a:p>
          <a:p>
            <a:pPr lvl="1"/>
            <a:r>
              <a:rPr lang="en-US" dirty="0"/>
              <a:t>Historical Demand</a:t>
            </a:r>
          </a:p>
          <a:p>
            <a:r>
              <a:rPr lang="en-US" dirty="0"/>
              <a:t>Process the data (clustering)</a:t>
            </a:r>
          </a:p>
          <a:p>
            <a:r>
              <a:rPr lang="en-US" dirty="0"/>
              <a:t>Compare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5D987A-30EE-47E8-9209-F0917807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578" y="2805257"/>
            <a:ext cx="6090805" cy="33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8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E149-85B8-402F-9011-FB317576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B22C-32EB-49DB-B179-42411B0A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BCE5E33-5B7F-4B29-9F4E-F69A437B1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Business Question: Where should Amazon open warehouses?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dirty="0"/>
              <a:t>Location of warehouses</a:t>
            </a:r>
          </a:p>
          <a:p>
            <a:pPr lvl="1"/>
            <a:r>
              <a:rPr lang="en-US" dirty="0"/>
              <a:t>Historical Demand</a:t>
            </a:r>
          </a:p>
          <a:p>
            <a:r>
              <a:rPr lang="en-US" dirty="0"/>
              <a:t>Process the data (clustering)</a:t>
            </a:r>
          </a:p>
          <a:p>
            <a:r>
              <a:rPr lang="en-US" dirty="0"/>
              <a:t>Compare</a:t>
            </a:r>
          </a:p>
          <a:p>
            <a:r>
              <a:rPr lang="en-US" dirty="0"/>
              <a:t>Analyze and optimize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16D4F6-2D85-4BB5-B831-7DC749984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578" y="2805257"/>
            <a:ext cx="6090805" cy="332691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D504F5F-D74C-411B-BFD9-29A3DC80C588}"/>
              </a:ext>
            </a:extLst>
          </p:cNvPr>
          <p:cNvSpPr/>
          <p:nvPr/>
        </p:nvSpPr>
        <p:spPr>
          <a:xfrm>
            <a:off x="9366754" y="4126966"/>
            <a:ext cx="369454" cy="341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931E4-3BD0-4EE9-A058-CFD0B06055AC}"/>
              </a:ext>
            </a:extLst>
          </p:cNvPr>
          <p:cNvSpPr/>
          <p:nvPr/>
        </p:nvSpPr>
        <p:spPr>
          <a:xfrm>
            <a:off x="7236691" y="3920836"/>
            <a:ext cx="369454" cy="341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5B08E4-E881-4436-A85C-5CF80685FB71}"/>
              </a:ext>
            </a:extLst>
          </p:cNvPr>
          <p:cNvSpPr/>
          <p:nvPr/>
        </p:nvSpPr>
        <p:spPr>
          <a:xfrm>
            <a:off x="6737927" y="3519055"/>
            <a:ext cx="369454" cy="341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6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DE149-85B8-402F-9011-FB317576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1 - Introduction to Business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B22C-32EB-49DB-B179-42411B0A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22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BCE5E33-5B7F-4B29-9F4E-F69A437B1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Business Question: Where should Amazon open warehouses?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dirty="0"/>
              <a:t>Location of warehouses</a:t>
            </a:r>
          </a:p>
          <a:p>
            <a:pPr lvl="1"/>
            <a:r>
              <a:rPr lang="en-US" dirty="0"/>
              <a:t>Historical Demand</a:t>
            </a:r>
          </a:p>
          <a:p>
            <a:r>
              <a:rPr lang="en-US" dirty="0"/>
              <a:t>Process the data (clustering)</a:t>
            </a:r>
          </a:p>
          <a:p>
            <a:r>
              <a:rPr lang="en-US" dirty="0"/>
              <a:t>Compare</a:t>
            </a:r>
          </a:p>
          <a:p>
            <a:r>
              <a:rPr lang="en-US" dirty="0"/>
              <a:t>Analyze</a:t>
            </a:r>
          </a:p>
          <a:p>
            <a:r>
              <a:rPr lang="en-US" dirty="0"/>
              <a:t>Validate (via simulation)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16D4F6-2D85-4BB5-B831-7DC749984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578" y="2805257"/>
            <a:ext cx="6090805" cy="332691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FA931E4-3BD0-4EE9-A058-CFD0B06055AC}"/>
              </a:ext>
            </a:extLst>
          </p:cNvPr>
          <p:cNvSpPr/>
          <p:nvPr/>
        </p:nvSpPr>
        <p:spPr>
          <a:xfrm>
            <a:off x="7236691" y="3920836"/>
            <a:ext cx="369454" cy="341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5B08E4-E881-4436-A85C-5CF80685FB71}"/>
              </a:ext>
            </a:extLst>
          </p:cNvPr>
          <p:cNvSpPr/>
          <p:nvPr/>
        </p:nvSpPr>
        <p:spPr>
          <a:xfrm>
            <a:off x="6737927" y="3519055"/>
            <a:ext cx="369454" cy="341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54C8D6-AE10-4B5D-92FB-EDFF21C4AB29}"/>
              </a:ext>
            </a:extLst>
          </p:cNvPr>
          <p:cNvSpPr/>
          <p:nvPr/>
        </p:nvSpPr>
        <p:spPr>
          <a:xfrm>
            <a:off x="9366754" y="4126966"/>
            <a:ext cx="369454" cy="3417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3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110" y="1510140"/>
            <a:ext cx="10202301" cy="464437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 materials for this course will be posted on Canvas before the designed class time. This class has been designed so it can be taken </a:t>
            </a:r>
            <a:r>
              <a:rPr lang="en-US" u="sng" dirty="0"/>
              <a:t>fully asynchronously</a:t>
            </a:r>
            <a:r>
              <a:rPr lang="en-US" b="1" dirty="0"/>
              <a:t>.</a:t>
            </a:r>
          </a:p>
          <a:p>
            <a:r>
              <a:rPr lang="en-US" dirty="0"/>
              <a:t>Please check </a:t>
            </a:r>
            <a:r>
              <a:rPr lang="en-US" u="sng" dirty="0"/>
              <a:t>two days </a:t>
            </a:r>
            <a:r>
              <a:rPr lang="en-US" dirty="0"/>
              <a:t>in advance for </a:t>
            </a:r>
            <a:r>
              <a:rPr lang="en-US" dirty="0" err="1"/>
              <a:t>Powerpoints</a:t>
            </a:r>
            <a:r>
              <a:rPr lang="en-US" dirty="0"/>
              <a:t>, Lectures, Readings, and Discussions threads.</a:t>
            </a:r>
          </a:p>
          <a:p>
            <a:r>
              <a:rPr lang="en-US" dirty="0"/>
              <a:t>At the designated class time we will meet over Zoom to discuss course material, solve problems, do guided Q+A and more! Zoom sessions will be recorded and uploaded.</a:t>
            </a:r>
          </a:p>
          <a:p>
            <a:pPr lvl="1"/>
            <a:endParaRPr lang="en-US" dirty="0"/>
          </a:p>
          <a:p>
            <a:r>
              <a:rPr lang="en-US" dirty="0"/>
              <a:t>Office Hours: 1-4pm on Wednesday over Zoom</a:t>
            </a:r>
          </a:p>
          <a:p>
            <a:pPr lvl="1"/>
            <a:r>
              <a:rPr lang="en-US" dirty="0"/>
              <a:t>(or by appointment)</a:t>
            </a:r>
          </a:p>
          <a:p>
            <a:pPr lvl="1"/>
            <a:endParaRPr lang="en-US" dirty="0"/>
          </a:p>
          <a:p>
            <a:r>
              <a:rPr lang="en-US" dirty="0"/>
              <a:t>We’re going to use the programming language R is this course</a:t>
            </a:r>
          </a:p>
          <a:p>
            <a:endParaRPr lang="en-US" dirty="0"/>
          </a:p>
          <a:p>
            <a:r>
              <a:rPr lang="en-US" dirty="0"/>
              <a:t>Books (on Canvas):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Business Analytics Using R - A Practical Approach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 for Marketing Research and Analytics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 for Data Science (Online @ </a:t>
            </a:r>
            <a:r>
              <a:rPr lang="en-US" dirty="0">
                <a:hlinkClick r:id="rId3"/>
              </a:rPr>
              <a:t>https://r4ds.had.co.nz/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EF2353-4767-A044-8DB7-71D76AB8C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00" y="2049463"/>
            <a:ext cx="8784076" cy="2391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83478"/>
            <a:ext cx="10202301" cy="46443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Syllabus is posted on the Canvas! </a:t>
            </a:r>
          </a:p>
          <a:p>
            <a:pPr lvl="1"/>
            <a:r>
              <a:rPr lang="en-US" dirty="0"/>
              <a:t>Grading: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For students taking this course in a different time zone, special accommodations will be made for the final project. More on this after the midterm.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83444"/>
            <a:ext cx="10202301" cy="4644377"/>
          </a:xfrm>
        </p:spPr>
        <p:txBody>
          <a:bodyPr>
            <a:normAutofit/>
          </a:bodyPr>
          <a:lstStyle/>
          <a:p>
            <a:r>
              <a:rPr lang="en-US" dirty="0"/>
              <a:t>Syllabus is posted on the Canvas! </a:t>
            </a:r>
          </a:p>
          <a:p>
            <a:pPr lvl="1"/>
            <a:r>
              <a:rPr lang="en-US" dirty="0"/>
              <a:t>Contacting me</a:t>
            </a:r>
          </a:p>
          <a:p>
            <a:pPr lvl="2"/>
            <a:r>
              <a:rPr lang="en-US" dirty="0"/>
              <a:t>The best way to reach me is over email @ </a:t>
            </a:r>
            <a:r>
              <a:rPr lang="en-US" dirty="0">
                <a:hlinkClick r:id="rId3"/>
              </a:rPr>
              <a:t>mhamilton@katz.pitt.edu</a:t>
            </a:r>
            <a:endParaRPr lang="en-US" dirty="0"/>
          </a:p>
          <a:p>
            <a:pPr lvl="3"/>
            <a:r>
              <a:rPr lang="en-US" dirty="0"/>
              <a:t>Please allow 24 hours for me to respond</a:t>
            </a:r>
          </a:p>
          <a:p>
            <a:pPr lvl="2"/>
            <a:r>
              <a:rPr lang="en-US" dirty="0"/>
              <a:t>Before emailing, please consider asking your question in the appropriate discussion thread on Canvas (see the discussion tab).</a:t>
            </a:r>
          </a:p>
          <a:p>
            <a:pPr lvl="2"/>
            <a:r>
              <a:rPr lang="en-US" u="sng" dirty="0"/>
              <a:t>Email etiquette</a:t>
            </a:r>
            <a:r>
              <a:rPr lang="en-US" dirty="0"/>
              <a:t>: I remember being stressed out as a student trying to properly email my instructors. For this class, best practices for emailing me are: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Include an informative subject line starting like “[BUSQOM 1080] Subject Here… ”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Begin your email with “Hello Professor Hamilton,  …“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Don’t worry too much about crafting perfect emails, I’m here to help.</a:t>
            </a:r>
          </a:p>
          <a:p>
            <a:r>
              <a:rPr lang="en-US" dirty="0"/>
              <a:t>This course will be </a:t>
            </a:r>
            <a:r>
              <a:rPr lang="en-US" u="sng" dirty="0"/>
              <a:t>fully online.</a:t>
            </a:r>
            <a:r>
              <a:rPr lang="en-US" dirty="0"/>
              <a:t> As of now I have no plans to transition this course to in person or flex variants.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110C-898C-4CEB-885C-FAF27A4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9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BF10-7A73-4BC1-BF36-07DAC0B5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9484894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About the Software: Programming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395C-76B7-487E-B33A-E16AAE10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295" y="1690688"/>
            <a:ext cx="10515600" cy="456808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 is a free, open source programming language that is compatible with any operating system and widely used in academia &amp; industry.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Extremely marketable skill, but challenging to learn on your own. [Poll]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Assignment 1 is posted! Due next Friday at 11:59 pm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Download and install R and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Rstudio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complete Lesson 1 in Swirl: R Programming (instructions for downloading in second lecture).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We will spend the next few classes introducing R and it’s functionalities.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 will provide detailed step-by-step instructions for each topic, assuming </a:t>
            </a:r>
            <a:r>
              <a:rPr lang="en-US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no prior background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with programming.</a:t>
            </a:r>
          </a:p>
          <a:p>
            <a:pPr marL="0" indent="0" algn="ctr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Advice: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“Don’t be intimidated by the software”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6C6DD-DCA6-484C-8BE6-1BCA3692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25726-6D0B-40CE-A744-3AC08B26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9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3C54-F882-43B3-B0B0-AF489FD46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659" y="1598881"/>
            <a:ext cx="9886682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Lecture: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Business Analytics?</a:t>
            </a:r>
          </a:p>
        </p:txBody>
      </p:sp>
    </p:spTree>
    <p:extLst>
      <p:ext uri="{BB962C8B-B14F-4D97-AF65-F5344CB8AC3E}">
        <p14:creationId xmlns:p14="http://schemas.microsoft.com/office/powerpoint/2010/main" val="105201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4054-5EB8-449A-97DF-8B34BA55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(Mostly) Interchangeable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69307-1123-45F1-AC9E-BCDF4942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Analytics </a:t>
            </a:r>
            <a:r>
              <a:rPr lang="en-US" dirty="0"/>
              <a:t>: Analysis of data in order to understand it and see how to use the knowledge hidden within it.</a:t>
            </a:r>
          </a:p>
          <a:p>
            <a:pPr lvl="1"/>
            <a:r>
              <a:rPr lang="en-US" dirty="0"/>
              <a:t>Example: Analysis of the data related to purchase behavior among various classes of travelers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Business Analytics </a:t>
            </a:r>
            <a:r>
              <a:rPr lang="en-US" dirty="0"/>
              <a:t>: Application of data analytics to business.</a:t>
            </a:r>
          </a:p>
          <a:p>
            <a:pPr lvl="1"/>
            <a:r>
              <a:rPr lang="en-US" dirty="0"/>
              <a:t>Example: Offering specific discounts to different classes of travelers based on the amount of business they offer or have the potential to offer.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3CFEC-5551-4EBA-941A-311A67F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D188E-5E28-427D-98FF-B27E3B8D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C701-856B-4552-A464-168FFD20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(Mostly) Interchangeable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E747-3107-4D67-A3B0-533F9C5A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Science </a:t>
            </a:r>
            <a:r>
              <a:rPr lang="en-US" dirty="0"/>
              <a:t>: an interdisciplinary field (e.g., statistics, mathematics, and computer programming) that derives knowledge from data and applies it for predictive or other purposes.</a:t>
            </a:r>
          </a:p>
          <a:p>
            <a:pPr lvl="1"/>
            <a:r>
              <a:rPr lang="en-US" dirty="0"/>
              <a:t>Example: determining factors related to the price customers are willing to pay for travel using statistics (e.g., p-values)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Big Data Analytics </a:t>
            </a:r>
            <a:r>
              <a:rPr lang="en-US" dirty="0"/>
              <a:t>: analysis of huge amounts of data or the analysis of difficult-to-crack problems.</a:t>
            </a:r>
          </a:p>
          <a:p>
            <a:pPr lvl="1"/>
            <a:r>
              <a:rPr lang="en-US" dirty="0"/>
              <a:t>Characteristics of big data: volume, velocity, &amp; variety</a:t>
            </a:r>
          </a:p>
          <a:p>
            <a:pPr lvl="1"/>
            <a:r>
              <a:rPr lang="en-US" dirty="0"/>
              <a:t>The variability and complexity of data may also constitute “big data”</a:t>
            </a:r>
          </a:p>
          <a:p>
            <a:pPr lvl="1"/>
            <a:r>
              <a:rPr lang="en-US" dirty="0"/>
              <a:t>Outside the scope of this course!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2BC48-45ED-48E1-9D87-9850F5AA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1 - Introduction to 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52D39-360B-4E8C-9534-C14FB798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1383</Words>
  <Application>Microsoft Macintosh PowerPoint</Application>
  <PresentationFormat>Widescreen</PresentationFormat>
  <Paragraphs>217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BUSQOM 1080: Data Analysis for Business</vt:lpstr>
      <vt:lpstr>Outline for today</vt:lpstr>
      <vt:lpstr>Course Logistics</vt:lpstr>
      <vt:lpstr>Course Logistics II</vt:lpstr>
      <vt:lpstr>Course Logistics III</vt:lpstr>
      <vt:lpstr>About the Software: Programming in R</vt:lpstr>
      <vt:lpstr> Lecture: What is Business Analytics?</vt:lpstr>
      <vt:lpstr>(Mostly) Interchangeable Terms</vt:lpstr>
      <vt:lpstr>(Mostly) Interchangeable Terms</vt:lpstr>
      <vt:lpstr>Three Aspects of Business Analytics</vt:lpstr>
      <vt:lpstr>Three Types of Analytics</vt:lpstr>
      <vt:lpstr>Analytics Industry Council: What are hiring managers interested in?</vt:lpstr>
      <vt:lpstr>The Data Analytics Life Cycle</vt:lpstr>
      <vt:lpstr>PowerPoint Presentation</vt:lpstr>
      <vt:lpstr>Examples of Analytics at Work</vt:lpstr>
      <vt:lpstr>Examples of Analytics at Work</vt:lpstr>
      <vt:lpstr>Amazon and Analytics</vt:lpstr>
      <vt:lpstr>Amazon and Analytics</vt:lpstr>
      <vt:lpstr>Amazon and Analytics</vt:lpstr>
      <vt:lpstr>Amazon and Analytics</vt:lpstr>
      <vt:lpstr>Amazon and Analytics</vt:lpstr>
      <vt:lpstr>Amazon and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BUSQOM 1080 Data Analysis for Business</dc:title>
  <dc:creator>Foster, Krista M;Hamilton, Michael</dc:creator>
  <cp:lastModifiedBy>Hamilton, Michael</cp:lastModifiedBy>
  <cp:revision>49</cp:revision>
  <dcterms:created xsi:type="dcterms:W3CDTF">2017-08-28T15:13:23Z</dcterms:created>
  <dcterms:modified xsi:type="dcterms:W3CDTF">2020-11-26T23:18:50Z</dcterms:modified>
</cp:coreProperties>
</file>