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9" r:id="rId3"/>
    <p:sldId id="340" r:id="rId4"/>
    <p:sldId id="343" r:id="rId5"/>
    <p:sldId id="323" r:id="rId6"/>
    <p:sldId id="333" r:id="rId7"/>
    <p:sldId id="332" r:id="rId8"/>
    <p:sldId id="287" r:id="rId9"/>
    <p:sldId id="288" r:id="rId10"/>
    <p:sldId id="290" r:id="rId11"/>
    <p:sldId id="344" r:id="rId12"/>
    <p:sldId id="342" r:id="rId13"/>
    <p:sldId id="341" r:id="rId14"/>
    <p:sldId id="295" r:id="rId15"/>
    <p:sldId id="283" r:id="rId16"/>
    <p:sldId id="322" r:id="rId17"/>
    <p:sldId id="334" r:id="rId18"/>
    <p:sldId id="320"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90" autoAdjust="0"/>
    <p:restoredTop sz="94660"/>
  </p:normalViewPr>
  <p:slideViewPr>
    <p:cSldViewPr snapToGrid="0">
      <p:cViewPr varScale="1">
        <p:scale>
          <a:sx n="92" d="100"/>
          <a:sy n="92" d="100"/>
        </p:scale>
        <p:origin x="1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E575B-A005-477D-BA6A-69019B49C3E0}" type="datetimeFigureOut">
              <a:rPr lang="en-US" smtClean="0"/>
              <a:t>11/26/20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EC470-3195-4084-9C7D-116AB2D6F9B9}" type="slidenum">
              <a:rPr lang="en-US" smtClean="0"/>
              <a:t>‹#›</a:t>
            </a:fld>
            <a:endParaRPr lang="en-US"/>
          </a:p>
        </p:txBody>
      </p:sp>
    </p:spTree>
    <p:extLst>
      <p:ext uri="{BB962C8B-B14F-4D97-AF65-F5344CB8AC3E}">
        <p14:creationId xmlns:p14="http://schemas.microsoft.com/office/powerpoint/2010/main" val="316989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1782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1319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86304" y="0"/>
            <a:ext cx="2971696"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79875" name="Rectangle 3"/>
          <p:cNvSpPr>
            <a:spLocks noChangeArrowheads="1"/>
          </p:cNvSpPr>
          <p:nvPr/>
        </p:nvSpPr>
        <p:spPr bwMode="auto">
          <a:xfrm>
            <a:off x="3886304" y="8687113"/>
            <a:ext cx="2971696"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869" tIns="0" rIns="18869" bIns="0" anchor="b"/>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algn="r">
              <a:lnSpc>
                <a:spcPct val="100000"/>
              </a:lnSpc>
              <a:spcBef>
                <a:spcPct val="0"/>
              </a:spcBef>
              <a:buFontTx/>
              <a:buNone/>
            </a:pPr>
            <a:r>
              <a:rPr lang="en-US" altLang="en-US" sz="1000" i="1"/>
              <a:t>42</a:t>
            </a:r>
          </a:p>
        </p:txBody>
      </p:sp>
      <p:sp>
        <p:nvSpPr>
          <p:cNvPr id="79876" name="Rectangle 4"/>
          <p:cNvSpPr>
            <a:spLocks noChangeArrowheads="1"/>
          </p:cNvSpPr>
          <p:nvPr/>
        </p:nvSpPr>
        <p:spPr bwMode="auto">
          <a:xfrm>
            <a:off x="0" y="8687113"/>
            <a:ext cx="2971697"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79877" name="Rectangle 5"/>
          <p:cNvSpPr>
            <a:spLocks noChangeArrowheads="1"/>
          </p:cNvSpPr>
          <p:nvPr/>
        </p:nvSpPr>
        <p:spPr bwMode="auto">
          <a:xfrm>
            <a:off x="0" y="0"/>
            <a:ext cx="2971697"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79878" name="Rectangle 6"/>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9" name="Rectangle 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6633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304" y="0"/>
            <a:ext cx="2971696"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3" name="Rectangle 3"/>
          <p:cNvSpPr>
            <a:spLocks noChangeArrowheads="1"/>
          </p:cNvSpPr>
          <p:nvPr/>
        </p:nvSpPr>
        <p:spPr bwMode="auto">
          <a:xfrm>
            <a:off x="3886304" y="8687113"/>
            <a:ext cx="2971696"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869" tIns="0" rIns="18869" bIns="0" anchor="b"/>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algn="r">
              <a:lnSpc>
                <a:spcPct val="100000"/>
              </a:lnSpc>
              <a:spcBef>
                <a:spcPct val="0"/>
              </a:spcBef>
              <a:buFontTx/>
              <a:buNone/>
            </a:pPr>
            <a:r>
              <a:rPr lang="en-US" altLang="en-US" sz="1000" i="1"/>
              <a:t>52</a:t>
            </a:r>
          </a:p>
        </p:txBody>
      </p:sp>
      <p:sp>
        <p:nvSpPr>
          <p:cNvPr id="81924" name="Rectangle 4"/>
          <p:cNvSpPr>
            <a:spLocks noChangeArrowheads="1"/>
          </p:cNvSpPr>
          <p:nvPr/>
        </p:nvSpPr>
        <p:spPr bwMode="auto">
          <a:xfrm>
            <a:off x="0" y="8687113"/>
            <a:ext cx="2971697"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5" name="Rectangle 5"/>
          <p:cNvSpPr>
            <a:spLocks noChangeArrowheads="1"/>
          </p:cNvSpPr>
          <p:nvPr/>
        </p:nvSpPr>
        <p:spPr bwMode="auto">
          <a:xfrm>
            <a:off x="0" y="0"/>
            <a:ext cx="2971697"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6" name="Rectangle 6"/>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27" name="Rectangle 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0605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304" y="0"/>
            <a:ext cx="2971696"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3" name="Rectangle 3"/>
          <p:cNvSpPr>
            <a:spLocks noChangeArrowheads="1"/>
          </p:cNvSpPr>
          <p:nvPr/>
        </p:nvSpPr>
        <p:spPr bwMode="auto">
          <a:xfrm>
            <a:off x="3886304" y="8687113"/>
            <a:ext cx="2971696"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869" tIns="0" rIns="18869" bIns="0" anchor="b"/>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algn="r">
              <a:lnSpc>
                <a:spcPct val="100000"/>
              </a:lnSpc>
              <a:spcBef>
                <a:spcPct val="0"/>
              </a:spcBef>
              <a:buFontTx/>
              <a:buNone/>
            </a:pPr>
            <a:r>
              <a:rPr lang="en-US" altLang="en-US" sz="1000" i="1"/>
              <a:t>52</a:t>
            </a:r>
          </a:p>
        </p:txBody>
      </p:sp>
      <p:sp>
        <p:nvSpPr>
          <p:cNvPr id="81924" name="Rectangle 4"/>
          <p:cNvSpPr>
            <a:spLocks noChangeArrowheads="1"/>
          </p:cNvSpPr>
          <p:nvPr/>
        </p:nvSpPr>
        <p:spPr bwMode="auto">
          <a:xfrm>
            <a:off x="0" y="8687113"/>
            <a:ext cx="2971697"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5" name="Rectangle 5"/>
          <p:cNvSpPr>
            <a:spLocks noChangeArrowheads="1"/>
          </p:cNvSpPr>
          <p:nvPr/>
        </p:nvSpPr>
        <p:spPr bwMode="auto">
          <a:xfrm>
            <a:off x="0" y="0"/>
            <a:ext cx="2971697"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6" name="Rectangle 6"/>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27" name="Rectangle 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1291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6304" y="0"/>
            <a:ext cx="2971696"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3" name="Rectangle 3"/>
          <p:cNvSpPr>
            <a:spLocks noChangeArrowheads="1"/>
          </p:cNvSpPr>
          <p:nvPr/>
        </p:nvSpPr>
        <p:spPr bwMode="auto">
          <a:xfrm>
            <a:off x="3886304" y="8687113"/>
            <a:ext cx="2971696"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869" tIns="0" rIns="18869" bIns="0" anchor="b"/>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algn="r">
              <a:lnSpc>
                <a:spcPct val="100000"/>
              </a:lnSpc>
              <a:spcBef>
                <a:spcPct val="0"/>
              </a:spcBef>
              <a:buFontTx/>
              <a:buNone/>
            </a:pPr>
            <a:r>
              <a:rPr lang="en-US" altLang="en-US" sz="1000" i="1"/>
              <a:t>52</a:t>
            </a:r>
          </a:p>
        </p:txBody>
      </p:sp>
      <p:sp>
        <p:nvSpPr>
          <p:cNvPr id="81924" name="Rectangle 4"/>
          <p:cNvSpPr>
            <a:spLocks noChangeArrowheads="1"/>
          </p:cNvSpPr>
          <p:nvPr/>
        </p:nvSpPr>
        <p:spPr bwMode="auto">
          <a:xfrm>
            <a:off x="0" y="8687113"/>
            <a:ext cx="2971697" cy="45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5" name="Rectangle 5"/>
          <p:cNvSpPr>
            <a:spLocks noChangeArrowheads="1"/>
          </p:cNvSpPr>
          <p:nvPr/>
        </p:nvSpPr>
        <p:spPr bwMode="auto">
          <a:xfrm>
            <a:off x="0" y="0"/>
            <a:ext cx="2971697" cy="4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569" tIns="45285" rIns="90569" bIns="45285" anchor="ctr"/>
          <a:lstStyle>
            <a:lvl1pPr eaLnBrk="0" hangingPunct="0">
              <a:spcBef>
                <a:spcPct val="30000"/>
              </a:spcBef>
              <a:defRPr sz="1400">
                <a:solidFill>
                  <a:schemeClr val="tx1"/>
                </a:solidFill>
                <a:latin typeface="Times New Roman" pitchFamily="18" charset="0"/>
              </a:defRPr>
            </a:lvl1pPr>
            <a:lvl2pPr marL="742950" indent="-285750" eaLnBrk="0" hangingPunct="0">
              <a:spcBef>
                <a:spcPct val="30000"/>
              </a:spcBef>
              <a:defRPr sz="1400">
                <a:solidFill>
                  <a:schemeClr val="tx1"/>
                </a:solidFill>
                <a:latin typeface="Times New Roman" pitchFamily="18" charset="0"/>
              </a:defRPr>
            </a:lvl2pPr>
            <a:lvl3pPr marL="1143000" indent="-228600" eaLnBrk="0" hangingPunct="0">
              <a:spcBef>
                <a:spcPct val="30000"/>
              </a:spcBef>
              <a:defRPr sz="1400">
                <a:solidFill>
                  <a:schemeClr val="tx1"/>
                </a:solidFill>
                <a:latin typeface="Times New Roman" pitchFamily="18" charset="0"/>
              </a:defRPr>
            </a:lvl3pPr>
            <a:lvl4pPr marL="1600200" indent="-228600" eaLnBrk="0" hangingPunct="0">
              <a:spcBef>
                <a:spcPct val="30000"/>
              </a:spcBef>
              <a:defRPr sz="1400">
                <a:solidFill>
                  <a:schemeClr val="tx1"/>
                </a:solidFill>
                <a:latin typeface="Times New Roman" pitchFamily="18" charset="0"/>
              </a:defRPr>
            </a:lvl4pPr>
            <a:lvl5pPr marL="2057400" indent="-228600" eaLnBrk="0" hangingPunct="0">
              <a:spcBef>
                <a:spcPct val="30000"/>
              </a:spcBef>
              <a:defRPr sz="1400">
                <a:solidFill>
                  <a:schemeClr val="tx1"/>
                </a:solidFill>
                <a:latin typeface="Times New Roman" pitchFamily="18" charset="0"/>
              </a:defRPr>
            </a:lvl5pPr>
            <a:lvl6pPr marL="2514600" indent="-228600" eaLnBrk="0" fontAlgn="base" hangingPunct="0">
              <a:spcBef>
                <a:spcPct val="30000"/>
              </a:spcBef>
              <a:spcAft>
                <a:spcPct val="0"/>
              </a:spcAft>
              <a:defRPr sz="1400">
                <a:solidFill>
                  <a:schemeClr val="tx1"/>
                </a:solidFill>
                <a:latin typeface="Times New Roman" pitchFamily="18" charset="0"/>
              </a:defRPr>
            </a:lvl6pPr>
            <a:lvl7pPr marL="2971800" indent="-228600" eaLnBrk="0" fontAlgn="base" hangingPunct="0">
              <a:spcBef>
                <a:spcPct val="30000"/>
              </a:spcBef>
              <a:spcAft>
                <a:spcPct val="0"/>
              </a:spcAft>
              <a:defRPr sz="1400">
                <a:solidFill>
                  <a:schemeClr val="tx1"/>
                </a:solidFill>
                <a:latin typeface="Times New Roman" pitchFamily="18" charset="0"/>
              </a:defRPr>
            </a:lvl7pPr>
            <a:lvl8pPr marL="3429000" indent="-228600" eaLnBrk="0" fontAlgn="base" hangingPunct="0">
              <a:spcBef>
                <a:spcPct val="30000"/>
              </a:spcBef>
              <a:spcAft>
                <a:spcPct val="0"/>
              </a:spcAft>
              <a:defRPr sz="1400">
                <a:solidFill>
                  <a:schemeClr val="tx1"/>
                </a:solidFill>
                <a:latin typeface="Times New Roman" pitchFamily="18" charset="0"/>
              </a:defRPr>
            </a:lvl8pPr>
            <a:lvl9pPr marL="3886200" indent="-228600"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40000"/>
              </a:spcBef>
            </a:pPr>
            <a:endParaRPr lang="en-US" altLang="en-US" sz="3500"/>
          </a:p>
        </p:txBody>
      </p:sp>
      <p:sp>
        <p:nvSpPr>
          <p:cNvPr id="81926" name="Rectangle 6"/>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27" name="Rectangle 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17429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47151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6DF269-6E77-9B4D-B5CA-C61FC75611A7}"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10 - Simple Linear Regression II</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E08E2D29-37E2-0447-A09A-FFC94E0A8170}"/>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95615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3B76F-02C4-7442-B7E1-5AFED48E5ABE}"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10 - Simple Linear Regression II</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277191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3FDD3-ABAE-4C4D-8E05-7432FF09FF33}"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10 - Simple Linear Regression II</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5446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a:defRPr/>
            </a:pPr>
            <a:fld id="{8C1A133B-4C4D-274B-B367-6980EB56C661}" type="datetime1">
              <a:rPr lang="en-US" smtClean="0"/>
              <a:t>11/26/20</a:t>
            </a:fld>
            <a:endParaRPr lang="en-US" dirty="0"/>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r>
              <a:rPr lang="en-US"/>
              <a:t>Lecture 10 - Simple Linear Regression II</a:t>
            </a:r>
            <a:endParaRPr lang="en-US" dirty="0"/>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64C357E0-7941-49F0-B6EC-21213A8B8148}" type="slidenum">
              <a:rPr lang="en-US"/>
              <a:pPr>
                <a:defRPr/>
              </a:pPr>
              <a:t>‹#›</a:t>
            </a:fld>
            <a:endParaRPr lang="en-US" dirty="0"/>
          </a:p>
        </p:txBody>
      </p:sp>
    </p:spTree>
    <p:extLst>
      <p:ext uri="{BB962C8B-B14F-4D97-AF65-F5344CB8AC3E}">
        <p14:creationId xmlns:p14="http://schemas.microsoft.com/office/powerpoint/2010/main" val="40605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5C97B-4D50-A645-B6AE-FEE2F66149C0}"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10 - Simple Linear Regression II</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92DE5F5A-E153-054F-A4A9-33C0280F691D}"/>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418354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F1C95-A106-7543-87C6-36BA3A176F08}"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10 - Simple Linear Regression II</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87518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67C85F-10EC-844F-9029-667B25B403DA}"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10 - Simple Linear Regression II</a:t>
            </a:r>
          </a:p>
        </p:txBody>
      </p:sp>
      <p:sp>
        <p:nvSpPr>
          <p:cNvPr id="7" name="Slide Number Placeholder 6"/>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87807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870985-1A01-4046-BA65-49594550EE81}" type="datetime1">
              <a:rPr lang="en-US" smtClean="0"/>
              <a:t>11/26/20</a:t>
            </a:fld>
            <a:endParaRPr lang="en-US"/>
          </a:p>
        </p:txBody>
      </p:sp>
      <p:sp>
        <p:nvSpPr>
          <p:cNvPr id="8" name="Footer Placeholder 7"/>
          <p:cNvSpPr>
            <a:spLocks noGrp="1"/>
          </p:cNvSpPr>
          <p:nvPr>
            <p:ph type="ftr" sz="quarter" idx="11"/>
          </p:nvPr>
        </p:nvSpPr>
        <p:spPr/>
        <p:txBody>
          <a:bodyPr/>
          <a:lstStyle/>
          <a:p>
            <a:r>
              <a:rPr lang="en-US"/>
              <a:t>Lecture 10 - Simple Linear Regression II</a:t>
            </a:r>
          </a:p>
        </p:txBody>
      </p:sp>
      <p:sp>
        <p:nvSpPr>
          <p:cNvPr id="9" name="Slide Number Placeholder 8"/>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122629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0AE340-0458-5241-9865-276F5D573EDF}" type="datetime1">
              <a:rPr lang="en-US" smtClean="0"/>
              <a:t>11/26/20</a:t>
            </a:fld>
            <a:endParaRPr lang="en-US"/>
          </a:p>
        </p:txBody>
      </p:sp>
      <p:sp>
        <p:nvSpPr>
          <p:cNvPr id="4" name="Footer Placeholder 3"/>
          <p:cNvSpPr>
            <a:spLocks noGrp="1"/>
          </p:cNvSpPr>
          <p:nvPr>
            <p:ph type="ftr" sz="quarter" idx="11"/>
          </p:nvPr>
        </p:nvSpPr>
        <p:spPr/>
        <p:txBody>
          <a:bodyPr/>
          <a:lstStyle/>
          <a:p>
            <a:r>
              <a:rPr lang="en-US"/>
              <a:t>Lecture 10 - Simple Linear Regression II</a:t>
            </a:r>
          </a:p>
        </p:txBody>
      </p:sp>
      <p:sp>
        <p:nvSpPr>
          <p:cNvPr id="5" name="Slide Number Placeholder 4"/>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12926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C1ED0-297D-024C-94E0-CCFC5C2A2655}" type="datetime1">
              <a:rPr lang="en-US" smtClean="0"/>
              <a:t>11/26/20</a:t>
            </a:fld>
            <a:endParaRPr lang="en-US"/>
          </a:p>
        </p:txBody>
      </p:sp>
      <p:sp>
        <p:nvSpPr>
          <p:cNvPr id="3" name="Footer Placeholder 2"/>
          <p:cNvSpPr>
            <a:spLocks noGrp="1"/>
          </p:cNvSpPr>
          <p:nvPr>
            <p:ph type="ftr" sz="quarter" idx="11"/>
          </p:nvPr>
        </p:nvSpPr>
        <p:spPr/>
        <p:txBody>
          <a:bodyPr/>
          <a:lstStyle/>
          <a:p>
            <a:r>
              <a:rPr lang="en-US"/>
              <a:t>Lecture 10 - Simple Linear Regression II</a:t>
            </a:r>
          </a:p>
        </p:txBody>
      </p:sp>
      <p:sp>
        <p:nvSpPr>
          <p:cNvPr id="4" name="Slide Number Placeholder 3"/>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366276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0DF43C-503D-9145-996C-274B792D823C}"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10 - Simple Linear Regression II</a:t>
            </a:r>
          </a:p>
        </p:txBody>
      </p:sp>
      <p:sp>
        <p:nvSpPr>
          <p:cNvPr id="7" name="Slide Number Placeholder 6"/>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33681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29DD2-D277-FF4F-8707-B2D1F62BC0CE}"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10 - Simple Linear Regression II</a:t>
            </a:r>
          </a:p>
        </p:txBody>
      </p:sp>
      <p:sp>
        <p:nvSpPr>
          <p:cNvPr id="7" name="Slide Number Placeholder 6"/>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69030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0B1BE-3BCD-5D45-A6BD-F2BC98A87284}" type="datetime1">
              <a:rPr lang="en-US" smtClean="0"/>
              <a:t>11/26/20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10 - Simple Linear Regression II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DBD8A5F1-68B3-5F4F-AF59-25011232BFC9}"/>
              </a:ext>
            </a:extLst>
          </p:cNvPr>
          <p:cNvPicPr>
            <a:picLocks noChangeAspect="1"/>
          </p:cNvPicPr>
          <p:nvPr userDrawn="1"/>
        </p:nvPicPr>
        <p:blipFill>
          <a:blip r:embed="rId14">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66250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0.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4748CE-ADBE-43A1-A995-45BFA222288E}"/>
              </a:ext>
            </a:extLst>
          </p:cNvPr>
          <p:cNvSpPr>
            <a:spLocks noGrp="1"/>
          </p:cNvSpPr>
          <p:nvPr>
            <p:ph type="ftr" sz="quarter" idx="11"/>
          </p:nvPr>
        </p:nvSpPr>
        <p:spPr/>
        <p:txBody>
          <a:bodyPr/>
          <a:lstStyle/>
          <a:p>
            <a:r>
              <a:rPr lang="en-US"/>
              <a:t>Lecture 10 - Simple Linear Regression II</a:t>
            </a:r>
          </a:p>
        </p:txBody>
      </p:sp>
      <p:sp>
        <p:nvSpPr>
          <p:cNvPr id="5" name="Slide Number Placeholder 4">
            <a:extLst>
              <a:ext uri="{FF2B5EF4-FFF2-40B4-BE49-F238E27FC236}">
                <a16:creationId xmlns:a16="http://schemas.microsoft.com/office/drawing/2014/main" id="{D0E56FFF-EF30-4EF9-AF8B-087877437170}"/>
              </a:ext>
            </a:extLst>
          </p:cNvPr>
          <p:cNvSpPr>
            <a:spLocks noGrp="1"/>
          </p:cNvSpPr>
          <p:nvPr>
            <p:ph type="sldNum" sz="quarter" idx="12"/>
          </p:nvPr>
        </p:nvSpPr>
        <p:spPr/>
        <p:txBody>
          <a:bodyPr/>
          <a:lstStyle/>
          <a:p>
            <a:fld id="{F4D677F5-6401-4ECE-9434-31FD34043E71}" type="slidenum">
              <a:rPr lang="en-US" smtClean="0"/>
              <a:t>1</a:t>
            </a:fld>
            <a:endParaRPr lang="en-US"/>
          </a:p>
        </p:txBody>
      </p:sp>
      <p:sp>
        <p:nvSpPr>
          <p:cNvPr id="10" name="Title 1">
            <a:extLst>
              <a:ext uri="{FF2B5EF4-FFF2-40B4-BE49-F238E27FC236}">
                <a16:creationId xmlns:a16="http://schemas.microsoft.com/office/drawing/2014/main" id="{C10AD8EB-E3EA-4803-B041-CAC626CD6B96}"/>
              </a:ext>
            </a:extLst>
          </p:cNvPr>
          <p:cNvSpPr>
            <a:spLocks noGrp="1"/>
          </p:cNvSpPr>
          <p:nvPr>
            <p:ph type="ctrTitle"/>
          </p:nvPr>
        </p:nvSpPr>
        <p:spPr>
          <a:xfrm>
            <a:off x="1524000" y="1122363"/>
            <a:ext cx="9144000" cy="2387600"/>
          </a:xfrm>
        </p:spPr>
        <p:txBody>
          <a:bodyPr>
            <a:normAutofit/>
          </a:bodyPr>
          <a:lstStyle/>
          <a:p>
            <a:r>
              <a:rPr lang="en-US" dirty="0">
                <a:latin typeface="Cambria Math" panose="02040503050406030204" pitchFamily="18" charset="0"/>
                <a:ea typeface="Cambria Math" panose="02040503050406030204" pitchFamily="18" charset="0"/>
              </a:rPr>
              <a:t>BUSQOM 1080</a:t>
            </a:r>
            <a:br>
              <a:rPr lang="en-US" dirty="0"/>
            </a:br>
            <a:r>
              <a:rPr lang="en-US" dirty="0"/>
              <a:t>Simple Linear Regression II</a:t>
            </a:r>
          </a:p>
        </p:txBody>
      </p:sp>
      <p:sp>
        <p:nvSpPr>
          <p:cNvPr id="6" name="Subtitle 2">
            <a:extLst>
              <a:ext uri="{FF2B5EF4-FFF2-40B4-BE49-F238E27FC236}">
                <a16:creationId xmlns:a16="http://schemas.microsoft.com/office/drawing/2014/main" id="{C9FC7E6E-9665-9F4F-A6D6-FD37F90A64F2}"/>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dirty="0">
                <a:latin typeface="Cambria Math" panose="02040503050406030204" pitchFamily="18" charset="0"/>
                <a:ea typeface="Cambria Math" panose="02040503050406030204" pitchFamily="18" charset="0"/>
              </a:rPr>
              <a:t>Lecture 10</a:t>
            </a: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191289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9"/>
          <p:cNvSpPr>
            <a:spLocks noChangeShapeType="1"/>
          </p:cNvSpPr>
          <p:nvPr/>
        </p:nvSpPr>
        <p:spPr bwMode="auto">
          <a:xfrm>
            <a:off x="4662489" y="3654426"/>
            <a:ext cx="1587" cy="1406525"/>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Rectangle 10"/>
          <p:cNvSpPr>
            <a:spLocks noChangeArrowheads="1"/>
          </p:cNvSpPr>
          <p:nvPr/>
        </p:nvSpPr>
        <p:spPr bwMode="auto">
          <a:xfrm>
            <a:off x="5045075" y="4144963"/>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293" name="Rectangle 11"/>
          <p:cNvSpPr>
            <a:spLocks noChangeArrowheads="1"/>
          </p:cNvSpPr>
          <p:nvPr/>
        </p:nvSpPr>
        <p:spPr bwMode="auto">
          <a:xfrm>
            <a:off x="5176838" y="43703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2</a:t>
            </a:r>
            <a:endParaRPr lang="en-US" altLang="en-US" sz="1800"/>
          </a:p>
        </p:txBody>
      </p:sp>
      <p:sp>
        <p:nvSpPr>
          <p:cNvPr id="12294" name="Rectangle 12"/>
          <p:cNvSpPr>
            <a:spLocks noChangeArrowheads="1"/>
          </p:cNvSpPr>
          <p:nvPr/>
        </p:nvSpPr>
        <p:spPr bwMode="auto">
          <a:xfrm>
            <a:off x="2736851" y="2916239"/>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3100" b="1" i="1"/>
              <a:t>y</a:t>
            </a:r>
            <a:endParaRPr lang="en-US" altLang="en-US" sz="1800" i="1"/>
          </a:p>
        </p:txBody>
      </p:sp>
      <p:sp>
        <p:nvSpPr>
          <p:cNvPr id="12295" name="Rectangle 13"/>
          <p:cNvSpPr>
            <a:spLocks noChangeArrowheads="1"/>
          </p:cNvSpPr>
          <p:nvPr/>
        </p:nvSpPr>
        <p:spPr bwMode="auto">
          <a:xfrm>
            <a:off x="8932863" y="5854701"/>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3100" b="1" i="1"/>
              <a:t>x</a:t>
            </a:r>
            <a:endParaRPr lang="en-US" altLang="en-US" sz="1800" i="1"/>
          </a:p>
        </p:txBody>
      </p:sp>
      <p:sp>
        <p:nvSpPr>
          <p:cNvPr id="12296" name="Freeform 14"/>
          <p:cNvSpPr>
            <a:spLocks/>
          </p:cNvSpPr>
          <p:nvPr/>
        </p:nvSpPr>
        <p:spPr bwMode="auto">
          <a:xfrm>
            <a:off x="4757739" y="3857626"/>
            <a:ext cx="225425" cy="549275"/>
          </a:xfrm>
          <a:custGeom>
            <a:avLst/>
            <a:gdLst>
              <a:gd name="T0" fmla="*/ 0 w 142"/>
              <a:gd name="T1" fmla="*/ 0 h 346"/>
              <a:gd name="T2" fmla="*/ 2147483647 w 142"/>
              <a:gd name="T3" fmla="*/ 2147483647 h 346"/>
              <a:gd name="T4" fmla="*/ 2147483647 w 142"/>
              <a:gd name="T5" fmla="*/ 2147483647 h 346"/>
              <a:gd name="T6" fmla="*/ 2147483647 w 142"/>
              <a:gd name="T7" fmla="*/ 2147483647 h 346"/>
              <a:gd name="T8" fmla="*/ 2147483647 w 142"/>
              <a:gd name="T9" fmla="*/ 2147483647 h 346"/>
              <a:gd name="T10" fmla="*/ 2147483647 w 142"/>
              <a:gd name="T11" fmla="*/ 2147483647 h 346"/>
              <a:gd name="T12" fmla="*/ 2147483647 w 142"/>
              <a:gd name="T13" fmla="*/ 2147483647 h 346"/>
              <a:gd name="T14" fmla="*/ 2147483647 w 142"/>
              <a:gd name="T15" fmla="*/ 2147483647 h 346"/>
              <a:gd name="T16" fmla="*/ 2147483647 w 142"/>
              <a:gd name="T17" fmla="*/ 2147483647 h 346"/>
              <a:gd name="T18" fmla="*/ 2147483647 w 142"/>
              <a:gd name="T19" fmla="*/ 2147483647 h 346"/>
              <a:gd name="T20" fmla="*/ 2147483647 w 142"/>
              <a:gd name="T21" fmla="*/ 2147483647 h 346"/>
              <a:gd name="T22" fmla="*/ 2147483647 w 142"/>
              <a:gd name="T23" fmla="*/ 2147483647 h 346"/>
              <a:gd name="T24" fmla="*/ 2147483647 w 142"/>
              <a:gd name="T25" fmla="*/ 2147483647 h 346"/>
              <a:gd name="T26" fmla="*/ 2147483647 w 142"/>
              <a:gd name="T27" fmla="*/ 2147483647 h 346"/>
              <a:gd name="T28" fmla="*/ 2147483647 w 142"/>
              <a:gd name="T29" fmla="*/ 2147483647 h 346"/>
              <a:gd name="T30" fmla="*/ 2147483647 w 142"/>
              <a:gd name="T31" fmla="*/ 2147483647 h 346"/>
              <a:gd name="T32" fmla="*/ 2147483647 w 142"/>
              <a:gd name="T33" fmla="*/ 2147483647 h 346"/>
              <a:gd name="T34" fmla="*/ 2147483647 w 142"/>
              <a:gd name="T35" fmla="*/ 2147483647 h 346"/>
              <a:gd name="T36" fmla="*/ 2147483647 w 142"/>
              <a:gd name="T37" fmla="*/ 2147483647 h 346"/>
              <a:gd name="T38" fmla="*/ 2147483647 w 142"/>
              <a:gd name="T39" fmla="*/ 2147483647 h 346"/>
              <a:gd name="T40" fmla="*/ 2147483647 w 142"/>
              <a:gd name="T41" fmla="*/ 2147483647 h 346"/>
              <a:gd name="T42" fmla="*/ 2147483647 w 142"/>
              <a:gd name="T43" fmla="*/ 2147483647 h 346"/>
              <a:gd name="T44" fmla="*/ 2147483647 w 142"/>
              <a:gd name="T45" fmla="*/ 2147483647 h 346"/>
              <a:gd name="T46" fmla="*/ 2147483647 w 142"/>
              <a:gd name="T47" fmla="*/ 2147483647 h 346"/>
              <a:gd name="T48" fmla="*/ 2147483647 w 142"/>
              <a:gd name="T49" fmla="*/ 2147483647 h 346"/>
              <a:gd name="T50" fmla="*/ 2147483647 w 142"/>
              <a:gd name="T51" fmla="*/ 2147483647 h 346"/>
              <a:gd name="T52" fmla="*/ 2147483647 w 142"/>
              <a:gd name="T53" fmla="*/ 2147483647 h 346"/>
              <a:gd name="T54" fmla="*/ 2147483647 w 142"/>
              <a:gd name="T55" fmla="*/ 2147483647 h 346"/>
              <a:gd name="T56" fmla="*/ 2147483647 w 142"/>
              <a:gd name="T57" fmla="*/ 2147483647 h 346"/>
              <a:gd name="T58" fmla="*/ 2147483647 w 142"/>
              <a:gd name="T59" fmla="*/ 2147483647 h 346"/>
              <a:gd name="T60" fmla="*/ 2147483647 w 142"/>
              <a:gd name="T61" fmla="*/ 2147483647 h 346"/>
              <a:gd name="T62" fmla="*/ 2147483647 w 142"/>
              <a:gd name="T63" fmla="*/ 2147483647 h 346"/>
              <a:gd name="T64" fmla="*/ 2147483647 w 142"/>
              <a:gd name="T65" fmla="*/ 2147483647 h 346"/>
              <a:gd name="T66" fmla="*/ 0 w 142"/>
              <a:gd name="T67" fmla="*/ 0 h 3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346"/>
              <a:gd name="T104" fmla="*/ 142 w 142"/>
              <a:gd name="T105" fmla="*/ 346 h 3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346">
                <a:moveTo>
                  <a:pt x="0" y="0"/>
                </a:moveTo>
                <a:lnTo>
                  <a:pt x="26" y="13"/>
                </a:lnTo>
                <a:lnTo>
                  <a:pt x="39" y="27"/>
                </a:lnTo>
                <a:lnTo>
                  <a:pt x="59" y="53"/>
                </a:lnTo>
                <a:lnTo>
                  <a:pt x="72" y="76"/>
                </a:lnTo>
                <a:lnTo>
                  <a:pt x="79" y="102"/>
                </a:lnTo>
                <a:lnTo>
                  <a:pt x="82" y="129"/>
                </a:lnTo>
                <a:lnTo>
                  <a:pt x="82" y="165"/>
                </a:lnTo>
                <a:lnTo>
                  <a:pt x="85" y="191"/>
                </a:lnTo>
                <a:lnTo>
                  <a:pt x="85" y="204"/>
                </a:lnTo>
                <a:lnTo>
                  <a:pt x="89" y="231"/>
                </a:lnTo>
                <a:lnTo>
                  <a:pt x="89" y="244"/>
                </a:lnTo>
                <a:lnTo>
                  <a:pt x="92" y="267"/>
                </a:lnTo>
                <a:lnTo>
                  <a:pt x="102" y="300"/>
                </a:lnTo>
                <a:lnTo>
                  <a:pt x="112" y="320"/>
                </a:lnTo>
                <a:lnTo>
                  <a:pt x="125" y="333"/>
                </a:lnTo>
                <a:lnTo>
                  <a:pt x="142" y="346"/>
                </a:lnTo>
                <a:lnTo>
                  <a:pt x="115" y="333"/>
                </a:lnTo>
                <a:lnTo>
                  <a:pt x="95" y="313"/>
                </a:lnTo>
                <a:lnTo>
                  <a:pt x="79" y="283"/>
                </a:lnTo>
                <a:lnTo>
                  <a:pt x="72" y="267"/>
                </a:lnTo>
                <a:lnTo>
                  <a:pt x="66" y="244"/>
                </a:lnTo>
                <a:lnTo>
                  <a:pt x="66" y="231"/>
                </a:lnTo>
                <a:lnTo>
                  <a:pt x="59" y="204"/>
                </a:lnTo>
                <a:lnTo>
                  <a:pt x="59" y="191"/>
                </a:lnTo>
                <a:lnTo>
                  <a:pt x="59" y="171"/>
                </a:lnTo>
                <a:lnTo>
                  <a:pt x="59" y="142"/>
                </a:lnTo>
                <a:lnTo>
                  <a:pt x="59" y="115"/>
                </a:lnTo>
                <a:lnTo>
                  <a:pt x="56" y="89"/>
                </a:lnTo>
                <a:lnTo>
                  <a:pt x="49" y="63"/>
                </a:lnTo>
                <a:lnTo>
                  <a:pt x="39" y="46"/>
                </a:lnTo>
                <a:lnTo>
                  <a:pt x="26" y="27"/>
                </a:lnTo>
                <a:lnTo>
                  <a:pt x="16" y="13"/>
                </a:lnTo>
                <a:lnTo>
                  <a:pt x="0" y="0"/>
                </a:lnTo>
                <a:close/>
              </a:path>
            </a:pathLst>
          </a:custGeom>
          <a:solidFill>
            <a:schemeClr val="tx2"/>
          </a:solidFill>
          <a:ln w="9525">
            <a:solidFill>
              <a:schemeClr val="tx1"/>
            </a:solidFill>
            <a:round/>
            <a:headEnd/>
            <a:tailEnd/>
          </a:ln>
        </p:spPr>
        <p:txBody>
          <a:bodyPr/>
          <a:lstStyle/>
          <a:p>
            <a:endParaRPr lang="en-US"/>
          </a:p>
        </p:txBody>
      </p:sp>
      <p:sp>
        <p:nvSpPr>
          <p:cNvPr id="12297" name="Freeform 15"/>
          <p:cNvSpPr>
            <a:spLocks/>
          </p:cNvSpPr>
          <p:nvPr/>
        </p:nvSpPr>
        <p:spPr bwMode="auto">
          <a:xfrm>
            <a:off x="4757739" y="4406901"/>
            <a:ext cx="225425" cy="544513"/>
          </a:xfrm>
          <a:custGeom>
            <a:avLst/>
            <a:gdLst>
              <a:gd name="T0" fmla="*/ 2147483647 w 142"/>
              <a:gd name="T1" fmla="*/ 0 h 343"/>
              <a:gd name="T2" fmla="*/ 2147483647 w 142"/>
              <a:gd name="T3" fmla="*/ 2147483647 h 343"/>
              <a:gd name="T4" fmla="*/ 2147483647 w 142"/>
              <a:gd name="T5" fmla="*/ 2147483647 h 343"/>
              <a:gd name="T6" fmla="*/ 2147483647 w 142"/>
              <a:gd name="T7" fmla="*/ 2147483647 h 343"/>
              <a:gd name="T8" fmla="*/ 2147483647 w 142"/>
              <a:gd name="T9" fmla="*/ 2147483647 h 343"/>
              <a:gd name="T10" fmla="*/ 2147483647 w 142"/>
              <a:gd name="T11" fmla="*/ 2147483647 h 343"/>
              <a:gd name="T12" fmla="*/ 2147483647 w 142"/>
              <a:gd name="T13" fmla="*/ 2147483647 h 343"/>
              <a:gd name="T14" fmla="*/ 2147483647 w 142"/>
              <a:gd name="T15" fmla="*/ 2147483647 h 343"/>
              <a:gd name="T16" fmla="*/ 2147483647 w 142"/>
              <a:gd name="T17" fmla="*/ 2147483647 h 343"/>
              <a:gd name="T18" fmla="*/ 2147483647 w 142"/>
              <a:gd name="T19" fmla="*/ 2147483647 h 343"/>
              <a:gd name="T20" fmla="*/ 2147483647 w 142"/>
              <a:gd name="T21" fmla="*/ 2147483647 h 343"/>
              <a:gd name="T22" fmla="*/ 2147483647 w 142"/>
              <a:gd name="T23" fmla="*/ 2147483647 h 343"/>
              <a:gd name="T24" fmla="*/ 2147483647 w 142"/>
              <a:gd name="T25" fmla="*/ 2147483647 h 343"/>
              <a:gd name="T26" fmla="*/ 2147483647 w 142"/>
              <a:gd name="T27" fmla="*/ 2147483647 h 343"/>
              <a:gd name="T28" fmla="*/ 2147483647 w 142"/>
              <a:gd name="T29" fmla="*/ 2147483647 h 343"/>
              <a:gd name="T30" fmla="*/ 2147483647 w 142"/>
              <a:gd name="T31" fmla="*/ 2147483647 h 343"/>
              <a:gd name="T32" fmla="*/ 0 w 142"/>
              <a:gd name="T33" fmla="*/ 2147483647 h 343"/>
              <a:gd name="T34" fmla="*/ 2147483647 w 142"/>
              <a:gd name="T35" fmla="*/ 2147483647 h 343"/>
              <a:gd name="T36" fmla="*/ 2147483647 w 142"/>
              <a:gd name="T37" fmla="*/ 2147483647 h 343"/>
              <a:gd name="T38" fmla="*/ 2147483647 w 142"/>
              <a:gd name="T39" fmla="*/ 2147483647 h 343"/>
              <a:gd name="T40" fmla="*/ 2147483647 w 142"/>
              <a:gd name="T41" fmla="*/ 2147483647 h 343"/>
              <a:gd name="T42" fmla="*/ 2147483647 w 142"/>
              <a:gd name="T43" fmla="*/ 2147483647 h 343"/>
              <a:gd name="T44" fmla="*/ 2147483647 w 142"/>
              <a:gd name="T45" fmla="*/ 2147483647 h 343"/>
              <a:gd name="T46" fmla="*/ 2147483647 w 142"/>
              <a:gd name="T47" fmla="*/ 2147483647 h 343"/>
              <a:gd name="T48" fmla="*/ 2147483647 w 142"/>
              <a:gd name="T49" fmla="*/ 2147483647 h 343"/>
              <a:gd name="T50" fmla="*/ 2147483647 w 142"/>
              <a:gd name="T51" fmla="*/ 2147483647 h 343"/>
              <a:gd name="T52" fmla="*/ 2147483647 w 142"/>
              <a:gd name="T53" fmla="*/ 2147483647 h 343"/>
              <a:gd name="T54" fmla="*/ 2147483647 w 142"/>
              <a:gd name="T55" fmla="*/ 2147483647 h 343"/>
              <a:gd name="T56" fmla="*/ 2147483647 w 142"/>
              <a:gd name="T57" fmla="*/ 2147483647 h 343"/>
              <a:gd name="T58" fmla="*/ 2147483647 w 142"/>
              <a:gd name="T59" fmla="*/ 2147483647 h 343"/>
              <a:gd name="T60" fmla="*/ 2147483647 w 142"/>
              <a:gd name="T61" fmla="*/ 2147483647 h 343"/>
              <a:gd name="T62" fmla="*/ 2147483647 w 142"/>
              <a:gd name="T63" fmla="*/ 2147483647 h 343"/>
              <a:gd name="T64" fmla="*/ 2147483647 w 142"/>
              <a:gd name="T65" fmla="*/ 2147483647 h 343"/>
              <a:gd name="T66" fmla="*/ 2147483647 w 142"/>
              <a:gd name="T67" fmla="*/ 0 h 3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343"/>
              <a:gd name="T104" fmla="*/ 142 w 142"/>
              <a:gd name="T105" fmla="*/ 343 h 3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343">
                <a:moveTo>
                  <a:pt x="142" y="0"/>
                </a:moveTo>
                <a:lnTo>
                  <a:pt x="118" y="13"/>
                </a:lnTo>
                <a:lnTo>
                  <a:pt x="102" y="23"/>
                </a:lnTo>
                <a:lnTo>
                  <a:pt x="82" y="49"/>
                </a:lnTo>
                <a:lnTo>
                  <a:pt x="69" y="76"/>
                </a:lnTo>
                <a:lnTo>
                  <a:pt x="66" y="102"/>
                </a:lnTo>
                <a:lnTo>
                  <a:pt x="62" y="125"/>
                </a:lnTo>
                <a:lnTo>
                  <a:pt x="59" y="165"/>
                </a:lnTo>
                <a:lnTo>
                  <a:pt x="59" y="191"/>
                </a:lnTo>
                <a:lnTo>
                  <a:pt x="56" y="201"/>
                </a:lnTo>
                <a:lnTo>
                  <a:pt x="56" y="227"/>
                </a:lnTo>
                <a:lnTo>
                  <a:pt x="52" y="244"/>
                </a:lnTo>
                <a:lnTo>
                  <a:pt x="49" y="267"/>
                </a:lnTo>
                <a:lnTo>
                  <a:pt x="39" y="297"/>
                </a:lnTo>
                <a:lnTo>
                  <a:pt x="29" y="316"/>
                </a:lnTo>
                <a:lnTo>
                  <a:pt x="16" y="329"/>
                </a:lnTo>
                <a:lnTo>
                  <a:pt x="0" y="343"/>
                </a:lnTo>
                <a:lnTo>
                  <a:pt x="26" y="329"/>
                </a:lnTo>
                <a:lnTo>
                  <a:pt x="46" y="313"/>
                </a:lnTo>
                <a:lnTo>
                  <a:pt x="66" y="283"/>
                </a:lnTo>
                <a:lnTo>
                  <a:pt x="69" y="267"/>
                </a:lnTo>
                <a:lnTo>
                  <a:pt x="76" y="244"/>
                </a:lnTo>
                <a:lnTo>
                  <a:pt x="79" y="227"/>
                </a:lnTo>
                <a:lnTo>
                  <a:pt x="82" y="201"/>
                </a:lnTo>
                <a:lnTo>
                  <a:pt x="82" y="191"/>
                </a:lnTo>
                <a:lnTo>
                  <a:pt x="85" y="168"/>
                </a:lnTo>
                <a:lnTo>
                  <a:pt x="82" y="138"/>
                </a:lnTo>
                <a:lnTo>
                  <a:pt x="82" y="112"/>
                </a:lnTo>
                <a:lnTo>
                  <a:pt x="85" y="89"/>
                </a:lnTo>
                <a:lnTo>
                  <a:pt x="95" y="63"/>
                </a:lnTo>
                <a:lnTo>
                  <a:pt x="102" y="43"/>
                </a:lnTo>
                <a:lnTo>
                  <a:pt x="115" y="23"/>
                </a:lnTo>
                <a:lnTo>
                  <a:pt x="125" y="13"/>
                </a:lnTo>
                <a:lnTo>
                  <a:pt x="142" y="0"/>
                </a:lnTo>
                <a:close/>
              </a:path>
            </a:pathLst>
          </a:custGeom>
          <a:solidFill>
            <a:schemeClr val="tx2"/>
          </a:solidFill>
          <a:ln w="9525">
            <a:solidFill>
              <a:schemeClr val="tx1"/>
            </a:solidFill>
            <a:round/>
            <a:headEnd/>
            <a:tailEnd/>
          </a:ln>
        </p:spPr>
        <p:txBody>
          <a:bodyPr/>
          <a:lstStyle/>
          <a:p>
            <a:endParaRPr lang="en-US"/>
          </a:p>
        </p:txBody>
      </p:sp>
      <p:sp>
        <p:nvSpPr>
          <p:cNvPr id="12298" name="Freeform 17"/>
          <p:cNvSpPr>
            <a:spLocks/>
          </p:cNvSpPr>
          <p:nvPr/>
        </p:nvSpPr>
        <p:spPr bwMode="auto">
          <a:xfrm>
            <a:off x="4521201" y="3517901"/>
            <a:ext cx="277813"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6"/>
                </a:moveTo>
                <a:lnTo>
                  <a:pt x="6" y="56"/>
                </a:lnTo>
                <a:lnTo>
                  <a:pt x="23" y="30"/>
                </a:lnTo>
                <a:lnTo>
                  <a:pt x="46" y="10"/>
                </a:lnTo>
                <a:lnTo>
                  <a:pt x="73" y="0"/>
                </a:lnTo>
                <a:lnTo>
                  <a:pt x="102" y="0"/>
                </a:lnTo>
                <a:lnTo>
                  <a:pt x="132" y="10"/>
                </a:lnTo>
                <a:lnTo>
                  <a:pt x="155" y="30"/>
                </a:lnTo>
                <a:lnTo>
                  <a:pt x="168" y="56"/>
                </a:lnTo>
                <a:lnTo>
                  <a:pt x="175" y="86"/>
                </a:lnTo>
                <a:lnTo>
                  <a:pt x="168" y="115"/>
                </a:lnTo>
                <a:lnTo>
                  <a:pt x="155" y="142"/>
                </a:lnTo>
                <a:lnTo>
                  <a:pt x="132" y="161"/>
                </a:lnTo>
                <a:lnTo>
                  <a:pt x="102" y="171"/>
                </a:lnTo>
                <a:lnTo>
                  <a:pt x="73" y="171"/>
                </a:lnTo>
                <a:lnTo>
                  <a:pt x="46" y="161"/>
                </a:lnTo>
                <a:lnTo>
                  <a:pt x="23" y="142"/>
                </a:lnTo>
                <a:lnTo>
                  <a:pt x="6" y="115"/>
                </a:lnTo>
                <a:lnTo>
                  <a:pt x="0" y="86"/>
                </a:lnTo>
                <a:close/>
              </a:path>
            </a:pathLst>
          </a:custGeom>
          <a:solidFill>
            <a:srgbClr val="CDBBDA"/>
          </a:solidFill>
          <a:ln w="38100">
            <a:solidFill>
              <a:srgbClr val="AD8CC1"/>
            </a:solidFill>
            <a:round/>
            <a:headEnd/>
            <a:tailEnd/>
          </a:ln>
        </p:spPr>
        <p:txBody>
          <a:bodyPr wrap="none" anchor="ctr"/>
          <a:lstStyle/>
          <a:p>
            <a:endParaRPr lang="en-US"/>
          </a:p>
        </p:txBody>
      </p:sp>
      <p:sp>
        <p:nvSpPr>
          <p:cNvPr id="12299" name="Line 18"/>
          <p:cNvSpPr>
            <a:spLocks noChangeShapeType="1"/>
          </p:cNvSpPr>
          <p:nvPr/>
        </p:nvSpPr>
        <p:spPr bwMode="auto">
          <a:xfrm>
            <a:off x="7972425" y="3836989"/>
            <a:ext cx="1588" cy="731837"/>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9"/>
          <p:cNvSpPr>
            <a:spLocks noChangeShapeType="1"/>
          </p:cNvSpPr>
          <p:nvPr/>
        </p:nvSpPr>
        <p:spPr bwMode="auto">
          <a:xfrm>
            <a:off x="5957889" y="4579938"/>
            <a:ext cx="1587" cy="971550"/>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0"/>
          <p:cNvSpPr>
            <a:spLocks noChangeShapeType="1"/>
          </p:cNvSpPr>
          <p:nvPr/>
        </p:nvSpPr>
        <p:spPr bwMode="auto">
          <a:xfrm>
            <a:off x="3444875" y="4568825"/>
            <a:ext cx="1588" cy="909638"/>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21"/>
          <p:cNvSpPr>
            <a:spLocks noChangeShapeType="1"/>
          </p:cNvSpPr>
          <p:nvPr/>
        </p:nvSpPr>
        <p:spPr bwMode="auto">
          <a:xfrm flipV="1">
            <a:off x="2857501" y="3663951"/>
            <a:ext cx="5508625" cy="2081213"/>
          </a:xfrm>
          <a:prstGeom prst="line">
            <a:avLst/>
          </a:prstGeom>
          <a:noFill/>
          <a:ln w="47625">
            <a:solidFill>
              <a:srgbClr val="DC4D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Freeform 22"/>
          <p:cNvSpPr>
            <a:spLocks/>
          </p:cNvSpPr>
          <p:nvPr/>
        </p:nvSpPr>
        <p:spPr bwMode="auto">
          <a:xfrm>
            <a:off x="2889251" y="3454401"/>
            <a:ext cx="5902325" cy="2652713"/>
          </a:xfrm>
          <a:custGeom>
            <a:avLst/>
            <a:gdLst>
              <a:gd name="T0" fmla="*/ 0 w 3718"/>
              <a:gd name="T1" fmla="*/ 0 h 1671"/>
              <a:gd name="T2" fmla="*/ 0 w 3718"/>
              <a:gd name="T3" fmla="*/ 2147483647 h 1671"/>
              <a:gd name="T4" fmla="*/ 2147483647 w 3718"/>
              <a:gd name="T5" fmla="*/ 2147483647 h 1671"/>
              <a:gd name="T6" fmla="*/ 0 60000 65536"/>
              <a:gd name="T7" fmla="*/ 0 60000 65536"/>
              <a:gd name="T8" fmla="*/ 0 60000 65536"/>
              <a:gd name="T9" fmla="*/ 0 w 3718"/>
              <a:gd name="T10" fmla="*/ 0 h 1671"/>
              <a:gd name="T11" fmla="*/ 3718 w 3718"/>
              <a:gd name="T12" fmla="*/ 1671 h 1671"/>
            </a:gdLst>
            <a:ahLst/>
            <a:cxnLst>
              <a:cxn ang="T6">
                <a:pos x="T0" y="T1"/>
              </a:cxn>
              <a:cxn ang="T7">
                <a:pos x="T2" y="T3"/>
              </a:cxn>
              <a:cxn ang="T8">
                <a:pos x="T4" y="T5"/>
              </a:cxn>
            </a:cxnLst>
            <a:rect l="T9" t="T10" r="T11" b="T12"/>
            <a:pathLst>
              <a:path w="3718" h="1671">
                <a:moveTo>
                  <a:pt x="0" y="0"/>
                </a:moveTo>
                <a:lnTo>
                  <a:pt x="0" y="1671"/>
                </a:lnTo>
                <a:lnTo>
                  <a:pt x="3718" y="1671"/>
                </a:lnTo>
              </a:path>
            </a:pathLst>
          </a:custGeom>
          <a:noFill/>
          <a:ln w="682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4" name="Line 23"/>
          <p:cNvSpPr>
            <a:spLocks noChangeShapeType="1"/>
          </p:cNvSpPr>
          <p:nvPr/>
        </p:nvSpPr>
        <p:spPr bwMode="auto">
          <a:xfrm>
            <a:off x="2816226" y="3454400"/>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24"/>
          <p:cNvSpPr>
            <a:spLocks noChangeShapeType="1"/>
          </p:cNvSpPr>
          <p:nvPr/>
        </p:nvSpPr>
        <p:spPr bwMode="auto">
          <a:xfrm>
            <a:off x="2816226" y="3721100"/>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25"/>
          <p:cNvSpPr>
            <a:spLocks noChangeShapeType="1"/>
          </p:cNvSpPr>
          <p:nvPr/>
        </p:nvSpPr>
        <p:spPr bwMode="auto">
          <a:xfrm>
            <a:off x="2816226" y="398938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26"/>
          <p:cNvSpPr>
            <a:spLocks noChangeShapeType="1"/>
          </p:cNvSpPr>
          <p:nvPr/>
        </p:nvSpPr>
        <p:spPr bwMode="auto">
          <a:xfrm>
            <a:off x="2816226" y="424973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27"/>
          <p:cNvSpPr>
            <a:spLocks noChangeShapeType="1"/>
          </p:cNvSpPr>
          <p:nvPr/>
        </p:nvSpPr>
        <p:spPr bwMode="auto">
          <a:xfrm>
            <a:off x="2816226" y="451643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8"/>
          <p:cNvSpPr>
            <a:spLocks noChangeShapeType="1"/>
          </p:cNvSpPr>
          <p:nvPr/>
        </p:nvSpPr>
        <p:spPr bwMode="auto">
          <a:xfrm>
            <a:off x="2816226" y="478313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Line 29"/>
          <p:cNvSpPr>
            <a:spLocks noChangeShapeType="1"/>
          </p:cNvSpPr>
          <p:nvPr/>
        </p:nvSpPr>
        <p:spPr bwMode="auto">
          <a:xfrm>
            <a:off x="2816226" y="5045075"/>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30"/>
          <p:cNvSpPr>
            <a:spLocks noChangeShapeType="1"/>
          </p:cNvSpPr>
          <p:nvPr/>
        </p:nvSpPr>
        <p:spPr bwMode="auto">
          <a:xfrm>
            <a:off x="2816226" y="5311775"/>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31"/>
          <p:cNvSpPr>
            <a:spLocks noChangeShapeType="1"/>
          </p:cNvSpPr>
          <p:nvPr/>
        </p:nvSpPr>
        <p:spPr bwMode="auto">
          <a:xfrm>
            <a:off x="2816226" y="5573714"/>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32"/>
          <p:cNvSpPr>
            <a:spLocks noChangeShapeType="1"/>
          </p:cNvSpPr>
          <p:nvPr/>
        </p:nvSpPr>
        <p:spPr bwMode="auto">
          <a:xfrm>
            <a:off x="2816226" y="5840414"/>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33"/>
          <p:cNvSpPr>
            <a:spLocks noChangeShapeType="1"/>
          </p:cNvSpPr>
          <p:nvPr/>
        </p:nvSpPr>
        <p:spPr bwMode="auto">
          <a:xfrm>
            <a:off x="8791575"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34"/>
          <p:cNvSpPr>
            <a:spLocks noChangeShapeType="1"/>
          </p:cNvSpPr>
          <p:nvPr/>
        </p:nvSpPr>
        <p:spPr bwMode="auto">
          <a:xfrm>
            <a:off x="8202614"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35"/>
          <p:cNvSpPr>
            <a:spLocks noChangeShapeType="1"/>
          </p:cNvSpPr>
          <p:nvPr/>
        </p:nvSpPr>
        <p:spPr bwMode="auto">
          <a:xfrm>
            <a:off x="7610475"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Line 36"/>
          <p:cNvSpPr>
            <a:spLocks noChangeShapeType="1"/>
          </p:cNvSpPr>
          <p:nvPr/>
        </p:nvSpPr>
        <p:spPr bwMode="auto">
          <a:xfrm>
            <a:off x="7023100"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7"/>
          <p:cNvSpPr>
            <a:spLocks noChangeShapeType="1"/>
          </p:cNvSpPr>
          <p:nvPr/>
        </p:nvSpPr>
        <p:spPr bwMode="auto">
          <a:xfrm>
            <a:off x="6430964"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9" name="Line 38"/>
          <p:cNvSpPr>
            <a:spLocks noChangeShapeType="1"/>
          </p:cNvSpPr>
          <p:nvPr/>
        </p:nvSpPr>
        <p:spPr bwMode="auto">
          <a:xfrm>
            <a:off x="5843589"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0" name="Line 39"/>
          <p:cNvSpPr>
            <a:spLocks noChangeShapeType="1"/>
          </p:cNvSpPr>
          <p:nvPr/>
        </p:nvSpPr>
        <p:spPr bwMode="auto">
          <a:xfrm>
            <a:off x="5249864"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1" name="Line 40"/>
          <p:cNvSpPr>
            <a:spLocks noChangeShapeType="1"/>
          </p:cNvSpPr>
          <p:nvPr/>
        </p:nvSpPr>
        <p:spPr bwMode="auto">
          <a:xfrm>
            <a:off x="4662489"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41"/>
          <p:cNvSpPr>
            <a:spLocks noChangeShapeType="1"/>
          </p:cNvSpPr>
          <p:nvPr/>
        </p:nvSpPr>
        <p:spPr bwMode="auto">
          <a:xfrm>
            <a:off x="4070350"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42"/>
          <p:cNvSpPr>
            <a:spLocks noChangeShapeType="1"/>
          </p:cNvSpPr>
          <p:nvPr/>
        </p:nvSpPr>
        <p:spPr bwMode="auto">
          <a:xfrm>
            <a:off x="3482975"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Freeform 44"/>
          <p:cNvSpPr>
            <a:spLocks/>
          </p:cNvSpPr>
          <p:nvPr/>
        </p:nvSpPr>
        <p:spPr bwMode="auto">
          <a:xfrm>
            <a:off x="7831138" y="4433888"/>
            <a:ext cx="277812" cy="271462"/>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6" y="56"/>
                </a:lnTo>
                <a:lnTo>
                  <a:pt x="23" y="29"/>
                </a:lnTo>
                <a:lnTo>
                  <a:pt x="46" y="9"/>
                </a:lnTo>
                <a:lnTo>
                  <a:pt x="73" y="0"/>
                </a:lnTo>
                <a:lnTo>
                  <a:pt x="102" y="0"/>
                </a:lnTo>
                <a:lnTo>
                  <a:pt x="132" y="9"/>
                </a:lnTo>
                <a:lnTo>
                  <a:pt x="155" y="29"/>
                </a:lnTo>
                <a:lnTo>
                  <a:pt x="168" y="56"/>
                </a:lnTo>
                <a:lnTo>
                  <a:pt x="175" y="85"/>
                </a:lnTo>
                <a:lnTo>
                  <a:pt x="168" y="115"/>
                </a:lnTo>
                <a:lnTo>
                  <a:pt x="155" y="141"/>
                </a:lnTo>
                <a:lnTo>
                  <a:pt x="132" y="161"/>
                </a:lnTo>
                <a:lnTo>
                  <a:pt x="102" y="171"/>
                </a:lnTo>
                <a:lnTo>
                  <a:pt x="73" y="171"/>
                </a:lnTo>
                <a:lnTo>
                  <a:pt x="46" y="161"/>
                </a:lnTo>
                <a:lnTo>
                  <a:pt x="23" y="141"/>
                </a:lnTo>
                <a:lnTo>
                  <a:pt x="6" y="115"/>
                </a:lnTo>
                <a:lnTo>
                  <a:pt x="0" y="85"/>
                </a:lnTo>
                <a:close/>
              </a:path>
            </a:pathLst>
          </a:custGeom>
          <a:solidFill>
            <a:srgbClr val="CDBBDA"/>
          </a:solidFill>
          <a:ln w="38100">
            <a:solidFill>
              <a:srgbClr val="AD8CC1"/>
            </a:solidFill>
            <a:round/>
            <a:headEnd/>
            <a:tailEnd/>
          </a:ln>
        </p:spPr>
        <p:txBody>
          <a:bodyPr wrap="none" anchor="ctr"/>
          <a:lstStyle/>
          <a:p>
            <a:endParaRPr lang="en-US"/>
          </a:p>
        </p:txBody>
      </p:sp>
      <p:sp>
        <p:nvSpPr>
          <p:cNvPr id="12325" name="Freeform 46"/>
          <p:cNvSpPr>
            <a:spLocks/>
          </p:cNvSpPr>
          <p:nvPr/>
        </p:nvSpPr>
        <p:spPr bwMode="auto">
          <a:xfrm>
            <a:off x="5816601" y="5416551"/>
            <a:ext cx="277813"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7" y="56"/>
                </a:lnTo>
                <a:lnTo>
                  <a:pt x="23" y="29"/>
                </a:lnTo>
                <a:lnTo>
                  <a:pt x="46" y="10"/>
                </a:lnTo>
                <a:lnTo>
                  <a:pt x="73" y="0"/>
                </a:lnTo>
                <a:lnTo>
                  <a:pt x="102" y="0"/>
                </a:lnTo>
                <a:lnTo>
                  <a:pt x="132" y="10"/>
                </a:lnTo>
                <a:lnTo>
                  <a:pt x="155" y="29"/>
                </a:lnTo>
                <a:lnTo>
                  <a:pt x="169" y="56"/>
                </a:lnTo>
                <a:lnTo>
                  <a:pt x="175" y="85"/>
                </a:lnTo>
                <a:lnTo>
                  <a:pt x="169" y="115"/>
                </a:lnTo>
                <a:lnTo>
                  <a:pt x="155" y="142"/>
                </a:lnTo>
                <a:lnTo>
                  <a:pt x="132" y="158"/>
                </a:lnTo>
                <a:lnTo>
                  <a:pt x="102" y="171"/>
                </a:lnTo>
                <a:lnTo>
                  <a:pt x="73" y="171"/>
                </a:lnTo>
                <a:lnTo>
                  <a:pt x="46" y="158"/>
                </a:lnTo>
                <a:lnTo>
                  <a:pt x="23" y="142"/>
                </a:lnTo>
                <a:lnTo>
                  <a:pt x="7" y="115"/>
                </a:lnTo>
                <a:lnTo>
                  <a:pt x="0" y="85"/>
                </a:lnTo>
                <a:close/>
              </a:path>
            </a:pathLst>
          </a:custGeom>
          <a:solidFill>
            <a:srgbClr val="CDBBDA"/>
          </a:solidFill>
          <a:ln w="38100">
            <a:solidFill>
              <a:srgbClr val="AD8CC1"/>
            </a:solidFill>
            <a:round/>
            <a:headEnd/>
            <a:tailEnd/>
          </a:ln>
        </p:spPr>
        <p:txBody>
          <a:bodyPr wrap="none" anchor="ctr"/>
          <a:lstStyle/>
          <a:p>
            <a:endParaRPr lang="en-US"/>
          </a:p>
        </p:txBody>
      </p:sp>
      <p:sp>
        <p:nvSpPr>
          <p:cNvPr id="12326" name="Freeform 48"/>
          <p:cNvSpPr>
            <a:spLocks/>
          </p:cNvSpPr>
          <p:nvPr/>
        </p:nvSpPr>
        <p:spPr bwMode="auto">
          <a:xfrm>
            <a:off x="3309938" y="4433888"/>
            <a:ext cx="271462" cy="271462"/>
          </a:xfrm>
          <a:custGeom>
            <a:avLst/>
            <a:gdLst>
              <a:gd name="T0" fmla="*/ 0 w 171"/>
              <a:gd name="T1" fmla="*/ 2147483647 h 171"/>
              <a:gd name="T2" fmla="*/ 2147483647 w 171"/>
              <a:gd name="T3" fmla="*/ 2147483647 h 171"/>
              <a:gd name="T4" fmla="*/ 2147483647 w 171"/>
              <a:gd name="T5" fmla="*/ 2147483647 h 171"/>
              <a:gd name="T6" fmla="*/ 2147483647 w 171"/>
              <a:gd name="T7" fmla="*/ 2147483647 h 171"/>
              <a:gd name="T8" fmla="*/ 2147483647 w 171"/>
              <a:gd name="T9" fmla="*/ 0 h 171"/>
              <a:gd name="T10" fmla="*/ 2147483647 w 171"/>
              <a:gd name="T11" fmla="*/ 0 h 171"/>
              <a:gd name="T12" fmla="*/ 2147483647 w 171"/>
              <a:gd name="T13" fmla="*/ 2147483647 h 171"/>
              <a:gd name="T14" fmla="*/ 2147483647 w 171"/>
              <a:gd name="T15" fmla="*/ 2147483647 h 171"/>
              <a:gd name="T16" fmla="*/ 2147483647 w 171"/>
              <a:gd name="T17" fmla="*/ 2147483647 h 171"/>
              <a:gd name="T18" fmla="*/ 2147483647 w 171"/>
              <a:gd name="T19" fmla="*/ 2147483647 h 171"/>
              <a:gd name="T20" fmla="*/ 2147483647 w 171"/>
              <a:gd name="T21" fmla="*/ 2147483647 h 171"/>
              <a:gd name="T22" fmla="*/ 2147483647 w 171"/>
              <a:gd name="T23" fmla="*/ 2147483647 h 171"/>
              <a:gd name="T24" fmla="*/ 2147483647 w 171"/>
              <a:gd name="T25" fmla="*/ 2147483647 h 171"/>
              <a:gd name="T26" fmla="*/ 2147483647 w 171"/>
              <a:gd name="T27" fmla="*/ 2147483647 h 171"/>
              <a:gd name="T28" fmla="*/ 2147483647 w 171"/>
              <a:gd name="T29" fmla="*/ 2147483647 h 171"/>
              <a:gd name="T30" fmla="*/ 2147483647 w 171"/>
              <a:gd name="T31" fmla="*/ 2147483647 h 171"/>
              <a:gd name="T32" fmla="*/ 2147483647 w 171"/>
              <a:gd name="T33" fmla="*/ 2147483647 h 171"/>
              <a:gd name="T34" fmla="*/ 2147483647 w 171"/>
              <a:gd name="T35" fmla="*/ 2147483647 h 171"/>
              <a:gd name="T36" fmla="*/ 0 w 171"/>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171"/>
              <a:gd name="T59" fmla="*/ 171 w 171"/>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171">
                <a:moveTo>
                  <a:pt x="0" y="85"/>
                </a:moveTo>
                <a:lnTo>
                  <a:pt x="6" y="56"/>
                </a:lnTo>
                <a:lnTo>
                  <a:pt x="19" y="29"/>
                </a:lnTo>
                <a:lnTo>
                  <a:pt x="42" y="9"/>
                </a:lnTo>
                <a:lnTo>
                  <a:pt x="72" y="0"/>
                </a:lnTo>
                <a:lnTo>
                  <a:pt x="102" y="0"/>
                </a:lnTo>
                <a:lnTo>
                  <a:pt x="128" y="9"/>
                </a:lnTo>
                <a:lnTo>
                  <a:pt x="152" y="29"/>
                </a:lnTo>
                <a:lnTo>
                  <a:pt x="168" y="56"/>
                </a:lnTo>
                <a:lnTo>
                  <a:pt x="171" y="85"/>
                </a:lnTo>
                <a:lnTo>
                  <a:pt x="168" y="115"/>
                </a:lnTo>
                <a:lnTo>
                  <a:pt x="152" y="141"/>
                </a:lnTo>
                <a:lnTo>
                  <a:pt x="128" y="161"/>
                </a:lnTo>
                <a:lnTo>
                  <a:pt x="102" y="171"/>
                </a:lnTo>
                <a:lnTo>
                  <a:pt x="72" y="171"/>
                </a:lnTo>
                <a:lnTo>
                  <a:pt x="42" y="161"/>
                </a:lnTo>
                <a:lnTo>
                  <a:pt x="19" y="141"/>
                </a:lnTo>
                <a:lnTo>
                  <a:pt x="6" y="115"/>
                </a:lnTo>
                <a:lnTo>
                  <a:pt x="0" y="85"/>
                </a:lnTo>
                <a:close/>
              </a:path>
            </a:pathLst>
          </a:custGeom>
          <a:solidFill>
            <a:srgbClr val="CDBBDA"/>
          </a:solidFill>
          <a:ln w="38100">
            <a:solidFill>
              <a:srgbClr val="AD8CC1"/>
            </a:solidFill>
            <a:round/>
            <a:headEnd/>
            <a:tailEnd/>
          </a:ln>
        </p:spPr>
        <p:txBody>
          <a:bodyPr wrap="none" anchor="ctr"/>
          <a:lstStyle/>
          <a:p>
            <a:endParaRPr lang="en-US"/>
          </a:p>
        </p:txBody>
      </p:sp>
      <p:sp>
        <p:nvSpPr>
          <p:cNvPr id="12327" name="Freeform 49"/>
          <p:cNvSpPr>
            <a:spLocks/>
          </p:cNvSpPr>
          <p:nvPr/>
        </p:nvSpPr>
        <p:spPr bwMode="auto">
          <a:xfrm>
            <a:off x="8077200" y="3873501"/>
            <a:ext cx="141288" cy="250825"/>
          </a:xfrm>
          <a:custGeom>
            <a:avLst/>
            <a:gdLst>
              <a:gd name="T0" fmla="*/ 0 w 89"/>
              <a:gd name="T1" fmla="*/ 0 h 158"/>
              <a:gd name="T2" fmla="*/ 2147483647 w 89"/>
              <a:gd name="T3" fmla="*/ 2147483647 h 158"/>
              <a:gd name="T4" fmla="*/ 2147483647 w 89"/>
              <a:gd name="T5" fmla="*/ 2147483647 h 158"/>
              <a:gd name="T6" fmla="*/ 2147483647 w 89"/>
              <a:gd name="T7" fmla="*/ 2147483647 h 158"/>
              <a:gd name="T8" fmla="*/ 2147483647 w 89"/>
              <a:gd name="T9" fmla="*/ 2147483647 h 158"/>
              <a:gd name="T10" fmla="*/ 2147483647 w 89"/>
              <a:gd name="T11" fmla="*/ 2147483647 h 158"/>
              <a:gd name="T12" fmla="*/ 2147483647 w 89"/>
              <a:gd name="T13" fmla="*/ 2147483647 h 158"/>
              <a:gd name="T14" fmla="*/ 2147483647 w 89"/>
              <a:gd name="T15" fmla="*/ 2147483647 h 158"/>
              <a:gd name="T16" fmla="*/ 2147483647 w 89"/>
              <a:gd name="T17" fmla="*/ 2147483647 h 158"/>
              <a:gd name="T18" fmla="*/ 2147483647 w 89"/>
              <a:gd name="T19" fmla="*/ 2147483647 h 158"/>
              <a:gd name="T20" fmla="*/ 2147483647 w 89"/>
              <a:gd name="T21" fmla="*/ 2147483647 h 158"/>
              <a:gd name="T22" fmla="*/ 2147483647 w 89"/>
              <a:gd name="T23" fmla="*/ 2147483647 h 158"/>
              <a:gd name="T24" fmla="*/ 2147483647 w 89"/>
              <a:gd name="T25" fmla="*/ 2147483647 h 158"/>
              <a:gd name="T26" fmla="*/ 2147483647 w 89"/>
              <a:gd name="T27" fmla="*/ 2147483647 h 158"/>
              <a:gd name="T28" fmla="*/ 2147483647 w 89"/>
              <a:gd name="T29" fmla="*/ 2147483647 h 158"/>
              <a:gd name="T30" fmla="*/ 2147483647 w 89"/>
              <a:gd name="T31" fmla="*/ 2147483647 h 158"/>
              <a:gd name="T32" fmla="*/ 2147483647 w 89"/>
              <a:gd name="T33" fmla="*/ 2147483647 h 158"/>
              <a:gd name="T34" fmla="*/ 2147483647 w 89"/>
              <a:gd name="T35" fmla="*/ 2147483647 h 158"/>
              <a:gd name="T36" fmla="*/ 2147483647 w 89"/>
              <a:gd name="T37" fmla="*/ 2147483647 h 158"/>
              <a:gd name="T38" fmla="*/ 2147483647 w 89"/>
              <a:gd name="T39" fmla="*/ 2147483647 h 158"/>
              <a:gd name="T40" fmla="*/ 2147483647 w 89"/>
              <a:gd name="T41" fmla="*/ 2147483647 h 158"/>
              <a:gd name="T42" fmla="*/ 2147483647 w 89"/>
              <a:gd name="T43" fmla="*/ 2147483647 h 158"/>
              <a:gd name="T44" fmla="*/ 2147483647 w 89"/>
              <a:gd name="T45" fmla="*/ 2147483647 h 158"/>
              <a:gd name="T46" fmla="*/ 2147483647 w 89"/>
              <a:gd name="T47" fmla="*/ 2147483647 h 158"/>
              <a:gd name="T48" fmla="*/ 2147483647 w 89"/>
              <a:gd name="T49" fmla="*/ 2147483647 h 158"/>
              <a:gd name="T50" fmla="*/ 2147483647 w 89"/>
              <a:gd name="T51" fmla="*/ 2147483647 h 158"/>
              <a:gd name="T52" fmla="*/ 2147483647 w 89"/>
              <a:gd name="T53" fmla="*/ 2147483647 h 158"/>
              <a:gd name="T54" fmla="*/ 2147483647 w 89"/>
              <a:gd name="T55" fmla="*/ 2147483647 h 158"/>
              <a:gd name="T56" fmla="*/ 2147483647 w 89"/>
              <a:gd name="T57" fmla="*/ 2147483647 h 158"/>
              <a:gd name="T58" fmla="*/ 2147483647 w 89"/>
              <a:gd name="T59" fmla="*/ 2147483647 h 158"/>
              <a:gd name="T60" fmla="*/ 2147483647 w 89"/>
              <a:gd name="T61" fmla="*/ 2147483647 h 158"/>
              <a:gd name="T62" fmla="*/ 2147483647 w 89"/>
              <a:gd name="T63" fmla="*/ 2147483647 h 158"/>
              <a:gd name="T64" fmla="*/ 2147483647 w 89"/>
              <a:gd name="T65" fmla="*/ 2147483647 h 158"/>
              <a:gd name="T66" fmla="*/ 0 w 89"/>
              <a:gd name="T67" fmla="*/ 0 h 1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58"/>
              <a:gd name="T104" fmla="*/ 89 w 89"/>
              <a:gd name="T105" fmla="*/ 158 h 1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58">
                <a:moveTo>
                  <a:pt x="0" y="0"/>
                </a:moveTo>
                <a:lnTo>
                  <a:pt x="17" y="7"/>
                </a:lnTo>
                <a:lnTo>
                  <a:pt x="27" y="13"/>
                </a:lnTo>
                <a:lnTo>
                  <a:pt x="37" y="23"/>
                </a:lnTo>
                <a:lnTo>
                  <a:pt x="46" y="36"/>
                </a:lnTo>
                <a:lnTo>
                  <a:pt x="50" y="46"/>
                </a:lnTo>
                <a:lnTo>
                  <a:pt x="50" y="59"/>
                </a:lnTo>
                <a:lnTo>
                  <a:pt x="53" y="76"/>
                </a:lnTo>
                <a:lnTo>
                  <a:pt x="53" y="89"/>
                </a:lnTo>
                <a:lnTo>
                  <a:pt x="53" y="92"/>
                </a:lnTo>
                <a:lnTo>
                  <a:pt x="56" y="105"/>
                </a:lnTo>
                <a:lnTo>
                  <a:pt x="56" y="112"/>
                </a:lnTo>
                <a:lnTo>
                  <a:pt x="60" y="122"/>
                </a:lnTo>
                <a:lnTo>
                  <a:pt x="66" y="135"/>
                </a:lnTo>
                <a:lnTo>
                  <a:pt x="73" y="145"/>
                </a:lnTo>
                <a:lnTo>
                  <a:pt x="79" y="152"/>
                </a:lnTo>
                <a:lnTo>
                  <a:pt x="89" y="158"/>
                </a:lnTo>
                <a:lnTo>
                  <a:pt x="73" y="152"/>
                </a:lnTo>
                <a:lnTo>
                  <a:pt x="63" y="142"/>
                </a:lnTo>
                <a:lnTo>
                  <a:pt x="50" y="129"/>
                </a:lnTo>
                <a:lnTo>
                  <a:pt x="46" y="122"/>
                </a:lnTo>
                <a:lnTo>
                  <a:pt x="43" y="112"/>
                </a:lnTo>
                <a:lnTo>
                  <a:pt x="40" y="105"/>
                </a:lnTo>
                <a:lnTo>
                  <a:pt x="40" y="92"/>
                </a:lnTo>
                <a:lnTo>
                  <a:pt x="37" y="89"/>
                </a:lnTo>
                <a:lnTo>
                  <a:pt x="37" y="79"/>
                </a:lnTo>
                <a:lnTo>
                  <a:pt x="37" y="66"/>
                </a:lnTo>
                <a:lnTo>
                  <a:pt x="37" y="53"/>
                </a:lnTo>
                <a:lnTo>
                  <a:pt x="37" y="43"/>
                </a:lnTo>
                <a:lnTo>
                  <a:pt x="30" y="30"/>
                </a:lnTo>
                <a:lnTo>
                  <a:pt x="27" y="23"/>
                </a:lnTo>
                <a:lnTo>
                  <a:pt x="17" y="13"/>
                </a:lnTo>
                <a:lnTo>
                  <a:pt x="10" y="7"/>
                </a:lnTo>
                <a:lnTo>
                  <a:pt x="0" y="0"/>
                </a:lnTo>
                <a:close/>
              </a:path>
            </a:pathLst>
          </a:custGeom>
          <a:solidFill>
            <a:schemeClr val="tx2"/>
          </a:solidFill>
          <a:ln w="9525">
            <a:solidFill>
              <a:schemeClr val="tx1"/>
            </a:solidFill>
            <a:round/>
            <a:headEnd/>
            <a:tailEnd/>
          </a:ln>
        </p:spPr>
        <p:txBody>
          <a:bodyPr/>
          <a:lstStyle/>
          <a:p>
            <a:endParaRPr lang="en-US"/>
          </a:p>
        </p:txBody>
      </p:sp>
      <p:sp>
        <p:nvSpPr>
          <p:cNvPr id="12328" name="Freeform 50"/>
          <p:cNvSpPr>
            <a:spLocks/>
          </p:cNvSpPr>
          <p:nvPr/>
        </p:nvSpPr>
        <p:spPr bwMode="auto">
          <a:xfrm>
            <a:off x="8077200" y="4124326"/>
            <a:ext cx="141288" cy="246063"/>
          </a:xfrm>
          <a:custGeom>
            <a:avLst/>
            <a:gdLst>
              <a:gd name="T0" fmla="*/ 2147483647 w 89"/>
              <a:gd name="T1" fmla="*/ 0 h 155"/>
              <a:gd name="T2" fmla="*/ 2147483647 w 89"/>
              <a:gd name="T3" fmla="*/ 2147483647 h 155"/>
              <a:gd name="T4" fmla="*/ 2147483647 w 89"/>
              <a:gd name="T5" fmla="*/ 2147483647 h 155"/>
              <a:gd name="T6" fmla="*/ 2147483647 w 89"/>
              <a:gd name="T7" fmla="*/ 2147483647 h 155"/>
              <a:gd name="T8" fmla="*/ 2147483647 w 89"/>
              <a:gd name="T9" fmla="*/ 2147483647 h 155"/>
              <a:gd name="T10" fmla="*/ 2147483647 w 89"/>
              <a:gd name="T11" fmla="*/ 2147483647 h 155"/>
              <a:gd name="T12" fmla="*/ 2147483647 w 89"/>
              <a:gd name="T13" fmla="*/ 2147483647 h 155"/>
              <a:gd name="T14" fmla="*/ 2147483647 w 89"/>
              <a:gd name="T15" fmla="*/ 2147483647 h 155"/>
              <a:gd name="T16" fmla="*/ 2147483647 w 89"/>
              <a:gd name="T17" fmla="*/ 2147483647 h 155"/>
              <a:gd name="T18" fmla="*/ 2147483647 w 89"/>
              <a:gd name="T19" fmla="*/ 2147483647 h 155"/>
              <a:gd name="T20" fmla="*/ 2147483647 w 89"/>
              <a:gd name="T21" fmla="*/ 2147483647 h 155"/>
              <a:gd name="T22" fmla="*/ 2147483647 w 89"/>
              <a:gd name="T23" fmla="*/ 2147483647 h 155"/>
              <a:gd name="T24" fmla="*/ 2147483647 w 89"/>
              <a:gd name="T25" fmla="*/ 2147483647 h 155"/>
              <a:gd name="T26" fmla="*/ 2147483647 w 89"/>
              <a:gd name="T27" fmla="*/ 2147483647 h 155"/>
              <a:gd name="T28" fmla="*/ 2147483647 w 89"/>
              <a:gd name="T29" fmla="*/ 2147483647 h 155"/>
              <a:gd name="T30" fmla="*/ 2147483647 w 89"/>
              <a:gd name="T31" fmla="*/ 2147483647 h 155"/>
              <a:gd name="T32" fmla="*/ 0 w 89"/>
              <a:gd name="T33" fmla="*/ 2147483647 h 155"/>
              <a:gd name="T34" fmla="*/ 2147483647 w 89"/>
              <a:gd name="T35" fmla="*/ 2147483647 h 155"/>
              <a:gd name="T36" fmla="*/ 2147483647 w 89"/>
              <a:gd name="T37" fmla="*/ 2147483647 h 155"/>
              <a:gd name="T38" fmla="*/ 2147483647 w 89"/>
              <a:gd name="T39" fmla="*/ 2147483647 h 155"/>
              <a:gd name="T40" fmla="*/ 2147483647 w 89"/>
              <a:gd name="T41" fmla="*/ 2147483647 h 155"/>
              <a:gd name="T42" fmla="*/ 2147483647 w 89"/>
              <a:gd name="T43" fmla="*/ 2147483647 h 155"/>
              <a:gd name="T44" fmla="*/ 2147483647 w 89"/>
              <a:gd name="T45" fmla="*/ 2147483647 h 155"/>
              <a:gd name="T46" fmla="*/ 2147483647 w 89"/>
              <a:gd name="T47" fmla="*/ 2147483647 h 155"/>
              <a:gd name="T48" fmla="*/ 2147483647 w 89"/>
              <a:gd name="T49" fmla="*/ 2147483647 h 155"/>
              <a:gd name="T50" fmla="*/ 2147483647 w 89"/>
              <a:gd name="T51" fmla="*/ 2147483647 h 155"/>
              <a:gd name="T52" fmla="*/ 2147483647 w 89"/>
              <a:gd name="T53" fmla="*/ 2147483647 h 155"/>
              <a:gd name="T54" fmla="*/ 2147483647 w 89"/>
              <a:gd name="T55" fmla="*/ 2147483647 h 155"/>
              <a:gd name="T56" fmla="*/ 2147483647 w 89"/>
              <a:gd name="T57" fmla="*/ 2147483647 h 155"/>
              <a:gd name="T58" fmla="*/ 2147483647 w 89"/>
              <a:gd name="T59" fmla="*/ 2147483647 h 155"/>
              <a:gd name="T60" fmla="*/ 2147483647 w 89"/>
              <a:gd name="T61" fmla="*/ 2147483647 h 155"/>
              <a:gd name="T62" fmla="*/ 2147483647 w 89"/>
              <a:gd name="T63" fmla="*/ 2147483647 h 155"/>
              <a:gd name="T64" fmla="*/ 2147483647 w 89"/>
              <a:gd name="T65" fmla="*/ 2147483647 h 155"/>
              <a:gd name="T66" fmla="*/ 2147483647 w 89"/>
              <a:gd name="T67" fmla="*/ 0 h 1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55"/>
              <a:gd name="T104" fmla="*/ 89 w 89"/>
              <a:gd name="T105" fmla="*/ 155 h 1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55">
                <a:moveTo>
                  <a:pt x="89" y="0"/>
                </a:moveTo>
                <a:lnTo>
                  <a:pt x="76" y="3"/>
                </a:lnTo>
                <a:lnTo>
                  <a:pt x="63" y="10"/>
                </a:lnTo>
                <a:lnTo>
                  <a:pt x="53" y="23"/>
                </a:lnTo>
                <a:lnTo>
                  <a:pt x="43" y="33"/>
                </a:lnTo>
                <a:lnTo>
                  <a:pt x="40" y="46"/>
                </a:lnTo>
                <a:lnTo>
                  <a:pt x="40" y="56"/>
                </a:lnTo>
                <a:lnTo>
                  <a:pt x="37" y="73"/>
                </a:lnTo>
                <a:lnTo>
                  <a:pt x="37" y="86"/>
                </a:lnTo>
                <a:lnTo>
                  <a:pt x="37" y="89"/>
                </a:lnTo>
                <a:lnTo>
                  <a:pt x="33" y="102"/>
                </a:lnTo>
                <a:lnTo>
                  <a:pt x="33" y="109"/>
                </a:lnTo>
                <a:lnTo>
                  <a:pt x="30" y="119"/>
                </a:lnTo>
                <a:lnTo>
                  <a:pt x="27" y="132"/>
                </a:lnTo>
                <a:lnTo>
                  <a:pt x="17" y="142"/>
                </a:lnTo>
                <a:lnTo>
                  <a:pt x="10" y="148"/>
                </a:lnTo>
                <a:lnTo>
                  <a:pt x="0" y="155"/>
                </a:lnTo>
                <a:lnTo>
                  <a:pt x="17" y="148"/>
                </a:lnTo>
                <a:lnTo>
                  <a:pt x="30" y="142"/>
                </a:lnTo>
                <a:lnTo>
                  <a:pt x="40" y="125"/>
                </a:lnTo>
                <a:lnTo>
                  <a:pt x="43" y="119"/>
                </a:lnTo>
                <a:lnTo>
                  <a:pt x="50" y="109"/>
                </a:lnTo>
                <a:lnTo>
                  <a:pt x="50" y="102"/>
                </a:lnTo>
                <a:lnTo>
                  <a:pt x="53" y="89"/>
                </a:lnTo>
                <a:lnTo>
                  <a:pt x="53" y="86"/>
                </a:lnTo>
                <a:lnTo>
                  <a:pt x="53" y="76"/>
                </a:lnTo>
                <a:lnTo>
                  <a:pt x="53" y="63"/>
                </a:lnTo>
                <a:lnTo>
                  <a:pt x="53" y="50"/>
                </a:lnTo>
                <a:lnTo>
                  <a:pt x="53" y="40"/>
                </a:lnTo>
                <a:lnTo>
                  <a:pt x="60" y="27"/>
                </a:lnTo>
                <a:lnTo>
                  <a:pt x="66" y="20"/>
                </a:lnTo>
                <a:lnTo>
                  <a:pt x="73" y="10"/>
                </a:lnTo>
                <a:lnTo>
                  <a:pt x="79" y="3"/>
                </a:lnTo>
                <a:lnTo>
                  <a:pt x="89" y="0"/>
                </a:lnTo>
                <a:close/>
              </a:path>
            </a:pathLst>
          </a:custGeom>
          <a:solidFill>
            <a:schemeClr val="tx2"/>
          </a:solidFill>
          <a:ln w="9525">
            <a:solidFill>
              <a:schemeClr val="tx1"/>
            </a:solidFill>
            <a:round/>
            <a:headEnd/>
            <a:tailEnd/>
          </a:ln>
        </p:spPr>
        <p:txBody>
          <a:bodyPr/>
          <a:lstStyle/>
          <a:p>
            <a:endParaRPr lang="en-US"/>
          </a:p>
        </p:txBody>
      </p:sp>
      <p:sp>
        <p:nvSpPr>
          <p:cNvPr id="12329" name="Freeform 51"/>
          <p:cNvSpPr>
            <a:spLocks/>
          </p:cNvSpPr>
          <p:nvPr/>
        </p:nvSpPr>
        <p:spPr bwMode="auto">
          <a:xfrm>
            <a:off x="6053138" y="4673601"/>
            <a:ext cx="209550" cy="360363"/>
          </a:xfrm>
          <a:custGeom>
            <a:avLst/>
            <a:gdLst>
              <a:gd name="T0" fmla="*/ 0 w 132"/>
              <a:gd name="T1" fmla="*/ 0 h 227"/>
              <a:gd name="T2" fmla="*/ 2147483647 w 132"/>
              <a:gd name="T3" fmla="*/ 2147483647 h 227"/>
              <a:gd name="T4" fmla="*/ 2147483647 w 132"/>
              <a:gd name="T5" fmla="*/ 2147483647 h 227"/>
              <a:gd name="T6" fmla="*/ 2147483647 w 132"/>
              <a:gd name="T7" fmla="*/ 2147483647 h 227"/>
              <a:gd name="T8" fmla="*/ 2147483647 w 132"/>
              <a:gd name="T9" fmla="*/ 2147483647 h 227"/>
              <a:gd name="T10" fmla="*/ 2147483647 w 132"/>
              <a:gd name="T11" fmla="*/ 2147483647 h 227"/>
              <a:gd name="T12" fmla="*/ 2147483647 w 132"/>
              <a:gd name="T13" fmla="*/ 2147483647 h 227"/>
              <a:gd name="T14" fmla="*/ 2147483647 w 132"/>
              <a:gd name="T15" fmla="*/ 2147483647 h 227"/>
              <a:gd name="T16" fmla="*/ 2147483647 w 132"/>
              <a:gd name="T17" fmla="*/ 2147483647 h 227"/>
              <a:gd name="T18" fmla="*/ 2147483647 w 132"/>
              <a:gd name="T19" fmla="*/ 2147483647 h 227"/>
              <a:gd name="T20" fmla="*/ 2147483647 w 132"/>
              <a:gd name="T21" fmla="*/ 2147483647 h 227"/>
              <a:gd name="T22" fmla="*/ 2147483647 w 132"/>
              <a:gd name="T23" fmla="*/ 2147483647 h 227"/>
              <a:gd name="T24" fmla="*/ 2147483647 w 132"/>
              <a:gd name="T25" fmla="*/ 2147483647 h 227"/>
              <a:gd name="T26" fmla="*/ 2147483647 w 132"/>
              <a:gd name="T27" fmla="*/ 2147483647 h 227"/>
              <a:gd name="T28" fmla="*/ 2147483647 w 132"/>
              <a:gd name="T29" fmla="*/ 2147483647 h 227"/>
              <a:gd name="T30" fmla="*/ 2147483647 w 132"/>
              <a:gd name="T31" fmla="*/ 2147483647 h 227"/>
              <a:gd name="T32" fmla="*/ 2147483647 w 132"/>
              <a:gd name="T33" fmla="*/ 2147483647 h 227"/>
              <a:gd name="T34" fmla="*/ 2147483647 w 132"/>
              <a:gd name="T35" fmla="*/ 2147483647 h 227"/>
              <a:gd name="T36" fmla="*/ 2147483647 w 132"/>
              <a:gd name="T37" fmla="*/ 2147483647 h 227"/>
              <a:gd name="T38" fmla="*/ 2147483647 w 132"/>
              <a:gd name="T39" fmla="*/ 2147483647 h 227"/>
              <a:gd name="T40" fmla="*/ 2147483647 w 132"/>
              <a:gd name="T41" fmla="*/ 2147483647 h 227"/>
              <a:gd name="T42" fmla="*/ 2147483647 w 132"/>
              <a:gd name="T43" fmla="*/ 2147483647 h 227"/>
              <a:gd name="T44" fmla="*/ 2147483647 w 132"/>
              <a:gd name="T45" fmla="*/ 2147483647 h 227"/>
              <a:gd name="T46" fmla="*/ 2147483647 w 132"/>
              <a:gd name="T47" fmla="*/ 2147483647 h 227"/>
              <a:gd name="T48" fmla="*/ 2147483647 w 132"/>
              <a:gd name="T49" fmla="*/ 2147483647 h 227"/>
              <a:gd name="T50" fmla="*/ 2147483647 w 132"/>
              <a:gd name="T51" fmla="*/ 2147483647 h 227"/>
              <a:gd name="T52" fmla="*/ 2147483647 w 132"/>
              <a:gd name="T53" fmla="*/ 2147483647 h 227"/>
              <a:gd name="T54" fmla="*/ 2147483647 w 132"/>
              <a:gd name="T55" fmla="*/ 2147483647 h 227"/>
              <a:gd name="T56" fmla="*/ 2147483647 w 132"/>
              <a:gd name="T57" fmla="*/ 2147483647 h 227"/>
              <a:gd name="T58" fmla="*/ 2147483647 w 132"/>
              <a:gd name="T59" fmla="*/ 2147483647 h 227"/>
              <a:gd name="T60" fmla="*/ 2147483647 w 132"/>
              <a:gd name="T61" fmla="*/ 2147483647 h 227"/>
              <a:gd name="T62" fmla="*/ 2147483647 w 132"/>
              <a:gd name="T63" fmla="*/ 2147483647 h 227"/>
              <a:gd name="T64" fmla="*/ 2147483647 w 132"/>
              <a:gd name="T65" fmla="*/ 2147483647 h 227"/>
              <a:gd name="T66" fmla="*/ 0 w 132"/>
              <a:gd name="T67" fmla="*/ 0 h 2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2"/>
              <a:gd name="T103" fmla="*/ 0 h 227"/>
              <a:gd name="T104" fmla="*/ 132 w 132"/>
              <a:gd name="T105" fmla="*/ 227 h 2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2" h="227">
                <a:moveTo>
                  <a:pt x="0" y="0"/>
                </a:moveTo>
                <a:lnTo>
                  <a:pt x="23" y="7"/>
                </a:lnTo>
                <a:lnTo>
                  <a:pt x="36" y="17"/>
                </a:lnTo>
                <a:lnTo>
                  <a:pt x="56" y="33"/>
                </a:lnTo>
                <a:lnTo>
                  <a:pt x="66" y="49"/>
                </a:lnTo>
                <a:lnTo>
                  <a:pt x="72" y="66"/>
                </a:lnTo>
                <a:lnTo>
                  <a:pt x="76" y="82"/>
                </a:lnTo>
                <a:lnTo>
                  <a:pt x="76" y="109"/>
                </a:lnTo>
                <a:lnTo>
                  <a:pt x="79" y="125"/>
                </a:lnTo>
                <a:lnTo>
                  <a:pt x="79" y="132"/>
                </a:lnTo>
                <a:lnTo>
                  <a:pt x="82" y="152"/>
                </a:lnTo>
                <a:lnTo>
                  <a:pt x="82" y="161"/>
                </a:lnTo>
                <a:lnTo>
                  <a:pt x="86" y="175"/>
                </a:lnTo>
                <a:lnTo>
                  <a:pt x="96" y="198"/>
                </a:lnTo>
                <a:lnTo>
                  <a:pt x="105" y="211"/>
                </a:lnTo>
                <a:lnTo>
                  <a:pt x="115" y="217"/>
                </a:lnTo>
                <a:lnTo>
                  <a:pt x="132" y="227"/>
                </a:lnTo>
                <a:lnTo>
                  <a:pt x="109" y="217"/>
                </a:lnTo>
                <a:lnTo>
                  <a:pt x="89" y="204"/>
                </a:lnTo>
                <a:lnTo>
                  <a:pt x="72" y="185"/>
                </a:lnTo>
                <a:lnTo>
                  <a:pt x="66" y="175"/>
                </a:lnTo>
                <a:lnTo>
                  <a:pt x="59" y="161"/>
                </a:lnTo>
                <a:lnTo>
                  <a:pt x="59" y="152"/>
                </a:lnTo>
                <a:lnTo>
                  <a:pt x="56" y="132"/>
                </a:lnTo>
                <a:lnTo>
                  <a:pt x="56" y="125"/>
                </a:lnTo>
                <a:lnTo>
                  <a:pt x="53" y="112"/>
                </a:lnTo>
                <a:lnTo>
                  <a:pt x="53" y="92"/>
                </a:lnTo>
                <a:lnTo>
                  <a:pt x="56" y="76"/>
                </a:lnTo>
                <a:lnTo>
                  <a:pt x="53" y="56"/>
                </a:lnTo>
                <a:lnTo>
                  <a:pt x="43" y="40"/>
                </a:lnTo>
                <a:lnTo>
                  <a:pt x="36" y="30"/>
                </a:lnTo>
                <a:lnTo>
                  <a:pt x="23" y="13"/>
                </a:lnTo>
                <a:lnTo>
                  <a:pt x="13" y="7"/>
                </a:lnTo>
                <a:lnTo>
                  <a:pt x="0" y="0"/>
                </a:lnTo>
                <a:close/>
              </a:path>
            </a:pathLst>
          </a:custGeom>
          <a:solidFill>
            <a:schemeClr val="tx2"/>
          </a:solidFill>
          <a:ln w="9525">
            <a:solidFill>
              <a:schemeClr val="tx1"/>
            </a:solidFill>
            <a:round/>
            <a:headEnd/>
            <a:tailEnd/>
          </a:ln>
        </p:spPr>
        <p:txBody>
          <a:bodyPr/>
          <a:lstStyle/>
          <a:p>
            <a:endParaRPr lang="en-US"/>
          </a:p>
        </p:txBody>
      </p:sp>
      <p:sp>
        <p:nvSpPr>
          <p:cNvPr id="12330" name="Freeform 52"/>
          <p:cNvSpPr>
            <a:spLocks/>
          </p:cNvSpPr>
          <p:nvPr/>
        </p:nvSpPr>
        <p:spPr bwMode="auto">
          <a:xfrm>
            <a:off x="6053138" y="5033963"/>
            <a:ext cx="209550" cy="361950"/>
          </a:xfrm>
          <a:custGeom>
            <a:avLst/>
            <a:gdLst>
              <a:gd name="T0" fmla="*/ 2147483647 w 132"/>
              <a:gd name="T1" fmla="*/ 0 h 228"/>
              <a:gd name="T2" fmla="*/ 2147483647 w 132"/>
              <a:gd name="T3" fmla="*/ 2147483647 h 228"/>
              <a:gd name="T4" fmla="*/ 2147483647 w 132"/>
              <a:gd name="T5" fmla="*/ 2147483647 h 228"/>
              <a:gd name="T6" fmla="*/ 2147483647 w 132"/>
              <a:gd name="T7" fmla="*/ 2147483647 h 228"/>
              <a:gd name="T8" fmla="*/ 2147483647 w 132"/>
              <a:gd name="T9" fmla="*/ 2147483647 h 228"/>
              <a:gd name="T10" fmla="*/ 2147483647 w 132"/>
              <a:gd name="T11" fmla="*/ 2147483647 h 228"/>
              <a:gd name="T12" fmla="*/ 2147483647 w 132"/>
              <a:gd name="T13" fmla="*/ 2147483647 h 228"/>
              <a:gd name="T14" fmla="*/ 2147483647 w 132"/>
              <a:gd name="T15" fmla="*/ 2147483647 h 228"/>
              <a:gd name="T16" fmla="*/ 2147483647 w 132"/>
              <a:gd name="T17" fmla="*/ 2147483647 h 228"/>
              <a:gd name="T18" fmla="*/ 2147483647 w 132"/>
              <a:gd name="T19" fmla="*/ 2147483647 h 228"/>
              <a:gd name="T20" fmla="*/ 2147483647 w 132"/>
              <a:gd name="T21" fmla="*/ 2147483647 h 228"/>
              <a:gd name="T22" fmla="*/ 2147483647 w 132"/>
              <a:gd name="T23" fmla="*/ 2147483647 h 228"/>
              <a:gd name="T24" fmla="*/ 2147483647 w 132"/>
              <a:gd name="T25" fmla="*/ 2147483647 h 228"/>
              <a:gd name="T26" fmla="*/ 2147483647 w 132"/>
              <a:gd name="T27" fmla="*/ 2147483647 h 228"/>
              <a:gd name="T28" fmla="*/ 2147483647 w 132"/>
              <a:gd name="T29" fmla="*/ 2147483647 h 228"/>
              <a:gd name="T30" fmla="*/ 2147483647 w 132"/>
              <a:gd name="T31" fmla="*/ 2147483647 h 228"/>
              <a:gd name="T32" fmla="*/ 0 w 132"/>
              <a:gd name="T33" fmla="*/ 2147483647 h 228"/>
              <a:gd name="T34" fmla="*/ 2147483647 w 132"/>
              <a:gd name="T35" fmla="*/ 2147483647 h 228"/>
              <a:gd name="T36" fmla="*/ 2147483647 w 132"/>
              <a:gd name="T37" fmla="*/ 2147483647 h 228"/>
              <a:gd name="T38" fmla="*/ 2147483647 w 132"/>
              <a:gd name="T39" fmla="*/ 2147483647 h 228"/>
              <a:gd name="T40" fmla="*/ 2147483647 w 132"/>
              <a:gd name="T41" fmla="*/ 2147483647 h 228"/>
              <a:gd name="T42" fmla="*/ 2147483647 w 132"/>
              <a:gd name="T43" fmla="*/ 2147483647 h 228"/>
              <a:gd name="T44" fmla="*/ 2147483647 w 132"/>
              <a:gd name="T45" fmla="*/ 2147483647 h 228"/>
              <a:gd name="T46" fmla="*/ 2147483647 w 132"/>
              <a:gd name="T47" fmla="*/ 2147483647 h 228"/>
              <a:gd name="T48" fmla="*/ 2147483647 w 132"/>
              <a:gd name="T49" fmla="*/ 2147483647 h 228"/>
              <a:gd name="T50" fmla="*/ 2147483647 w 132"/>
              <a:gd name="T51" fmla="*/ 2147483647 h 228"/>
              <a:gd name="T52" fmla="*/ 2147483647 w 132"/>
              <a:gd name="T53" fmla="*/ 2147483647 h 228"/>
              <a:gd name="T54" fmla="*/ 2147483647 w 132"/>
              <a:gd name="T55" fmla="*/ 2147483647 h 228"/>
              <a:gd name="T56" fmla="*/ 2147483647 w 132"/>
              <a:gd name="T57" fmla="*/ 2147483647 h 228"/>
              <a:gd name="T58" fmla="*/ 2147483647 w 132"/>
              <a:gd name="T59" fmla="*/ 2147483647 h 228"/>
              <a:gd name="T60" fmla="*/ 2147483647 w 132"/>
              <a:gd name="T61" fmla="*/ 2147483647 h 228"/>
              <a:gd name="T62" fmla="*/ 2147483647 w 132"/>
              <a:gd name="T63" fmla="*/ 2147483647 h 228"/>
              <a:gd name="T64" fmla="*/ 2147483647 w 132"/>
              <a:gd name="T65" fmla="*/ 2147483647 h 228"/>
              <a:gd name="T66" fmla="*/ 2147483647 w 132"/>
              <a:gd name="T67" fmla="*/ 0 h 2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2"/>
              <a:gd name="T103" fmla="*/ 0 h 228"/>
              <a:gd name="T104" fmla="*/ 132 w 132"/>
              <a:gd name="T105" fmla="*/ 228 h 2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2" h="228">
                <a:moveTo>
                  <a:pt x="132" y="0"/>
                </a:moveTo>
                <a:lnTo>
                  <a:pt x="109" y="7"/>
                </a:lnTo>
                <a:lnTo>
                  <a:pt x="92" y="17"/>
                </a:lnTo>
                <a:lnTo>
                  <a:pt x="76" y="33"/>
                </a:lnTo>
                <a:lnTo>
                  <a:pt x="66" y="50"/>
                </a:lnTo>
                <a:lnTo>
                  <a:pt x="59" y="66"/>
                </a:lnTo>
                <a:lnTo>
                  <a:pt x="56" y="83"/>
                </a:lnTo>
                <a:lnTo>
                  <a:pt x="53" y="109"/>
                </a:lnTo>
                <a:lnTo>
                  <a:pt x="53" y="126"/>
                </a:lnTo>
                <a:lnTo>
                  <a:pt x="53" y="132"/>
                </a:lnTo>
                <a:lnTo>
                  <a:pt x="49" y="152"/>
                </a:lnTo>
                <a:lnTo>
                  <a:pt x="49" y="162"/>
                </a:lnTo>
                <a:lnTo>
                  <a:pt x="46" y="175"/>
                </a:lnTo>
                <a:lnTo>
                  <a:pt x="36" y="198"/>
                </a:lnTo>
                <a:lnTo>
                  <a:pt x="26" y="211"/>
                </a:lnTo>
                <a:lnTo>
                  <a:pt x="16" y="218"/>
                </a:lnTo>
                <a:lnTo>
                  <a:pt x="0" y="228"/>
                </a:lnTo>
                <a:lnTo>
                  <a:pt x="23" y="218"/>
                </a:lnTo>
                <a:lnTo>
                  <a:pt x="43" y="205"/>
                </a:lnTo>
                <a:lnTo>
                  <a:pt x="59" y="185"/>
                </a:lnTo>
                <a:lnTo>
                  <a:pt x="66" y="175"/>
                </a:lnTo>
                <a:lnTo>
                  <a:pt x="69" y="162"/>
                </a:lnTo>
                <a:lnTo>
                  <a:pt x="72" y="152"/>
                </a:lnTo>
                <a:lnTo>
                  <a:pt x="76" y="132"/>
                </a:lnTo>
                <a:lnTo>
                  <a:pt x="76" y="126"/>
                </a:lnTo>
                <a:lnTo>
                  <a:pt x="79" y="112"/>
                </a:lnTo>
                <a:lnTo>
                  <a:pt x="76" y="93"/>
                </a:lnTo>
                <a:lnTo>
                  <a:pt x="76" y="73"/>
                </a:lnTo>
                <a:lnTo>
                  <a:pt x="79" y="56"/>
                </a:lnTo>
                <a:lnTo>
                  <a:pt x="86" y="40"/>
                </a:lnTo>
                <a:lnTo>
                  <a:pt x="96" y="30"/>
                </a:lnTo>
                <a:lnTo>
                  <a:pt x="109" y="17"/>
                </a:lnTo>
                <a:lnTo>
                  <a:pt x="119" y="7"/>
                </a:lnTo>
                <a:lnTo>
                  <a:pt x="132" y="0"/>
                </a:lnTo>
                <a:close/>
              </a:path>
            </a:pathLst>
          </a:custGeom>
          <a:solidFill>
            <a:schemeClr val="tx2"/>
          </a:solidFill>
          <a:ln w="9525">
            <a:solidFill>
              <a:schemeClr val="tx1"/>
            </a:solidFill>
            <a:round/>
            <a:headEnd/>
            <a:tailEnd/>
          </a:ln>
        </p:spPr>
        <p:txBody>
          <a:bodyPr/>
          <a:lstStyle/>
          <a:p>
            <a:endParaRPr lang="en-US"/>
          </a:p>
        </p:txBody>
      </p:sp>
      <p:sp>
        <p:nvSpPr>
          <p:cNvPr id="12331" name="Freeform 53"/>
          <p:cNvSpPr>
            <a:spLocks/>
          </p:cNvSpPr>
          <p:nvPr/>
        </p:nvSpPr>
        <p:spPr bwMode="auto">
          <a:xfrm>
            <a:off x="3529014" y="4773614"/>
            <a:ext cx="136525" cy="333375"/>
          </a:xfrm>
          <a:custGeom>
            <a:avLst/>
            <a:gdLst>
              <a:gd name="T0" fmla="*/ 0 w 86"/>
              <a:gd name="T1" fmla="*/ 0 h 210"/>
              <a:gd name="T2" fmla="*/ 2147483647 w 86"/>
              <a:gd name="T3" fmla="*/ 2147483647 h 210"/>
              <a:gd name="T4" fmla="*/ 2147483647 w 86"/>
              <a:gd name="T5" fmla="*/ 2147483647 h 210"/>
              <a:gd name="T6" fmla="*/ 2147483647 w 86"/>
              <a:gd name="T7" fmla="*/ 2147483647 h 210"/>
              <a:gd name="T8" fmla="*/ 2147483647 w 86"/>
              <a:gd name="T9" fmla="*/ 2147483647 h 210"/>
              <a:gd name="T10" fmla="*/ 2147483647 w 86"/>
              <a:gd name="T11" fmla="*/ 2147483647 h 210"/>
              <a:gd name="T12" fmla="*/ 2147483647 w 86"/>
              <a:gd name="T13" fmla="*/ 2147483647 h 210"/>
              <a:gd name="T14" fmla="*/ 2147483647 w 86"/>
              <a:gd name="T15" fmla="*/ 2147483647 h 210"/>
              <a:gd name="T16" fmla="*/ 2147483647 w 86"/>
              <a:gd name="T17" fmla="*/ 2147483647 h 210"/>
              <a:gd name="T18" fmla="*/ 2147483647 w 86"/>
              <a:gd name="T19" fmla="*/ 2147483647 h 210"/>
              <a:gd name="T20" fmla="*/ 2147483647 w 86"/>
              <a:gd name="T21" fmla="*/ 2147483647 h 210"/>
              <a:gd name="T22" fmla="*/ 2147483647 w 86"/>
              <a:gd name="T23" fmla="*/ 2147483647 h 210"/>
              <a:gd name="T24" fmla="*/ 2147483647 w 86"/>
              <a:gd name="T25" fmla="*/ 2147483647 h 210"/>
              <a:gd name="T26" fmla="*/ 2147483647 w 86"/>
              <a:gd name="T27" fmla="*/ 2147483647 h 210"/>
              <a:gd name="T28" fmla="*/ 2147483647 w 86"/>
              <a:gd name="T29" fmla="*/ 2147483647 h 210"/>
              <a:gd name="T30" fmla="*/ 2147483647 w 86"/>
              <a:gd name="T31" fmla="*/ 2147483647 h 210"/>
              <a:gd name="T32" fmla="*/ 2147483647 w 86"/>
              <a:gd name="T33" fmla="*/ 2147483647 h 210"/>
              <a:gd name="T34" fmla="*/ 2147483647 w 86"/>
              <a:gd name="T35" fmla="*/ 2147483647 h 210"/>
              <a:gd name="T36" fmla="*/ 2147483647 w 86"/>
              <a:gd name="T37" fmla="*/ 2147483647 h 210"/>
              <a:gd name="T38" fmla="*/ 2147483647 w 86"/>
              <a:gd name="T39" fmla="*/ 2147483647 h 210"/>
              <a:gd name="T40" fmla="*/ 2147483647 w 86"/>
              <a:gd name="T41" fmla="*/ 2147483647 h 210"/>
              <a:gd name="T42" fmla="*/ 2147483647 w 86"/>
              <a:gd name="T43" fmla="*/ 2147483647 h 210"/>
              <a:gd name="T44" fmla="*/ 2147483647 w 86"/>
              <a:gd name="T45" fmla="*/ 2147483647 h 210"/>
              <a:gd name="T46" fmla="*/ 2147483647 w 86"/>
              <a:gd name="T47" fmla="*/ 2147483647 h 210"/>
              <a:gd name="T48" fmla="*/ 2147483647 w 86"/>
              <a:gd name="T49" fmla="*/ 2147483647 h 210"/>
              <a:gd name="T50" fmla="*/ 2147483647 w 86"/>
              <a:gd name="T51" fmla="*/ 2147483647 h 210"/>
              <a:gd name="T52" fmla="*/ 2147483647 w 86"/>
              <a:gd name="T53" fmla="*/ 2147483647 h 210"/>
              <a:gd name="T54" fmla="*/ 2147483647 w 86"/>
              <a:gd name="T55" fmla="*/ 2147483647 h 210"/>
              <a:gd name="T56" fmla="*/ 2147483647 w 86"/>
              <a:gd name="T57" fmla="*/ 2147483647 h 210"/>
              <a:gd name="T58" fmla="*/ 2147483647 w 86"/>
              <a:gd name="T59" fmla="*/ 2147483647 h 210"/>
              <a:gd name="T60" fmla="*/ 2147483647 w 86"/>
              <a:gd name="T61" fmla="*/ 2147483647 h 210"/>
              <a:gd name="T62" fmla="*/ 2147483647 w 86"/>
              <a:gd name="T63" fmla="*/ 2147483647 h 210"/>
              <a:gd name="T64" fmla="*/ 2147483647 w 86"/>
              <a:gd name="T65" fmla="*/ 2147483647 h 210"/>
              <a:gd name="T66" fmla="*/ 0 w 86"/>
              <a:gd name="T67" fmla="*/ 0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210"/>
              <a:gd name="T104" fmla="*/ 86 w 86"/>
              <a:gd name="T105" fmla="*/ 210 h 2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210">
                <a:moveTo>
                  <a:pt x="0" y="0"/>
                </a:moveTo>
                <a:lnTo>
                  <a:pt x="14" y="6"/>
                </a:lnTo>
                <a:lnTo>
                  <a:pt x="23" y="16"/>
                </a:lnTo>
                <a:lnTo>
                  <a:pt x="33" y="29"/>
                </a:lnTo>
                <a:lnTo>
                  <a:pt x="43" y="46"/>
                </a:lnTo>
                <a:lnTo>
                  <a:pt x="47" y="62"/>
                </a:lnTo>
                <a:lnTo>
                  <a:pt x="47" y="75"/>
                </a:lnTo>
                <a:lnTo>
                  <a:pt x="50" y="98"/>
                </a:lnTo>
                <a:lnTo>
                  <a:pt x="50" y="115"/>
                </a:lnTo>
                <a:lnTo>
                  <a:pt x="50" y="125"/>
                </a:lnTo>
                <a:lnTo>
                  <a:pt x="50" y="138"/>
                </a:lnTo>
                <a:lnTo>
                  <a:pt x="53" y="148"/>
                </a:lnTo>
                <a:lnTo>
                  <a:pt x="53" y="161"/>
                </a:lnTo>
                <a:lnTo>
                  <a:pt x="60" y="181"/>
                </a:lnTo>
                <a:lnTo>
                  <a:pt x="66" y="194"/>
                </a:lnTo>
                <a:lnTo>
                  <a:pt x="73" y="201"/>
                </a:lnTo>
                <a:lnTo>
                  <a:pt x="86" y="210"/>
                </a:lnTo>
                <a:lnTo>
                  <a:pt x="70" y="201"/>
                </a:lnTo>
                <a:lnTo>
                  <a:pt x="56" y="191"/>
                </a:lnTo>
                <a:lnTo>
                  <a:pt x="47" y="171"/>
                </a:lnTo>
                <a:lnTo>
                  <a:pt x="43" y="161"/>
                </a:lnTo>
                <a:lnTo>
                  <a:pt x="40" y="148"/>
                </a:lnTo>
                <a:lnTo>
                  <a:pt x="37" y="138"/>
                </a:lnTo>
                <a:lnTo>
                  <a:pt x="37" y="125"/>
                </a:lnTo>
                <a:lnTo>
                  <a:pt x="33" y="115"/>
                </a:lnTo>
                <a:lnTo>
                  <a:pt x="33" y="102"/>
                </a:lnTo>
                <a:lnTo>
                  <a:pt x="33" y="85"/>
                </a:lnTo>
                <a:lnTo>
                  <a:pt x="33" y="69"/>
                </a:lnTo>
                <a:lnTo>
                  <a:pt x="33" y="52"/>
                </a:lnTo>
                <a:lnTo>
                  <a:pt x="27" y="36"/>
                </a:lnTo>
                <a:lnTo>
                  <a:pt x="23" y="26"/>
                </a:lnTo>
                <a:lnTo>
                  <a:pt x="14" y="13"/>
                </a:lnTo>
                <a:lnTo>
                  <a:pt x="7" y="6"/>
                </a:lnTo>
                <a:lnTo>
                  <a:pt x="0" y="0"/>
                </a:lnTo>
                <a:close/>
              </a:path>
            </a:pathLst>
          </a:custGeom>
          <a:solidFill>
            <a:schemeClr val="tx2"/>
          </a:solidFill>
          <a:ln w="9525">
            <a:solidFill>
              <a:schemeClr val="tx1"/>
            </a:solidFill>
            <a:round/>
            <a:headEnd/>
            <a:tailEnd/>
          </a:ln>
        </p:spPr>
        <p:txBody>
          <a:bodyPr/>
          <a:lstStyle/>
          <a:p>
            <a:endParaRPr lang="en-US"/>
          </a:p>
        </p:txBody>
      </p:sp>
      <p:sp>
        <p:nvSpPr>
          <p:cNvPr id="12332" name="Freeform 54"/>
          <p:cNvSpPr>
            <a:spLocks/>
          </p:cNvSpPr>
          <p:nvPr/>
        </p:nvSpPr>
        <p:spPr bwMode="auto">
          <a:xfrm>
            <a:off x="3524251" y="5106988"/>
            <a:ext cx="136525" cy="334962"/>
          </a:xfrm>
          <a:custGeom>
            <a:avLst/>
            <a:gdLst>
              <a:gd name="T0" fmla="*/ 2147483647 w 86"/>
              <a:gd name="T1" fmla="*/ 0 h 211"/>
              <a:gd name="T2" fmla="*/ 2147483647 w 86"/>
              <a:gd name="T3" fmla="*/ 2147483647 h 211"/>
              <a:gd name="T4" fmla="*/ 2147483647 w 86"/>
              <a:gd name="T5" fmla="*/ 2147483647 h 211"/>
              <a:gd name="T6" fmla="*/ 2147483647 w 86"/>
              <a:gd name="T7" fmla="*/ 2147483647 h 211"/>
              <a:gd name="T8" fmla="*/ 2147483647 w 86"/>
              <a:gd name="T9" fmla="*/ 2147483647 h 211"/>
              <a:gd name="T10" fmla="*/ 2147483647 w 86"/>
              <a:gd name="T11" fmla="*/ 2147483647 h 211"/>
              <a:gd name="T12" fmla="*/ 2147483647 w 86"/>
              <a:gd name="T13" fmla="*/ 2147483647 h 211"/>
              <a:gd name="T14" fmla="*/ 2147483647 w 86"/>
              <a:gd name="T15" fmla="*/ 2147483647 h 211"/>
              <a:gd name="T16" fmla="*/ 2147483647 w 86"/>
              <a:gd name="T17" fmla="*/ 2147483647 h 211"/>
              <a:gd name="T18" fmla="*/ 2147483647 w 86"/>
              <a:gd name="T19" fmla="*/ 2147483647 h 211"/>
              <a:gd name="T20" fmla="*/ 2147483647 w 86"/>
              <a:gd name="T21" fmla="*/ 2147483647 h 211"/>
              <a:gd name="T22" fmla="*/ 2147483647 w 86"/>
              <a:gd name="T23" fmla="*/ 2147483647 h 211"/>
              <a:gd name="T24" fmla="*/ 2147483647 w 86"/>
              <a:gd name="T25" fmla="*/ 2147483647 h 211"/>
              <a:gd name="T26" fmla="*/ 2147483647 w 86"/>
              <a:gd name="T27" fmla="*/ 2147483647 h 211"/>
              <a:gd name="T28" fmla="*/ 2147483647 w 86"/>
              <a:gd name="T29" fmla="*/ 2147483647 h 211"/>
              <a:gd name="T30" fmla="*/ 2147483647 w 86"/>
              <a:gd name="T31" fmla="*/ 2147483647 h 211"/>
              <a:gd name="T32" fmla="*/ 0 w 86"/>
              <a:gd name="T33" fmla="*/ 2147483647 h 211"/>
              <a:gd name="T34" fmla="*/ 2147483647 w 86"/>
              <a:gd name="T35" fmla="*/ 2147483647 h 211"/>
              <a:gd name="T36" fmla="*/ 2147483647 w 86"/>
              <a:gd name="T37" fmla="*/ 2147483647 h 211"/>
              <a:gd name="T38" fmla="*/ 2147483647 w 86"/>
              <a:gd name="T39" fmla="*/ 2147483647 h 211"/>
              <a:gd name="T40" fmla="*/ 2147483647 w 86"/>
              <a:gd name="T41" fmla="*/ 2147483647 h 211"/>
              <a:gd name="T42" fmla="*/ 2147483647 w 86"/>
              <a:gd name="T43" fmla="*/ 2147483647 h 211"/>
              <a:gd name="T44" fmla="*/ 2147483647 w 86"/>
              <a:gd name="T45" fmla="*/ 2147483647 h 211"/>
              <a:gd name="T46" fmla="*/ 2147483647 w 86"/>
              <a:gd name="T47" fmla="*/ 2147483647 h 211"/>
              <a:gd name="T48" fmla="*/ 2147483647 w 86"/>
              <a:gd name="T49" fmla="*/ 2147483647 h 211"/>
              <a:gd name="T50" fmla="*/ 2147483647 w 86"/>
              <a:gd name="T51" fmla="*/ 2147483647 h 211"/>
              <a:gd name="T52" fmla="*/ 2147483647 w 86"/>
              <a:gd name="T53" fmla="*/ 2147483647 h 211"/>
              <a:gd name="T54" fmla="*/ 2147483647 w 86"/>
              <a:gd name="T55" fmla="*/ 2147483647 h 211"/>
              <a:gd name="T56" fmla="*/ 2147483647 w 86"/>
              <a:gd name="T57" fmla="*/ 2147483647 h 211"/>
              <a:gd name="T58" fmla="*/ 2147483647 w 86"/>
              <a:gd name="T59" fmla="*/ 2147483647 h 211"/>
              <a:gd name="T60" fmla="*/ 2147483647 w 86"/>
              <a:gd name="T61" fmla="*/ 2147483647 h 211"/>
              <a:gd name="T62" fmla="*/ 2147483647 w 86"/>
              <a:gd name="T63" fmla="*/ 2147483647 h 211"/>
              <a:gd name="T64" fmla="*/ 2147483647 w 86"/>
              <a:gd name="T65" fmla="*/ 2147483647 h 211"/>
              <a:gd name="T66" fmla="*/ 2147483647 w 86"/>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211"/>
              <a:gd name="T104" fmla="*/ 86 w 86"/>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211">
                <a:moveTo>
                  <a:pt x="86" y="0"/>
                </a:moveTo>
                <a:lnTo>
                  <a:pt x="73" y="7"/>
                </a:lnTo>
                <a:lnTo>
                  <a:pt x="63" y="14"/>
                </a:lnTo>
                <a:lnTo>
                  <a:pt x="50" y="30"/>
                </a:lnTo>
                <a:lnTo>
                  <a:pt x="43" y="47"/>
                </a:lnTo>
                <a:lnTo>
                  <a:pt x="40" y="63"/>
                </a:lnTo>
                <a:lnTo>
                  <a:pt x="40" y="76"/>
                </a:lnTo>
                <a:lnTo>
                  <a:pt x="36" y="99"/>
                </a:lnTo>
                <a:lnTo>
                  <a:pt x="36" y="116"/>
                </a:lnTo>
                <a:lnTo>
                  <a:pt x="36" y="122"/>
                </a:lnTo>
                <a:lnTo>
                  <a:pt x="33" y="139"/>
                </a:lnTo>
                <a:lnTo>
                  <a:pt x="33" y="149"/>
                </a:lnTo>
                <a:lnTo>
                  <a:pt x="33" y="162"/>
                </a:lnTo>
                <a:lnTo>
                  <a:pt x="26" y="182"/>
                </a:lnTo>
                <a:lnTo>
                  <a:pt x="20" y="195"/>
                </a:lnTo>
                <a:lnTo>
                  <a:pt x="13" y="201"/>
                </a:lnTo>
                <a:lnTo>
                  <a:pt x="0" y="211"/>
                </a:lnTo>
                <a:lnTo>
                  <a:pt x="17" y="201"/>
                </a:lnTo>
                <a:lnTo>
                  <a:pt x="30" y="192"/>
                </a:lnTo>
                <a:lnTo>
                  <a:pt x="40" y="172"/>
                </a:lnTo>
                <a:lnTo>
                  <a:pt x="43" y="162"/>
                </a:lnTo>
                <a:lnTo>
                  <a:pt x="46" y="149"/>
                </a:lnTo>
                <a:lnTo>
                  <a:pt x="50" y="139"/>
                </a:lnTo>
                <a:lnTo>
                  <a:pt x="50" y="122"/>
                </a:lnTo>
                <a:lnTo>
                  <a:pt x="50" y="116"/>
                </a:lnTo>
                <a:lnTo>
                  <a:pt x="53" y="103"/>
                </a:lnTo>
                <a:lnTo>
                  <a:pt x="53" y="86"/>
                </a:lnTo>
                <a:lnTo>
                  <a:pt x="53" y="70"/>
                </a:lnTo>
                <a:lnTo>
                  <a:pt x="53" y="53"/>
                </a:lnTo>
                <a:lnTo>
                  <a:pt x="59" y="37"/>
                </a:lnTo>
                <a:lnTo>
                  <a:pt x="63" y="27"/>
                </a:lnTo>
                <a:lnTo>
                  <a:pt x="73" y="14"/>
                </a:lnTo>
                <a:lnTo>
                  <a:pt x="79" y="7"/>
                </a:lnTo>
                <a:lnTo>
                  <a:pt x="86" y="0"/>
                </a:lnTo>
                <a:close/>
              </a:path>
            </a:pathLst>
          </a:custGeom>
          <a:solidFill>
            <a:schemeClr val="tx2"/>
          </a:solidFill>
          <a:ln w="9525">
            <a:solidFill>
              <a:schemeClr val="tx1"/>
            </a:solidFill>
            <a:round/>
            <a:headEnd/>
            <a:tailEnd/>
          </a:ln>
        </p:spPr>
        <p:txBody>
          <a:bodyPr/>
          <a:lstStyle/>
          <a:p>
            <a:endParaRPr lang="en-US"/>
          </a:p>
        </p:txBody>
      </p:sp>
      <p:sp>
        <p:nvSpPr>
          <p:cNvPr id="12333" name="Rectangle 55"/>
          <p:cNvSpPr>
            <a:spLocks noChangeArrowheads="1"/>
          </p:cNvSpPr>
          <p:nvPr/>
        </p:nvSpPr>
        <p:spPr bwMode="auto">
          <a:xfrm>
            <a:off x="3733800" y="4737100"/>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334" name="Rectangle 56"/>
          <p:cNvSpPr>
            <a:spLocks noChangeArrowheads="1"/>
          </p:cNvSpPr>
          <p:nvPr/>
        </p:nvSpPr>
        <p:spPr bwMode="auto">
          <a:xfrm>
            <a:off x="3865563" y="4956176"/>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1</a:t>
            </a:r>
            <a:endParaRPr lang="en-US" altLang="en-US" sz="1800"/>
          </a:p>
        </p:txBody>
      </p:sp>
      <p:sp>
        <p:nvSpPr>
          <p:cNvPr id="12335" name="Rectangle 57"/>
          <p:cNvSpPr>
            <a:spLocks noChangeArrowheads="1"/>
          </p:cNvSpPr>
          <p:nvPr/>
        </p:nvSpPr>
        <p:spPr bwMode="auto">
          <a:xfrm>
            <a:off x="6288088" y="4803775"/>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336" name="Rectangle 58"/>
          <p:cNvSpPr>
            <a:spLocks noChangeArrowheads="1"/>
          </p:cNvSpPr>
          <p:nvPr/>
        </p:nvSpPr>
        <p:spPr bwMode="auto">
          <a:xfrm>
            <a:off x="6419850" y="502443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3</a:t>
            </a:r>
            <a:endParaRPr lang="en-US" altLang="en-US" sz="1800"/>
          </a:p>
        </p:txBody>
      </p:sp>
      <p:sp>
        <p:nvSpPr>
          <p:cNvPr id="12337" name="Rectangle 59"/>
          <p:cNvSpPr>
            <a:spLocks noChangeArrowheads="1"/>
          </p:cNvSpPr>
          <p:nvPr/>
        </p:nvSpPr>
        <p:spPr bwMode="auto">
          <a:xfrm>
            <a:off x="8270875" y="3884613"/>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338" name="Rectangle 60"/>
          <p:cNvSpPr>
            <a:spLocks noChangeArrowheads="1"/>
          </p:cNvSpPr>
          <p:nvPr/>
        </p:nvSpPr>
        <p:spPr bwMode="auto">
          <a:xfrm>
            <a:off x="8402638" y="41036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4</a:t>
            </a:r>
            <a:endParaRPr lang="en-US" altLang="en-US" sz="1800"/>
          </a:p>
        </p:txBody>
      </p:sp>
      <p:sp>
        <p:nvSpPr>
          <p:cNvPr id="12339" name="Freeform 61"/>
          <p:cNvSpPr>
            <a:spLocks/>
          </p:cNvSpPr>
          <p:nvPr/>
        </p:nvSpPr>
        <p:spPr bwMode="auto">
          <a:xfrm>
            <a:off x="7831138" y="3648075"/>
            <a:ext cx="277812" cy="273050"/>
          </a:xfrm>
          <a:custGeom>
            <a:avLst/>
            <a:gdLst>
              <a:gd name="T0" fmla="*/ 0 w 175"/>
              <a:gd name="T1" fmla="*/ 2147483647 h 172"/>
              <a:gd name="T2" fmla="*/ 2147483647 w 175"/>
              <a:gd name="T3" fmla="*/ 2147483647 h 172"/>
              <a:gd name="T4" fmla="*/ 2147483647 w 175"/>
              <a:gd name="T5" fmla="*/ 2147483647 h 172"/>
              <a:gd name="T6" fmla="*/ 2147483647 w 175"/>
              <a:gd name="T7" fmla="*/ 2147483647 h 172"/>
              <a:gd name="T8" fmla="*/ 2147483647 w 175"/>
              <a:gd name="T9" fmla="*/ 0 h 172"/>
              <a:gd name="T10" fmla="*/ 2147483647 w 175"/>
              <a:gd name="T11" fmla="*/ 0 h 172"/>
              <a:gd name="T12" fmla="*/ 2147483647 w 175"/>
              <a:gd name="T13" fmla="*/ 2147483647 h 172"/>
              <a:gd name="T14" fmla="*/ 2147483647 w 175"/>
              <a:gd name="T15" fmla="*/ 2147483647 h 172"/>
              <a:gd name="T16" fmla="*/ 2147483647 w 175"/>
              <a:gd name="T17" fmla="*/ 2147483647 h 172"/>
              <a:gd name="T18" fmla="*/ 2147483647 w 175"/>
              <a:gd name="T19" fmla="*/ 2147483647 h 172"/>
              <a:gd name="T20" fmla="*/ 2147483647 w 175"/>
              <a:gd name="T21" fmla="*/ 2147483647 h 172"/>
              <a:gd name="T22" fmla="*/ 2147483647 w 175"/>
              <a:gd name="T23" fmla="*/ 2147483647 h 172"/>
              <a:gd name="T24" fmla="*/ 2147483647 w 175"/>
              <a:gd name="T25" fmla="*/ 2147483647 h 172"/>
              <a:gd name="T26" fmla="*/ 2147483647 w 175"/>
              <a:gd name="T27" fmla="*/ 2147483647 h 172"/>
              <a:gd name="T28" fmla="*/ 2147483647 w 175"/>
              <a:gd name="T29" fmla="*/ 2147483647 h 172"/>
              <a:gd name="T30" fmla="*/ 2147483647 w 175"/>
              <a:gd name="T31" fmla="*/ 2147483647 h 172"/>
              <a:gd name="T32" fmla="*/ 2147483647 w 175"/>
              <a:gd name="T33" fmla="*/ 2147483647 h 172"/>
              <a:gd name="T34" fmla="*/ 2147483647 w 175"/>
              <a:gd name="T35" fmla="*/ 2147483647 h 172"/>
              <a:gd name="T36" fmla="*/ 0 w 175"/>
              <a:gd name="T37" fmla="*/ 2147483647 h 1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2"/>
              <a:gd name="T59" fmla="*/ 175 w 175"/>
              <a:gd name="T60" fmla="*/ 172 h 1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2">
                <a:moveTo>
                  <a:pt x="0" y="86"/>
                </a:moveTo>
                <a:lnTo>
                  <a:pt x="6" y="56"/>
                </a:lnTo>
                <a:lnTo>
                  <a:pt x="20" y="30"/>
                </a:lnTo>
                <a:lnTo>
                  <a:pt x="43" y="10"/>
                </a:lnTo>
                <a:lnTo>
                  <a:pt x="73" y="0"/>
                </a:lnTo>
                <a:lnTo>
                  <a:pt x="102" y="0"/>
                </a:lnTo>
                <a:lnTo>
                  <a:pt x="132" y="10"/>
                </a:lnTo>
                <a:lnTo>
                  <a:pt x="155" y="30"/>
                </a:lnTo>
                <a:lnTo>
                  <a:pt x="172" y="56"/>
                </a:lnTo>
                <a:lnTo>
                  <a:pt x="175" y="86"/>
                </a:lnTo>
                <a:lnTo>
                  <a:pt x="172" y="116"/>
                </a:lnTo>
                <a:lnTo>
                  <a:pt x="155" y="142"/>
                </a:lnTo>
                <a:lnTo>
                  <a:pt x="132" y="162"/>
                </a:lnTo>
                <a:lnTo>
                  <a:pt x="102" y="172"/>
                </a:lnTo>
                <a:lnTo>
                  <a:pt x="73" y="172"/>
                </a:lnTo>
                <a:lnTo>
                  <a:pt x="43" y="162"/>
                </a:lnTo>
                <a:lnTo>
                  <a:pt x="20" y="142"/>
                </a:lnTo>
                <a:lnTo>
                  <a:pt x="6" y="116"/>
                </a:lnTo>
                <a:lnTo>
                  <a:pt x="0" y="86"/>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62"/>
          <p:cNvSpPr>
            <a:spLocks/>
          </p:cNvSpPr>
          <p:nvPr/>
        </p:nvSpPr>
        <p:spPr bwMode="auto">
          <a:xfrm>
            <a:off x="7872413" y="3690939"/>
            <a:ext cx="195262" cy="187325"/>
          </a:xfrm>
          <a:custGeom>
            <a:avLst/>
            <a:gdLst>
              <a:gd name="T0" fmla="*/ 0 w 123"/>
              <a:gd name="T1" fmla="*/ 2147483647 h 118"/>
              <a:gd name="T2" fmla="*/ 2147483647 w 123"/>
              <a:gd name="T3" fmla="*/ 2147483647 h 118"/>
              <a:gd name="T4" fmla="*/ 2147483647 w 123"/>
              <a:gd name="T5" fmla="*/ 2147483647 h 118"/>
              <a:gd name="T6" fmla="*/ 2147483647 w 123"/>
              <a:gd name="T7" fmla="*/ 0 h 118"/>
              <a:gd name="T8" fmla="*/ 2147483647 w 123"/>
              <a:gd name="T9" fmla="*/ 0 h 118"/>
              <a:gd name="T10" fmla="*/ 2147483647 w 123"/>
              <a:gd name="T11" fmla="*/ 2147483647 h 118"/>
              <a:gd name="T12" fmla="*/ 2147483647 w 123"/>
              <a:gd name="T13" fmla="*/ 2147483647 h 118"/>
              <a:gd name="T14" fmla="*/ 2147483647 w 123"/>
              <a:gd name="T15" fmla="*/ 2147483647 h 118"/>
              <a:gd name="T16" fmla="*/ 2147483647 w 123"/>
              <a:gd name="T17" fmla="*/ 2147483647 h 118"/>
              <a:gd name="T18" fmla="*/ 2147483647 w 123"/>
              <a:gd name="T19" fmla="*/ 2147483647 h 118"/>
              <a:gd name="T20" fmla="*/ 2147483647 w 123"/>
              <a:gd name="T21" fmla="*/ 2147483647 h 118"/>
              <a:gd name="T22" fmla="*/ 2147483647 w 123"/>
              <a:gd name="T23" fmla="*/ 2147483647 h 118"/>
              <a:gd name="T24" fmla="*/ 2147483647 w 123"/>
              <a:gd name="T25" fmla="*/ 2147483647 h 118"/>
              <a:gd name="T26" fmla="*/ 2147483647 w 123"/>
              <a:gd name="T27" fmla="*/ 2147483647 h 118"/>
              <a:gd name="T28" fmla="*/ 0 w 123"/>
              <a:gd name="T29" fmla="*/ 2147483647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118"/>
              <a:gd name="T47" fmla="*/ 123 w 123"/>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118">
                <a:moveTo>
                  <a:pt x="0" y="59"/>
                </a:moveTo>
                <a:lnTo>
                  <a:pt x="7" y="33"/>
                </a:lnTo>
                <a:lnTo>
                  <a:pt x="23" y="13"/>
                </a:lnTo>
                <a:lnTo>
                  <a:pt x="50" y="0"/>
                </a:lnTo>
                <a:lnTo>
                  <a:pt x="76" y="0"/>
                </a:lnTo>
                <a:lnTo>
                  <a:pt x="99" y="13"/>
                </a:lnTo>
                <a:lnTo>
                  <a:pt x="116" y="33"/>
                </a:lnTo>
                <a:lnTo>
                  <a:pt x="123" y="59"/>
                </a:lnTo>
                <a:lnTo>
                  <a:pt x="116" y="85"/>
                </a:lnTo>
                <a:lnTo>
                  <a:pt x="99" y="108"/>
                </a:lnTo>
                <a:lnTo>
                  <a:pt x="76" y="118"/>
                </a:lnTo>
                <a:lnTo>
                  <a:pt x="50" y="118"/>
                </a:lnTo>
                <a:lnTo>
                  <a:pt x="23" y="108"/>
                </a:lnTo>
                <a:lnTo>
                  <a:pt x="7" y="85"/>
                </a:lnTo>
                <a:lnTo>
                  <a:pt x="0" y="59"/>
                </a:lnTo>
                <a:close/>
              </a:path>
            </a:pathLst>
          </a:custGeom>
          <a:solidFill>
            <a:srgbClr val="FFCF56"/>
          </a:solidFill>
          <a:ln w="9525">
            <a:solidFill>
              <a:srgbClr val="FFCF56"/>
            </a:solidFill>
            <a:round/>
            <a:headEnd/>
            <a:tailEnd/>
          </a:ln>
        </p:spPr>
        <p:txBody>
          <a:bodyPr/>
          <a:lstStyle/>
          <a:p>
            <a:endParaRPr lang="en-US"/>
          </a:p>
        </p:txBody>
      </p:sp>
      <p:sp>
        <p:nvSpPr>
          <p:cNvPr id="12341" name="Freeform 63"/>
          <p:cNvSpPr>
            <a:spLocks/>
          </p:cNvSpPr>
          <p:nvPr/>
        </p:nvSpPr>
        <p:spPr bwMode="auto">
          <a:xfrm>
            <a:off x="5816601" y="4443413"/>
            <a:ext cx="277813" cy="271462"/>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6"/>
                </a:moveTo>
                <a:lnTo>
                  <a:pt x="7" y="56"/>
                </a:lnTo>
                <a:lnTo>
                  <a:pt x="20" y="30"/>
                </a:lnTo>
                <a:lnTo>
                  <a:pt x="43" y="10"/>
                </a:lnTo>
                <a:lnTo>
                  <a:pt x="73" y="0"/>
                </a:lnTo>
                <a:lnTo>
                  <a:pt x="102" y="0"/>
                </a:lnTo>
                <a:lnTo>
                  <a:pt x="132" y="10"/>
                </a:lnTo>
                <a:lnTo>
                  <a:pt x="155" y="30"/>
                </a:lnTo>
                <a:lnTo>
                  <a:pt x="172" y="56"/>
                </a:lnTo>
                <a:lnTo>
                  <a:pt x="175" y="86"/>
                </a:lnTo>
                <a:lnTo>
                  <a:pt x="172" y="115"/>
                </a:lnTo>
                <a:lnTo>
                  <a:pt x="155" y="142"/>
                </a:lnTo>
                <a:lnTo>
                  <a:pt x="132" y="162"/>
                </a:lnTo>
                <a:lnTo>
                  <a:pt x="102" y="171"/>
                </a:lnTo>
                <a:lnTo>
                  <a:pt x="73" y="171"/>
                </a:lnTo>
                <a:lnTo>
                  <a:pt x="43" y="162"/>
                </a:lnTo>
                <a:lnTo>
                  <a:pt x="20" y="142"/>
                </a:lnTo>
                <a:lnTo>
                  <a:pt x="7" y="115"/>
                </a:lnTo>
                <a:lnTo>
                  <a:pt x="0" y="86"/>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64"/>
          <p:cNvSpPr>
            <a:spLocks/>
          </p:cNvSpPr>
          <p:nvPr/>
        </p:nvSpPr>
        <p:spPr bwMode="auto">
          <a:xfrm>
            <a:off x="5857876" y="4484688"/>
            <a:ext cx="195263" cy="188912"/>
          </a:xfrm>
          <a:custGeom>
            <a:avLst/>
            <a:gdLst>
              <a:gd name="T0" fmla="*/ 0 w 123"/>
              <a:gd name="T1" fmla="*/ 2147483647 h 119"/>
              <a:gd name="T2" fmla="*/ 2147483647 w 123"/>
              <a:gd name="T3" fmla="*/ 2147483647 h 119"/>
              <a:gd name="T4" fmla="*/ 2147483647 w 123"/>
              <a:gd name="T5" fmla="*/ 2147483647 h 119"/>
              <a:gd name="T6" fmla="*/ 2147483647 w 123"/>
              <a:gd name="T7" fmla="*/ 0 h 119"/>
              <a:gd name="T8" fmla="*/ 2147483647 w 123"/>
              <a:gd name="T9" fmla="*/ 0 h 119"/>
              <a:gd name="T10" fmla="*/ 2147483647 w 123"/>
              <a:gd name="T11" fmla="*/ 2147483647 h 119"/>
              <a:gd name="T12" fmla="*/ 2147483647 w 123"/>
              <a:gd name="T13" fmla="*/ 2147483647 h 119"/>
              <a:gd name="T14" fmla="*/ 2147483647 w 123"/>
              <a:gd name="T15" fmla="*/ 2147483647 h 119"/>
              <a:gd name="T16" fmla="*/ 2147483647 w 123"/>
              <a:gd name="T17" fmla="*/ 2147483647 h 119"/>
              <a:gd name="T18" fmla="*/ 2147483647 w 123"/>
              <a:gd name="T19" fmla="*/ 2147483647 h 119"/>
              <a:gd name="T20" fmla="*/ 2147483647 w 123"/>
              <a:gd name="T21" fmla="*/ 2147483647 h 119"/>
              <a:gd name="T22" fmla="*/ 2147483647 w 123"/>
              <a:gd name="T23" fmla="*/ 2147483647 h 119"/>
              <a:gd name="T24" fmla="*/ 2147483647 w 123"/>
              <a:gd name="T25" fmla="*/ 2147483647 h 119"/>
              <a:gd name="T26" fmla="*/ 2147483647 w 123"/>
              <a:gd name="T27" fmla="*/ 2147483647 h 119"/>
              <a:gd name="T28" fmla="*/ 0 w 123"/>
              <a:gd name="T29" fmla="*/ 2147483647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119"/>
              <a:gd name="T47" fmla="*/ 123 w 123"/>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119">
                <a:moveTo>
                  <a:pt x="0" y="60"/>
                </a:moveTo>
                <a:lnTo>
                  <a:pt x="7" y="33"/>
                </a:lnTo>
                <a:lnTo>
                  <a:pt x="24" y="10"/>
                </a:lnTo>
                <a:lnTo>
                  <a:pt x="50" y="0"/>
                </a:lnTo>
                <a:lnTo>
                  <a:pt x="76" y="0"/>
                </a:lnTo>
                <a:lnTo>
                  <a:pt x="100" y="10"/>
                </a:lnTo>
                <a:lnTo>
                  <a:pt x="116" y="33"/>
                </a:lnTo>
                <a:lnTo>
                  <a:pt x="123" y="60"/>
                </a:lnTo>
                <a:lnTo>
                  <a:pt x="116" y="86"/>
                </a:lnTo>
                <a:lnTo>
                  <a:pt x="100" y="106"/>
                </a:lnTo>
                <a:lnTo>
                  <a:pt x="76" y="119"/>
                </a:lnTo>
                <a:lnTo>
                  <a:pt x="50" y="119"/>
                </a:lnTo>
                <a:lnTo>
                  <a:pt x="24" y="106"/>
                </a:lnTo>
                <a:lnTo>
                  <a:pt x="7" y="86"/>
                </a:lnTo>
                <a:lnTo>
                  <a:pt x="0" y="60"/>
                </a:lnTo>
                <a:close/>
              </a:path>
            </a:pathLst>
          </a:custGeom>
          <a:solidFill>
            <a:srgbClr val="FFCF56"/>
          </a:solidFill>
          <a:ln w="9525">
            <a:solidFill>
              <a:srgbClr val="FFCF56"/>
            </a:solidFill>
            <a:round/>
            <a:headEnd/>
            <a:tailEnd/>
          </a:ln>
        </p:spPr>
        <p:txBody>
          <a:bodyPr/>
          <a:lstStyle/>
          <a:p>
            <a:endParaRPr lang="en-US"/>
          </a:p>
        </p:txBody>
      </p:sp>
      <p:sp>
        <p:nvSpPr>
          <p:cNvPr id="12343" name="Freeform 65"/>
          <p:cNvSpPr>
            <a:spLocks/>
          </p:cNvSpPr>
          <p:nvPr/>
        </p:nvSpPr>
        <p:spPr bwMode="auto">
          <a:xfrm>
            <a:off x="4521201" y="4924426"/>
            <a:ext cx="277813"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6" y="56"/>
                </a:lnTo>
                <a:lnTo>
                  <a:pt x="20" y="29"/>
                </a:lnTo>
                <a:lnTo>
                  <a:pt x="43" y="10"/>
                </a:lnTo>
                <a:lnTo>
                  <a:pt x="73" y="0"/>
                </a:lnTo>
                <a:lnTo>
                  <a:pt x="102" y="0"/>
                </a:lnTo>
                <a:lnTo>
                  <a:pt x="132" y="10"/>
                </a:lnTo>
                <a:lnTo>
                  <a:pt x="155" y="29"/>
                </a:lnTo>
                <a:lnTo>
                  <a:pt x="172" y="56"/>
                </a:lnTo>
                <a:lnTo>
                  <a:pt x="175" y="85"/>
                </a:lnTo>
                <a:lnTo>
                  <a:pt x="172" y="115"/>
                </a:lnTo>
                <a:lnTo>
                  <a:pt x="155" y="141"/>
                </a:lnTo>
                <a:lnTo>
                  <a:pt x="132" y="161"/>
                </a:lnTo>
                <a:lnTo>
                  <a:pt x="102" y="171"/>
                </a:lnTo>
                <a:lnTo>
                  <a:pt x="73" y="171"/>
                </a:lnTo>
                <a:lnTo>
                  <a:pt x="43" y="161"/>
                </a:lnTo>
                <a:lnTo>
                  <a:pt x="20" y="141"/>
                </a:lnTo>
                <a:lnTo>
                  <a:pt x="6" y="115"/>
                </a:lnTo>
                <a:lnTo>
                  <a:pt x="0" y="85"/>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66"/>
          <p:cNvSpPr>
            <a:spLocks/>
          </p:cNvSpPr>
          <p:nvPr/>
        </p:nvSpPr>
        <p:spPr bwMode="auto">
          <a:xfrm>
            <a:off x="4562476" y="4965701"/>
            <a:ext cx="195263" cy="188913"/>
          </a:xfrm>
          <a:custGeom>
            <a:avLst/>
            <a:gdLst>
              <a:gd name="T0" fmla="*/ 0 w 123"/>
              <a:gd name="T1" fmla="*/ 2147483647 h 119"/>
              <a:gd name="T2" fmla="*/ 2147483647 w 123"/>
              <a:gd name="T3" fmla="*/ 2147483647 h 119"/>
              <a:gd name="T4" fmla="*/ 2147483647 w 123"/>
              <a:gd name="T5" fmla="*/ 2147483647 h 119"/>
              <a:gd name="T6" fmla="*/ 2147483647 w 123"/>
              <a:gd name="T7" fmla="*/ 0 h 119"/>
              <a:gd name="T8" fmla="*/ 2147483647 w 123"/>
              <a:gd name="T9" fmla="*/ 0 h 119"/>
              <a:gd name="T10" fmla="*/ 2147483647 w 123"/>
              <a:gd name="T11" fmla="*/ 2147483647 h 119"/>
              <a:gd name="T12" fmla="*/ 2147483647 w 123"/>
              <a:gd name="T13" fmla="*/ 2147483647 h 119"/>
              <a:gd name="T14" fmla="*/ 2147483647 w 123"/>
              <a:gd name="T15" fmla="*/ 2147483647 h 119"/>
              <a:gd name="T16" fmla="*/ 2147483647 w 123"/>
              <a:gd name="T17" fmla="*/ 2147483647 h 119"/>
              <a:gd name="T18" fmla="*/ 2147483647 w 123"/>
              <a:gd name="T19" fmla="*/ 2147483647 h 119"/>
              <a:gd name="T20" fmla="*/ 2147483647 w 123"/>
              <a:gd name="T21" fmla="*/ 2147483647 h 119"/>
              <a:gd name="T22" fmla="*/ 2147483647 w 123"/>
              <a:gd name="T23" fmla="*/ 2147483647 h 119"/>
              <a:gd name="T24" fmla="*/ 2147483647 w 123"/>
              <a:gd name="T25" fmla="*/ 2147483647 h 119"/>
              <a:gd name="T26" fmla="*/ 2147483647 w 123"/>
              <a:gd name="T27" fmla="*/ 2147483647 h 119"/>
              <a:gd name="T28" fmla="*/ 0 w 123"/>
              <a:gd name="T29" fmla="*/ 2147483647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119"/>
              <a:gd name="T47" fmla="*/ 123 w 123"/>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119">
                <a:moveTo>
                  <a:pt x="0" y="59"/>
                </a:moveTo>
                <a:lnTo>
                  <a:pt x="7" y="33"/>
                </a:lnTo>
                <a:lnTo>
                  <a:pt x="23" y="13"/>
                </a:lnTo>
                <a:lnTo>
                  <a:pt x="50" y="0"/>
                </a:lnTo>
                <a:lnTo>
                  <a:pt x="76" y="0"/>
                </a:lnTo>
                <a:lnTo>
                  <a:pt x="99" y="13"/>
                </a:lnTo>
                <a:lnTo>
                  <a:pt x="116" y="33"/>
                </a:lnTo>
                <a:lnTo>
                  <a:pt x="123" y="59"/>
                </a:lnTo>
                <a:lnTo>
                  <a:pt x="116" y="86"/>
                </a:lnTo>
                <a:lnTo>
                  <a:pt x="99" y="109"/>
                </a:lnTo>
                <a:lnTo>
                  <a:pt x="76" y="119"/>
                </a:lnTo>
                <a:lnTo>
                  <a:pt x="50" y="119"/>
                </a:lnTo>
                <a:lnTo>
                  <a:pt x="23" y="109"/>
                </a:lnTo>
                <a:lnTo>
                  <a:pt x="7" y="86"/>
                </a:lnTo>
                <a:lnTo>
                  <a:pt x="0" y="59"/>
                </a:lnTo>
                <a:close/>
              </a:path>
            </a:pathLst>
          </a:custGeom>
          <a:solidFill>
            <a:srgbClr val="FFCF56"/>
          </a:solidFill>
          <a:ln w="9525">
            <a:solidFill>
              <a:srgbClr val="FFCF56"/>
            </a:solidFill>
            <a:round/>
            <a:headEnd/>
            <a:tailEnd/>
          </a:ln>
        </p:spPr>
        <p:txBody>
          <a:bodyPr/>
          <a:lstStyle/>
          <a:p>
            <a:endParaRPr lang="en-US"/>
          </a:p>
        </p:txBody>
      </p:sp>
      <p:sp>
        <p:nvSpPr>
          <p:cNvPr id="12345" name="Freeform 67"/>
          <p:cNvSpPr>
            <a:spLocks/>
          </p:cNvSpPr>
          <p:nvPr/>
        </p:nvSpPr>
        <p:spPr bwMode="auto">
          <a:xfrm>
            <a:off x="3309938" y="5359401"/>
            <a:ext cx="277812"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3" y="56"/>
                </a:lnTo>
                <a:lnTo>
                  <a:pt x="19" y="29"/>
                </a:lnTo>
                <a:lnTo>
                  <a:pt x="42" y="9"/>
                </a:lnTo>
                <a:lnTo>
                  <a:pt x="72" y="0"/>
                </a:lnTo>
                <a:lnTo>
                  <a:pt x="102" y="0"/>
                </a:lnTo>
                <a:lnTo>
                  <a:pt x="128" y="9"/>
                </a:lnTo>
                <a:lnTo>
                  <a:pt x="152" y="29"/>
                </a:lnTo>
                <a:lnTo>
                  <a:pt x="168" y="56"/>
                </a:lnTo>
                <a:lnTo>
                  <a:pt x="175" y="85"/>
                </a:lnTo>
                <a:lnTo>
                  <a:pt x="168" y="115"/>
                </a:lnTo>
                <a:lnTo>
                  <a:pt x="152" y="141"/>
                </a:lnTo>
                <a:lnTo>
                  <a:pt x="128" y="161"/>
                </a:lnTo>
                <a:lnTo>
                  <a:pt x="102" y="171"/>
                </a:lnTo>
                <a:lnTo>
                  <a:pt x="72" y="171"/>
                </a:lnTo>
                <a:lnTo>
                  <a:pt x="42" y="161"/>
                </a:lnTo>
                <a:lnTo>
                  <a:pt x="19" y="141"/>
                </a:lnTo>
                <a:lnTo>
                  <a:pt x="3" y="115"/>
                </a:lnTo>
                <a:lnTo>
                  <a:pt x="0" y="85"/>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68"/>
          <p:cNvSpPr>
            <a:spLocks/>
          </p:cNvSpPr>
          <p:nvPr/>
        </p:nvSpPr>
        <p:spPr bwMode="auto">
          <a:xfrm>
            <a:off x="3351214" y="5400676"/>
            <a:ext cx="193675" cy="188913"/>
          </a:xfrm>
          <a:custGeom>
            <a:avLst/>
            <a:gdLst>
              <a:gd name="T0" fmla="*/ 0 w 122"/>
              <a:gd name="T1" fmla="*/ 2147483647 h 119"/>
              <a:gd name="T2" fmla="*/ 2147483647 w 122"/>
              <a:gd name="T3" fmla="*/ 2147483647 h 119"/>
              <a:gd name="T4" fmla="*/ 2147483647 w 122"/>
              <a:gd name="T5" fmla="*/ 2147483647 h 119"/>
              <a:gd name="T6" fmla="*/ 2147483647 w 122"/>
              <a:gd name="T7" fmla="*/ 0 h 119"/>
              <a:gd name="T8" fmla="*/ 2147483647 w 122"/>
              <a:gd name="T9" fmla="*/ 0 h 119"/>
              <a:gd name="T10" fmla="*/ 2147483647 w 122"/>
              <a:gd name="T11" fmla="*/ 2147483647 h 119"/>
              <a:gd name="T12" fmla="*/ 2147483647 w 122"/>
              <a:gd name="T13" fmla="*/ 2147483647 h 119"/>
              <a:gd name="T14" fmla="*/ 2147483647 w 122"/>
              <a:gd name="T15" fmla="*/ 2147483647 h 119"/>
              <a:gd name="T16" fmla="*/ 2147483647 w 122"/>
              <a:gd name="T17" fmla="*/ 2147483647 h 119"/>
              <a:gd name="T18" fmla="*/ 2147483647 w 122"/>
              <a:gd name="T19" fmla="*/ 2147483647 h 119"/>
              <a:gd name="T20" fmla="*/ 2147483647 w 122"/>
              <a:gd name="T21" fmla="*/ 2147483647 h 119"/>
              <a:gd name="T22" fmla="*/ 2147483647 w 122"/>
              <a:gd name="T23" fmla="*/ 2147483647 h 119"/>
              <a:gd name="T24" fmla="*/ 2147483647 w 122"/>
              <a:gd name="T25" fmla="*/ 2147483647 h 119"/>
              <a:gd name="T26" fmla="*/ 2147483647 w 122"/>
              <a:gd name="T27" fmla="*/ 2147483647 h 119"/>
              <a:gd name="T28" fmla="*/ 0 w 122"/>
              <a:gd name="T29" fmla="*/ 2147483647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19"/>
              <a:gd name="T47" fmla="*/ 122 w 12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19">
                <a:moveTo>
                  <a:pt x="0" y="59"/>
                </a:moveTo>
                <a:lnTo>
                  <a:pt x="3" y="33"/>
                </a:lnTo>
                <a:lnTo>
                  <a:pt x="23" y="10"/>
                </a:lnTo>
                <a:lnTo>
                  <a:pt x="46" y="0"/>
                </a:lnTo>
                <a:lnTo>
                  <a:pt x="73" y="0"/>
                </a:lnTo>
                <a:lnTo>
                  <a:pt x="99" y="10"/>
                </a:lnTo>
                <a:lnTo>
                  <a:pt x="116" y="33"/>
                </a:lnTo>
                <a:lnTo>
                  <a:pt x="122" y="59"/>
                </a:lnTo>
                <a:lnTo>
                  <a:pt x="116" y="86"/>
                </a:lnTo>
                <a:lnTo>
                  <a:pt x="99" y="105"/>
                </a:lnTo>
                <a:lnTo>
                  <a:pt x="73" y="119"/>
                </a:lnTo>
                <a:lnTo>
                  <a:pt x="46" y="119"/>
                </a:lnTo>
                <a:lnTo>
                  <a:pt x="23" y="105"/>
                </a:lnTo>
                <a:lnTo>
                  <a:pt x="3" y="86"/>
                </a:lnTo>
                <a:lnTo>
                  <a:pt x="0" y="59"/>
                </a:lnTo>
                <a:close/>
              </a:path>
            </a:pathLst>
          </a:custGeom>
          <a:solidFill>
            <a:srgbClr val="FFC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Rectangle 69"/>
          <p:cNvSpPr>
            <a:spLocks noChangeArrowheads="1"/>
          </p:cNvSpPr>
          <p:nvPr/>
        </p:nvSpPr>
        <p:spPr bwMode="auto">
          <a:xfrm>
            <a:off x="6335713" y="4778375"/>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sp>
        <p:nvSpPr>
          <p:cNvPr id="12348" name="Rectangle 70"/>
          <p:cNvSpPr>
            <a:spLocks noChangeArrowheads="1"/>
          </p:cNvSpPr>
          <p:nvPr/>
        </p:nvSpPr>
        <p:spPr bwMode="auto">
          <a:xfrm>
            <a:off x="3776663" y="46783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sp>
        <p:nvSpPr>
          <p:cNvPr id="12349" name="Rectangle 71"/>
          <p:cNvSpPr>
            <a:spLocks noChangeArrowheads="1"/>
          </p:cNvSpPr>
          <p:nvPr/>
        </p:nvSpPr>
        <p:spPr bwMode="auto">
          <a:xfrm>
            <a:off x="8302625" y="384651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sp>
        <p:nvSpPr>
          <p:cNvPr id="12350" name="Rectangle 72"/>
          <p:cNvSpPr>
            <a:spLocks noChangeArrowheads="1"/>
          </p:cNvSpPr>
          <p:nvPr/>
        </p:nvSpPr>
        <p:spPr bwMode="auto">
          <a:xfrm>
            <a:off x="5103813" y="408781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graphicFrame>
        <p:nvGraphicFramePr>
          <p:cNvPr id="12351" name="Object 4">
            <a:hlinkClick r:id="" action="ppaction://ole?verb=0"/>
          </p:cNvPr>
          <p:cNvGraphicFramePr>
            <a:graphicFrameLocks/>
          </p:cNvGraphicFramePr>
          <p:nvPr/>
        </p:nvGraphicFramePr>
        <p:xfrm>
          <a:off x="5257800" y="2817814"/>
          <a:ext cx="3505200" cy="763587"/>
        </p:xfrm>
        <a:graphic>
          <a:graphicData uri="http://schemas.openxmlformats.org/presentationml/2006/ole">
            <mc:AlternateContent xmlns:mc="http://schemas.openxmlformats.org/markup-compatibility/2006">
              <mc:Choice xmlns:v="urn:schemas-microsoft-com:vml" Requires="v">
                <p:oleObj spid="_x0000_s10265" name="Equation" r:id="rId4" imgW="1136719" imgH="228600" progId="Equation.DSMT4">
                  <p:embed/>
                </p:oleObj>
              </mc:Choice>
              <mc:Fallback>
                <p:oleObj name="Equation" r:id="rId4" imgW="1136719" imgH="228600" progId="Equation.DSMT4">
                  <p:embed/>
                  <p:pic>
                    <p:nvPicPr>
                      <p:cNvPr id="12351" name="Object 4">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817814"/>
                        <a:ext cx="35052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52" name="Object 5">
            <a:hlinkClick r:id="" action="ppaction://ole?verb=0"/>
          </p:cNvPr>
          <p:cNvGraphicFramePr>
            <a:graphicFrameLocks/>
          </p:cNvGraphicFramePr>
          <p:nvPr/>
        </p:nvGraphicFramePr>
        <p:xfrm>
          <a:off x="7543800" y="4953001"/>
          <a:ext cx="2590800" cy="777875"/>
        </p:xfrm>
        <a:graphic>
          <a:graphicData uri="http://schemas.openxmlformats.org/presentationml/2006/ole">
            <mc:AlternateContent xmlns:mc="http://schemas.openxmlformats.org/markup-compatibility/2006">
              <mc:Choice xmlns:v="urn:schemas-microsoft-com:vml" Requires="v">
                <p:oleObj spid="_x0000_s10266" name="Equation" r:id="rId6" imgW="819223" imgH="228600" progId="Equation.DSMT4">
                  <p:embed/>
                </p:oleObj>
              </mc:Choice>
              <mc:Fallback>
                <p:oleObj name="Equation" r:id="rId6" imgW="819223" imgH="228600" progId="Equation.DSMT4">
                  <p:embed/>
                  <p:pic>
                    <p:nvPicPr>
                      <p:cNvPr id="12352" name="Object 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4953001"/>
                        <a:ext cx="25908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53" name="Arc 6"/>
          <p:cNvSpPr>
            <a:spLocks/>
          </p:cNvSpPr>
          <p:nvPr/>
        </p:nvSpPr>
        <p:spPr bwMode="auto">
          <a:xfrm>
            <a:off x="6948488" y="4343400"/>
            <a:ext cx="520700" cy="10541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4" name="Arc 7"/>
          <p:cNvSpPr>
            <a:spLocks/>
          </p:cNvSpPr>
          <p:nvPr/>
        </p:nvSpPr>
        <p:spPr bwMode="auto">
          <a:xfrm>
            <a:off x="4814889" y="3287714"/>
            <a:ext cx="485775" cy="21907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8"/>
                  <a:pt x="9627" y="39"/>
                  <a:pt x="21529" y="0"/>
                </a:cubicBezTo>
              </a:path>
              <a:path w="21600" h="21600" stroke="0" extrusionOk="0">
                <a:moveTo>
                  <a:pt x="0" y="21600"/>
                </a:moveTo>
                <a:cubicBezTo>
                  <a:pt x="0" y="9698"/>
                  <a:pt x="9627" y="39"/>
                  <a:pt x="21529" y="0"/>
                </a:cubicBezTo>
                <a:lnTo>
                  <a:pt x="21600" y="21600"/>
                </a:lnTo>
                <a:lnTo>
                  <a:pt x="0" y="2160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6" name="Slide Number Placeholder 6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1C0D2F26-A4E9-4350-B06F-B7CE9FFA61BB}" type="slidenum">
              <a:rPr lang="en-US" altLang="en-US" sz="1400"/>
              <a:pPr eaLnBrk="1" hangingPunct="1">
                <a:spcBef>
                  <a:spcPct val="0"/>
                </a:spcBef>
              </a:pPr>
              <a:t>10</a:t>
            </a:fld>
            <a:endParaRPr lang="en-US" altLang="en-US" sz="1400"/>
          </a:p>
        </p:txBody>
      </p:sp>
      <p:sp>
        <p:nvSpPr>
          <p:cNvPr id="2" name="Rectangle 1">
            <a:extLst>
              <a:ext uri="{FF2B5EF4-FFF2-40B4-BE49-F238E27FC236}">
                <a16:creationId xmlns:a16="http://schemas.microsoft.com/office/drawing/2014/main" id="{3E4F8016-3EC3-4A77-9C5F-8B22E3675A2C}"/>
              </a:ext>
            </a:extLst>
          </p:cNvPr>
          <p:cNvSpPr/>
          <p:nvPr/>
        </p:nvSpPr>
        <p:spPr>
          <a:xfrm>
            <a:off x="838200" y="1205698"/>
            <a:ext cx="10989039" cy="1384995"/>
          </a:xfrm>
          <a:prstGeom prst="rect">
            <a:avLst/>
          </a:prstGeom>
        </p:spPr>
        <p:txBody>
          <a:bodyPr wrap="square">
            <a:spAutoFit/>
          </a:bodyPr>
          <a:lstStyle/>
          <a:p>
            <a:pPr>
              <a:buClr>
                <a:srgbClr val="8E0D30"/>
              </a:buClr>
            </a:pPr>
            <a:r>
              <a:rPr lang="en-US" altLang="en-US" sz="2800" b="1" dirty="0"/>
              <a:t>Idea</a:t>
            </a:r>
            <a:r>
              <a:rPr lang="en-US" altLang="en-US" sz="2800" dirty="0"/>
              <a:t>: OLS chooses the line that minimizes the errors, i.e. sum of squared residuals (squared distances from the observed y values and the line)</a:t>
            </a:r>
          </a:p>
        </p:txBody>
      </p:sp>
      <p:sp>
        <p:nvSpPr>
          <p:cNvPr id="3" name="Footer Placeholder 2">
            <a:extLst>
              <a:ext uri="{FF2B5EF4-FFF2-40B4-BE49-F238E27FC236}">
                <a16:creationId xmlns:a16="http://schemas.microsoft.com/office/drawing/2014/main" id="{E359019F-5C8B-4712-8710-368A291E4902}"/>
              </a:ext>
            </a:extLst>
          </p:cNvPr>
          <p:cNvSpPr>
            <a:spLocks noGrp="1"/>
          </p:cNvSpPr>
          <p:nvPr>
            <p:ph type="ftr" sz="quarter" idx="11"/>
          </p:nvPr>
        </p:nvSpPr>
        <p:spPr/>
        <p:txBody>
          <a:bodyPr/>
          <a:lstStyle/>
          <a:p>
            <a:r>
              <a:rPr lang="en-US"/>
              <a:t>Lecture 10 - Simple Linear Regression II</a:t>
            </a:r>
          </a:p>
        </p:txBody>
      </p:sp>
      <p:sp>
        <p:nvSpPr>
          <p:cNvPr id="73" name="Title 1">
            <a:extLst>
              <a:ext uri="{FF2B5EF4-FFF2-40B4-BE49-F238E27FC236}">
                <a16:creationId xmlns:a16="http://schemas.microsoft.com/office/drawing/2014/main" id="{1C5F2EB1-C5AE-1846-9E6A-352ABE6A89A2}"/>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Topic: Ordinary Linear Squares (OLS)</a:t>
            </a:r>
          </a:p>
        </p:txBody>
      </p:sp>
    </p:spTree>
    <p:extLst>
      <p:ext uri="{BB962C8B-B14F-4D97-AF65-F5344CB8AC3E}">
        <p14:creationId xmlns:p14="http://schemas.microsoft.com/office/powerpoint/2010/main" val="330845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Line 9"/>
          <p:cNvSpPr>
            <a:spLocks noChangeShapeType="1"/>
          </p:cNvSpPr>
          <p:nvPr/>
        </p:nvSpPr>
        <p:spPr bwMode="auto">
          <a:xfrm>
            <a:off x="4662489" y="3654426"/>
            <a:ext cx="1587" cy="1406525"/>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Rectangle 10"/>
          <p:cNvSpPr>
            <a:spLocks noChangeArrowheads="1"/>
          </p:cNvSpPr>
          <p:nvPr/>
        </p:nvSpPr>
        <p:spPr bwMode="auto">
          <a:xfrm>
            <a:off x="5045075" y="4144963"/>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293" name="Rectangle 11"/>
          <p:cNvSpPr>
            <a:spLocks noChangeArrowheads="1"/>
          </p:cNvSpPr>
          <p:nvPr/>
        </p:nvSpPr>
        <p:spPr bwMode="auto">
          <a:xfrm>
            <a:off x="5176838" y="43703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2</a:t>
            </a:r>
            <a:endParaRPr lang="en-US" altLang="en-US" sz="1800"/>
          </a:p>
        </p:txBody>
      </p:sp>
      <p:sp>
        <p:nvSpPr>
          <p:cNvPr id="12294" name="Rectangle 12"/>
          <p:cNvSpPr>
            <a:spLocks noChangeArrowheads="1"/>
          </p:cNvSpPr>
          <p:nvPr/>
        </p:nvSpPr>
        <p:spPr bwMode="auto">
          <a:xfrm>
            <a:off x="2736851" y="2916239"/>
            <a:ext cx="1746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3100" b="1" i="1"/>
              <a:t>y</a:t>
            </a:r>
            <a:endParaRPr lang="en-US" altLang="en-US" sz="1800" i="1"/>
          </a:p>
        </p:txBody>
      </p:sp>
      <p:sp>
        <p:nvSpPr>
          <p:cNvPr id="12295" name="Rectangle 13"/>
          <p:cNvSpPr>
            <a:spLocks noChangeArrowheads="1"/>
          </p:cNvSpPr>
          <p:nvPr/>
        </p:nvSpPr>
        <p:spPr bwMode="auto">
          <a:xfrm>
            <a:off x="8932863" y="5854701"/>
            <a:ext cx="196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3100" b="1" i="1"/>
              <a:t>x</a:t>
            </a:r>
            <a:endParaRPr lang="en-US" altLang="en-US" sz="1800" i="1"/>
          </a:p>
        </p:txBody>
      </p:sp>
      <p:sp>
        <p:nvSpPr>
          <p:cNvPr id="12296" name="Freeform 14"/>
          <p:cNvSpPr>
            <a:spLocks/>
          </p:cNvSpPr>
          <p:nvPr/>
        </p:nvSpPr>
        <p:spPr bwMode="auto">
          <a:xfrm>
            <a:off x="4757739" y="3857626"/>
            <a:ext cx="225425" cy="549275"/>
          </a:xfrm>
          <a:custGeom>
            <a:avLst/>
            <a:gdLst>
              <a:gd name="T0" fmla="*/ 0 w 142"/>
              <a:gd name="T1" fmla="*/ 0 h 346"/>
              <a:gd name="T2" fmla="*/ 2147483647 w 142"/>
              <a:gd name="T3" fmla="*/ 2147483647 h 346"/>
              <a:gd name="T4" fmla="*/ 2147483647 w 142"/>
              <a:gd name="T5" fmla="*/ 2147483647 h 346"/>
              <a:gd name="T6" fmla="*/ 2147483647 w 142"/>
              <a:gd name="T7" fmla="*/ 2147483647 h 346"/>
              <a:gd name="T8" fmla="*/ 2147483647 w 142"/>
              <a:gd name="T9" fmla="*/ 2147483647 h 346"/>
              <a:gd name="T10" fmla="*/ 2147483647 w 142"/>
              <a:gd name="T11" fmla="*/ 2147483647 h 346"/>
              <a:gd name="T12" fmla="*/ 2147483647 w 142"/>
              <a:gd name="T13" fmla="*/ 2147483647 h 346"/>
              <a:gd name="T14" fmla="*/ 2147483647 w 142"/>
              <a:gd name="T15" fmla="*/ 2147483647 h 346"/>
              <a:gd name="T16" fmla="*/ 2147483647 w 142"/>
              <a:gd name="T17" fmla="*/ 2147483647 h 346"/>
              <a:gd name="T18" fmla="*/ 2147483647 w 142"/>
              <a:gd name="T19" fmla="*/ 2147483647 h 346"/>
              <a:gd name="T20" fmla="*/ 2147483647 w 142"/>
              <a:gd name="T21" fmla="*/ 2147483647 h 346"/>
              <a:gd name="T22" fmla="*/ 2147483647 w 142"/>
              <a:gd name="T23" fmla="*/ 2147483647 h 346"/>
              <a:gd name="T24" fmla="*/ 2147483647 w 142"/>
              <a:gd name="T25" fmla="*/ 2147483647 h 346"/>
              <a:gd name="T26" fmla="*/ 2147483647 w 142"/>
              <a:gd name="T27" fmla="*/ 2147483647 h 346"/>
              <a:gd name="T28" fmla="*/ 2147483647 w 142"/>
              <a:gd name="T29" fmla="*/ 2147483647 h 346"/>
              <a:gd name="T30" fmla="*/ 2147483647 w 142"/>
              <a:gd name="T31" fmla="*/ 2147483647 h 346"/>
              <a:gd name="T32" fmla="*/ 2147483647 w 142"/>
              <a:gd name="T33" fmla="*/ 2147483647 h 346"/>
              <a:gd name="T34" fmla="*/ 2147483647 w 142"/>
              <a:gd name="T35" fmla="*/ 2147483647 h 346"/>
              <a:gd name="T36" fmla="*/ 2147483647 w 142"/>
              <a:gd name="T37" fmla="*/ 2147483647 h 346"/>
              <a:gd name="T38" fmla="*/ 2147483647 w 142"/>
              <a:gd name="T39" fmla="*/ 2147483647 h 346"/>
              <a:gd name="T40" fmla="*/ 2147483647 w 142"/>
              <a:gd name="T41" fmla="*/ 2147483647 h 346"/>
              <a:gd name="T42" fmla="*/ 2147483647 w 142"/>
              <a:gd name="T43" fmla="*/ 2147483647 h 346"/>
              <a:gd name="T44" fmla="*/ 2147483647 w 142"/>
              <a:gd name="T45" fmla="*/ 2147483647 h 346"/>
              <a:gd name="T46" fmla="*/ 2147483647 w 142"/>
              <a:gd name="T47" fmla="*/ 2147483647 h 346"/>
              <a:gd name="T48" fmla="*/ 2147483647 w 142"/>
              <a:gd name="T49" fmla="*/ 2147483647 h 346"/>
              <a:gd name="T50" fmla="*/ 2147483647 w 142"/>
              <a:gd name="T51" fmla="*/ 2147483647 h 346"/>
              <a:gd name="T52" fmla="*/ 2147483647 w 142"/>
              <a:gd name="T53" fmla="*/ 2147483647 h 346"/>
              <a:gd name="T54" fmla="*/ 2147483647 w 142"/>
              <a:gd name="T55" fmla="*/ 2147483647 h 346"/>
              <a:gd name="T56" fmla="*/ 2147483647 w 142"/>
              <a:gd name="T57" fmla="*/ 2147483647 h 346"/>
              <a:gd name="T58" fmla="*/ 2147483647 w 142"/>
              <a:gd name="T59" fmla="*/ 2147483647 h 346"/>
              <a:gd name="T60" fmla="*/ 2147483647 w 142"/>
              <a:gd name="T61" fmla="*/ 2147483647 h 346"/>
              <a:gd name="T62" fmla="*/ 2147483647 w 142"/>
              <a:gd name="T63" fmla="*/ 2147483647 h 346"/>
              <a:gd name="T64" fmla="*/ 2147483647 w 142"/>
              <a:gd name="T65" fmla="*/ 2147483647 h 346"/>
              <a:gd name="T66" fmla="*/ 0 w 142"/>
              <a:gd name="T67" fmla="*/ 0 h 3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346"/>
              <a:gd name="T104" fmla="*/ 142 w 142"/>
              <a:gd name="T105" fmla="*/ 346 h 3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346">
                <a:moveTo>
                  <a:pt x="0" y="0"/>
                </a:moveTo>
                <a:lnTo>
                  <a:pt x="26" y="13"/>
                </a:lnTo>
                <a:lnTo>
                  <a:pt x="39" y="27"/>
                </a:lnTo>
                <a:lnTo>
                  <a:pt x="59" y="53"/>
                </a:lnTo>
                <a:lnTo>
                  <a:pt x="72" y="76"/>
                </a:lnTo>
                <a:lnTo>
                  <a:pt x="79" y="102"/>
                </a:lnTo>
                <a:lnTo>
                  <a:pt x="82" y="129"/>
                </a:lnTo>
                <a:lnTo>
                  <a:pt x="82" y="165"/>
                </a:lnTo>
                <a:lnTo>
                  <a:pt x="85" y="191"/>
                </a:lnTo>
                <a:lnTo>
                  <a:pt x="85" y="204"/>
                </a:lnTo>
                <a:lnTo>
                  <a:pt x="89" y="231"/>
                </a:lnTo>
                <a:lnTo>
                  <a:pt x="89" y="244"/>
                </a:lnTo>
                <a:lnTo>
                  <a:pt x="92" y="267"/>
                </a:lnTo>
                <a:lnTo>
                  <a:pt x="102" y="300"/>
                </a:lnTo>
                <a:lnTo>
                  <a:pt x="112" y="320"/>
                </a:lnTo>
                <a:lnTo>
                  <a:pt x="125" y="333"/>
                </a:lnTo>
                <a:lnTo>
                  <a:pt x="142" y="346"/>
                </a:lnTo>
                <a:lnTo>
                  <a:pt x="115" y="333"/>
                </a:lnTo>
                <a:lnTo>
                  <a:pt x="95" y="313"/>
                </a:lnTo>
                <a:lnTo>
                  <a:pt x="79" y="283"/>
                </a:lnTo>
                <a:lnTo>
                  <a:pt x="72" y="267"/>
                </a:lnTo>
                <a:lnTo>
                  <a:pt x="66" y="244"/>
                </a:lnTo>
                <a:lnTo>
                  <a:pt x="66" y="231"/>
                </a:lnTo>
                <a:lnTo>
                  <a:pt x="59" y="204"/>
                </a:lnTo>
                <a:lnTo>
                  <a:pt x="59" y="191"/>
                </a:lnTo>
                <a:lnTo>
                  <a:pt x="59" y="171"/>
                </a:lnTo>
                <a:lnTo>
                  <a:pt x="59" y="142"/>
                </a:lnTo>
                <a:lnTo>
                  <a:pt x="59" y="115"/>
                </a:lnTo>
                <a:lnTo>
                  <a:pt x="56" y="89"/>
                </a:lnTo>
                <a:lnTo>
                  <a:pt x="49" y="63"/>
                </a:lnTo>
                <a:lnTo>
                  <a:pt x="39" y="46"/>
                </a:lnTo>
                <a:lnTo>
                  <a:pt x="26" y="27"/>
                </a:lnTo>
                <a:lnTo>
                  <a:pt x="16" y="13"/>
                </a:lnTo>
                <a:lnTo>
                  <a:pt x="0" y="0"/>
                </a:lnTo>
                <a:close/>
              </a:path>
            </a:pathLst>
          </a:custGeom>
          <a:solidFill>
            <a:schemeClr val="tx2"/>
          </a:solidFill>
          <a:ln w="9525">
            <a:solidFill>
              <a:schemeClr val="tx1"/>
            </a:solidFill>
            <a:round/>
            <a:headEnd/>
            <a:tailEnd/>
          </a:ln>
        </p:spPr>
        <p:txBody>
          <a:bodyPr/>
          <a:lstStyle/>
          <a:p>
            <a:endParaRPr lang="en-US"/>
          </a:p>
        </p:txBody>
      </p:sp>
      <p:sp>
        <p:nvSpPr>
          <p:cNvPr id="12297" name="Freeform 15"/>
          <p:cNvSpPr>
            <a:spLocks/>
          </p:cNvSpPr>
          <p:nvPr/>
        </p:nvSpPr>
        <p:spPr bwMode="auto">
          <a:xfrm>
            <a:off x="4757739" y="4406901"/>
            <a:ext cx="225425" cy="544513"/>
          </a:xfrm>
          <a:custGeom>
            <a:avLst/>
            <a:gdLst>
              <a:gd name="T0" fmla="*/ 2147483647 w 142"/>
              <a:gd name="T1" fmla="*/ 0 h 343"/>
              <a:gd name="T2" fmla="*/ 2147483647 w 142"/>
              <a:gd name="T3" fmla="*/ 2147483647 h 343"/>
              <a:gd name="T4" fmla="*/ 2147483647 w 142"/>
              <a:gd name="T5" fmla="*/ 2147483647 h 343"/>
              <a:gd name="T6" fmla="*/ 2147483647 w 142"/>
              <a:gd name="T7" fmla="*/ 2147483647 h 343"/>
              <a:gd name="T8" fmla="*/ 2147483647 w 142"/>
              <a:gd name="T9" fmla="*/ 2147483647 h 343"/>
              <a:gd name="T10" fmla="*/ 2147483647 w 142"/>
              <a:gd name="T11" fmla="*/ 2147483647 h 343"/>
              <a:gd name="T12" fmla="*/ 2147483647 w 142"/>
              <a:gd name="T13" fmla="*/ 2147483647 h 343"/>
              <a:gd name="T14" fmla="*/ 2147483647 w 142"/>
              <a:gd name="T15" fmla="*/ 2147483647 h 343"/>
              <a:gd name="T16" fmla="*/ 2147483647 w 142"/>
              <a:gd name="T17" fmla="*/ 2147483647 h 343"/>
              <a:gd name="T18" fmla="*/ 2147483647 w 142"/>
              <a:gd name="T19" fmla="*/ 2147483647 h 343"/>
              <a:gd name="T20" fmla="*/ 2147483647 w 142"/>
              <a:gd name="T21" fmla="*/ 2147483647 h 343"/>
              <a:gd name="T22" fmla="*/ 2147483647 w 142"/>
              <a:gd name="T23" fmla="*/ 2147483647 h 343"/>
              <a:gd name="T24" fmla="*/ 2147483647 w 142"/>
              <a:gd name="T25" fmla="*/ 2147483647 h 343"/>
              <a:gd name="T26" fmla="*/ 2147483647 w 142"/>
              <a:gd name="T27" fmla="*/ 2147483647 h 343"/>
              <a:gd name="T28" fmla="*/ 2147483647 w 142"/>
              <a:gd name="T29" fmla="*/ 2147483647 h 343"/>
              <a:gd name="T30" fmla="*/ 2147483647 w 142"/>
              <a:gd name="T31" fmla="*/ 2147483647 h 343"/>
              <a:gd name="T32" fmla="*/ 0 w 142"/>
              <a:gd name="T33" fmla="*/ 2147483647 h 343"/>
              <a:gd name="T34" fmla="*/ 2147483647 w 142"/>
              <a:gd name="T35" fmla="*/ 2147483647 h 343"/>
              <a:gd name="T36" fmla="*/ 2147483647 w 142"/>
              <a:gd name="T37" fmla="*/ 2147483647 h 343"/>
              <a:gd name="T38" fmla="*/ 2147483647 w 142"/>
              <a:gd name="T39" fmla="*/ 2147483647 h 343"/>
              <a:gd name="T40" fmla="*/ 2147483647 w 142"/>
              <a:gd name="T41" fmla="*/ 2147483647 h 343"/>
              <a:gd name="T42" fmla="*/ 2147483647 w 142"/>
              <a:gd name="T43" fmla="*/ 2147483647 h 343"/>
              <a:gd name="T44" fmla="*/ 2147483647 w 142"/>
              <a:gd name="T45" fmla="*/ 2147483647 h 343"/>
              <a:gd name="T46" fmla="*/ 2147483647 w 142"/>
              <a:gd name="T47" fmla="*/ 2147483647 h 343"/>
              <a:gd name="T48" fmla="*/ 2147483647 w 142"/>
              <a:gd name="T49" fmla="*/ 2147483647 h 343"/>
              <a:gd name="T50" fmla="*/ 2147483647 w 142"/>
              <a:gd name="T51" fmla="*/ 2147483647 h 343"/>
              <a:gd name="T52" fmla="*/ 2147483647 w 142"/>
              <a:gd name="T53" fmla="*/ 2147483647 h 343"/>
              <a:gd name="T54" fmla="*/ 2147483647 w 142"/>
              <a:gd name="T55" fmla="*/ 2147483647 h 343"/>
              <a:gd name="T56" fmla="*/ 2147483647 w 142"/>
              <a:gd name="T57" fmla="*/ 2147483647 h 343"/>
              <a:gd name="T58" fmla="*/ 2147483647 w 142"/>
              <a:gd name="T59" fmla="*/ 2147483647 h 343"/>
              <a:gd name="T60" fmla="*/ 2147483647 w 142"/>
              <a:gd name="T61" fmla="*/ 2147483647 h 343"/>
              <a:gd name="T62" fmla="*/ 2147483647 w 142"/>
              <a:gd name="T63" fmla="*/ 2147483647 h 343"/>
              <a:gd name="T64" fmla="*/ 2147483647 w 142"/>
              <a:gd name="T65" fmla="*/ 2147483647 h 343"/>
              <a:gd name="T66" fmla="*/ 2147483647 w 142"/>
              <a:gd name="T67" fmla="*/ 0 h 3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2"/>
              <a:gd name="T103" fmla="*/ 0 h 343"/>
              <a:gd name="T104" fmla="*/ 142 w 142"/>
              <a:gd name="T105" fmla="*/ 343 h 3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2" h="343">
                <a:moveTo>
                  <a:pt x="142" y="0"/>
                </a:moveTo>
                <a:lnTo>
                  <a:pt x="118" y="13"/>
                </a:lnTo>
                <a:lnTo>
                  <a:pt x="102" y="23"/>
                </a:lnTo>
                <a:lnTo>
                  <a:pt x="82" y="49"/>
                </a:lnTo>
                <a:lnTo>
                  <a:pt x="69" y="76"/>
                </a:lnTo>
                <a:lnTo>
                  <a:pt x="66" y="102"/>
                </a:lnTo>
                <a:lnTo>
                  <a:pt x="62" y="125"/>
                </a:lnTo>
                <a:lnTo>
                  <a:pt x="59" y="165"/>
                </a:lnTo>
                <a:lnTo>
                  <a:pt x="59" y="191"/>
                </a:lnTo>
                <a:lnTo>
                  <a:pt x="56" y="201"/>
                </a:lnTo>
                <a:lnTo>
                  <a:pt x="56" y="227"/>
                </a:lnTo>
                <a:lnTo>
                  <a:pt x="52" y="244"/>
                </a:lnTo>
                <a:lnTo>
                  <a:pt x="49" y="267"/>
                </a:lnTo>
                <a:lnTo>
                  <a:pt x="39" y="297"/>
                </a:lnTo>
                <a:lnTo>
                  <a:pt x="29" y="316"/>
                </a:lnTo>
                <a:lnTo>
                  <a:pt x="16" y="329"/>
                </a:lnTo>
                <a:lnTo>
                  <a:pt x="0" y="343"/>
                </a:lnTo>
                <a:lnTo>
                  <a:pt x="26" y="329"/>
                </a:lnTo>
                <a:lnTo>
                  <a:pt x="46" y="313"/>
                </a:lnTo>
                <a:lnTo>
                  <a:pt x="66" y="283"/>
                </a:lnTo>
                <a:lnTo>
                  <a:pt x="69" y="267"/>
                </a:lnTo>
                <a:lnTo>
                  <a:pt x="76" y="244"/>
                </a:lnTo>
                <a:lnTo>
                  <a:pt x="79" y="227"/>
                </a:lnTo>
                <a:lnTo>
                  <a:pt x="82" y="201"/>
                </a:lnTo>
                <a:lnTo>
                  <a:pt x="82" y="191"/>
                </a:lnTo>
                <a:lnTo>
                  <a:pt x="85" y="168"/>
                </a:lnTo>
                <a:lnTo>
                  <a:pt x="82" y="138"/>
                </a:lnTo>
                <a:lnTo>
                  <a:pt x="82" y="112"/>
                </a:lnTo>
                <a:lnTo>
                  <a:pt x="85" y="89"/>
                </a:lnTo>
                <a:lnTo>
                  <a:pt x="95" y="63"/>
                </a:lnTo>
                <a:lnTo>
                  <a:pt x="102" y="43"/>
                </a:lnTo>
                <a:lnTo>
                  <a:pt x="115" y="23"/>
                </a:lnTo>
                <a:lnTo>
                  <a:pt x="125" y="13"/>
                </a:lnTo>
                <a:lnTo>
                  <a:pt x="142" y="0"/>
                </a:lnTo>
                <a:close/>
              </a:path>
            </a:pathLst>
          </a:custGeom>
          <a:solidFill>
            <a:schemeClr val="tx2"/>
          </a:solidFill>
          <a:ln w="9525">
            <a:solidFill>
              <a:schemeClr val="tx1"/>
            </a:solidFill>
            <a:round/>
            <a:headEnd/>
            <a:tailEnd/>
          </a:ln>
        </p:spPr>
        <p:txBody>
          <a:bodyPr/>
          <a:lstStyle/>
          <a:p>
            <a:endParaRPr lang="en-US"/>
          </a:p>
        </p:txBody>
      </p:sp>
      <p:sp>
        <p:nvSpPr>
          <p:cNvPr id="12298" name="Freeform 17"/>
          <p:cNvSpPr>
            <a:spLocks/>
          </p:cNvSpPr>
          <p:nvPr/>
        </p:nvSpPr>
        <p:spPr bwMode="auto">
          <a:xfrm>
            <a:off x="4521201" y="3517901"/>
            <a:ext cx="277813"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6"/>
                </a:moveTo>
                <a:lnTo>
                  <a:pt x="6" y="56"/>
                </a:lnTo>
                <a:lnTo>
                  <a:pt x="23" y="30"/>
                </a:lnTo>
                <a:lnTo>
                  <a:pt x="46" y="10"/>
                </a:lnTo>
                <a:lnTo>
                  <a:pt x="73" y="0"/>
                </a:lnTo>
                <a:lnTo>
                  <a:pt x="102" y="0"/>
                </a:lnTo>
                <a:lnTo>
                  <a:pt x="132" y="10"/>
                </a:lnTo>
                <a:lnTo>
                  <a:pt x="155" y="30"/>
                </a:lnTo>
                <a:lnTo>
                  <a:pt x="168" y="56"/>
                </a:lnTo>
                <a:lnTo>
                  <a:pt x="175" y="86"/>
                </a:lnTo>
                <a:lnTo>
                  <a:pt x="168" y="115"/>
                </a:lnTo>
                <a:lnTo>
                  <a:pt x="155" y="142"/>
                </a:lnTo>
                <a:lnTo>
                  <a:pt x="132" y="161"/>
                </a:lnTo>
                <a:lnTo>
                  <a:pt x="102" y="171"/>
                </a:lnTo>
                <a:lnTo>
                  <a:pt x="73" y="171"/>
                </a:lnTo>
                <a:lnTo>
                  <a:pt x="46" y="161"/>
                </a:lnTo>
                <a:lnTo>
                  <a:pt x="23" y="142"/>
                </a:lnTo>
                <a:lnTo>
                  <a:pt x="6" y="115"/>
                </a:lnTo>
                <a:lnTo>
                  <a:pt x="0" y="86"/>
                </a:lnTo>
                <a:close/>
              </a:path>
            </a:pathLst>
          </a:custGeom>
          <a:solidFill>
            <a:srgbClr val="CDBBDA"/>
          </a:solidFill>
          <a:ln w="38100">
            <a:solidFill>
              <a:srgbClr val="AD8CC1"/>
            </a:solidFill>
            <a:round/>
            <a:headEnd/>
            <a:tailEnd/>
          </a:ln>
        </p:spPr>
        <p:txBody>
          <a:bodyPr wrap="none" anchor="ctr"/>
          <a:lstStyle/>
          <a:p>
            <a:endParaRPr lang="en-US"/>
          </a:p>
        </p:txBody>
      </p:sp>
      <p:sp>
        <p:nvSpPr>
          <p:cNvPr id="12299" name="Line 18"/>
          <p:cNvSpPr>
            <a:spLocks noChangeShapeType="1"/>
          </p:cNvSpPr>
          <p:nvPr/>
        </p:nvSpPr>
        <p:spPr bwMode="auto">
          <a:xfrm>
            <a:off x="7972425" y="3836989"/>
            <a:ext cx="1588" cy="731837"/>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9"/>
          <p:cNvSpPr>
            <a:spLocks noChangeShapeType="1"/>
          </p:cNvSpPr>
          <p:nvPr/>
        </p:nvSpPr>
        <p:spPr bwMode="auto">
          <a:xfrm>
            <a:off x="5957889" y="4579938"/>
            <a:ext cx="1587" cy="971550"/>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0"/>
          <p:cNvSpPr>
            <a:spLocks noChangeShapeType="1"/>
          </p:cNvSpPr>
          <p:nvPr/>
        </p:nvSpPr>
        <p:spPr bwMode="auto">
          <a:xfrm>
            <a:off x="3444875" y="4568825"/>
            <a:ext cx="1588" cy="909638"/>
          </a:xfrm>
          <a:prstGeom prst="line">
            <a:avLst/>
          </a:prstGeom>
          <a:noFill/>
          <a:ln w="26988">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21"/>
          <p:cNvSpPr>
            <a:spLocks noChangeShapeType="1"/>
          </p:cNvSpPr>
          <p:nvPr/>
        </p:nvSpPr>
        <p:spPr bwMode="auto">
          <a:xfrm flipV="1">
            <a:off x="2857501" y="3663951"/>
            <a:ext cx="5508625" cy="2081213"/>
          </a:xfrm>
          <a:prstGeom prst="line">
            <a:avLst/>
          </a:prstGeom>
          <a:noFill/>
          <a:ln w="47625">
            <a:solidFill>
              <a:srgbClr val="DC4D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Freeform 22"/>
          <p:cNvSpPr>
            <a:spLocks/>
          </p:cNvSpPr>
          <p:nvPr/>
        </p:nvSpPr>
        <p:spPr bwMode="auto">
          <a:xfrm>
            <a:off x="2889251" y="3454401"/>
            <a:ext cx="5902325" cy="2652713"/>
          </a:xfrm>
          <a:custGeom>
            <a:avLst/>
            <a:gdLst>
              <a:gd name="T0" fmla="*/ 0 w 3718"/>
              <a:gd name="T1" fmla="*/ 0 h 1671"/>
              <a:gd name="T2" fmla="*/ 0 w 3718"/>
              <a:gd name="T3" fmla="*/ 2147483647 h 1671"/>
              <a:gd name="T4" fmla="*/ 2147483647 w 3718"/>
              <a:gd name="T5" fmla="*/ 2147483647 h 1671"/>
              <a:gd name="T6" fmla="*/ 0 60000 65536"/>
              <a:gd name="T7" fmla="*/ 0 60000 65536"/>
              <a:gd name="T8" fmla="*/ 0 60000 65536"/>
              <a:gd name="T9" fmla="*/ 0 w 3718"/>
              <a:gd name="T10" fmla="*/ 0 h 1671"/>
              <a:gd name="T11" fmla="*/ 3718 w 3718"/>
              <a:gd name="T12" fmla="*/ 1671 h 1671"/>
            </a:gdLst>
            <a:ahLst/>
            <a:cxnLst>
              <a:cxn ang="T6">
                <a:pos x="T0" y="T1"/>
              </a:cxn>
              <a:cxn ang="T7">
                <a:pos x="T2" y="T3"/>
              </a:cxn>
              <a:cxn ang="T8">
                <a:pos x="T4" y="T5"/>
              </a:cxn>
            </a:cxnLst>
            <a:rect l="T9" t="T10" r="T11" b="T12"/>
            <a:pathLst>
              <a:path w="3718" h="1671">
                <a:moveTo>
                  <a:pt x="0" y="0"/>
                </a:moveTo>
                <a:lnTo>
                  <a:pt x="0" y="1671"/>
                </a:lnTo>
                <a:lnTo>
                  <a:pt x="3718" y="1671"/>
                </a:lnTo>
              </a:path>
            </a:pathLst>
          </a:custGeom>
          <a:noFill/>
          <a:ln w="682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4" name="Line 23"/>
          <p:cNvSpPr>
            <a:spLocks noChangeShapeType="1"/>
          </p:cNvSpPr>
          <p:nvPr/>
        </p:nvSpPr>
        <p:spPr bwMode="auto">
          <a:xfrm>
            <a:off x="2816226" y="3454400"/>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24"/>
          <p:cNvSpPr>
            <a:spLocks noChangeShapeType="1"/>
          </p:cNvSpPr>
          <p:nvPr/>
        </p:nvSpPr>
        <p:spPr bwMode="auto">
          <a:xfrm>
            <a:off x="2816226" y="3721100"/>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25"/>
          <p:cNvSpPr>
            <a:spLocks noChangeShapeType="1"/>
          </p:cNvSpPr>
          <p:nvPr/>
        </p:nvSpPr>
        <p:spPr bwMode="auto">
          <a:xfrm>
            <a:off x="2816226" y="398938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26"/>
          <p:cNvSpPr>
            <a:spLocks noChangeShapeType="1"/>
          </p:cNvSpPr>
          <p:nvPr/>
        </p:nvSpPr>
        <p:spPr bwMode="auto">
          <a:xfrm>
            <a:off x="2816226" y="424973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27"/>
          <p:cNvSpPr>
            <a:spLocks noChangeShapeType="1"/>
          </p:cNvSpPr>
          <p:nvPr/>
        </p:nvSpPr>
        <p:spPr bwMode="auto">
          <a:xfrm>
            <a:off x="2816226" y="451643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8"/>
          <p:cNvSpPr>
            <a:spLocks noChangeShapeType="1"/>
          </p:cNvSpPr>
          <p:nvPr/>
        </p:nvSpPr>
        <p:spPr bwMode="auto">
          <a:xfrm>
            <a:off x="2816226" y="4783139"/>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Line 29"/>
          <p:cNvSpPr>
            <a:spLocks noChangeShapeType="1"/>
          </p:cNvSpPr>
          <p:nvPr/>
        </p:nvSpPr>
        <p:spPr bwMode="auto">
          <a:xfrm>
            <a:off x="2816226" y="5045075"/>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30"/>
          <p:cNvSpPr>
            <a:spLocks noChangeShapeType="1"/>
          </p:cNvSpPr>
          <p:nvPr/>
        </p:nvSpPr>
        <p:spPr bwMode="auto">
          <a:xfrm>
            <a:off x="2816226" y="5311775"/>
            <a:ext cx="73025" cy="1588"/>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31"/>
          <p:cNvSpPr>
            <a:spLocks noChangeShapeType="1"/>
          </p:cNvSpPr>
          <p:nvPr/>
        </p:nvSpPr>
        <p:spPr bwMode="auto">
          <a:xfrm>
            <a:off x="2816226" y="5573714"/>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32"/>
          <p:cNvSpPr>
            <a:spLocks noChangeShapeType="1"/>
          </p:cNvSpPr>
          <p:nvPr/>
        </p:nvSpPr>
        <p:spPr bwMode="auto">
          <a:xfrm>
            <a:off x="2816226" y="5840414"/>
            <a:ext cx="73025" cy="1587"/>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33"/>
          <p:cNvSpPr>
            <a:spLocks noChangeShapeType="1"/>
          </p:cNvSpPr>
          <p:nvPr/>
        </p:nvSpPr>
        <p:spPr bwMode="auto">
          <a:xfrm>
            <a:off x="8791575"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34"/>
          <p:cNvSpPr>
            <a:spLocks noChangeShapeType="1"/>
          </p:cNvSpPr>
          <p:nvPr/>
        </p:nvSpPr>
        <p:spPr bwMode="auto">
          <a:xfrm>
            <a:off x="8202614"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35"/>
          <p:cNvSpPr>
            <a:spLocks noChangeShapeType="1"/>
          </p:cNvSpPr>
          <p:nvPr/>
        </p:nvSpPr>
        <p:spPr bwMode="auto">
          <a:xfrm>
            <a:off x="7610475"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Line 36"/>
          <p:cNvSpPr>
            <a:spLocks noChangeShapeType="1"/>
          </p:cNvSpPr>
          <p:nvPr/>
        </p:nvSpPr>
        <p:spPr bwMode="auto">
          <a:xfrm>
            <a:off x="7023100"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7"/>
          <p:cNvSpPr>
            <a:spLocks noChangeShapeType="1"/>
          </p:cNvSpPr>
          <p:nvPr/>
        </p:nvSpPr>
        <p:spPr bwMode="auto">
          <a:xfrm>
            <a:off x="6430964"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9" name="Line 38"/>
          <p:cNvSpPr>
            <a:spLocks noChangeShapeType="1"/>
          </p:cNvSpPr>
          <p:nvPr/>
        </p:nvSpPr>
        <p:spPr bwMode="auto">
          <a:xfrm>
            <a:off x="5843589"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0" name="Line 39"/>
          <p:cNvSpPr>
            <a:spLocks noChangeShapeType="1"/>
          </p:cNvSpPr>
          <p:nvPr/>
        </p:nvSpPr>
        <p:spPr bwMode="auto">
          <a:xfrm>
            <a:off x="5249864"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1" name="Line 40"/>
          <p:cNvSpPr>
            <a:spLocks noChangeShapeType="1"/>
          </p:cNvSpPr>
          <p:nvPr/>
        </p:nvSpPr>
        <p:spPr bwMode="auto">
          <a:xfrm>
            <a:off x="4662489" y="6107113"/>
            <a:ext cx="1587"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41"/>
          <p:cNvSpPr>
            <a:spLocks noChangeShapeType="1"/>
          </p:cNvSpPr>
          <p:nvPr/>
        </p:nvSpPr>
        <p:spPr bwMode="auto">
          <a:xfrm>
            <a:off x="4070350"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42"/>
          <p:cNvSpPr>
            <a:spLocks noChangeShapeType="1"/>
          </p:cNvSpPr>
          <p:nvPr/>
        </p:nvSpPr>
        <p:spPr bwMode="auto">
          <a:xfrm>
            <a:off x="3482975" y="6107113"/>
            <a:ext cx="1588" cy="30162"/>
          </a:xfrm>
          <a:prstGeom prst="line">
            <a:avLst/>
          </a:prstGeom>
          <a:noFill/>
          <a:ln w="68263">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Freeform 44"/>
          <p:cNvSpPr>
            <a:spLocks/>
          </p:cNvSpPr>
          <p:nvPr/>
        </p:nvSpPr>
        <p:spPr bwMode="auto">
          <a:xfrm>
            <a:off x="7831138" y="4433888"/>
            <a:ext cx="277812" cy="271462"/>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6" y="56"/>
                </a:lnTo>
                <a:lnTo>
                  <a:pt x="23" y="29"/>
                </a:lnTo>
                <a:lnTo>
                  <a:pt x="46" y="9"/>
                </a:lnTo>
                <a:lnTo>
                  <a:pt x="73" y="0"/>
                </a:lnTo>
                <a:lnTo>
                  <a:pt x="102" y="0"/>
                </a:lnTo>
                <a:lnTo>
                  <a:pt x="132" y="9"/>
                </a:lnTo>
                <a:lnTo>
                  <a:pt x="155" y="29"/>
                </a:lnTo>
                <a:lnTo>
                  <a:pt x="168" y="56"/>
                </a:lnTo>
                <a:lnTo>
                  <a:pt x="175" y="85"/>
                </a:lnTo>
                <a:lnTo>
                  <a:pt x="168" y="115"/>
                </a:lnTo>
                <a:lnTo>
                  <a:pt x="155" y="141"/>
                </a:lnTo>
                <a:lnTo>
                  <a:pt x="132" y="161"/>
                </a:lnTo>
                <a:lnTo>
                  <a:pt x="102" y="171"/>
                </a:lnTo>
                <a:lnTo>
                  <a:pt x="73" y="171"/>
                </a:lnTo>
                <a:lnTo>
                  <a:pt x="46" y="161"/>
                </a:lnTo>
                <a:lnTo>
                  <a:pt x="23" y="141"/>
                </a:lnTo>
                <a:lnTo>
                  <a:pt x="6" y="115"/>
                </a:lnTo>
                <a:lnTo>
                  <a:pt x="0" y="85"/>
                </a:lnTo>
                <a:close/>
              </a:path>
            </a:pathLst>
          </a:custGeom>
          <a:solidFill>
            <a:srgbClr val="CDBBDA"/>
          </a:solidFill>
          <a:ln w="38100">
            <a:solidFill>
              <a:srgbClr val="AD8CC1"/>
            </a:solidFill>
            <a:round/>
            <a:headEnd/>
            <a:tailEnd/>
          </a:ln>
        </p:spPr>
        <p:txBody>
          <a:bodyPr wrap="none" anchor="ctr"/>
          <a:lstStyle/>
          <a:p>
            <a:endParaRPr lang="en-US"/>
          </a:p>
        </p:txBody>
      </p:sp>
      <p:sp>
        <p:nvSpPr>
          <p:cNvPr id="12325" name="Freeform 46"/>
          <p:cNvSpPr>
            <a:spLocks/>
          </p:cNvSpPr>
          <p:nvPr/>
        </p:nvSpPr>
        <p:spPr bwMode="auto">
          <a:xfrm>
            <a:off x="5816601" y="5416551"/>
            <a:ext cx="277813"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7" y="56"/>
                </a:lnTo>
                <a:lnTo>
                  <a:pt x="23" y="29"/>
                </a:lnTo>
                <a:lnTo>
                  <a:pt x="46" y="10"/>
                </a:lnTo>
                <a:lnTo>
                  <a:pt x="73" y="0"/>
                </a:lnTo>
                <a:lnTo>
                  <a:pt x="102" y="0"/>
                </a:lnTo>
                <a:lnTo>
                  <a:pt x="132" y="10"/>
                </a:lnTo>
                <a:lnTo>
                  <a:pt x="155" y="29"/>
                </a:lnTo>
                <a:lnTo>
                  <a:pt x="169" y="56"/>
                </a:lnTo>
                <a:lnTo>
                  <a:pt x="175" y="85"/>
                </a:lnTo>
                <a:lnTo>
                  <a:pt x="169" y="115"/>
                </a:lnTo>
                <a:lnTo>
                  <a:pt x="155" y="142"/>
                </a:lnTo>
                <a:lnTo>
                  <a:pt x="132" y="158"/>
                </a:lnTo>
                <a:lnTo>
                  <a:pt x="102" y="171"/>
                </a:lnTo>
                <a:lnTo>
                  <a:pt x="73" y="171"/>
                </a:lnTo>
                <a:lnTo>
                  <a:pt x="46" y="158"/>
                </a:lnTo>
                <a:lnTo>
                  <a:pt x="23" y="142"/>
                </a:lnTo>
                <a:lnTo>
                  <a:pt x="7" y="115"/>
                </a:lnTo>
                <a:lnTo>
                  <a:pt x="0" y="85"/>
                </a:lnTo>
                <a:close/>
              </a:path>
            </a:pathLst>
          </a:custGeom>
          <a:solidFill>
            <a:srgbClr val="CDBBDA"/>
          </a:solidFill>
          <a:ln w="38100">
            <a:solidFill>
              <a:srgbClr val="AD8CC1"/>
            </a:solidFill>
            <a:round/>
            <a:headEnd/>
            <a:tailEnd/>
          </a:ln>
        </p:spPr>
        <p:txBody>
          <a:bodyPr wrap="none" anchor="ctr"/>
          <a:lstStyle/>
          <a:p>
            <a:endParaRPr lang="en-US"/>
          </a:p>
        </p:txBody>
      </p:sp>
      <p:sp>
        <p:nvSpPr>
          <p:cNvPr id="12326" name="Freeform 48"/>
          <p:cNvSpPr>
            <a:spLocks/>
          </p:cNvSpPr>
          <p:nvPr/>
        </p:nvSpPr>
        <p:spPr bwMode="auto">
          <a:xfrm>
            <a:off x="3309938" y="4433888"/>
            <a:ext cx="271462" cy="271462"/>
          </a:xfrm>
          <a:custGeom>
            <a:avLst/>
            <a:gdLst>
              <a:gd name="T0" fmla="*/ 0 w 171"/>
              <a:gd name="T1" fmla="*/ 2147483647 h 171"/>
              <a:gd name="T2" fmla="*/ 2147483647 w 171"/>
              <a:gd name="T3" fmla="*/ 2147483647 h 171"/>
              <a:gd name="T4" fmla="*/ 2147483647 w 171"/>
              <a:gd name="T5" fmla="*/ 2147483647 h 171"/>
              <a:gd name="T6" fmla="*/ 2147483647 w 171"/>
              <a:gd name="T7" fmla="*/ 2147483647 h 171"/>
              <a:gd name="T8" fmla="*/ 2147483647 w 171"/>
              <a:gd name="T9" fmla="*/ 0 h 171"/>
              <a:gd name="T10" fmla="*/ 2147483647 w 171"/>
              <a:gd name="T11" fmla="*/ 0 h 171"/>
              <a:gd name="T12" fmla="*/ 2147483647 w 171"/>
              <a:gd name="T13" fmla="*/ 2147483647 h 171"/>
              <a:gd name="T14" fmla="*/ 2147483647 w 171"/>
              <a:gd name="T15" fmla="*/ 2147483647 h 171"/>
              <a:gd name="T16" fmla="*/ 2147483647 w 171"/>
              <a:gd name="T17" fmla="*/ 2147483647 h 171"/>
              <a:gd name="T18" fmla="*/ 2147483647 w 171"/>
              <a:gd name="T19" fmla="*/ 2147483647 h 171"/>
              <a:gd name="T20" fmla="*/ 2147483647 w 171"/>
              <a:gd name="T21" fmla="*/ 2147483647 h 171"/>
              <a:gd name="T22" fmla="*/ 2147483647 w 171"/>
              <a:gd name="T23" fmla="*/ 2147483647 h 171"/>
              <a:gd name="T24" fmla="*/ 2147483647 w 171"/>
              <a:gd name="T25" fmla="*/ 2147483647 h 171"/>
              <a:gd name="T26" fmla="*/ 2147483647 w 171"/>
              <a:gd name="T27" fmla="*/ 2147483647 h 171"/>
              <a:gd name="T28" fmla="*/ 2147483647 w 171"/>
              <a:gd name="T29" fmla="*/ 2147483647 h 171"/>
              <a:gd name="T30" fmla="*/ 2147483647 w 171"/>
              <a:gd name="T31" fmla="*/ 2147483647 h 171"/>
              <a:gd name="T32" fmla="*/ 2147483647 w 171"/>
              <a:gd name="T33" fmla="*/ 2147483647 h 171"/>
              <a:gd name="T34" fmla="*/ 2147483647 w 171"/>
              <a:gd name="T35" fmla="*/ 2147483647 h 171"/>
              <a:gd name="T36" fmla="*/ 0 w 171"/>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171"/>
              <a:gd name="T59" fmla="*/ 171 w 171"/>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171">
                <a:moveTo>
                  <a:pt x="0" y="85"/>
                </a:moveTo>
                <a:lnTo>
                  <a:pt x="6" y="56"/>
                </a:lnTo>
                <a:lnTo>
                  <a:pt x="19" y="29"/>
                </a:lnTo>
                <a:lnTo>
                  <a:pt x="42" y="9"/>
                </a:lnTo>
                <a:lnTo>
                  <a:pt x="72" y="0"/>
                </a:lnTo>
                <a:lnTo>
                  <a:pt x="102" y="0"/>
                </a:lnTo>
                <a:lnTo>
                  <a:pt x="128" y="9"/>
                </a:lnTo>
                <a:lnTo>
                  <a:pt x="152" y="29"/>
                </a:lnTo>
                <a:lnTo>
                  <a:pt x="168" y="56"/>
                </a:lnTo>
                <a:lnTo>
                  <a:pt x="171" y="85"/>
                </a:lnTo>
                <a:lnTo>
                  <a:pt x="168" y="115"/>
                </a:lnTo>
                <a:lnTo>
                  <a:pt x="152" y="141"/>
                </a:lnTo>
                <a:lnTo>
                  <a:pt x="128" y="161"/>
                </a:lnTo>
                <a:lnTo>
                  <a:pt x="102" y="171"/>
                </a:lnTo>
                <a:lnTo>
                  <a:pt x="72" y="171"/>
                </a:lnTo>
                <a:lnTo>
                  <a:pt x="42" y="161"/>
                </a:lnTo>
                <a:lnTo>
                  <a:pt x="19" y="141"/>
                </a:lnTo>
                <a:lnTo>
                  <a:pt x="6" y="115"/>
                </a:lnTo>
                <a:lnTo>
                  <a:pt x="0" y="85"/>
                </a:lnTo>
                <a:close/>
              </a:path>
            </a:pathLst>
          </a:custGeom>
          <a:solidFill>
            <a:srgbClr val="CDBBDA"/>
          </a:solidFill>
          <a:ln w="38100">
            <a:solidFill>
              <a:srgbClr val="AD8CC1"/>
            </a:solidFill>
            <a:round/>
            <a:headEnd/>
            <a:tailEnd/>
          </a:ln>
        </p:spPr>
        <p:txBody>
          <a:bodyPr wrap="none" anchor="ctr"/>
          <a:lstStyle/>
          <a:p>
            <a:endParaRPr lang="en-US"/>
          </a:p>
        </p:txBody>
      </p:sp>
      <p:sp>
        <p:nvSpPr>
          <p:cNvPr id="12327" name="Freeform 49"/>
          <p:cNvSpPr>
            <a:spLocks/>
          </p:cNvSpPr>
          <p:nvPr/>
        </p:nvSpPr>
        <p:spPr bwMode="auto">
          <a:xfrm>
            <a:off x="8077200" y="3873501"/>
            <a:ext cx="141288" cy="250825"/>
          </a:xfrm>
          <a:custGeom>
            <a:avLst/>
            <a:gdLst>
              <a:gd name="T0" fmla="*/ 0 w 89"/>
              <a:gd name="T1" fmla="*/ 0 h 158"/>
              <a:gd name="T2" fmla="*/ 2147483647 w 89"/>
              <a:gd name="T3" fmla="*/ 2147483647 h 158"/>
              <a:gd name="T4" fmla="*/ 2147483647 w 89"/>
              <a:gd name="T5" fmla="*/ 2147483647 h 158"/>
              <a:gd name="T6" fmla="*/ 2147483647 w 89"/>
              <a:gd name="T7" fmla="*/ 2147483647 h 158"/>
              <a:gd name="T8" fmla="*/ 2147483647 w 89"/>
              <a:gd name="T9" fmla="*/ 2147483647 h 158"/>
              <a:gd name="T10" fmla="*/ 2147483647 w 89"/>
              <a:gd name="T11" fmla="*/ 2147483647 h 158"/>
              <a:gd name="T12" fmla="*/ 2147483647 w 89"/>
              <a:gd name="T13" fmla="*/ 2147483647 h 158"/>
              <a:gd name="T14" fmla="*/ 2147483647 w 89"/>
              <a:gd name="T15" fmla="*/ 2147483647 h 158"/>
              <a:gd name="T16" fmla="*/ 2147483647 w 89"/>
              <a:gd name="T17" fmla="*/ 2147483647 h 158"/>
              <a:gd name="T18" fmla="*/ 2147483647 w 89"/>
              <a:gd name="T19" fmla="*/ 2147483647 h 158"/>
              <a:gd name="T20" fmla="*/ 2147483647 w 89"/>
              <a:gd name="T21" fmla="*/ 2147483647 h 158"/>
              <a:gd name="T22" fmla="*/ 2147483647 w 89"/>
              <a:gd name="T23" fmla="*/ 2147483647 h 158"/>
              <a:gd name="T24" fmla="*/ 2147483647 w 89"/>
              <a:gd name="T25" fmla="*/ 2147483647 h 158"/>
              <a:gd name="T26" fmla="*/ 2147483647 w 89"/>
              <a:gd name="T27" fmla="*/ 2147483647 h 158"/>
              <a:gd name="T28" fmla="*/ 2147483647 w 89"/>
              <a:gd name="T29" fmla="*/ 2147483647 h 158"/>
              <a:gd name="T30" fmla="*/ 2147483647 w 89"/>
              <a:gd name="T31" fmla="*/ 2147483647 h 158"/>
              <a:gd name="T32" fmla="*/ 2147483647 w 89"/>
              <a:gd name="T33" fmla="*/ 2147483647 h 158"/>
              <a:gd name="T34" fmla="*/ 2147483647 w 89"/>
              <a:gd name="T35" fmla="*/ 2147483647 h 158"/>
              <a:gd name="T36" fmla="*/ 2147483647 w 89"/>
              <a:gd name="T37" fmla="*/ 2147483647 h 158"/>
              <a:gd name="T38" fmla="*/ 2147483647 w 89"/>
              <a:gd name="T39" fmla="*/ 2147483647 h 158"/>
              <a:gd name="T40" fmla="*/ 2147483647 w 89"/>
              <a:gd name="T41" fmla="*/ 2147483647 h 158"/>
              <a:gd name="T42" fmla="*/ 2147483647 w 89"/>
              <a:gd name="T43" fmla="*/ 2147483647 h 158"/>
              <a:gd name="T44" fmla="*/ 2147483647 w 89"/>
              <a:gd name="T45" fmla="*/ 2147483647 h 158"/>
              <a:gd name="T46" fmla="*/ 2147483647 w 89"/>
              <a:gd name="T47" fmla="*/ 2147483647 h 158"/>
              <a:gd name="T48" fmla="*/ 2147483647 w 89"/>
              <a:gd name="T49" fmla="*/ 2147483647 h 158"/>
              <a:gd name="T50" fmla="*/ 2147483647 w 89"/>
              <a:gd name="T51" fmla="*/ 2147483647 h 158"/>
              <a:gd name="T52" fmla="*/ 2147483647 w 89"/>
              <a:gd name="T53" fmla="*/ 2147483647 h 158"/>
              <a:gd name="T54" fmla="*/ 2147483647 w 89"/>
              <a:gd name="T55" fmla="*/ 2147483647 h 158"/>
              <a:gd name="T56" fmla="*/ 2147483647 w 89"/>
              <a:gd name="T57" fmla="*/ 2147483647 h 158"/>
              <a:gd name="T58" fmla="*/ 2147483647 w 89"/>
              <a:gd name="T59" fmla="*/ 2147483647 h 158"/>
              <a:gd name="T60" fmla="*/ 2147483647 w 89"/>
              <a:gd name="T61" fmla="*/ 2147483647 h 158"/>
              <a:gd name="T62" fmla="*/ 2147483647 w 89"/>
              <a:gd name="T63" fmla="*/ 2147483647 h 158"/>
              <a:gd name="T64" fmla="*/ 2147483647 w 89"/>
              <a:gd name="T65" fmla="*/ 2147483647 h 158"/>
              <a:gd name="T66" fmla="*/ 0 w 89"/>
              <a:gd name="T67" fmla="*/ 0 h 1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58"/>
              <a:gd name="T104" fmla="*/ 89 w 89"/>
              <a:gd name="T105" fmla="*/ 158 h 1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58">
                <a:moveTo>
                  <a:pt x="0" y="0"/>
                </a:moveTo>
                <a:lnTo>
                  <a:pt x="17" y="7"/>
                </a:lnTo>
                <a:lnTo>
                  <a:pt x="27" y="13"/>
                </a:lnTo>
                <a:lnTo>
                  <a:pt x="37" y="23"/>
                </a:lnTo>
                <a:lnTo>
                  <a:pt x="46" y="36"/>
                </a:lnTo>
                <a:lnTo>
                  <a:pt x="50" y="46"/>
                </a:lnTo>
                <a:lnTo>
                  <a:pt x="50" y="59"/>
                </a:lnTo>
                <a:lnTo>
                  <a:pt x="53" y="76"/>
                </a:lnTo>
                <a:lnTo>
                  <a:pt x="53" y="89"/>
                </a:lnTo>
                <a:lnTo>
                  <a:pt x="53" y="92"/>
                </a:lnTo>
                <a:lnTo>
                  <a:pt x="56" y="105"/>
                </a:lnTo>
                <a:lnTo>
                  <a:pt x="56" y="112"/>
                </a:lnTo>
                <a:lnTo>
                  <a:pt x="60" y="122"/>
                </a:lnTo>
                <a:lnTo>
                  <a:pt x="66" y="135"/>
                </a:lnTo>
                <a:lnTo>
                  <a:pt x="73" y="145"/>
                </a:lnTo>
                <a:lnTo>
                  <a:pt x="79" y="152"/>
                </a:lnTo>
                <a:lnTo>
                  <a:pt x="89" y="158"/>
                </a:lnTo>
                <a:lnTo>
                  <a:pt x="73" y="152"/>
                </a:lnTo>
                <a:lnTo>
                  <a:pt x="63" y="142"/>
                </a:lnTo>
                <a:lnTo>
                  <a:pt x="50" y="129"/>
                </a:lnTo>
                <a:lnTo>
                  <a:pt x="46" y="122"/>
                </a:lnTo>
                <a:lnTo>
                  <a:pt x="43" y="112"/>
                </a:lnTo>
                <a:lnTo>
                  <a:pt x="40" y="105"/>
                </a:lnTo>
                <a:lnTo>
                  <a:pt x="40" y="92"/>
                </a:lnTo>
                <a:lnTo>
                  <a:pt x="37" y="89"/>
                </a:lnTo>
                <a:lnTo>
                  <a:pt x="37" y="79"/>
                </a:lnTo>
                <a:lnTo>
                  <a:pt x="37" y="66"/>
                </a:lnTo>
                <a:lnTo>
                  <a:pt x="37" y="53"/>
                </a:lnTo>
                <a:lnTo>
                  <a:pt x="37" y="43"/>
                </a:lnTo>
                <a:lnTo>
                  <a:pt x="30" y="30"/>
                </a:lnTo>
                <a:lnTo>
                  <a:pt x="27" y="23"/>
                </a:lnTo>
                <a:lnTo>
                  <a:pt x="17" y="13"/>
                </a:lnTo>
                <a:lnTo>
                  <a:pt x="10" y="7"/>
                </a:lnTo>
                <a:lnTo>
                  <a:pt x="0" y="0"/>
                </a:lnTo>
                <a:close/>
              </a:path>
            </a:pathLst>
          </a:custGeom>
          <a:solidFill>
            <a:schemeClr val="tx2"/>
          </a:solidFill>
          <a:ln w="9525">
            <a:solidFill>
              <a:schemeClr val="tx1"/>
            </a:solidFill>
            <a:round/>
            <a:headEnd/>
            <a:tailEnd/>
          </a:ln>
        </p:spPr>
        <p:txBody>
          <a:bodyPr/>
          <a:lstStyle/>
          <a:p>
            <a:endParaRPr lang="en-US"/>
          </a:p>
        </p:txBody>
      </p:sp>
      <p:sp>
        <p:nvSpPr>
          <p:cNvPr id="12328" name="Freeform 50"/>
          <p:cNvSpPr>
            <a:spLocks/>
          </p:cNvSpPr>
          <p:nvPr/>
        </p:nvSpPr>
        <p:spPr bwMode="auto">
          <a:xfrm>
            <a:off x="8077200" y="4124326"/>
            <a:ext cx="141288" cy="246063"/>
          </a:xfrm>
          <a:custGeom>
            <a:avLst/>
            <a:gdLst>
              <a:gd name="T0" fmla="*/ 2147483647 w 89"/>
              <a:gd name="T1" fmla="*/ 0 h 155"/>
              <a:gd name="T2" fmla="*/ 2147483647 w 89"/>
              <a:gd name="T3" fmla="*/ 2147483647 h 155"/>
              <a:gd name="T4" fmla="*/ 2147483647 w 89"/>
              <a:gd name="T5" fmla="*/ 2147483647 h 155"/>
              <a:gd name="T6" fmla="*/ 2147483647 w 89"/>
              <a:gd name="T7" fmla="*/ 2147483647 h 155"/>
              <a:gd name="T8" fmla="*/ 2147483647 w 89"/>
              <a:gd name="T9" fmla="*/ 2147483647 h 155"/>
              <a:gd name="T10" fmla="*/ 2147483647 w 89"/>
              <a:gd name="T11" fmla="*/ 2147483647 h 155"/>
              <a:gd name="T12" fmla="*/ 2147483647 w 89"/>
              <a:gd name="T13" fmla="*/ 2147483647 h 155"/>
              <a:gd name="T14" fmla="*/ 2147483647 w 89"/>
              <a:gd name="T15" fmla="*/ 2147483647 h 155"/>
              <a:gd name="T16" fmla="*/ 2147483647 w 89"/>
              <a:gd name="T17" fmla="*/ 2147483647 h 155"/>
              <a:gd name="T18" fmla="*/ 2147483647 w 89"/>
              <a:gd name="T19" fmla="*/ 2147483647 h 155"/>
              <a:gd name="T20" fmla="*/ 2147483647 w 89"/>
              <a:gd name="T21" fmla="*/ 2147483647 h 155"/>
              <a:gd name="T22" fmla="*/ 2147483647 w 89"/>
              <a:gd name="T23" fmla="*/ 2147483647 h 155"/>
              <a:gd name="T24" fmla="*/ 2147483647 w 89"/>
              <a:gd name="T25" fmla="*/ 2147483647 h 155"/>
              <a:gd name="T26" fmla="*/ 2147483647 w 89"/>
              <a:gd name="T27" fmla="*/ 2147483647 h 155"/>
              <a:gd name="T28" fmla="*/ 2147483647 w 89"/>
              <a:gd name="T29" fmla="*/ 2147483647 h 155"/>
              <a:gd name="T30" fmla="*/ 2147483647 w 89"/>
              <a:gd name="T31" fmla="*/ 2147483647 h 155"/>
              <a:gd name="T32" fmla="*/ 0 w 89"/>
              <a:gd name="T33" fmla="*/ 2147483647 h 155"/>
              <a:gd name="T34" fmla="*/ 2147483647 w 89"/>
              <a:gd name="T35" fmla="*/ 2147483647 h 155"/>
              <a:gd name="T36" fmla="*/ 2147483647 w 89"/>
              <a:gd name="T37" fmla="*/ 2147483647 h 155"/>
              <a:gd name="T38" fmla="*/ 2147483647 w 89"/>
              <a:gd name="T39" fmla="*/ 2147483647 h 155"/>
              <a:gd name="T40" fmla="*/ 2147483647 w 89"/>
              <a:gd name="T41" fmla="*/ 2147483647 h 155"/>
              <a:gd name="T42" fmla="*/ 2147483647 w 89"/>
              <a:gd name="T43" fmla="*/ 2147483647 h 155"/>
              <a:gd name="T44" fmla="*/ 2147483647 w 89"/>
              <a:gd name="T45" fmla="*/ 2147483647 h 155"/>
              <a:gd name="T46" fmla="*/ 2147483647 w 89"/>
              <a:gd name="T47" fmla="*/ 2147483647 h 155"/>
              <a:gd name="T48" fmla="*/ 2147483647 w 89"/>
              <a:gd name="T49" fmla="*/ 2147483647 h 155"/>
              <a:gd name="T50" fmla="*/ 2147483647 w 89"/>
              <a:gd name="T51" fmla="*/ 2147483647 h 155"/>
              <a:gd name="T52" fmla="*/ 2147483647 w 89"/>
              <a:gd name="T53" fmla="*/ 2147483647 h 155"/>
              <a:gd name="T54" fmla="*/ 2147483647 w 89"/>
              <a:gd name="T55" fmla="*/ 2147483647 h 155"/>
              <a:gd name="T56" fmla="*/ 2147483647 w 89"/>
              <a:gd name="T57" fmla="*/ 2147483647 h 155"/>
              <a:gd name="T58" fmla="*/ 2147483647 w 89"/>
              <a:gd name="T59" fmla="*/ 2147483647 h 155"/>
              <a:gd name="T60" fmla="*/ 2147483647 w 89"/>
              <a:gd name="T61" fmla="*/ 2147483647 h 155"/>
              <a:gd name="T62" fmla="*/ 2147483647 w 89"/>
              <a:gd name="T63" fmla="*/ 2147483647 h 155"/>
              <a:gd name="T64" fmla="*/ 2147483647 w 89"/>
              <a:gd name="T65" fmla="*/ 2147483647 h 155"/>
              <a:gd name="T66" fmla="*/ 2147483647 w 89"/>
              <a:gd name="T67" fmla="*/ 0 h 1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55"/>
              <a:gd name="T104" fmla="*/ 89 w 89"/>
              <a:gd name="T105" fmla="*/ 155 h 1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55">
                <a:moveTo>
                  <a:pt x="89" y="0"/>
                </a:moveTo>
                <a:lnTo>
                  <a:pt x="76" y="3"/>
                </a:lnTo>
                <a:lnTo>
                  <a:pt x="63" y="10"/>
                </a:lnTo>
                <a:lnTo>
                  <a:pt x="53" y="23"/>
                </a:lnTo>
                <a:lnTo>
                  <a:pt x="43" y="33"/>
                </a:lnTo>
                <a:lnTo>
                  <a:pt x="40" y="46"/>
                </a:lnTo>
                <a:lnTo>
                  <a:pt x="40" y="56"/>
                </a:lnTo>
                <a:lnTo>
                  <a:pt x="37" y="73"/>
                </a:lnTo>
                <a:lnTo>
                  <a:pt x="37" y="86"/>
                </a:lnTo>
                <a:lnTo>
                  <a:pt x="37" y="89"/>
                </a:lnTo>
                <a:lnTo>
                  <a:pt x="33" y="102"/>
                </a:lnTo>
                <a:lnTo>
                  <a:pt x="33" y="109"/>
                </a:lnTo>
                <a:lnTo>
                  <a:pt x="30" y="119"/>
                </a:lnTo>
                <a:lnTo>
                  <a:pt x="27" y="132"/>
                </a:lnTo>
                <a:lnTo>
                  <a:pt x="17" y="142"/>
                </a:lnTo>
                <a:lnTo>
                  <a:pt x="10" y="148"/>
                </a:lnTo>
                <a:lnTo>
                  <a:pt x="0" y="155"/>
                </a:lnTo>
                <a:lnTo>
                  <a:pt x="17" y="148"/>
                </a:lnTo>
                <a:lnTo>
                  <a:pt x="30" y="142"/>
                </a:lnTo>
                <a:lnTo>
                  <a:pt x="40" y="125"/>
                </a:lnTo>
                <a:lnTo>
                  <a:pt x="43" y="119"/>
                </a:lnTo>
                <a:lnTo>
                  <a:pt x="50" y="109"/>
                </a:lnTo>
                <a:lnTo>
                  <a:pt x="50" y="102"/>
                </a:lnTo>
                <a:lnTo>
                  <a:pt x="53" y="89"/>
                </a:lnTo>
                <a:lnTo>
                  <a:pt x="53" y="86"/>
                </a:lnTo>
                <a:lnTo>
                  <a:pt x="53" y="76"/>
                </a:lnTo>
                <a:lnTo>
                  <a:pt x="53" y="63"/>
                </a:lnTo>
                <a:lnTo>
                  <a:pt x="53" y="50"/>
                </a:lnTo>
                <a:lnTo>
                  <a:pt x="53" y="40"/>
                </a:lnTo>
                <a:lnTo>
                  <a:pt x="60" y="27"/>
                </a:lnTo>
                <a:lnTo>
                  <a:pt x="66" y="20"/>
                </a:lnTo>
                <a:lnTo>
                  <a:pt x="73" y="10"/>
                </a:lnTo>
                <a:lnTo>
                  <a:pt x="79" y="3"/>
                </a:lnTo>
                <a:lnTo>
                  <a:pt x="89" y="0"/>
                </a:lnTo>
                <a:close/>
              </a:path>
            </a:pathLst>
          </a:custGeom>
          <a:solidFill>
            <a:schemeClr val="tx2"/>
          </a:solidFill>
          <a:ln w="9525">
            <a:solidFill>
              <a:schemeClr val="tx1"/>
            </a:solidFill>
            <a:round/>
            <a:headEnd/>
            <a:tailEnd/>
          </a:ln>
        </p:spPr>
        <p:txBody>
          <a:bodyPr/>
          <a:lstStyle/>
          <a:p>
            <a:endParaRPr lang="en-US"/>
          </a:p>
        </p:txBody>
      </p:sp>
      <p:sp>
        <p:nvSpPr>
          <p:cNvPr id="12329" name="Freeform 51"/>
          <p:cNvSpPr>
            <a:spLocks/>
          </p:cNvSpPr>
          <p:nvPr/>
        </p:nvSpPr>
        <p:spPr bwMode="auto">
          <a:xfrm>
            <a:off x="6053138" y="4673601"/>
            <a:ext cx="209550" cy="360363"/>
          </a:xfrm>
          <a:custGeom>
            <a:avLst/>
            <a:gdLst>
              <a:gd name="T0" fmla="*/ 0 w 132"/>
              <a:gd name="T1" fmla="*/ 0 h 227"/>
              <a:gd name="T2" fmla="*/ 2147483647 w 132"/>
              <a:gd name="T3" fmla="*/ 2147483647 h 227"/>
              <a:gd name="T4" fmla="*/ 2147483647 w 132"/>
              <a:gd name="T5" fmla="*/ 2147483647 h 227"/>
              <a:gd name="T6" fmla="*/ 2147483647 w 132"/>
              <a:gd name="T7" fmla="*/ 2147483647 h 227"/>
              <a:gd name="T8" fmla="*/ 2147483647 w 132"/>
              <a:gd name="T9" fmla="*/ 2147483647 h 227"/>
              <a:gd name="T10" fmla="*/ 2147483647 w 132"/>
              <a:gd name="T11" fmla="*/ 2147483647 h 227"/>
              <a:gd name="T12" fmla="*/ 2147483647 w 132"/>
              <a:gd name="T13" fmla="*/ 2147483647 h 227"/>
              <a:gd name="T14" fmla="*/ 2147483647 w 132"/>
              <a:gd name="T15" fmla="*/ 2147483647 h 227"/>
              <a:gd name="T16" fmla="*/ 2147483647 w 132"/>
              <a:gd name="T17" fmla="*/ 2147483647 h 227"/>
              <a:gd name="T18" fmla="*/ 2147483647 w 132"/>
              <a:gd name="T19" fmla="*/ 2147483647 h 227"/>
              <a:gd name="T20" fmla="*/ 2147483647 w 132"/>
              <a:gd name="T21" fmla="*/ 2147483647 h 227"/>
              <a:gd name="T22" fmla="*/ 2147483647 w 132"/>
              <a:gd name="T23" fmla="*/ 2147483647 h 227"/>
              <a:gd name="T24" fmla="*/ 2147483647 w 132"/>
              <a:gd name="T25" fmla="*/ 2147483647 h 227"/>
              <a:gd name="T26" fmla="*/ 2147483647 w 132"/>
              <a:gd name="T27" fmla="*/ 2147483647 h 227"/>
              <a:gd name="T28" fmla="*/ 2147483647 w 132"/>
              <a:gd name="T29" fmla="*/ 2147483647 h 227"/>
              <a:gd name="T30" fmla="*/ 2147483647 w 132"/>
              <a:gd name="T31" fmla="*/ 2147483647 h 227"/>
              <a:gd name="T32" fmla="*/ 2147483647 w 132"/>
              <a:gd name="T33" fmla="*/ 2147483647 h 227"/>
              <a:gd name="T34" fmla="*/ 2147483647 w 132"/>
              <a:gd name="T35" fmla="*/ 2147483647 h 227"/>
              <a:gd name="T36" fmla="*/ 2147483647 w 132"/>
              <a:gd name="T37" fmla="*/ 2147483647 h 227"/>
              <a:gd name="T38" fmla="*/ 2147483647 w 132"/>
              <a:gd name="T39" fmla="*/ 2147483647 h 227"/>
              <a:gd name="T40" fmla="*/ 2147483647 w 132"/>
              <a:gd name="T41" fmla="*/ 2147483647 h 227"/>
              <a:gd name="T42" fmla="*/ 2147483647 w 132"/>
              <a:gd name="T43" fmla="*/ 2147483647 h 227"/>
              <a:gd name="T44" fmla="*/ 2147483647 w 132"/>
              <a:gd name="T45" fmla="*/ 2147483647 h 227"/>
              <a:gd name="T46" fmla="*/ 2147483647 w 132"/>
              <a:gd name="T47" fmla="*/ 2147483647 h 227"/>
              <a:gd name="T48" fmla="*/ 2147483647 w 132"/>
              <a:gd name="T49" fmla="*/ 2147483647 h 227"/>
              <a:gd name="T50" fmla="*/ 2147483647 w 132"/>
              <a:gd name="T51" fmla="*/ 2147483647 h 227"/>
              <a:gd name="T52" fmla="*/ 2147483647 w 132"/>
              <a:gd name="T53" fmla="*/ 2147483647 h 227"/>
              <a:gd name="T54" fmla="*/ 2147483647 w 132"/>
              <a:gd name="T55" fmla="*/ 2147483647 h 227"/>
              <a:gd name="T56" fmla="*/ 2147483647 w 132"/>
              <a:gd name="T57" fmla="*/ 2147483647 h 227"/>
              <a:gd name="T58" fmla="*/ 2147483647 w 132"/>
              <a:gd name="T59" fmla="*/ 2147483647 h 227"/>
              <a:gd name="T60" fmla="*/ 2147483647 w 132"/>
              <a:gd name="T61" fmla="*/ 2147483647 h 227"/>
              <a:gd name="T62" fmla="*/ 2147483647 w 132"/>
              <a:gd name="T63" fmla="*/ 2147483647 h 227"/>
              <a:gd name="T64" fmla="*/ 2147483647 w 132"/>
              <a:gd name="T65" fmla="*/ 2147483647 h 227"/>
              <a:gd name="T66" fmla="*/ 0 w 132"/>
              <a:gd name="T67" fmla="*/ 0 h 2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2"/>
              <a:gd name="T103" fmla="*/ 0 h 227"/>
              <a:gd name="T104" fmla="*/ 132 w 132"/>
              <a:gd name="T105" fmla="*/ 227 h 2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2" h="227">
                <a:moveTo>
                  <a:pt x="0" y="0"/>
                </a:moveTo>
                <a:lnTo>
                  <a:pt x="23" y="7"/>
                </a:lnTo>
                <a:lnTo>
                  <a:pt x="36" y="17"/>
                </a:lnTo>
                <a:lnTo>
                  <a:pt x="56" y="33"/>
                </a:lnTo>
                <a:lnTo>
                  <a:pt x="66" y="49"/>
                </a:lnTo>
                <a:lnTo>
                  <a:pt x="72" y="66"/>
                </a:lnTo>
                <a:lnTo>
                  <a:pt x="76" y="82"/>
                </a:lnTo>
                <a:lnTo>
                  <a:pt x="76" y="109"/>
                </a:lnTo>
                <a:lnTo>
                  <a:pt x="79" y="125"/>
                </a:lnTo>
                <a:lnTo>
                  <a:pt x="79" y="132"/>
                </a:lnTo>
                <a:lnTo>
                  <a:pt x="82" y="152"/>
                </a:lnTo>
                <a:lnTo>
                  <a:pt x="82" y="161"/>
                </a:lnTo>
                <a:lnTo>
                  <a:pt x="86" y="175"/>
                </a:lnTo>
                <a:lnTo>
                  <a:pt x="96" y="198"/>
                </a:lnTo>
                <a:lnTo>
                  <a:pt x="105" y="211"/>
                </a:lnTo>
                <a:lnTo>
                  <a:pt x="115" y="217"/>
                </a:lnTo>
                <a:lnTo>
                  <a:pt x="132" y="227"/>
                </a:lnTo>
                <a:lnTo>
                  <a:pt x="109" y="217"/>
                </a:lnTo>
                <a:lnTo>
                  <a:pt x="89" y="204"/>
                </a:lnTo>
                <a:lnTo>
                  <a:pt x="72" y="185"/>
                </a:lnTo>
                <a:lnTo>
                  <a:pt x="66" y="175"/>
                </a:lnTo>
                <a:lnTo>
                  <a:pt x="59" y="161"/>
                </a:lnTo>
                <a:lnTo>
                  <a:pt x="59" y="152"/>
                </a:lnTo>
                <a:lnTo>
                  <a:pt x="56" y="132"/>
                </a:lnTo>
                <a:lnTo>
                  <a:pt x="56" y="125"/>
                </a:lnTo>
                <a:lnTo>
                  <a:pt x="53" y="112"/>
                </a:lnTo>
                <a:lnTo>
                  <a:pt x="53" y="92"/>
                </a:lnTo>
                <a:lnTo>
                  <a:pt x="56" y="76"/>
                </a:lnTo>
                <a:lnTo>
                  <a:pt x="53" y="56"/>
                </a:lnTo>
                <a:lnTo>
                  <a:pt x="43" y="40"/>
                </a:lnTo>
                <a:lnTo>
                  <a:pt x="36" y="30"/>
                </a:lnTo>
                <a:lnTo>
                  <a:pt x="23" y="13"/>
                </a:lnTo>
                <a:lnTo>
                  <a:pt x="13" y="7"/>
                </a:lnTo>
                <a:lnTo>
                  <a:pt x="0" y="0"/>
                </a:lnTo>
                <a:close/>
              </a:path>
            </a:pathLst>
          </a:custGeom>
          <a:solidFill>
            <a:schemeClr val="tx2"/>
          </a:solidFill>
          <a:ln w="9525">
            <a:solidFill>
              <a:schemeClr val="tx1"/>
            </a:solidFill>
            <a:round/>
            <a:headEnd/>
            <a:tailEnd/>
          </a:ln>
        </p:spPr>
        <p:txBody>
          <a:bodyPr/>
          <a:lstStyle/>
          <a:p>
            <a:endParaRPr lang="en-US"/>
          </a:p>
        </p:txBody>
      </p:sp>
      <p:sp>
        <p:nvSpPr>
          <p:cNvPr id="12330" name="Freeform 52"/>
          <p:cNvSpPr>
            <a:spLocks/>
          </p:cNvSpPr>
          <p:nvPr/>
        </p:nvSpPr>
        <p:spPr bwMode="auto">
          <a:xfrm>
            <a:off x="6053138" y="5033963"/>
            <a:ext cx="209550" cy="361950"/>
          </a:xfrm>
          <a:custGeom>
            <a:avLst/>
            <a:gdLst>
              <a:gd name="T0" fmla="*/ 2147483647 w 132"/>
              <a:gd name="T1" fmla="*/ 0 h 228"/>
              <a:gd name="T2" fmla="*/ 2147483647 w 132"/>
              <a:gd name="T3" fmla="*/ 2147483647 h 228"/>
              <a:gd name="T4" fmla="*/ 2147483647 w 132"/>
              <a:gd name="T5" fmla="*/ 2147483647 h 228"/>
              <a:gd name="T6" fmla="*/ 2147483647 w 132"/>
              <a:gd name="T7" fmla="*/ 2147483647 h 228"/>
              <a:gd name="T8" fmla="*/ 2147483647 w 132"/>
              <a:gd name="T9" fmla="*/ 2147483647 h 228"/>
              <a:gd name="T10" fmla="*/ 2147483647 w 132"/>
              <a:gd name="T11" fmla="*/ 2147483647 h 228"/>
              <a:gd name="T12" fmla="*/ 2147483647 w 132"/>
              <a:gd name="T13" fmla="*/ 2147483647 h 228"/>
              <a:gd name="T14" fmla="*/ 2147483647 w 132"/>
              <a:gd name="T15" fmla="*/ 2147483647 h 228"/>
              <a:gd name="T16" fmla="*/ 2147483647 w 132"/>
              <a:gd name="T17" fmla="*/ 2147483647 h 228"/>
              <a:gd name="T18" fmla="*/ 2147483647 w 132"/>
              <a:gd name="T19" fmla="*/ 2147483647 h 228"/>
              <a:gd name="T20" fmla="*/ 2147483647 w 132"/>
              <a:gd name="T21" fmla="*/ 2147483647 h 228"/>
              <a:gd name="T22" fmla="*/ 2147483647 w 132"/>
              <a:gd name="T23" fmla="*/ 2147483647 h 228"/>
              <a:gd name="T24" fmla="*/ 2147483647 w 132"/>
              <a:gd name="T25" fmla="*/ 2147483647 h 228"/>
              <a:gd name="T26" fmla="*/ 2147483647 w 132"/>
              <a:gd name="T27" fmla="*/ 2147483647 h 228"/>
              <a:gd name="T28" fmla="*/ 2147483647 w 132"/>
              <a:gd name="T29" fmla="*/ 2147483647 h 228"/>
              <a:gd name="T30" fmla="*/ 2147483647 w 132"/>
              <a:gd name="T31" fmla="*/ 2147483647 h 228"/>
              <a:gd name="T32" fmla="*/ 0 w 132"/>
              <a:gd name="T33" fmla="*/ 2147483647 h 228"/>
              <a:gd name="T34" fmla="*/ 2147483647 w 132"/>
              <a:gd name="T35" fmla="*/ 2147483647 h 228"/>
              <a:gd name="T36" fmla="*/ 2147483647 w 132"/>
              <a:gd name="T37" fmla="*/ 2147483647 h 228"/>
              <a:gd name="T38" fmla="*/ 2147483647 w 132"/>
              <a:gd name="T39" fmla="*/ 2147483647 h 228"/>
              <a:gd name="T40" fmla="*/ 2147483647 w 132"/>
              <a:gd name="T41" fmla="*/ 2147483647 h 228"/>
              <a:gd name="T42" fmla="*/ 2147483647 w 132"/>
              <a:gd name="T43" fmla="*/ 2147483647 h 228"/>
              <a:gd name="T44" fmla="*/ 2147483647 w 132"/>
              <a:gd name="T45" fmla="*/ 2147483647 h 228"/>
              <a:gd name="T46" fmla="*/ 2147483647 w 132"/>
              <a:gd name="T47" fmla="*/ 2147483647 h 228"/>
              <a:gd name="T48" fmla="*/ 2147483647 w 132"/>
              <a:gd name="T49" fmla="*/ 2147483647 h 228"/>
              <a:gd name="T50" fmla="*/ 2147483647 w 132"/>
              <a:gd name="T51" fmla="*/ 2147483647 h 228"/>
              <a:gd name="T52" fmla="*/ 2147483647 w 132"/>
              <a:gd name="T53" fmla="*/ 2147483647 h 228"/>
              <a:gd name="T54" fmla="*/ 2147483647 w 132"/>
              <a:gd name="T55" fmla="*/ 2147483647 h 228"/>
              <a:gd name="T56" fmla="*/ 2147483647 w 132"/>
              <a:gd name="T57" fmla="*/ 2147483647 h 228"/>
              <a:gd name="T58" fmla="*/ 2147483647 w 132"/>
              <a:gd name="T59" fmla="*/ 2147483647 h 228"/>
              <a:gd name="T60" fmla="*/ 2147483647 w 132"/>
              <a:gd name="T61" fmla="*/ 2147483647 h 228"/>
              <a:gd name="T62" fmla="*/ 2147483647 w 132"/>
              <a:gd name="T63" fmla="*/ 2147483647 h 228"/>
              <a:gd name="T64" fmla="*/ 2147483647 w 132"/>
              <a:gd name="T65" fmla="*/ 2147483647 h 228"/>
              <a:gd name="T66" fmla="*/ 2147483647 w 132"/>
              <a:gd name="T67" fmla="*/ 0 h 2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2"/>
              <a:gd name="T103" fmla="*/ 0 h 228"/>
              <a:gd name="T104" fmla="*/ 132 w 132"/>
              <a:gd name="T105" fmla="*/ 228 h 2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2" h="228">
                <a:moveTo>
                  <a:pt x="132" y="0"/>
                </a:moveTo>
                <a:lnTo>
                  <a:pt x="109" y="7"/>
                </a:lnTo>
                <a:lnTo>
                  <a:pt x="92" y="17"/>
                </a:lnTo>
                <a:lnTo>
                  <a:pt x="76" y="33"/>
                </a:lnTo>
                <a:lnTo>
                  <a:pt x="66" y="50"/>
                </a:lnTo>
                <a:lnTo>
                  <a:pt x="59" y="66"/>
                </a:lnTo>
                <a:lnTo>
                  <a:pt x="56" y="83"/>
                </a:lnTo>
                <a:lnTo>
                  <a:pt x="53" y="109"/>
                </a:lnTo>
                <a:lnTo>
                  <a:pt x="53" y="126"/>
                </a:lnTo>
                <a:lnTo>
                  <a:pt x="53" y="132"/>
                </a:lnTo>
                <a:lnTo>
                  <a:pt x="49" y="152"/>
                </a:lnTo>
                <a:lnTo>
                  <a:pt x="49" y="162"/>
                </a:lnTo>
                <a:lnTo>
                  <a:pt x="46" y="175"/>
                </a:lnTo>
                <a:lnTo>
                  <a:pt x="36" y="198"/>
                </a:lnTo>
                <a:lnTo>
                  <a:pt x="26" y="211"/>
                </a:lnTo>
                <a:lnTo>
                  <a:pt x="16" y="218"/>
                </a:lnTo>
                <a:lnTo>
                  <a:pt x="0" y="228"/>
                </a:lnTo>
                <a:lnTo>
                  <a:pt x="23" y="218"/>
                </a:lnTo>
                <a:lnTo>
                  <a:pt x="43" y="205"/>
                </a:lnTo>
                <a:lnTo>
                  <a:pt x="59" y="185"/>
                </a:lnTo>
                <a:lnTo>
                  <a:pt x="66" y="175"/>
                </a:lnTo>
                <a:lnTo>
                  <a:pt x="69" y="162"/>
                </a:lnTo>
                <a:lnTo>
                  <a:pt x="72" y="152"/>
                </a:lnTo>
                <a:lnTo>
                  <a:pt x="76" y="132"/>
                </a:lnTo>
                <a:lnTo>
                  <a:pt x="76" y="126"/>
                </a:lnTo>
                <a:lnTo>
                  <a:pt x="79" y="112"/>
                </a:lnTo>
                <a:lnTo>
                  <a:pt x="76" y="93"/>
                </a:lnTo>
                <a:lnTo>
                  <a:pt x="76" y="73"/>
                </a:lnTo>
                <a:lnTo>
                  <a:pt x="79" y="56"/>
                </a:lnTo>
                <a:lnTo>
                  <a:pt x="86" y="40"/>
                </a:lnTo>
                <a:lnTo>
                  <a:pt x="96" y="30"/>
                </a:lnTo>
                <a:lnTo>
                  <a:pt x="109" y="17"/>
                </a:lnTo>
                <a:lnTo>
                  <a:pt x="119" y="7"/>
                </a:lnTo>
                <a:lnTo>
                  <a:pt x="132" y="0"/>
                </a:lnTo>
                <a:close/>
              </a:path>
            </a:pathLst>
          </a:custGeom>
          <a:solidFill>
            <a:schemeClr val="tx2"/>
          </a:solidFill>
          <a:ln w="9525">
            <a:solidFill>
              <a:schemeClr val="tx1"/>
            </a:solidFill>
            <a:round/>
            <a:headEnd/>
            <a:tailEnd/>
          </a:ln>
        </p:spPr>
        <p:txBody>
          <a:bodyPr/>
          <a:lstStyle/>
          <a:p>
            <a:endParaRPr lang="en-US"/>
          </a:p>
        </p:txBody>
      </p:sp>
      <p:sp>
        <p:nvSpPr>
          <p:cNvPr id="12331" name="Freeform 53"/>
          <p:cNvSpPr>
            <a:spLocks/>
          </p:cNvSpPr>
          <p:nvPr/>
        </p:nvSpPr>
        <p:spPr bwMode="auto">
          <a:xfrm>
            <a:off x="3529014" y="4773614"/>
            <a:ext cx="136525" cy="333375"/>
          </a:xfrm>
          <a:custGeom>
            <a:avLst/>
            <a:gdLst>
              <a:gd name="T0" fmla="*/ 0 w 86"/>
              <a:gd name="T1" fmla="*/ 0 h 210"/>
              <a:gd name="T2" fmla="*/ 2147483647 w 86"/>
              <a:gd name="T3" fmla="*/ 2147483647 h 210"/>
              <a:gd name="T4" fmla="*/ 2147483647 w 86"/>
              <a:gd name="T5" fmla="*/ 2147483647 h 210"/>
              <a:gd name="T6" fmla="*/ 2147483647 w 86"/>
              <a:gd name="T7" fmla="*/ 2147483647 h 210"/>
              <a:gd name="T8" fmla="*/ 2147483647 w 86"/>
              <a:gd name="T9" fmla="*/ 2147483647 h 210"/>
              <a:gd name="T10" fmla="*/ 2147483647 w 86"/>
              <a:gd name="T11" fmla="*/ 2147483647 h 210"/>
              <a:gd name="T12" fmla="*/ 2147483647 w 86"/>
              <a:gd name="T13" fmla="*/ 2147483647 h 210"/>
              <a:gd name="T14" fmla="*/ 2147483647 w 86"/>
              <a:gd name="T15" fmla="*/ 2147483647 h 210"/>
              <a:gd name="T16" fmla="*/ 2147483647 w 86"/>
              <a:gd name="T17" fmla="*/ 2147483647 h 210"/>
              <a:gd name="T18" fmla="*/ 2147483647 w 86"/>
              <a:gd name="T19" fmla="*/ 2147483647 h 210"/>
              <a:gd name="T20" fmla="*/ 2147483647 w 86"/>
              <a:gd name="T21" fmla="*/ 2147483647 h 210"/>
              <a:gd name="T22" fmla="*/ 2147483647 w 86"/>
              <a:gd name="T23" fmla="*/ 2147483647 h 210"/>
              <a:gd name="T24" fmla="*/ 2147483647 w 86"/>
              <a:gd name="T25" fmla="*/ 2147483647 h 210"/>
              <a:gd name="T26" fmla="*/ 2147483647 w 86"/>
              <a:gd name="T27" fmla="*/ 2147483647 h 210"/>
              <a:gd name="T28" fmla="*/ 2147483647 w 86"/>
              <a:gd name="T29" fmla="*/ 2147483647 h 210"/>
              <a:gd name="T30" fmla="*/ 2147483647 w 86"/>
              <a:gd name="T31" fmla="*/ 2147483647 h 210"/>
              <a:gd name="T32" fmla="*/ 2147483647 w 86"/>
              <a:gd name="T33" fmla="*/ 2147483647 h 210"/>
              <a:gd name="T34" fmla="*/ 2147483647 w 86"/>
              <a:gd name="T35" fmla="*/ 2147483647 h 210"/>
              <a:gd name="T36" fmla="*/ 2147483647 w 86"/>
              <a:gd name="T37" fmla="*/ 2147483647 h 210"/>
              <a:gd name="T38" fmla="*/ 2147483647 w 86"/>
              <a:gd name="T39" fmla="*/ 2147483647 h 210"/>
              <a:gd name="T40" fmla="*/ 2147483647 w 86"/>
              <a:gd name="T41" fmla="*/ 2147483647 h 210"/>
              <a:gd name="T42" fmla="*/ 2147483647 w 86"/>
              <a:gd name="T43" fmla="*/ 2147483647 h 210"/>
              <a:gd name="T44" fmla="*/ 2147483647 w 86"/>
              <a:gd name="T45" fmla="*/ 2147483647 h 210"/>
              <a:gd name="T46" fmla="*/ 2147483647 w 86"/>
              <a:gd name="T47" fmla="*/ 2147483647 h 210"/>
              <a:gd name="T48" fmla="*/ 2147483647 w 86"/>
              <a:gd name="T49" fmla="*/ 2147483647 h 210"/>
              <a:gd name="T50" fmla="*/ 2147483647 w 86"/>
              <a:gd name="T51" fmla="*/ 2147483647 h 210"/>
              <a:gd name="T52" fmla="*/ 2147483647 w 86"/>
              <a:gd name="T53" fmla="*/ 2147483647 h 210"/>
              <a:gd name="T54" fmla="*/ 2147483647 w 86"/>
              <a:gd name="T55" fmla="*/ 2147483647 h 210"/>
              <a:gd name="T56" fmla="*/ 2147483647 w 86"/>
              <a:gd name="T57" fmla="*/ 2147483647 h 210"/>
              <a:gd name="T58" fmla="*/ 2147483647 w 86"/>
              <a:gd name="T59" fmla="*/ 2147483647 h 210"/>
              <a:gd name="T60" fmla="*/ 2147483647 w 86"/>
              <a:gd name="T61" fmla="*/ 2147483647 h 210"/>
              <a:gd name="T62" fmla="*/ 2147483647 w 86"/>
              <a:gd name="T63" fmla="*/ 2147483647 h 210"/>
              <a:gd name="T64" fmla="*/ 2147483647 w 86"/>
              <a:gd name="T65" fmla="*/ 2147483647 h 210"/>
              <a:gd name="T66" fmla="*/ 0 w 86"/>
              <a:gd name="T67" fmla="*/ 0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210"/>
              <a:gd name="T104" fmla="*/ 86 w 86"/>
              <a:gd name="T105" fmla="*/ 210 h 2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210">
                <a:moveTo>
                  <a:pt x="0" y="0"/>
                </a:moveTo>
                <a:lnTo>
                  <a:pt x="14" y="6"/>
                </a:lnTo>
                <a:lnTo>
                  <a:pt x="23" y="16"/>
                </a:lnTo>
                <a:lnTo>
                  <a:pt x="33" y="29"/>
                </a:lnTo>
                <a:lnTo>
                  <a:pt x="43" y="46"/>
                </a:lnTo>
                <a:lnTo>
                  <a:pt x="47" y="62"/>
                </a:lnTo>
                <a:lnTo>
                  <a:pt x="47" y="75"/>
                </a:lnTo>
                <a:lnTo>
                  <a:pt x="50" y="98"/>
                </a:lnTo>
                <a:lnTo>
                  <a:pt x="50" y="115"/>
                </a:lnTo>
                <a:lnTo>
                  <a:pt x="50" y="125"/>
                </a:lnTo>
                <a:lnTo>
                  <a:pt x="50" y="138"/>
                </a:lnTo>
                <a:lnTo>
                  <a:pt x="53" y="148"/>
                </a:lnTo>
                <a:lnTo>
                  <a:pt x="53" y="161"/>
                </a:lnTo>
                <a:lnTo>
                  <a:pt x="60" y="181"/>
                </a:lnTo>
                <a:lnTo>
                  <a:pt x="66" y="194"/>
                </a:lnTo>
                <a:lnTo>
                  <a:pt x="73" y="201"/>
                </a:lnTo>
                <a:lnTo>
                  <a:pt x="86" y="210"/>
                </a:lnTo>
                <a:lnTo>
                  <a:pt x="70" y="201"/>
                </a:lnTo>
                <a:lnTo>
                  <a:pt x="56" y="191"/>
                </a:lnTo>
                <a:lnTo>
                  <a:pt x="47" y="171"/>
                </a:lnTo>
                <a:lnTo>
                  <a:pt x="43" y="161"/>
                </a:lnTo>
                <a:lnTo>
                  <a:pt x="40" y="148"/>
                </a:lnTo>
                <a:lnTo>
                  <a:pt x="37" y="138"/>
                </a:lnTo>
                <a:lnTo>
                  <a:pt x="37" y="125"/>
                </a:lnTo>
                <a:lnTo>
                  <a:pt x="33" y="115"/>
                </a:lnTo>
                <a:lnTo>
                  <a:pt x="33" y="102"/>
                </a:lnTo>
                <a:lnTo>
                  <a:pt x="33" y="85"/>
                </a:lnTo>
                <a:lnTo>
                  <a:pt x="33" y="69"/>
                </a:lnTo>
                <a:lnTo>
                  <a:pt x="33" y="52"/>
                </a:lnTo>
                <a:lnTo>
                  <a:pt x="27" y="36"/>
                </a:lnTo>
                <a:lnTo>
                  <a:pt x="23" y="26"/>
                </a:lnTo>
                <a:lnTo>
                  <a:pt x="14" y="13"/>
                </a:lnTo>
                <a:lnTo>
                  <a:pt x="7" y="6"/>
                </a:lnTo>
                <a:lnTo>
                  <a:pt x="0" y="0"/>
                </a:lnTo>
                <a:close/>
              </a:path>
            </a:pathLst>
          </a:custGeom>
          <a:solidFill>
            <a:schemeClr val="tx2"/>
          </a:solidFill>
          <a:ln w="9525">
            <a:solidFill>
              <a:schemeClr val="tx1"/>
            </a:solidFill>
            <a:round/>
            <a:headEnd/>
            <a:tailEnd/>
          </a:ln>
        </p:spPr>
        <p:txBody>
          <a:bodyPr/>
          <a:lstStyle/>
          <a:p>
            <a:endParaRPr lang="en-US"/>
          </a:p>
        </p:txBody>
      </p:sp>
      <p:sp>
        <p:nvSpPr>
          <p:cNvPr id="12332" name="Freeform 54"/>
          <p:cNvSpPr>
            <a:spLocks/>
          </p:cNvSpPr>
          <p:nvPr/>
        </p:nvSpPr>
        <p:spPr bwMode="auto">
          <a:xfrm>
            <a:off x="3524251" y="5106988"/>
            <a:ext cx="136525" cy="334962"/>
          </a:xfrm>
          <a:custGeom>
            <a:avLst/>
            <a:gdLst>
              <a:gd name="T0" fmla="*/ 2147483647 w 86"/>
              <a:gd name="T1" fmla="*/ 0 h 211"/>
              <a:gd name="T2" fmla="*/ 2147483647 w 86"/>
              <a:gd name="T3" fmla="*/ 2147483647 h 211"/>
              <a:gd name="T4" fmla="*/ 2147483647 w 86"/>
              <a:gd name="T5" fmla="*/ 2147483647 h 211"/>
              <a:gd name="T6" fmla="*/ 2147483647 w 86"/>
              <a:gd name="T7" fmla="*/ 2147483647 h 211"/>
              <a:gd name="T8" fmla="*/ 2147483647 w 86"/>
              <a:gd name="T9" fmla="*/ 2147483647 h 211"/>
              <a:gd name="T10" fmla="*/ 2147483647 w 86"/>
              <a:gd name="T11" fmla="*/ 2147483647 h 211"/>
              <a:gd name="T12" fmla="*/ 2147483647 w 86"/>
              <a:gd name="T13" fmla="*/ 2147483647 h 211"/>
              <a:gd name="T14" fmla="*/ 2147483647 w 86"/>
              <a:gd name="T15" fmla="*/ 2147483647 h 211"/>
              <a:gd name="T16" fmla="*/ 2147483647 w 86"/>
              <a:gd name="T17" fmla="*/ 2147483647 h 211"/>
              <a:gd name="T18" fmla="*/ 2147483647 w 86"/>
              <a:gd name="T19" fmla="*/ 2147483647 h 211"/>
              <a:gd name="T20" fmla="*/ 2147483647 w 86"/>
              <a:gd name="T21" fmla="*/ 2147483647 h 211"/>
              <a:gd name="T22" fmla="*/ 2147483647 w 86"/>
              <a:gd name="T23" fmla="*/ 2147483647 h 211"/>
              <a:gd name="T24" fmla="*/ 2147483647 w 86"/>
              <a:gd name="T25" fmla="*/ 2147483647 h 211"/>
              <a:gd name="T26" fmla="*/ 2147483647 w 86"/>
              <a:gd name="T27" fmla="*/ 2147483647 h 211"/>
              <a:gd name="T28" fmla="*/ 2147483647 w 86"/>
              <a:gd name="T29" fmla="*/ 2147483647 h 211"/>
              <a:gd name="T30" fmla="*/ 2147483647 w 86"/>
              <a:gd name="T31" fmla="*/ 2147483647 h 211"/>
              <a:gd name="T32" fmla="*/ 0 w 86"/>
              <a:gd name="T33" fmla="*/ 2147483647 h 211"/>
              <a:gd name="T34" fmla="*/ 2147483647 w 86"/>
              <a:gd name="T35" fmla="*/ 2147483647 h 211"/>
              <a:gd name="T36" fmla="*/ 2147483647 w 86"/>
              <a:gd name="T37" fmla="*/ 2147483647 h 211"/>
              <a:gd name="T38" fmla="*/ 2147483647 w 86"/>
              <a:gd name="T39" fmla="*/ 2147483647 h 211"/>
              <a:gd name="T40" fmla="*/ 2147483647 w 86"/>
              <a:gd name="T41" fmla="*/ 2147483647 h 211"/>
              <a:gd name="T42" fmla="*/ 2147483647 w 86"/>
              <a:gd name="T43" fmla="*/ 2147483647 h 211"/>
              <a:gd name="T44" fmla="*/ 2147483647 w 86"/>
              <a:gd name="T45" fmla="*/ 2147483647 h 211"/>
              <a:gd name="T46" fmla="*/ 2147483647 w 86"/>
              <a:gd name="T47" fmla="*/ 2147483647 h 211"/>
              <a:gd name="T48" fmla="*/ 2147483647 w 86"/>
              <a:gd name="T49" fmla="*/ 2147483647 h 211"/>
              <a:gd name="T50" fmla="*/ 2147483647 w 86"/>
              <a:gd name="T51" fmla="*/ 2147483647 h 211"/>
              <a:gd name="T52" fmla="*/ 2147483647 w 86"/>
              <a:gd name="T53" fmla="*/ 2147483647 h 211"/>
              <a:gd name="T54" fmla="*/ 2147483647 w 86"/>
              <a:gd name="T55" fmla="*/ 2147483647 h 211"/>
              <a:gd name="T56" fmla="*/ 2147483647 w 86"/>
              <a:gd name="T57" fmla="*/ 2147483647 h 211"/>
              <a:gd name="T58" fmla="*/ 2147483647 w 86"/>
              <a:gd name="T59" fmla="*/ 2147483647 h 211"/>
              <a:gd name="T60" fmla="*/ 2147483647 w 86"/>
              <a:gd name="T61" fmla="*/ 2147483647 h 211"/>
              <a:gd name="T62" fmla="*/ 2147483647 w 86"/>
              <a:gd name="T63" fmla="*/ 2147483647 h 211"/>
              <a:gd name="T64" fmla="*/ 2147483647 w 86"/>
              <a:gd name="T65" fmla="*/ 2147483647 h 211"/>
              <a:gd name="T66" fmla="*/ 2147483647 w 86"/>
              <a:gd name="T67" fmla="*/ 0 h 2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211"/>
              <a:gd name="T104" fmla="*/ 86 w 86"/>
              <a:gd name="T105" fmla="*/ 211 h 2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211">
                <a:moveTo>
                  <a:pt x="86" y="0"/>
                </a:moveTo>
                <a:lnTo>
                  <a:pt x="73" y="7"/>
                </a:lnTo>
                <a:lnTo>
                  <a:pt x="63" y="14"/>
                </a:lnTo>
                <a:lnTo>
                  <a:pt x="50" y="30"/>
                </a:lnTo>
                <a:lnTo>
                  <a:pt x="43" y="47"/>
                </a:lnTo>
                <a:lnTo>
                  <a:pt x="40" y="63"/>
                </a:lnTo>
                <a:lnTo>
                  <a:pt x="40" y="76"/>
                </a:lnTo>
                <a:lnTo>
                  <a:pt x="36" y="99"/>
                </a:lnTo>
                <a:lnTo>
                  <a:pt x="36" y="116"/>
                </a:lnTo>
                <a:lnTo>
                  <a:pt x="36" y="122"/>
                </a:lnTo>
                <a:lnTo>
                  <a:pt x="33" y="139"/>
                </a:lnTo>
                <a:lnTo>
                  <a:pt x="33" y="149"/>
                </a:lnTo>
                <a:lnTo>
                  <a:pt x="33" y="162"/>
                </a:lnTo>
                <a:lnTo>
                  <a:pt x="26" y="182"/>
                </a:lnTo>
                <a:lnTo>
                  <a:pt x="20" y="195"/>
                </a:lnTo>
                <a:lnTo>
                  <a:pt x="13" y="201"/>
                </a:lnTo>
                <a:lnTo>
                  <a:pt x="0" y="211"/>
                </a:lnTo>
                <a:lnTo>
                  <a:pt x="17" y="201"/>
                </a:lnTo>
                <a:lnTo>
                  <a:pt x="30" y="192"/>
                </a:lnTo>
                <a:lnTo>
                  <a:pt x="40" y="172"/>
                </a:lnTo>
                <a:lnTo>
                  <a:pt x="43" y="162"/>
                </a:lnTo>
                <a:lnTo>
                  <a:pt x="46" y="149"/>
                </a:lnTo>
                <a:lnTo>
                  <a:pt x="50" y="139"/>
                </a:lnTo>
                <a:lnTo>
                  <a:pt x="50" y="122"/>
                </a:lnTo>
                <a:lnTo>
                  <a:pt x="50" y="116"/>
                </a:lnTo>
                <a:lnTo>
                  <a:pt x="53" y="103"/>
                </a:lnTo>
                <a:lnTo>
                  <a:pt x="53" y="86"/>
                </a:lnTo>
                <a:lnTo>
                  <a:pt x="53" y="70"/>
                </a:lnTo>
                <a:lnTo>
                  <a:pt x="53" y="53"/>
                </a:lnTo>
                <a:lnTo>
                  <a:pt x="59" y="37"/>
                </a:lnTo>
                <a:lnTo>
                  <a:pt x="63" y="27"/>
                </a:lnTo>
                <a:lnTo>
                  <a:pt x="73" y="14"/>
                </a:lnTo>
                <a:lnTo>
                  <a:pt x="79" y="7"/>
                </a:lnTo>
                <a:lnTo>
                  <a:pt x="86" y="0"/>
                </a:lnTo>
                <a:close/>
              </a:path>
            </a:pathLst>
          </a:custGeom>
          <a:solidFill>
            <a:schemeClr val="tx2"/>
          </a:solidFill>
          <a:ln w="9525">
            <a:solidFill>
              <a:schemeClr val="tx1"/>
            </a:solidFill>
            <a:round/>
            <a:headEnd/>
            <a:tailEnd/>
          </a:ln>
        </p:spPr>
        <p:txBody>
          <a:bodyPr/>
          <a:lstStyle/>
          <a:p>
            <a:endParaRPr lang="en-US"/>
          </a:p>
        </p:txBody>
      </p:sp>
      <p:sp>
        <p:nvSpPr>
          <p:cNvPr id="12333" name="Rectangle 55"/>
          <p:cNvSpPr>
            <a:spLocks noChangeArrowheads="1"/>
          </p:cNvSpPr>
          <p:nvPr/>
        </p:nvSpPr>
        <p:spPr bwMode="auto">
          <a:xfrm>
            <a:off x="3733800" y="4737100"/>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334" name="Rectangle 56"/>
          <p:cNvSpPr>
            <a:spLocks noChangeArrowheads="1"/>
          </p:cNvSpPr>
          <p:nvPr/>
        </p:nvSpPr>
        <p:spPr bwMode="auto">
          <a:xfrm>
            <a:off x="3865563" y="4956176"/>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1</a:t>
            </a:r>
            <a:endParaRPr lang="en-US" altLang="en-US" sz="1800"/>
          </a:p>
        </p:txBody>
      </p:sp>
      <p:sp>
        <p:nvSpPr>
          <p:cNvPr id="12335" name="Rectangle 57"/>
          <p:cNvSpPr>
            <a:spLocks noChangeArrowheads="1"/>
          </p:cNvSpPr>
          <p:nvPr/>
        </p:nvSpPr>
        <p:spPr bwMode="auto">
          <a:xfrm>
            <a:off x="6288088" y="4803775"/>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336" name="Rectangle 58"/>
          <p:cNvSpPr>
            <a:spLocks noChangeArrowheads="1"/>
          </p:cNvSpPr>
          <p:nvPr/>
        </p:nvSpPr>
        <p:spPr bwMode="auto">
          <a:xfrm>
            <a:off x="6419850" y="502443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3</a:t>
            </a:r>
            <a:endParaRPr lang="en-US" altLang="en-US" sz="1800"/>
          </a:p>
        </p:txBody>
      </p:sp>
      <p:sp>
        <p:nvSpPr>
          <p:cNvPr id="12337" name="Rectangle 59"/>
          <p:cNvSpPr>
            <a:spLocks noChangeArrowheads="1"/>
          </p:cNvSpPr>
          <p:nvPr/>
        </p:nvSpPr>
        <p:spPr bwMode="auto">
          <a:xfrm>
            <a:off x="8270875" y="3884613"/>
            <a:ext cx="134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i="1">
                <a:latin typeface="Symbol" pitchFamily="18" charset="2"/>
              </a:rPr>
              <a:t>e</a:t>
            </a:r>
            <a:endParaRPr lang="en-US" altLang="en-US" sz="1800"/>
          </a:p>
        </p:txBody>
      </p:sp>
      <p:sp>
        <p:nvSpPr>
          <p:cNvPr id="12338" name="Rectangle 60"/>
          <p:cNvSpPr>
            <a:spLocks noChangeArrowheads="1"/>
          </p:cNvSpPr>
          <p:nvPr/>
        </p:nvSpPr>
        <p:spPr bwMode="auto">
          <a:xfrm>
            <a:off x="8402638" y="41036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1600"/>
              <a:t>4</a:t>
            </a:r>
            <a:endParaRPr lang="en-US" altLang="en-US" sz="1800"/>
          </a:p>
        </p:txBody>
      </p:sp>
      <p:sp>
        <p:nvSpPr>
          <p:cNvPr id="12339" name="Freeform 61"/>
          <p:cNvSpPr>
            <a:spLocks/>
          </p:cNvSpPr>
          <p:nvPr/>
        </p:nvSpPr>
        <p:spPr bwMode="auto">
          <a:xfrm>
            <a:off x="7831138" y="3648075"/>
            <a:ext cx="277812" cy="273050"/>
          </a:xfrm>
          <a:custGeom>
            <a:avLst/>
            <a:gdLst>
              <a:gd name="T0" fmla="*/ 0 w 175"/>
              <a:gd name="T1" fmla="*/ 2147483647 h 172"/>
              <a:gd name="T2" fmla="*/ 2147483647 w 175"/>
              <a:gd name="T3" fmla="*/ 2147483647 h 172"/>
              <a:gd name="T4" fmla="*/ 2147483647 w 175"/>
              <a:gd name="T5" fmla="*/ 2147483647 h 172"/>
              <a:gd name="T6" fmla="*/ 2147483647 w 175"/>
              <a:gd name="T7" fmla="*/ 2147483647 h 172"/>
              <a:gd name="T8" fmla="*/ 2147483647 w 175"/>
              <a:gd name="T9" fmla="*/ 0 h 172"/>
              <a:gd name="T10" fmla="*/ 2147483647 w 175"/>
              <a:gd name="T11" fmla="*/ 0 h 172"/>
              <a:gd name="T12" fmla="*/ 2147483647 w 175"/>
              <a:gd name="T13" fmla="*/ 2147483647 h 172"/>
              <a:gd name="T14" fmla="*/ 2147483647 w 175"/>
              <a:gd name="T15" fmla="*/ 2147483647 h 172"/>
              <a:gd name="T16" fmla="*/ 2147483647 w 175"/>
              <a:gd name="T17" fmla="*/ 2147483647 h 172"/>
              <a:gd name="T18" fmla="*/ 2147483647 w 175"/>
              <a:gd name="T19" fmla="*/ 2147483647 h 172"/>
              <a:gd name="T20" fmla="*/ 2147483647 w 175"/>
              <a:gd name="T21" fmla="*/ 2147483647 h 172"/>
              <a:gd name="T22" fmla="*/ 2147483647 w 175"/>
              <a:gd name="T23" fmla="*/ 2147483647 h 172"/>
              <a:gd name="T24" fmla="*/ 2147483647 w 175"/>
              <a:gd name="T25" fmla="*/ 2147483647 h 172"/>
              <a:gd name="T26" fmla="*/ 2147483647 w 175"/>
              <a:gd name="T27" fmla="*/ 2147483647 h 172"/>
              <a:gd name="T28" fmla="*/ 2147483647 w 175"/>
              <a:gd name="T29" fmla="*/ 2147483647 h 172"/>
              <a:gd name="T30" fmla="*/ 2147483647 w 175"/>
              <a:gd name="T31" fmla="*/ 2147483647 h 172"/>
              <a:gd name="T32" fmla="*/ 2147483647 w 175"/>
              <a:gd name="T33" fmla="*/ 2147483647 h 172"/>
              <a:gd name="T34" fmla="*/ 2147483647 w 175"/>
              <a:gd name="T35" fmla="*/ 2147483647 h 172"/>
              <a:gd name="T36" fmla="*/ 0 w 175"/>
              <a:gd name="T37" fmla="*/ 2147483647 h 1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2"/>
              <a:gd name="T59" fmla="*/ 175 w 175"/>
              <a:gd name="T60" fmla="*/ 172 h 1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2">
                <a:moveTo>
                  <a:pt x="0" y="86"/>
                </a:moveTo>
                <a:lnTo>
                  <a:pt x="6" y="56"/>
                </a:lnTo>
                <a:lnTo>
                  <a:pt x="20" y="30"/>
                </a:lnTo>
                <a:lnTo>
                  <a:pt x="43" y="10"/>
                </a:lnTo>
                <a:lnTo>
                  <a:pt x="73" y="0"/>
                </a:lnTo>
                <a:lnTo>
                  <a:pt x="102" y="0"/>
                </a:lnTo>
                <a:lnTo>
                  <a:pt x="132" y="10"/>
                </a:lnTo>
                <a:lnTo>
                  <a:pt x="155" y="30"/>
                </a:lnTo>
                <a:lnTo>
                  <a:pt x="172" y="56"/>
                </a:lnTo>
                <a:lnTo>
                  <a:pt x="175" y="86"/>
                </a:lnTo>
                <a:lnTo>
                  <a:pt x="172" y="116"/>
                </a:lnTo>
                <a:lnTo>
                  <a:pt x="155" y="142"/>
                </a:lnTo>
                <a:lnTo>
                  <a:pt x="132" y="162"/>
                </a:lnTo>
                <a:lnTo>
                  <a:pt x="102" y="172"/>
                </a:lnTo>
                <a:lnTo>
                  <a:pt x="73" y="172"/>
                </a:lnTo>
                <a:lnTo>
                  <a:pt x="43" y="162"/>
                </a:lnTo>
                <a:lnTo>
                  <a:pt x="20" y="142"/>
                </a:lnTo>
                <a:lnTo>
                  <a:pt x="6" y="116"/>
                </a:lnTo>
                <a:lnTo>
                  <a:pt x="0" y="86"/>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62"/>
          <p:cNvSpPr>
            <a:spLocks/>
          </p:cNvSpPr>
          <p:nvPr/>
        </p:nvSpPr>
        <p:spPr bwMode="auto">
          <a:xfrm>
            <a:off x="7872413" y="3690939"/>
            <a:ext cx="195262" cy="187325"/>
          </a:xfrm>
          <a:custGeom>
            <a:avLst/>
            <a:gdLst>
              <a:gd name="T0" fmla="*/ 0 w 123"/>
              <a:gd name="T1" fmla="*/ 2147483647 h 118"/>
              <a:gd name="T2" fmla="*/ 2147483647 w 123"/>
              <a:gd name="T3" fmla="*/ 2147483647 h 118"/>
              <a:gd name="T4" fmla="*/ 2147483647 w 123"/>
              <a:gd name="T5" fmla="*/ 2147483647 h 118"/>
              <a:gd name="T6" fmla="*/ 2147483647 w 123"/>
              <a:gd name="T7" fmla="*/ 0 h 118"/>
              <a:gd name="T8" fmla="*/ 2147483647 w 123"/>
              <a:gd name="T9" fmla="*/ 0 h 118"/>
              <a:gd name="T10" fmla="*/ 2147483647 w 123"/>
              <a:gd name="T11" fmla="*/ 2147483647 h 118"/>
              <a:gd name="T12" fmla="*/ 2147483647 w 123"/>
              <a:gd name="T13" fmla="*/ 2147483647 h 118"/>
              <a:gd name="T14" fmla="*/ 2147483647 w 123"/>
              <a:gd name="T15" fmla="*/ 2147483647 h 118"/>
              <a:gd name="T16" fmla="*/ 2147483647 w 123"/>
              <a:gd name="T17" fmla="*/ 2147483647 h 118"/>
              <a:gd name="T18" fmla="*/ 2147483647 w 123"/>
              <a:gd name="T19" fmla="*/ 2147483647 h 118"/>
              <a:gd name="T20" fmla="*/ 2147483647 w 123"/>
              <a:gd name="T21" fmla="*/ 2147483647 h 118"/>
              <a:gd name="T22" fmla="*/ 2147483647 w 123"/>
              <a:gd name="T23" fmla="*/ 2147483647 h 118"/>
              <a:gd name="T24" fmla="*/ 2147483647 w 123"/>
              <a:gd name="T25" fmla="*/ 2147483647 h 118"/>
              <a:gd name="T26" fmla="*/ 2147483647 w 123"/>
              <a:gd name="T27" fmla="*/ 2147483647 h 118"/>
              <a:gd name="T28" fmla="*/ 0 w 123"/>
              <a:gd name="T29" fmla="*/ 2147483647 h 1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118"/>
              <a:gd name="T47" fmla="*/ 123 w 123"/>
              <a:gd name="T48" fmla="*/ 118 h 1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118">
                <a:moveTo>
                  <a:pt x="0" y="59"/>
                </a:moveTo>
                <a:lnTo>
                  <a:pt x="7" y="33"/>
                </a:lnTo>
                <a:lnTo>
                  <a:pt x="23" y="13"/>
                </a:lnTo>
                <a:lnTo>
                  <a:pt x="50" y="0"/>
                </a:lnTo>
                <a:lnTo>
                  <a:pt x="76" y="0"/>
                </a:lnTo>
                <a:lnTo>
                  <a:pt x="99" y="13"/>
                </a:lnTo>
                <a:lnTo>
                  <a:pt x="116" y="33"/>
                </a:lnTo>
                <a:lnTo>
                  <a:pt x="123" y="59"/>
                </a:lnTo>
                <a:lnTo>
                  <a:pt x="116" y="85"/>
                </a:lnTo>
                <a:lnTo>
                  <a:pt x="99" y="108"/>
                </a:lnTo>
                <a:lnTo>
                  <a:pt x="76" y="118"/>
                </a:lnTo>
                <a:lnTo>
                  <a:pt x="50" y="118"/>
                </a:lnTo>
                <a:lnTo>
                  <a:pt x="23" y="108"/>
                </a:lnTo>
                <a:lnTo>
                  <a:pt x="7" y="85"/>
                </a:lnTo>
                <a:lnTo>
                  <a:pt x="0" y="59"/>
                </a:lnTo>
                <a:close/>
              </a:path>
            </a:pathLst>
          </a:custGeom>
          <a:solidFill>
            <a:srgbClr val="FFCF56"/>
          </a:solidFill>
          <a:ln w="9525">
            <a:solidFill>
              <a:srgbClr val="FFCF56"/>
            </a:solidFill>
            <a:round/>
            <a:headEnd/>
            <a:tailEnd/>
          </a:ln>
        </p:spPr>
        <p:txBody>
          <a:bodyPr/>
          <a:lstStyle/>
          <a:p>
            <a:endParaRPr lang="en-US"/>
          </a:p>
        </p:txBody>
      </p:sp>
      <p:sp>
        <p:nvSpPr>
          <p:cNvPr id="12341" name="Freeform 63"/>
          <p:cNvSpPr>
            <a:spLocks/>
          </p:cNvSpPr>
          <p:nvPr/>
        </p:nvSpPr>
        <p:spPr bwMode="auto">
          <a:xfrm>
            <a:off x="5816601" y="4443413"/>
            <a:ext cx="277813" cy="271462"/>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6"/>
                </a:moveTo>
                <a:lnTo>
                  <a:pt x="7" y="56"/>
                </a:lnTo>
                <a:lnTo>
                  <a:pt x="20" y="30"/>
                </a:lnTo>
                <a:lnTo>
                  <a:pt x="43" y="10"/>
                </a:lnTo>
                <a:lnTo>
                  <a:pt x="73" y="0"/>
                </a:lnTo>
                <a:lnTo>
                  <a:pt x="102" y="0"/>
                </a:lnTo>
                <a:lnTo>
                  <a:pt x="132" y="10"/>
                </a:lnTo>
                <a:lnTo>
                  <a:pt x="155" y="30"/>
                </a:lnTo>
                <a:lnTo>
                  <a:pt x="172" y="56"/>
                </a:lnTo>
                <a:lnTo>
                  <a:pt x="175" y="86"/>
                </a:lnTo>
                <a:lnTo>
                  <a:pt x="172" y="115"/>
                </a:lnTo>
                <a:lnTo>
                  <a:pt x="155" y="142"/>
                </a:lnTo>
                <a:lnTo>
                  <a:pt x="132" y="162"/>
                </a:lnTo>
                <a:lnTo>
                  <a:pt x="102" y="171"/>
                </a:lnTo>
                <a:lnTo>
                  <a:pt x="73" y="171"/>
                </a:lnTo>
                <a:lnTo>
                  <a:pt x="43" y="162"/>
                </a:lnTo>
                <a:lnTo>
                  <a:pt x="20" y="142"/>
                </a:lnTo>
                <a:lnTo>
                  <a:pt x="7" y="115"/>
                </a:lnTo>
                <a:lnTo>
                  <a:pt x="0" y="86"/>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64"/>
          <p:cNvSpPr>
            <a:spLocks/>
          </p:cNvSpPr>
          <p:nvPr/>
        </p:nvSpPr>
        <p:spPr bwMode="auto">
          <a:xfrm>
            <a:off x="5857876" y="4484688"/>
            <a:ext cx="195263" cy="188912"/>
          </a:xfrm>
          <a:custGeom>
            <a:avLst/>
            <a:gdLst>
              <a:gd name="T0" fmla="*/ 0 w 123"/>
              <a:gd name="T1" fmla="*/ 2147483647 h 119"/>
              <a:gd name="T2" fmla="*/ 2147483647 w 123"/>
              <a:gd name="T3" fmla="*/ 2147483647 h 119"/>
              <a:gd name="T4" fmla="*/ 2147483647 w 123"/>
              <a:gd name="T5" fmla="*/ 2147483647 h 119"/>
              <a:gd name="T6" fmla="*/ 2147483647 w 123"/>
              <a:gd name="T7" fmla="*/ 0 h 119"/>
              <a:gd name="T8" fmla="*/ 2147483647 w 123"/>
              <a:gd name="T9" fmla="*/ 0 h 119"/>
              <a:gd name="T10" fmla="*/ 2147483647 w 123"/>
              <a:gd name="T11" fmla="*/ 2147483647 h 119"/>
              <a:gd name="T12" fmla="*/ 2147483647 w 123"/>
              <a:gd name="T13" fmla="*/ 2147483647 h 119"/>
              <a:gd name="T14" fmla="*/ 2147483647 w 123"/>
              <a:gd name="T15" fmla="*/ 2147483647 h 119"/>
              <a:gd name="T16" fmla="*/ 2147483647 w 123"/>
              <a:gd name="T17" fmla="*/ 2147483647 h 119"/>
              <a:gd name="T18" fmla="*/ 2147483647 w 123"/>
              <a:gd name="T19" fmla="*/ 2147483647 h 119"/>
              <a:gd name="T20" fmla="*/ 2147483647 w 123"/>
              <a:gd name="T21" fmla="*/ 2147483647 h 119"/>
              <a:gd name="T22" fmla="*/ 2147483647 w 123"/>
              <a:gd name="T23" fmla="*/ 2147483647 h 119"/>
              <a:gd name="T24" fmla="*/ 2147483647 w 123"/>
              <a:gd name="T25" fmla="*/ 2147483647 h 119"/>
              <a:gd name="T26" fmla="*/ 2147483647 w 123"/>
              <a:gd name="T27" fmla="*/ 2147483647 h 119"/>
              <a:gd name="T28" fmla="*/ 0 w 123"/>
              <a:gd name="T29" fmla="*/ 2147483647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119"/>
              <a:gd name="T47" fmla="*/ 123 w 123"/>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119">
                <a:moveTo>
                  <a:pt x="0" y="60"/>
                </a:moveTo>
                <a:lnTo>
                  <a:pt x="7" y="33"/>
                </a:lnTo>
                <a:lnTo>
                  <a:pt x="24" y="10"/>
                </a:lnTo>
                <a:lnTo>
                  <a:pt x="50" y="0"/>
                </a:lnTo>
                <a:lnTo>
                  <a:pt x="76" y="0"/>
                </a:lnTo>
                <a:lnTo>
                  <a:pt x="100" y="10"/>
                </a:lnTo>
                <a:lnTo>
                  <a:pt x="116" y="33"/>
                </a:lnTo>
                <a:lnTo>
                  <a:pt x="123" y="60"/>
                </a:lnTo>
                <a:lnTo>
                  <a:pt x="116" y="86"/>
                </a:lnTo>
                <a:lnTo>
                  <a:pt x="100" y="106"/>
                </a:lnTo>
                <a:lnTo>
                  <a:pt x="76" y="119"/>
                </a:lnTo>
                <a:lnTo>
                  <a:pt x="50" y="119"/>
                </a:lnTo>
                <a:lnTo>
                  <a:pt x="24" y="106"/>
                </a:lnTo>
                <a:lnTo>
                  <a:pt x="7" y="86"/>
                </a:lnTo>
                <a:lnTo>
                  <a:pt x="0" y="60"/>
                </a:lnTo>
                <a:close/>
              </a:path>
            </a:pathLst>
          </a:custGeom>
          <a:solidFill>
            <a:srgbClr val="FFCF56"/>
          </a:solidFill>
          <a:ln w="9525">
            <a:solidFill>
              <a:srgbClr val="FFCF56"/>
            </a:solidFill>
            <a:round/>
            <a:headEnd/>
            <a:tailEnd/>
          </a:ln>
        </p:spPr>
        <p:txBody>
          <a:bodyPr/>
          <a:lstStyle/>
          <a:p>
            <a:endParaRPr lang="en-US"/>
          </a:p>
        </p:txBody>
      </p:sp>
      <p:sp>
        <p:nvSpPr>
          <p:cNvPr id="12343" name="Freeform 65"/>
          <p:cNvSpPr>
            <a:spLocks/>
          </p:cNvSpPr>
          <p:nvPr/>
        </p:nvSpPr>
        <p:spPr bwMode="auto">
          <a:xfrm>
            <a:off x="4521201" y="4924426"/>
            <a:ext cx="277813"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6" y="56"/>
                </a:lnTo>
                <a:lnTo>
                  <a:pt x="20" y="29"/>
                </a:lnTo>
                <a:lnTo>
                  <a:pt x="43" y="10"/>
                </a:lnTo>
                <a:lnTo>
                  <a:pt x="73" y="0"/>
                </a:lnTo>
                <a:lnTo>
                  <a:pt x="102" y="0"/>
                </a:lnTo>
                <a:lnTo>
                  <a:pt x="132" y="10"/>
                </a:lnTo>
                <a:lnTo>
                  <a:pt x="155" y="29"/>
                </a:lnTo>
                <a:lnTo>
                  <a:pt x="172" y="56"/>
                </a:lnTo>
                <a:lnTo>
                  <a:pt x="175" y="85"/>
                </a:lnTo>
                <a:lnTo>
                  <a:pt x="172" y="115"/>
                </a:lnTo>
                <a:lnTo>
                  <a:pt x="155" y="141"/>
                </a:lnTo>
                <a:lnTo>
                  <a:pt x="132" y="161"/>
                </a:lnTo>
                <a:lnTo>
                  <a:pt x="102" y="171"/>
                </a:lnTo>
                <a:lnTo>
                  <a:pt x="73" y="171"/>
                </a:lnTo>
                <a:lnTo>
                  <a:pt x="43" y="161"/>
                </a:lnTo>
                <a:lnTo>
                  <a:pt x="20" y="141"/>
                </a:lnTo>
                <a:lnTo>
                  <a:pt x="6" y="115"/>
                </a:lnTo>
                <a:lnTo>
                  <a:pt x="0" y="85"/>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66"/>
          <p:cNvSpPr>
            <a:spLocks/>
          </p:cNvSpPr>
          <p:nvPr/>
        </p:nvSpPr>
        <p:spPr bwMode="auto">
          <a:xfrm>
            <a:off x="4562476" y="4965701"/>
            <a:ext cx="195263" cy="188913"/>
          </a:xfrm>
          <a:custGeom>
            <a:avLst/>
            <a:gdLst>
              <a:gd name="T0" fmla="*/ 0 w 123"/>
              <a:gd name="T1" fmla="*/ 2147483647 h 119"/>
              <a:gd name="T2" fmla="*/ 2147483647 w 123"/>
              <a:gd name="T3" fmla="*/ 2147483647 h 119"/>
              <a:gd name="T4" fmla="*/ 2147483647 w 123"/>
              <a:gd name="T5" fmla="*/ 2147483647 h 119"/>
              <a:gd name="T6" fmla="*/ 2147483647 w 123"/>
              <a:gd name="T7" fmla="*/ 0 h 119"/>
              <a:gd name="T8" fmla="*/ 2147483647 w 123"/>
              <a:gd name="T9" fmla="*/ 0 h 119"/>
              <a:gd name="T10" fmla="*/ 2147483647 w 123"/>
              <a:gd name="T11" fmla="*/ 2147483647 h 119"/>
              <a:gd name="T12" fmla="*/ 2147483647 w 123"/>
              <a:gd name="T13" fmla="*/ 2147483647 h 119"/>
              <a:gd name="T14" fmla="*/ 2147483647 w 123"/>
              <a:gd name="T15" fmla="*/ 2147483647 h 119"/>
              <a:gd name="T16" fmla="*/ 2147483647 w 123"/>
              <a:gd name="T17" fmla="*/ 2147483647 h 119"/>
              <a:gd name="T18" fmla="*/ 2147483647 w 123"/>
              <a:gd name="T19" fmla="*/ 2147483647 h 119"/>
              <a:gd name="T20" fmla="*/ 2147483647 w 123"/>
              <a:gd name="T21" fmla="*/ 2147483647 h 119"/>
              <a:gd name="T22" fmla="*/ 2147483647 w 123"/>
              <a:gd name="T23" fmla="*/ 2147483647 h 119"/>
              <a:gd name="T24" fmla="*/ 2147483647 w 123"/>
              <a:gd name="T25" fmla="*/ 2147483647 h 119"/>
              <a:gd name="T26" fmla="*/ 2147483647 w 123"/>
              <a:gd name="T27" fmla="*/ 2147483647 h 119"/>
              <a:gd name="T28" fmla="*/ 0 w 123"/>
              <a:gd name="T29" fmla="*/ 2147483647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119"/>
              <a:gd name="T47" fmla="*/ 123 w 123"/>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119">
                <a:moveTo>
                  <a:pt x="0" y="59"/>
                </a:moveTo>
                <a:lnTo>
                  <a:pt x="7" y="33"/>
                </a:lnTo>
                <a:lnTo>
                  <a:pt x="23" y="13"/>
                </a:lnTo>
                <a:lnTo>
                  <a:pt x="50" y="0"/>
                </a:lnTo>
                <a:lnTo>
                  <a:pt x="76" y="0"/>
                </a:lnTo>
                <a:lnTo>
                  <a:pt x="99" y="13"/>
                </a:lnTo>
                <a:lnTo>
                  <a:pt x="116" y="33"/>
                </a:lnTo>
                <a:lnTo>
                  <a:pt x="123" y="59"/>
                </a:lnTo>
                <a:lnTo>
                  <a:pt x="116" y="86"/>
                </a:lnTo>
                <a:lnTo>
                  <a:pt x="99" y="109"/>
                </a:lnTo>
                <a:lnTo>
                  <a:pt x="76" y="119"/>
                </a:lnTo>
                <a:lnTo>
                  <a:pt x="50" y="119"/>
                </a:lnTo>
                <a:lnTo>
                  <a:pt x="23" y="109"/>
                </a:lnTo>
                <a:lnTo>
                  <a:pt x="7" y="86"/>
                </a:lnTo>
                <a:lnTo>
                  <a:pt x="0" y="59"/>
                </a:lnTo>
                <a:close/>
              </a:path>
            </a:pathLst>
          </a:custGeom>
          <a:solidFill>
            <a:srgbClr val="FFCF56"/>
          </a:solidFill>
          <a:ln w="9525">
            <a:solidFill>
              <a:srgbClr val="FFCF56"/>
            </a:solidFill>
            <a:round/>
            <a:headEnd/>
            <a:tailEnd/>
          </a:ln>
        </p:spPr>
        <p:txBody>
          <a:bodyPr/>
          <a:lstStyle/>
          <a:p>
            <a:endParaRPr lang="en-US"/>
          </a:p>
        </p:txBody>
      </p:sp>
      <p:sp>
        <p:nvSpPr>
          <p:cNvPr id="12345" name="Freeform 67"/>
          <p:cNvSpPr>
            <a:spLocks/>
          </p:cNvSpPr>
          <p:nvPr/>
        </p:nvSpPr>
        <p:spPr bwMode="auto">
          <a:xfrm>
            <a:off x="3309938" y="5359401"/>
            <a:ext cx="277812" cy="271463"/>
          </a:xfrm>
          <a:custGeom>
            <a:avLst/>
            <a:gdLst>
              <a:gd name="T0" fmla="*/ 0 w 175"/>
              <a:gd name="T1" fmla="*/ 2147483647 h 171"/>
              <a:gd name="T2" fmla="*/ 2147483647 w 175"/>
              <a:gd name="T3" fmla="*/ 2147483647 h 171"/>
              <a:gd name="T4" fmla="*/ 2147483647 w 175"/>
              <a:gd name="T5" fmla="*/ 2147483647 h 171"/>
              <a:gd name="T6" fmla="*/ 2147483647 w 175"/>
              <a:gd name="T7" fmla="*/ 2147483647 h 171"/>
              <a:gd name="T8" fmla="*/ 2147483647 w 175"/>
              <a:gd name="T9" fmla="*/ 0 h 171"/>
              <a:gd name="T10" fmla="*/ 2147483647 w 175"/>
              <a:gd name="T11" fmla="*/ 0 h 171"/>
              <a:gd name="T12" fmla="*/ 2147483647 w 175"/>
              <a:gd name="T13" fmla="*/ 2147483647 h 171"/>
              <a:gd name="T14" fmla="*/ 2147483647 w 175"/>
              <a:gd name="T15" fmla="*/ 2147483647 h 171"/>
              <a:gd name="T16" fmla="*/ 2147483647 w 175"/>
              <a:gd name="T17" fmla="*/ 2147483647 h 171"/>
              <a:gd name="T18" fmla="*/ 2147483647 w 175"/>
              <a:gd name="T19" fmla="*/ 2147483647 h 171"/>
              <a:gd name="T20" fmla="*/ 2147483647 w 175"/>
              <a:gd name="T21" fmla="*/ 2147483647 h 171"/>
              <a:gd name="T22" fmla="*/ 2147483647 w 175"/>
              <a:gd name="T23" fmla="*/ 2147483647 h 171"/>
              <a:gd name="T24" fmla="*/ 2147483647 w 175"/>
              <a:gd name="T25" fmla="*/ 2147483647 h 171"/>
              <a:gd name="T26" fmla="*/ 2147483647 w 175"/>
              <a:gd name="T27" fmla="*/ 2147483647 h 171"/>
              <a:gd name="T28" fmla="*/ 2147483647 w 175"/>
              <a:gd name="T29" fmla="*/ 2147483647 h 171"/>
              <a:gd name="T30" fmla="*/ 2147483647 w 175"/>
              <a:gd name="T31" fmla="*/ 2147483647 h 171"/>
              <a:gd name="T32" fmla="*/ 2147483647 w 175"/>
              <a:gd name="T33" fmla="*/ 2147483647 h 171"/>
              <a:gd name="T34" fmla="*/ 2147483647 w 175"/>
              <a:gd name="T35" fmla="*/ 2147483647 h 171"/>
              <a:gd name="T36" fmla="*/ 0 w 175"/>
              <a:gd name="T37" fmla="*/ 214748364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171"/>
              <a:gd name="T59" fmla="*/ 175 w 175"/>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171">
                <a:moveTo>
                  <a:pt x="0" y="85"/>
                </a:moveTo>
                <a:lnTo>
                  <a:pt x="3" y="56"/>
                </a:lnTo>
                <a:lnTo>
                  <a:pt x="19" y="29"/>
                </a:lnTo>
                <a:lnTo>
                  <a:pt x="42" y="9"/>
                </a:lnTo>
                <a:lnTo>
                  <a:pt x="72" y="0"/>
                </a:lnTo>
                <a:lnTo>
                  <a:pt x="102" y="0"/>
                </a:lnTo>
                <a:lnTo>
                  <a:pt x="128" y="9"/>
                </a:lnTo>
                <a:lnTo>
                  <a:pt x="152" y="29"/>
                </a:lnTo>
                <a:lnTo>
                  <a:pt x="168" y="56"/>
                </a:lnTo>
                <a:lnTo>
                  <a:pt x="175" y="85"/>
                </a:lnTo>
                <a:lnTo>
                  <a:pt x="168" y="115"/>
                </a:lnTo>
                <a:lnTo>
                  <a:pt x="152" y="141"/>
                </a:lnTo>
                <a:lnTo>
                  <a:pt x="128" y="161"/>
                </a:lnTo>
                <a:lnTo>
                  <a:pt x="102" y="171"/>
                </a:lnTo>
                <a:lnTo>
                  <a:pt x="72" y="171"/>
                </a:lnTo>
                <a:lnTo>
                  <a:pt x="42" y="161"/>
                </a:lnTo>
                <a:lnTo>
                  <a:pt x="19" y="141"/>
                </a:lnTo>
                <a:lnTo>
                  <a:pt x="3" y="115"/>
                </a:lnTo>
                <a:lnTo>
                  <a:pt x="0" y="85"/>
                </a:lnTo>
                <a:close/>
              </a:path>
            </a:pathLst>
          </a:custGeom>
          <a:solidFill>
            <a:srgbClr val="DC4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68"/>
          <p:cNvSpPr>
            <a:spLocks/>
          </p:cNvSpPr>
          <p:nvPr/>
        </p:nvSpPr>
        <p:spPr bwMode="auto">
          <a:xfrm>
            <a:off x="3351214" y="5400676"/>
            <a:ext cx="193675" cy="188913"/>
          </a:xfrm>
          <a:custGeom>
            <a:avLst/>
            <a:gdLst>
              <a:gd name="T0" fmla="*/ 0 w 122"/>
              <a:gd name="T1" fmla="*/ 2147483647 h 119"/>
              <a:gd name="T2" fmla="*/ 2147483647 w 122"/>
              <a:gd name="T3" fmla="*/ 2147483647 h 119"/>
              <a:gd name="T4" fmla="*/ 2147483647 w 122"/>
              <a:gd name="T5" fmla="*/ 2147483647 h 119"/>
              <a:gd name="T6" fmla="*/ 2147483647 w 122"/>
              <a:gd name="T7" fmla="*/ 0 h 119"/>
              <a:gd name="T8" fmla="*/ 2147483647 w 122"/>
              <a:gd name="T9" fmla="*/ 0 h 119"/>
              <a:gd name="T10" fmla="*/ 2147483647 w 122"/>
              <a:gd name="T11" fmla="*/ 2147483647 h 119"/>
              <a:gd name="T12" fmla="*/ 2147483647 w 122"/>
              <a:gd name="T13" fmla="*/ 2147483647 h 119"/>
              <a:gd name="T14" fmla="*/ 2147483647 w 122"/>
              <a:gd name="T15" fmla="*/ 2147483647 h 119"/>
              <a:gd name="T16" fmla="*/ 2147483647 w 122"/>
              <a:gd name="T17" fmla="*/ 2147483647 h 119"/>
              <a:gd name="T18" fmla="*/ 2147483647 w 122"/>
              <a:gd name="T19" fmla="*/ 2147483647 h 119"/>
              <a:gd name="T20" fmla="*/ 2147483647 w 122"/>
              <a:gd name="T21" fmla="*/ 2147483647 h 119"/>
              <a:gd name="T22" fmla="*/ 2147483647 w 122"/>
              <a:gd name="T23" fmla="*/ 2147483647 h 119"/>
              <a:gd name="T24" fmla="*/ 2147483647 w 122"/>
              <a:gd name="T25" fmla="*/ 2147483647 h 119"/>
              <a:gd name="T26" fmla="*/ 2147483647 w 122"/>
              <a:gd name="T27" fmla="*/ 2147483647 h 119"/>
              <a:gd name="T28" fmla="*/ 0 w 122"/>
              <a:gd name="T29" fmla="*/ 2147483647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19"/>
              <a:gd name="T47" fmla="*/ 122 w 12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19">
                <a:moveTo>
                  <a:pt x="0" y="59"/>
                </a:moveTo>
                <a:lnTo>
                  <a:pt x="3" y="33"/>
                </a:lnTo>
                <a:lnTo>
                  <a:pt x="23" y="10"/>
                </a:lnTo>
                <a:lnTo>
                  <a:pt x="46" y="0"/>
                </a:lnTo>
                <a:lnTo>
                  <a:pt x="73" y="0"/>
                </a:lnTo>
                <a:lnTo>
                  <a:pt x="99" y="10"/>
                </a:lnTo>
                <a:lnTo>
                  <a:pt x="116" y="33"/>
                </a:lnTo>
                <a:lnTo>
                  <a:pt x="122" y="59"/>
                </a:lnTo>
                <a:lnTo>
                  <a:pt x="116" y="86"/>
                </a:lnTo>
                <a:lnTo>
                  <a:pt x="99" y="105"/>
                </a:lnTo>
                <a:lnTo>
                  <a:pt x="73" y="119"/>
                </a:lnTo>
                <a:lnTo>
                  <a:pt x="46" y="119"/>
                </a:lnTo>
                <a:lnTo>
                  <a:pt x="23" y="105"/>
                </a:lnTo>
                <a:lnTo>
                  <a:pt x="3" y="86"/>
                </a:lnTo>
                <a:lnTo>
                  <a:pt x="0" y="59"/>
                </a:lnTo>
                <a:close/>
              </a:path>
            </a:pathLst>
          </a:custGeom>
          <a:solidFill>
            <a:srgbClr val="FFC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Rectangle 69"/>
          <p:cNvSpPr>
            <a:spLocks noChangeArrowheads="1"/>
          </p:cNvSpPr>
          <p:nvPr/>
        </p:nvSpPr>
        <p:spPr bwMode="auto">
          <a:xfrm>
            <a:off x="6335713" y="4778375"/>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sp>
        <p:nvSpPr>
          <p:cNvPr id="12348" name="Rectangle 70"/>
          <p:cNvSpPr>
            <a:spLocks noChangeArrowheads="1"/>
          </p:cNvSpPr>
          <p:nvPr/>
        </p:nvSpPr>
        <p:spPr bwMode="auto">
          <a:xfrm>
            <a:off x="3776663" y="46783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sp>
        <p:nvSpPr>
          <p:cNvPr id="12349" name="Rectangle 71"/>
          <p:cNvSpPr>
            <a:spLocks noChangeArrowheads="1"/>
          </p:cNvSpPr>
          <p:nvPr/>
        </p:nvSpPr>
        <p:spPr bwMode="auto">
          <a:xfrm>
            <a:off x="8302625" y="384651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sp>
        <p:nvSpPr>
          <p:cNvPr id="12350" name="Rectangle 72"/>
          <p:cNvSpPr>
            <a:spLocks noChangeArrowheads="1"/>
          </p:cNvSpPr>
          <p:nvPr/>
        </p:nvSpPr>
        <p:spPr bwMode="auto">
          <a:xfrm>
            <a:off x="5103813" y="408781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lnSpc>
                <a:spcPct val="100000"/>
              </a:lnSpc>
              <a:spcBef>
                <a:spcPct val="0"/>
              </a:spcBef>
              <a:buFontTx/>
              <a:buNone/>
            </a:pPr>
            <a:r>
              <a:rPr lang="en-US" altLang="en-US" sz="2400"/>
              <a:t>^</a:t>
            </a:r>
            <a:endParaRPr lang="en-US" altLang="en-US" sz="1800"/>
          </a:p>
        </p:txBody>
      </p:sp>
      <p:graphicFrame>
        <p:nvGraphicFramePr>
          <p:cNvPr id="12351" name="Object 4">
            <a:hlinkClick r:id="" action="ppaction://ole?verb=0"/>
          </p:cNvPr>
          <p:cNvGraphicFramePr>
            <a:graphicFrameLocks/>
          </p:cNvGraphicFramePr>
          <p:nvPr/>
        </p:nvGraphicFramePr>
        <p:xfrm>
          <a:off x="5257800" y="2817814"/>
          <a:ext cx="3505200" cy="763587"/>
        </p:xfrm>
        <a:graphic>
          <a:graphicData uri="http://schemas.openxmlformats.org/presentationml/2006/ole">
            <mc:AlternateContent xmlns:mc="http://schemas.openxmlformats.org/markup-compatibility/2006">
              <mc:Choice xmlns:v="urn:schemas-microsoft-com:vml" Requires="v">
                <p:oleObj spid="_x0000_s11291" name="Equation" r:id="rId4" imgW="1136719" imgH="228600" progId="Equation.DSMT4">
                  <p:embed/>
                </p:oleObj>
              </mc:Choice>
              <mc:Fallback>
                <p:oleObj name="Equation" r:id="rId4" imgW="1136719" imgH="228600" progId="Equation.DSMT4">
                  <p:embed/>
                  <p:pic>
                    <p:nvPicPr>
                      <p:cNvPr id="12351" name="Object 4">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817814"/>
                        <a:ext cx="35052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52" name="Object 5">
            <a:hlinkClick r:id="" action="ppaction://ole?verb=0"/>
          </p:cNvPr>
          <p:cNvGraphicFramePr>
            <a:graphicFrameLocks/>
          </p:cNvGraphicFramePr>
          <p:nvPr/>
        </p:nvGraphicFramePr>
        <p:xfrm>
          <a:off x="7543800" y="4953001"/>
          <a:ext cx="2590800" cy="777875"/>
        </p:xfrm>
        <a:graphic>
          <a:graphicData uri="http://schemas.openxmlformats.org/presentationml/2006/ole">
            <mc:AlternateContent xmlns:mc="http://schemas.openxmlformats.org/markup-compatibility/2006">
              <mc:Choice xmlns:v="urn:schemas-microsoft-com:vml" Requires="v">
                <p:oleObj spid="_x0000_s11292" name="Equation" r:id="rId6" imgW="819223" imgH="228600" progId="Equation.DSMT4">
                  <p:embed/>
                </p:oleObj>
              </mc:Choice>
              <mc:Fallback>
                <p:oleObj name="Equation" r:id="rId6" imgW="819223" imgH="228600" progId="Equation.DSMT4">
                  <p:embed/>
                  <p:pic>
                    <p:nvPicPr>
                      <p:cNvPr id="12352" name="Object 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4953001"/>
                        <a:ext cx="25908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53" name="Arc 6"/>
          <p:cNvSpPr>
            <a:spLocks/>
          </p:cNvSpPr>
          <p:nvPr/>
        </p:nvSpPr>
        <p:spPr bwMode="auto">
          <a:xfrm>
            <a:off x="6948488" y="4343400"/>
            <a:ext cx="520700" cy="10541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4" name="Arc 7"/>
          <p:cNvSpPr>
            <a:spLocks/>
          </p:cNvSpPr>
          <p:nvPr/>
        </p:nvSpPr>
        <p:spPr bwMode="auto">
          <a:xfrm>
            <a:off x="4814889" y="3287714"/>
            <a:ext cx="485775" cy="21907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8"/>
                  <a:pt x="9627" y="39"/>
                  <a:pt x="21529" y="0"/>
                </a:cubicBezTo>
              </a:path>
              <a:path w="21600" h="21600" stroke="0" extrusionOk="0">
                <a:moveTo>
                  <a:pt x="0" y="21600"/>
                </a:moveTo>
                <a:cubicBezTo>
                  <a:pt x="0" y="9698"/>
                  <a:pt x="9627" y="39"/>
                  <a:pt x="21529" y="0"/>
                </a:cubicBezTo>
                <a:lnTo>
                  <a:pt x="21600" y="21600"/>
                </a:lnTo>
                <a:lnTo>
                  <a:pt x="0" y="2160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6" name="Slide Number Placeholder 6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1C0D2F26-A4E9-4350-B06F-B7CE9FFA61BB}" type="slidenum">
              <a:rPr lang="en-US" altLang="en-US" sz="1400"/>
              <a:pPr eaLnBrk="1" hangingPunct="1">
                <a:spcBef>
                  <a:spcPct val="0"/>
                </a:spcBef>
              </a:pPr>
              <a:t>11</a:t>
            </a:fld>
            <a:endParaRPr lang="en-US" altLang="en-US" sz="1400"/>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3E4F8016-3EC3-4A77-9C5F-8B22E3675A2C}"/>
                  </a:ext>
                </a:extLst>
              </p:cNvPr>
              <p:cNvSpPr/>
              <p:nvPr/>
            </p:nvSpPr>
            <p:spPr>
              <a:xfrm>
                <a:off x="940531" y="1071567"/>
                <a:ext cx="8632960" cy="1513748"/>
              </a:xfrm>
              <a:prstGeom prst="rect">
                <a:avLst/>
              </a:prstGeom>
            </p:spPr>
            <p:txBody>
              <a:bodyPr wrap="square">
                <a:spAutoFit/>
              </a:bodyPr>
              <a:lstStyle/>
              <a:p>
                <a:pPr>
                  <a:buClr>
                    <a:srgbClr val="8E0D30"/>
                  </a:buClr>
                </a:pPr>
                <a:r>
                  <a:rPr lang="en-US" altLang="en-US" sz="2800" dirty="0"/>
                  <a:t>Mathematically find </a:t>
                </a:r>
                <a14:m>
                  <m:oMath xmlns:m="http://schemas.openxmlformats.org/officeDocument/2006/math">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a:rPr lang="en-US" sz="2800" b="0" i="1" smtClean="0">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oMath>
                </a14:m>
                <a:r>
                  <a:rPr lang="en-US" altLang="en-US" sz="2800" dirty="0"/>
                  <a:t> by solving:</a:t>
                </a:r>
              </a:p>
              <a:p>
                <a:pPr>
                  <a:buClr>
                    <a:srgbClr val="8E0D30"/>
                  </a:buClr>
                </a:pPr>
                <a:endParaRPr lang="en-US" altLang="en-US" sz="2800" dirty="0"/>
              </a:p>
              <a:p>
                <a:pPr algn="ctr">
                  <a:buClr>
                    <a:srgbClr val="8E0D30"/>
                  </a:buClr>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charset="0"/>
                          </a:rPr>
                          <m:t>𝑚𝑖𝑛</m:t>
                        </m:r>
                      </m:e>
                      <m:sub>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m:rPr>
                            <m:nor/>
                          </m:rPr>
                          <a:rPr lang="en-US" altLang="en-US" sz="2800" dirty="0"/>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sub>
                    </m:sSub>
                    <m:nary>
                      <m:naryPr>
                        <m:chr m:val="∑"/>
                        <m:supHide m:val="on"/>
                        <m:ctrlPr>
                          <a:rPr lang="en-US" altLang="en-US" sz="2800" i="1" smtClean="0">
                            <a:latin typeface="Cambria Math" panose="02040503050406030204" pitchFamily="18" charset="0"/>
                          </a:rPr>
                        </m:ctrlPr>
                      </m:naryPr>
                      <m:sub>
                        <m:r>
                          <m:rPr>
                            <m:brk m:alnAt="7"/>
                          </m:rPr>
                          <a:rPr lang="en-US" altLang="en-US" sz="2800" b="0" i="1" smtClean="0">
                            <a:latin typeface="Cambria Math" charset="0"/>
                          </a:rPr>
                          <m:t>𝑖</m:t>
                        </m:r>
                      </m:sub>
                      <m:sup/>
                      <m:e>
                        <m:r>
                          <a:rPr lang="en-US" altLang="en-US" sz="2800" b="0" i="1" smtClean="0">
                            <a:latin typeface="Cambria Math" charset="0"/>
                          </a:rPr>
                          <m:t>(</m:t>
                        </m:r>
                        <m:sSub>
                          <m:sSubPr>
                            <m:ctrlPr>
                              <a:rPr lang="en-US" altLang="en-US" sz="2800" b="0" i="1" smtClean="0">
                                <a:latin typeface="Cambria Math" panose="02040503050406030204" pitchFamily="18" charset="0"/>
                              </a:rPr>
                            </m:ctrlPr>
                          </m:sSubPr>
                          <m:e>
                            <m:r>
                              <a:rPr lang="en-US" altLang="en-US" sz="2800" b="0" i="1" smtClean="0">
                                <a:latin typeface="Cambria Math" charset="0"/>
                              </a:rPr>
                              <m:t>𝑦</m:t>
                            </m:r>
                          </m:e>
                          <m:sub>
                            <m:r>
                              <a:rPr lang="en-US" altLang="en-US" sz="2800" b="0" i="1" smtClean="0">
                                <a:latin typeface="Cambria Math" charset="0"/>
                              </a:rPr>
                              <m:t>𝑖</m:t>
                            </m:r>
                          </m:sub>
                        </m:sSub>
                        <m:r>
                          <a:rPr lang="en-US" altLang="en-US" sz="2800" b="0" i="1" smtClean="0">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a:rPr lang="en-US" sz="2800" b="0" i="1" smtClean="0">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b="0" i="1" smtClean="0">
                            <a:solidFill>
                              <a:srgbClr val="000000"/>
                            </a:solidFill>
                            <a:latin typeface="Cambria Math" charset="0"/>
                          </a:rPr>
                          <m:t> </m:t>
                        </m:r>
                        <m:sSub>
                          <m:sSubPr>
                            <m:ctrlPr>
                              <a:rPr lang="en-US" sz="2800" b="0" i="1" smtClean="0">
                                <a:solidFill>
                                  <a:srgbClr val="000000"/>
                                </a:solidFill>
                                <a:latin typeface="Cambria Math" panose="02040503050406030204" pitchFamily="18" charset="0"/>
                              </a:rPr>
                            </m:ctrlPr>
                          </m:sSubPr>
                          <m:e>
                            <m:r>
                              <a:rPr lang="en-US" sz="2800" b="0" i="1" smtClean="0">
                                <a:solidFill>
                                  <a:srgbClr val="000000"/>
                                </a:solidFill>
                                <a:latin typeface="Cambria Math" charset="0"/>
                              </a:rPr>
                              <m:t>𝑥</m:t>
                            </m:r>
                          </m:e>
                          <m:sub>
                            <m:r>
                              <a:rPr lang="en-US" sz="2800" b="0" i="1" smtClean="0">
                                <a:solidFill>
                                  <a:srgbClr val="000000"/>
                                </a:solidFill>
                                <a:latin typeface="Cambria Math" charset="0"/>
                              </a:rPr>
                              <m:t>𝑖</m:t>
                            </m:r>
                          </m:sub>
                        </m:sSub>
                        <m:r>
                          <a:rPr lang="en-US" altLang="en-US" sz="2800" b="0" i="1" smtClean="0">
                            <a:latin typeface="Cambria Math" charset="0"/>
                          </a:rPr>
                          <m:t>)</m:t>
                        </m:r>
                      </m:e>
                    </m:nary>
                  </m:oMath>
                </a14:m>
                <a:r>
                  <a:rPr lang="en-US" altLang="en-US" sz="2800" baseline="30000" dirty="0"/>
                  <a:t>2</a:t>
                </a:r>
                <a:r>
                  <a:rPr lang="en-US" altLang="en-US" sz="2800" dirty="0"/>
                  <a:t> = </a:t>
                </a:r>
                <a14:m>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charset="0"/>
                          </a:rPr>
                          <m:t>𝑚𝑖𝑛</m:t>
                        </m:r>
                      </m:e>
                      <m:sub>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m:rPr>
                            <m:nor/>
                          </m:rPr>
                          <a:rPr lang="en-US" altLang="en-US" sz="2800" dirty="0"/>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sub>
                    </m:sSub>
                    <m:nary>
                      <m:naryPr>
                        <m:chr m:val="∑"/>
                        <m:supHide m:val="on"/>
                        <m:ctrlPr>
                          <a:rPr lang="en-US" altLang="en-US" sz="2800" i="1" smtClean="0">
                            <a:latin typeface="Cambria Math" panose="02040503050406030204" pitchFamily="18" charset="0"/>
                          </a:rPr>
                        </m:ctrlPr>
                      </m:naryPr>
                      <m:sub>
                        <m:r>
                          <m:rPr>
                            <m:brk m:alnAt="7"/>
                          </m:rPr>
                          <a:rPr lang="en-US" altLang="en-US" sz="2800" i="1">
                            <a:latin typeface="Cambria Math" charset="0"/>
                          </a:rPr>
                          <m:t>𝑖</m:t>
                        </m:r>
                      </m:sub>
                      <m:sup/>
                      <m:e>
                        <m:sSub>
                          <m:sSubPr>
                            <m:ctrlPr>
                              <a:rPr lang="en-US" altLang="en-US" sz="2800" i="1" smtClean="0">
                                <a:latin typeface="Cambria Math" panose="02040503050406030204" pitchFamily="18" charset="0"/>
                              </a:rPr>
                            </m:ctrlPr>
                          </m:sSubPr>
                          <m:e>
                            <m:r>
                              <a:rPr lang="en-US" altLang="en-US" sz="2800" i="1" smtClean="0">
                                <a:latin typeface="Cambria Math" panose="02040503050406030204" pitchFamily="18" charset="0"/>
                                <a:ea typeface="Cambria Math" panose="02040503050406030204" pitchFamily="18" charset="0"/>
                              </a:rPr>
                              <m:t>𝜀</m:t>
                            </m:r>
                          </m:e>
                          <m:sub>
                            <m:r>
                              <a:rPr lang="en-US" altLang="en-US" sz="2800" b="0" i="1" smtClean="0">
                                <a:latin typeface="Cambria Math" panose="02040503050406030204" pitchFamily="18" charset="0"/>
                              </a:rPr>
                              <m:t>𝑖</m:t>
                            </m:r>
                          </m:sub>
                        </m:sSub>
                        <m:r>
                          <a:rPr lang="en-US" altLang="en-US" sz="2800" b="0" i="1" baseline="30000" smtClean="0">
                            <a:latin typeface="Cambria Math" panose="02040503050406030204" pitchFamily="18" charset="0"/>
                          </a:rPr>
                          <m:t>2</m:t>
                        </m:r>
                      </m:e>
                    </m:nary>
                  </m:oMath>
                </a14:m>
                <a:endParaRPr lang="en-US" altLang="en-US" sz="2800" dirty="0"/>
              </a:p>
            </p:txBody>
          </p:sp>
        </mc:Choice>
        <mc:Fallback>
          <p:sp>
            <p:nvSpPr>
              <p:cNvPr id="2" name="Rectangle 1">
                <a:extLst>
                  <a:ext uri="{FF2B5EF4-FFF2-40B4-BE49-F238E27FC236}">
                    <a16:creationId xmlns:a16="http://schemas.microsoft.com/office/drawing/2014/main" id="{3E4F8016-3EC3-4A77-9C5F-8B22E3675A2C}"/>
                  </a:ext>
                </a:extLst>
              </p:cNvPr>
              <p:cNvSpPr>
                <a:spLocks noRot="1" noChangeAspect="1" noMove="1" noResize="1" noEditPoints="1" noAdjustHandles="1" noChangeArrowheads="1" noChangeShapeType="1" noTextEdit="1"/>
              </p:cNvSpPr>
              <p:nvPr/>
            </p:nvSpPr>
            <p:spPr>
              <a:xfrm>
                <a:off x="940531" y="1071567"/>
                <a:ext cx="8632960" cy="1513748"/>
              </a:xfrm>
              <a:prstGeom prst="rect">
                <a:avLst/>
              </a:prstGeom>
              <a:blipFill>
                <a:blip r:embed="rId8"/>
                <a:stretch>
                  <a:fillRect l="-1468" t="-3333" b="-61667"/>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E359019F-5C8B-4712-8710-368A291E4902}"/>
              </a:ext>
            </a:extLst>
          </p:cNvPr>
          <p:cNvSpPr>
            <a:spLocks noGrp="1"/>
          </p:cNvSpPr>
          <p:nvPr>
            <p:ph type="ftr" sz="quarter" idx="11"/>
          </p:nvPr>
        </p:nvSpPr>
        <p:spPr/>
        <p:txBody>
          <a:bodyPr/>
          <a:lstStyle/>
          <a:p>
            <a:r>
              <a:rPr lang="en-US"/>
              <a:t>Lecture 10 - Simple Linear Regression II</a:t>
            </a:r>
          </a:p>
        </p:txBody>
      </p:sp>
      <p:sp>
        <p:nvSpPr>
          <p:cNvPr id="72" name="Title 1">
            <a:extLst>
              <a:ext uri="{FF2B5EF4-FFF2-40B4-BE49-F238E27FC236}">
                <a16:creationId xmlns:a16="http://schemas.microsoft.com/office/drawing/2014/main" id="{F76E20F2-6CB6-2B45-B896-2172F8561AF2}"/>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Topic: Ordinary Linear Squares (OLS)</a:t>
            </a:r>
          </a:p>
        </p:txBody>
      </p:sp>
    </p:spTree>
    <p:extLst>
      <p:ext uri="{BB962C8B-B14F-4D97-AF65-F5344CB8AC3E}">
        <p14:creationId xmlns:p14="http://schemas.microsoft.com/office/powerpoint/2010/main" val="403227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6" name="Slide Number Placeholder 6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1C0D2F26-A4E9-4350-B06F-B7CE9FFA61BB}" type="slidenum">
              <a:rPr lang="en-US" altLang="en-US" sz="1400"/>
              <a:pPr eaLnBrk="1" hangingPunct="1">
                <a:spcBef>
                  <a:spcPct val="0"/>
                </a:spcBef>
              </a:pPr>
              <a:t>12</a:t>
            </a:fld>
            <a:endParaRPr lang="en-US" altLang="en-US" sz="1400"/>
          </a:p>
        </p:txBody>
      </p:sp>
      <p:sp>
        <p:nvSpPr>
          <p:cNvPr id="3" name="Footer Placeholder 2">
            <a:extLst>
              <a:ext uri="{FF2B5EF4-FFF2-40B4-BE49-F238E27FC236}">
                <a16:creationId xmlns:a16="http://schemas.microsoft.com/office/drawing/2014/main" id="{E359019F-5C8B-4712-8710-368A291E4902}"/>
              </a:ext>
            </a:extLst>
          </p:cNvPr>
          <p:cNvSpPr>
            <a:spLocks noGrp="1"/>
          </p:cNvSpPr>
          <p:nvPr>
            <p:ph type="ftr" sz="quarter" idx="11"/>
          </p:nvPr>
        </p:nvSpPr>
        <p:spPr/>
        <p:txBody>
          <a:bodyPr/>
          <a:lstStyle/>
          <a:p>
            <a:r>
              <a:rPr lang="en-US"/>
              <a:t>Lecture 10 - Simple Linear Regression II</a:t>
            </a:r>
          </a:p>
        </p:txBody>
      </p:sp>
      <mc:AlternateContent xmlns:mc="http://schemas.openxmlformats.org/markup-compatibility/2006">
        <mc:Choice xmlns:a14="http://schemas.microsoft.com/office/drawing/2010/main" Requires="a14">
          <p:sp>
            <p:nvSpPr>
              <p:cNvPr id="70" name="Rectangle 37">
                <a:extLst>
                  <a:ext uri="{FF2B5EF4-FFF2-40B4-BE49-F238E27FC236}">
                    <a16:creationId xmlns:a16="http://schemas.microsoft.com/office/drawing/2014/main" id="{6F8E0EC2-C58A-304C-807E-AB54EF948457}"/>
                  </a:ext>
                </a:extLst>
              </p:cNvPr>
              <p:cNvSpPr txBox="1">
                <a:spLocks noChangeArrowheads="1"/>
              </p:cNvSpPr>
              <p:nvPr/>
            </p:nvSpPr>
            <p:spPr>
              <a:xfrm>
                <a:off x="838200" y="1253331"/>
                <a:ext cx="10884108" cy="4351338"/>
              </a:xfrm>
              <a:prstGeom prst="rect">
                <a:avLst/>
              </a:prstGeom>
              <a:noFill/>
            </p:spPr>
            <p:txBody>
              <a:bodyPr vert="horz" lIns="90488" tIns="44450" rIns="90488" bIns="444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E0D30"/>
                  </a:buClr>
                </a:pPr>
                <a:r>
                  <a:rPr lang="en-US" altLang="en-US" dirty="0"/>
                  <a:t>What makes OLS good? Why not minimize some other metric?</a:t>
                </a:r>
              </a:p>
              <a:p>
                <a:pPr lvl="1">
                  <a:buClr>
                    <a:srgbClr val="8E0D30"/>
                  </a:buClr>
                </a:pPr>
                <a:r>
                  <a:rPr lang="en-US" altLang="en-US" dirty="0"/>
                  <a:t>These estimates are unbiased, i.e. E[</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𝛽</m:t>
                        </m:r>
                      </m:e>
                    </m:acc>
                  </m:oMath>
                </a14:m>
                <a:r>
                  <a:rPr lang="en-US" altLang="en-US" dirty="0"/>
                  <a:t>] = </a:t>
                </a:r>
                <a14:m>
                  <m:oMath xmlns:m="http://schemas.openxmlformats.org/officeDocument/2006/math">
                    <m:r>
                      <a:rPr lang="en-US" altLang="en-US" i="1">
                        <a:latin typeface="Cambria Math" panose="02040503050406030204" pitchFamily="18" charset="0"/>
                        <a:ea typeface="Cambria Math" panose="02040503050406030204" pitchFamily="18" charset="0"/>
                      </a:rPr>
                      <m:t>𝛽</m:t>
                    </m:r>
                  </m:oMath>
                </a14:m>
                <a:r>
                  <a:rPr lang="en-US" altLang="en-US" dirty="0"/>
                  <a:t> (expectation over data observed)</a:t>
                </a:r>
              </a:p>
              <a:p>
                <a:pPr lvl="1">
                  <a:buClr>
                    <a:srgbClr val="8E0D30"/>
                  </a:buClr>
                </a:pPr>
                <a:r>
                  <a:rPr lang="en-US" altLang="en-US" dirty="0"/>
                  <a:t>These estimates have the minimum variance of all unbiased estimators</a:t>
                </a:r>
              </a:p>
              <a:p>
                <a:pPr>
                  <a:buClr>
                    <a:srgbClr val="8E0D30"/>
                  </a:buClr>
                </a:pPr>
                <a:r>
                  <a:rPr lang="en-US" altLang="en-US" u="sng" dirty="0"/>
                  <a:t>Key point</a:t>
                </a:r>
                <a:r>
                  <a:rPr lang="en-US" altLang="en-US" dirty="0"/>
                  <a:t>: The estimates from OLS for the coefficients are deterministic functions of the data points, thus the coefficients that are found are themselves random variables!</a:t>
                </a:r>
              </a:p>
              <a:p>
                <a:pPr>
                  <a:buClr>
                    <a:srgbClr val="8E0D30"/>
                  </a:buClr>
                </a:pPr>
                <a:r>
                  <a:rPr lang="en-US" altLang="en-US" dirty="0"/>
                  <a:t>Under the assumptions of the probabilistic linear model, we can derive confidence intervals around the parameters, and around predictions from the model.</a:t>
                </a:r>
              </a:p>
            </p:txBody>
          </p:sp>
        </mc:Choice>
        <mc:Fallback>
          <p:sp>
            <p:nvSpPr>
              <p:cNvPr id="70" name="Rectangle 37">
                <a:extLst>
                  <a:ext uri="{FF2B5EF4-FFF2-40B4-BE49-F238E27FC236}">
                    <a16:creationId xmlns:a16="http://schemas.microsoft.com/office/drawing/2014/main" id="{6F8E0EC2-C58A-304C-807E-AB54EF948457}"/>
                  </a:ext>
                </a:extLst>
              </p:cNvPr>
              <p:cNvSpPr txBox="1">
                <a:spLocks noRot="1" noChangeAspect="1" noMove="1" noResize="1" noEditPoints="1" noAdjustHandles="1" noChangeArrowheads="1" noChangeShapeType="1" noTextEdit="1"/>
              </p:cNvSpPr>
              <p:nvPr/>
            </p:nvSpPr>
            <p:spPr>
              <a:xfrm>
                <a:off x="838200" y="1253331"/>
                <a:ext cx="10884108" cy="4351338"/>
              </a:xfrm>
              <a:prstGeom prst="rect">
                <a:avLst/>
              </a:prstGeom>
              <a:blipFill>
                <a:blip r:embed="rId3"/>
                <a:stretch>
                  <a:fillRect l="-1049" t="-2326"/>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4DCF1EDA-FFE0-D94D-A1B1-4BE5FB8FFCCC}"/>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Topic: Ordinary Linear Squares (OLS)</a:t>
            </a:r>
          </a:p>
        </p:txBody>
      </p:sp>
    </p:spTree>
    <p:extLst>
      <p:ext uri="{BB962C8B-B14F-4D97-AF65-F5344CB8AC3E}">
        <p14:creationId xmlns:p14="http://schemas.microsoft.com/office/powerpoint/2010/main" val="76388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9909" name="Rectangle 37"/>
              <p:cNvSpPr>
                <a:spLocks noGrp="1" noChangeArrowheads="1"/>
              </p:cNvSpPr>
              <p:nvPr>
                <p:ph type="body" idx="1"/>
              </p:nvPr>
            </p:nvSpPr>
            <p:spPr>
              <a:xfrm>
                <a:off x="838200" y="1066605"/>
                <a:ext cx="10515600" cy="4351338"/>
              </a:xfrm>
              <a:noFill/>
            </p:spPr>
            <p:txBody>
              <a:bodyPr vert="horz" lIns="90488" tIns="44450" rIns="90488" bIns="44450" rtlCol="0">
                <a:normAutofit/>
              </a:bodyPr>
              <a:lstStyle/>
              <a:p>
                <a:pPr marL="609600" indent="-609600">
                  <a:buClr>
                    <a:srgbClr val="8E0D30"/>
                  </a:buClr>
                  <a:buFontTx/>
                  <a:buAutoNum type="arabicPeriod"/>
                </a:pPr>
                <a:r>
                  <a:rPr lang="en-US" altLang="en-US" b="1" dirty="0"/>
                  <a:t>Data</a:t>
                </a:r>
                <a:r>
                  <a:rPr lang="en-US" altLang="en-US" dirty="0"/>
                  <a:t>: (</a:t>
                </a:r>
                <a:r>
                  <a:rPr lang="en-US" altLang="en-US" i="1" dirty="0"/>
                  <a:t>x</a:t>
                </a:r>
                <a:r>
                  <a:rPr lang="en-US" altLang="en-US" i="1" baseline="-25000" dirty="0"/>
                  <a:t>i</a:t>
                </a:r>
                <a:r>
                  <a:rPr lang="en-US" altLang="en-US" dirty="0"/>
                  <a:t>, </a:t>
                </a:r>
                <a:r>
                  <a:rPr lang="en-US" altLang="en-US" i="1" dirty="0" err="1"/>
                  <a:t>y</a:t>
                </a:r>
                <a:r>
                  <a:rPr lang="en-US" altLang="en-US" i="1" baseline="-25000" dirty="0" err="1"/>
                  <a:t>i</a:t>
                </a:r>
                <a:r>
                  <a:rPr lang="en-US" altLang="en-US" dirty="0"/>
                  <a:t>) pairs</a:t>
                </a:r>
              </a:p>
              <a:p>
                <a:pPr marL="609600" indent="-609600">
                  <a:buClr>
                    <a:srgbClr val="8E0D30"/>
                  </a:buClr>
                  <a:buFontTx/>
                  <a:buAutoNum type="arabicPeriod"/>
                </a:pPr>
                <a:r>
                  <a:rPr lang="en-US" altLang="en-US" dirty="0"/>
                  <a:t>Use </a:t>
                </a:r>
                <a:r>
                  <a:rPr lang="en-US" altLang="en-US" dirty="0" err="1"/>
                  <a:t>lm</a:t>
                </a:r>
                <a:r>
                  <a:rPr lang="en-US" altLang="en-US" dirty="0"/>
                  <a:t>() to do OLS regression (note this is by default in R)</a:t>
                </a:r>
              </a:p>
              <a:p>
                <a:pPr lvl="1">
                  <a:buClr>
                    <a:srgbClr val="8E0D30"/>
                  </a:buClr>
                </a:pPr>
                <a:r>
                  <a:rPr lang="en-US" altLang="en-US" dirty="0"/>
                  <a:t>Finds coefficients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oMath>
                </a14:m>
                <a:r>
                  <a:rPr lang="en-US" altLang="en-US" dirty="0"/>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oMath>
                </a14:m>
                <a:r>
                  <a:rPr lang="en-US" altLang="en-US" dirty="0"/>
                  <a:t> for linear model:</a:t>
                </a:r>
              </a:p>
              <a:p>
                <a:pPr marL="514350" indent="-514350">
                  <a:buClr>
                    <a:srgbClr val="8E0D30"/>
                  </a:buClr>
                  <a:buFont typeface="+mj-lt"/>
                  <a:buAutoNum type="arabicPeriod"/>
                </a:pPr>
                <a:r>
                  <a:rPr lang="en-US" altLang="en-US" b="1" dirty="0"/>
                  <a:t>Example</a:t>
                </a:r>
                <a:r>
                  <a:rPr lang="en-US" altLang="en-US" dirty="0"/>
                  <a:t>: Explain </a:t>
                </a:r>
                <a:r>
                  <a:rPr lang="en-US" altLang="en-US" dirty="0" err="1"/>
                  <a:t>AvgRuns</a:t>
                </a:r>
                <a:r>
                  <a:rPr lang="en-US" altLang="en-US" dirty="0"/>
                  <a:t> by team OPS</a:t>
                </a:r>
              </a:p>
            </p:txBody>
          </p:sp>
        </mc:Choice>
        <mc:Fallback>
          <p:sp>
            <p:nvSpPr>
              <p:cNvPr id="79909" name="Rectangle 37"/>
              <p:cNvSpPr>
                <a:spLocks noGrp="1" noRot="1" noChangeAspect="1" noMove="1" noResize="1" noEditPoints="1" noAdjustHandles="1" noChangeArrowheads="1" noChangeShapeType="1" noTextEdit="1"/>
              </p:cNvSpPr>
              <p:nvPr>
                <p:ph type="body" idx="1"/>
              </p:nvPr>
            </p:nvSpPr>
            <p:spPr>
              <a:xfrm>
                <a:off x="838200" y="1066605"/>
                <a:ext cx="10515600" cy="4351338"/>
              </a:xfrm>
              <a:blipFill>
                <a:blip r:embed="rId3"/>
                <a:stretch>
                  <a:fillRect l="-844" t="-2624"/>
                </a:stretch>
              </a:blipFill>
            </p:spPr>
            <p:txBody>
              <a:bodyPr/>
              <a:lstStyle/>
              <a:p>
                <a:r>
                  <a:rPr lang="en-US">
                    <a:noFill/>
                  </a:rPr>
                  <a:t> </a:t>
                </a:r>
              </a:p>
            </p:txBody>
          </p:sp>
        </mc:Fallback>
      </mc:AlternateContent>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13</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10 - Simple Linear Regression II</a:t>
            </a:r>
          </a:p>
        </p:txBody>
      </p:sp>
      <mc:AlternateContent xmlns:mc="http://schemas.openxmlformats.org/markup-compatibility/2006" xmlns:a14="http://schemas.microsoft.com/office/drawing/2010/main">
        <mc:Choice Requires="a14">
          <p:sp>
            <p:nvSpPr>
              <p:cNvPr id="48" name="Object 3">
                <a:extLst>
                  <a:ext uri="{FF2B5EF4-FFF2-40B4-BE49-F238E27FC236}">
                    <a16:creationId xmlns:a16="http://schemas.microsoft.com/office/drawing/2014/main" id="{977719FE-1FE5-4393-AAD8-488A0EEED119}"/>
                  </a:ext>
                </a:extLst>
              </p:cNvPr>
              <p:cNvSpPr txBox="1"/>
              <p:nvPr/>
            </p:nvSpPr>
            <p:spPr bwMode="auto">
              <a:xfrm>
                <a:off x="6273425" y="1972293"/>
                <a:ext cx="3200400" cy="1031875"/>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𝑦</m:t>
                          </m:r>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0</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𝑥</m:t>
                      </m:r>
                    </m:oMath>
                  </m:oMathPara>
                </a14:m>
                <a:endParaRPr lang="en-US" sz="2400" dirty="0"/>
              </a:p>
            </p:txBody>
          </p:sp>
        </mc:Choice>
        <mc:Fallback xmlns="">
          <p:sp>
            <p:nvSpPr>
              <p:cNvPr id="48" name="Object 3">
                <a:extLst>
                  <a:ext uri="{FF2B5EF4-FFF2-40B4-BE49-F238E27FC236}">
                    <a16:creationId xmlns:a16="http://schemas.microsoft.com/office/drawing/2014/main" id="{977719FE-1FE5-4393-AAD8-488A0EEED119}"/>
                  </a:ext>
                </a:extLst>
              </p:cNvPr>
              <p:cNvSpPr txBox="1">
                <a:spLocks noRot="1" noChangeAspect="1" noMove="1" noResize="1" noEditPoints="1" noAdjustHandles="1" noChangeArrowheads="1" noChangeShapeType="1" noTextEdit="1"/>
              </p:cNvSpPr>
              <p:nvPr/>
            </p:nvSpPr>
            <p:spPr bwMode="auto">
              <a:xfrm>
                <a:off x="6273425" y="1972293"/>
                <a:ext cx="3200400" cy="1031875"/>
              </a:xfrm>
              <a:prstGeom prst="rect">
                <a:avLst/>
              </a:prstGeom>
              <a:blipFill>
                <a:blip r:embed="rId4"/>
                <a:stretch>
                  <a:fillRect t="-4938"/>
                </a:stretch>
              </a:blipFill>
            </p:spPr>
            <p:txBody>
              <a:bodyPr/>
              <a:lstStyle/>
              <a:p>
                <a:r>
                  <a:rPr lang="en-US">
                    <a:noFill/>
                  </a:rPr>
                  <a:t> </a:t>
                </a:r>
              </a:p>
            </p:txBody>
          </p:sp>
        </mc:Fallback>
      </mc:AlternateContent>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86712"/>
          <a:stretch/>
        </p:blipFill>
        <p:spPr>
          <a:xfrm>
            <a:off x="1230074" y="3036887"/>
            <a:ext cx="8752126" cy="884818"/>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49952" b="29544"/>
          <a:stretch/>
        </p:blipFill>
        <p:spPr>
          <a:xfrm>
            <a:off x="1404963" y="4031648"/>
            <a:ext cx="7170571" cy="1118623"/>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80674"/>
          <a:stretch/>
        </p:blipFill>
        <p:spPr>
          <a:xfrm>
            <a:off x="1404964" y="5182990"/>
            <a:ext cx="6911980" cy="1016332"/>
          </a:xfrm>
          <a:prstGeom prst="rect">
            <a:avLst/>
          </a:prstGeom>
        </p:spPr>
      </p:pic>
      <p:sp>
        <p:nvSpPr>
          <p:cNvPr id="13" name="Title 1">
            <a:extLst>
              <a:ext uri="{FF2B5EF4-FFF2-40B4-BE49-F238E27FC236}">
                <a16:creationId xmlns:a16="http://schemas.microsoft.com/office/drawing/2014/main" id="{BC3C9202-0D57-054C-960A-056FBE19F069}"/>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Review: Simple Linear Regression in R</a:t>
            </a:r>
          </a:p>
        </p:txBody>
      </p:sp>
    </p:spTree>
    <p:extLst>
      <p:ext uri="{BB962C8B-B14F-4D97-AF65-F5344CB8AC3E}">
        <p14:creationId xmlns:p14="http://schemas.microsoft.com/office/powerpoint/2010/main" val="406377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0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611" y="2044947"/>
            <a:ext cx="5682201" cy="1830222"/>
          </a:xfrm>
          <a:prstGeom prst="rect">
            <a:avLst/>
          </a:prstGeom>
        </p:spPr>
      </p:pic>
      <p:sp>
        <p:nvSpPr>
          <p:cNvPr id="2" name="Title 1">
            <a:extLst>
              <a:ext uri="{FF2B5EF4-FFF2-40B4-BE49-F238E27FC236}">
                <a16:creationId xmlns:a16="http://schemas.microsoft.com/office/drawing/2014/main" id="{0FF7A230-E418-4C83-AE54-7A0D7BB62BE6}"/>
              </a:ext>
            </a:extLst>
          </p:cNvPr>
          <p:cNvSpPr>
            <a:spLocks noGrp="1"/>
          </p:cNvSpPr>
          <p:nvPr>
            <p:ph type="title"/>
          </p:nvPr>
        </p:nvSpPr>
        <p:spPr>
          <a:xfrm>
            <a:off x="362237" y="34032"/>
            <a:ext cx="11104418" cy="1325563"/>
          </a:xfrm>
        </p:spPr>
        <p:txBody>
          <a:bodyPr/>
          <a:lstStyle/>
          <a:p>
            <a:r>
              <a:rPr lang="en-US" u="sng" dirty="0"/>
              <a:t>Confidence Interval for the Fitted Parameters</a:t>
            </a:r>
          </a:p>
        </p:txBody>
      </p:sp>
      <p:sp>
        <p:nvSpPr>
          <p:cNvPr id="6" name="Rectangle: Rounded Corners 5">
            <a:extLst>
              <a:ext uri="{FF2B5EF4-FFF2-40B4-BE49-F238E27FC236}">
                <a16:creationId xmlns:a16="http://schemas.microsoft.com/office/drawing/2014/main" id="{11A618AE-C19E-4351-860A-8E4F88464698}"/>
              </a:ext>
            </a:extLst>
          </p:cNvPr>
          <p:cNvSpPr/>
          <p:nvPr/>
        </p:nvSpPr>
        <p:spPr>
          <a:xfrm>
            <a:off x="3946292" y="2358663"/>
            <a:ext cx="1048224" cy="32892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5CB1E39-9C75-4384-A778-D4BC77B7333E}"/>
              </a:ext>
            </a:extLst>
          </p:cNvPr>
          <p:cNvCxnSpPr>
            <a:cxnSpLocks/>
          </p:cNvCxnSpPr>
          <p:nvPr/>
        </p:nvCxnSpPr>
        <p:spPr>
          <a:xfrm>
            <a:off x="3241852" y="1749654"/>
            <a:ext cx="687973" cy="7734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31ED746-1D77-4B09-8EA3-AA789EA36559}"/>
              </a:ext>
            </a:extLst>
          </p:cNvPr>
          <p:cNvSpPr txBox="1"/>
          <p:nvPr/>
        </p:nvSpPr>
        <p:spPr>
          <a:xfrm>
            <a:off x="2208972" y="1168809"/>
            <a:ext cx="2550729" cy="830997"/>
          </a:xfrm>
          <a:prstGeom prst="rect">
            <a:avLst/>
          </a:prstGeom>
          <a:noFill/>
        </p:spPr>
        <p:txBody>
          <a:bodyPr wrap="square" rtlCol="0">
            <a:spAutoFit/>
          </a:bodyPr>
          <a:lstStyle/>
          <a:p>
            <a:r>
              <a:rPr lang="en-US" sz="2400" dirty="0">
                <a:solidFill>
                  <a:srgbClr val="C00000"/>
                </a:solidFill>
              </a:rPr>
              <a:t>Saved regression model</a:t>
            </a:r>
          </a:p>
        </p:txBody>
      </p:sp>
      <p:sp>
        <p:nvSpPr>
          <p:cNvPr id="17" name="TextBox 16">
            <a:extLst>
              <a:ext uri="{FF2B5EF4-FFF2-40B4-BE49-F238E27FC236}">
                <a16:creationId xmlns:a16="http://schemas.microsoft.com/office/drawing/2014/main" id="{0F6444FD-972B-48C5-8B6E-49DA3370F4C1}"/>
              </a:ext>
            </a:extLst>
          </p:cNvPr>
          <p:cNvSpPr txBox="1"/>
          <p:nvPr/>
        </p:nvSpPr>
        <p:spPr>
          <a:xfrm>
            <a:off x="1846692" y="4480987"/>
            <a:ext cx="8135508" cy="830997"/>
          </a:xfrm>
          <a:prstGeom prst="rect">
            <a:avLst/>
          </a:prstGeom>
          <a:solidFill>
            <a:schemeClr val="bg1"/>
          </a:solidFill>
          <a:ln>
            <a:solidFill>
              <a:srgbClr val="C00000"/>
            </a:solidFill>
          </a:ln>
        </p:spPr>
        <p:txBody>
          <a:bodyPr wrap="square" rtlCol="0">
            <a:spAutoFit/>
          </a:bodyPr>
          <a:lstStyle/>
          <a:p>
            <a:r>
              <a:rPr lang="en-US" sz="2400" dirty="0">
                <a:solidFill>
                  <a:srgbClr val="C00000"/>
                </a:solidFill>
              </a:rPr>
              <a:t>Confidence Interval for Slope Interpretation :</a:t>
            </a:r>
          </a:p>
          <a:p>
            <a:r>
              <a:rPr lang="en-US" sz="2400" dirty="0" err="1">
                <a:solidFill>
                  <a:srgbClr val="C00000"/>
                </a:solidFill>
              </a:rPr>
              <a:t>AvgRuns</a:t>
            </a:r>
            <a:r>
              <a:rPr lang="en-US" sz="2400" dirty="0">
                <a:solidFill>
                  <a:srgbClr val="C00000"/>
                </a:solidFill>
              </a:rPr>
              <a:t> increase by 1.08 to 1.4 for a .1 increase in OPS</a:t>
            </a:r>
          </a:p>
        </p:txBody>
      </p:sp>
      <p:sp>
        <p:nvSpPr>
          <p:cNvPr id="3" name="Footer Placeholder 2">
            <a:extLst>
              <a:ext uri="{FF2B5EF4-FFF2-40B4-BE49-F238E27FC236}">
                <a16:creationId xmlns:a16="http://schemas.microsoft.com/office/drawing/2014/main" id="{3AC865FE-CCBD-44BB-B487-0D886A1697A0}"/>
              </a:ext>
            </a:extLst>
          </p:cNvPr>
          <p:cNvSpPr>
            <a:spLocks noGrp="1"/>
          </p:cNvSpPr>
          <p:nvPr>
            <p:ph type="ftr" sz="quarter" idx="11"/>
          </p:nvPr>
        </p:nvSpPr>
        <p:spPr/>
        <p:txBody>
          <a:bodyPr/>
          <a:lstStyle/>
          <a:p>
            <a:r>
              <a:rPr lang="en-US"/>
              <a:t>Lecture 10 - Simple Linear Regression II</a:t>
            </a:r>
          </a:p>
        </p:txBody>
      </p:sp>
      <p:sp>
        <p:nvSpPr>
          <p:cNvPr id="4" name="Slide Number Placeholder 3">
            <a:extLst>
              <a:ext uri="{FF2B5EF4-FFF2-40B4-BE49-F238E27FC236}">
                <a16:creationId xmlns:a16="http://schemas.microsoft.com/office/drawing/2014/main" id="{EA419D10-B68A-45B2-9F97-88FAA2435AB2}"/>
              </a:ext>
            </a:extLst>
          </p:cNvPr>
          <p:cNvSpPr>
            <a:spLocks noGrp="1"/>
          </p:cNvSpPr>
          <p:nvPr>
            <p:ph type="sldNum" sz="quarter" idx="12"/>
          </p:nvPr>
        </p:nvSpPr>
        <p:spPr/>
        <p:txBody>
          <a:bodyPr/>
          <a:lstStyle/>
          <a:p>
            <a:fld id="{F4D677F5-6401-4ECE-9434-31FD34043E71}" type="slidenum">
              <a:rPr lang="en-US" smtClean="0"/>
              <a:t>14</a:t>
            </a:fld>
            <a:endParaRPr lang="en-US"/>
          </a:p>
        </p:txBody>
      </p:sp>
    </p:spTree>
    <p:extLst>
      <p:ext uri="{BB962C8B-B14F-4D97-AF65-F5344CB8AC3E}">
        <p14:creationId xmlns:p14="http://schemas.microsoft.com/office/powerpoint/2010/main" val="243281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type="body" idx="4294967295"/>
          </p:nvPr>
        </p:nvSpPr>
        <p:spPr>
          <a:xfrm>
            <a:off x="838200" y="1510145"/>
            <a:ext cx="10515600" cy="4666818"/>
          </a:xfrm>
        </p:spPr>
        <p:txBody>
          <a:bodyPr>
            <a:normAutofit lnSpcReduction="10000"/>
          </a:bodyPr>
          <a:lstStyle/>
          <a:p>
            <a:r>
              <a:rPr lang="en-US" dirty="0"/>
              <a:t>The goal of regression is often prediction. If the assumptions of the model Assumed Probabilistic Linear Model hold, we can use that understanding of the data generating process to predict responses of new observations!</a:t>
            </a:r>
          </a:p>
          <a:p>
            <a:r>
              <a:rPr lang="en-US" b="1" dirty="0"/>
              <a:t>Confidence interval </a:t>
            </a:r>
            <a:r>
              <a:rPr lang="en-US" dirty="0"/>
              <a:t>for the mean response (</a:t>
            </a:r>
            <a:r>
              <a:rPr lang="el-GR" dirty="0"/>
              <a:t>μ</a:t>
            </a:r>
            <a:r>
              <a:rPr lang="en-US" dirty="0"/>
              <a:t> = E[</a:t>
            </a:r>
            <a:r>
              <a:rPr lang="en-US" dirty="0" err="1"/>
              <a:t>y|x</a:t>
            </a:r>
            <a:r>
              <a:rPr lang="en-US" dirty="0"/>
              <a:t>])</a:t>
            </a:r>
          </a:p>
          <a:p>
            <a:pPr lvl="1"/>
            <a:r>
              <a:rPr lang="en-US" dirty="0"/>
              <a:t>The interval of values for </a:t>
            </a:r>
            <a:r>
              <a:rPr lang="en-US" u="sng" dirty="0"/>
              <a:t>the mean </a:t>
            </a:r>
            <a:r>
              <a:rPr lang="en-US" dirty="0"/>
              <a:t>among observations with a </a:t>
            </a:r>
            <a:r>
              <a:rPr lang="en-US" u="sng" dirty="0"/>
              <a:t>specific x value</a:t>
            </a:r>
          </a:p>
          <a:p>
            <a:pPr lvl="1"/>
            <a:r>
              <a:rPr lang="en-US" dirty="0"/>
              <a:t>Typically a narrower interval; easy to predict the population mean</a:t>
            </a:r>
          </a:p>
          <a:p>
            <a:r>
              <a:rPr lang="en-US" b="1" dirty="0"/>
              <a:t>Prediction interval </a:t>
            </a:r>
            <a:r>
              <a:rPr lang="en-US" dirty="0"/>
              <a:t>for an individual new observation (just y)</a:t>
            </a:r>
          </a:p>
          <a:p>
            <a:pPr lvl="1"/>
            <a:r>
              <a:rPr lang="en-US" dirty="0"/>
              <a:t>The interval of values for a </a:t>
            </a:r>
            <a:r>
              <a:rPr lang="en-US" u="sng" dirty="0"/>
              <a:t>specific observation </a:t>
            </a:r>
            <a:r>
              <a:rPr lang="en-US" dirty="0"/>
              <a:t>with a </a:t>
            </a:r>
            <a:r>
              <a:rPr lang="en-US" u="sng" dirty="0"/>
              <a:t>specific x value</a:t>
            </a:r>
          </a:p>
          <a:p>
            <a:pPr lvl="1"/>
            <a:r>
              <a:rPr lang="en-US" dirty="0"/>
              <a:t>A much wider interval; difficult to predict a new observation (more variability)</a:t>
            </a:r>
          </a:p>
          <a:p>
            <a:pPr lvl="1" eaLnBrk="1" hangingPunct="1">
              <a:buFont typeface="Arial" charset="0"/>
              <a:buNone/>
            </a:pPr>
            <a:endParaRPr lang="en-US" dirty="0"/>
          </a:p>
        </p:txBody>
      </p:sp>
      <p:sp>
        <p:nvSpPr>
          <p:cNvPr id="2" name="Footer Placeholder 1">
            <a:extLst>
              <a:ext uri="{FF2B5EF4-FFF2-40B4-BE49-F238E27FC236}">
                <a16:creationId xmlns:a16="http://schemas.microsoft.com/office/drawing/2014/main" id="{9B39A522-DD71-4E73-93DD-11806E98D130}"/>
              </a:ext>
            </a:extLst>
          </p:cNvPr>
          <p:cNvSpPr>
            <a:spLocks noGrp="1"/>
          </p:cNvSpPr>
          <p:nvPr>
            <p:ph type="ftr" sz="quarter" idx="11"/>
          </p:nvPr>
        </p:nvSpPr>
        <p:spPr/>
        <p:txBody>
          <a:bodyPr/>
          <a:lstStyle/>
          <a:p>
            <a:pPr>
              <a:defRPr/>
            </a:pPr>
            <a:r>
              <a:rPr lang="en-US"/>
              <a:t>Lecture 10 - Simple Linear Regression II</a:t>
            </a:r>
            <a:endParaRPr lang="en-US" dirty="0"/>
          </a:p>
        </p:txBody>
      </p:sp>
      <p:sp>
        <p:nvSpPr>
          <p:cNvPr id="3" name="Slide Number Placeholder 2">
            <a:extLst>
              <a:ext uri="{FF2B5EF4-FFF2-40B4-BE49-F238E27FC236}">
                <a16:creationId xmlns:a16="http://schemas.microsoft.com/office/drawing/2014/main" id="{6F74D844-398D-48E6-8B06-C0EA330AB207}"/>
              </a:ext>
            </a:extLst>
          </p:cNvPr>
          <p:cNvSpPr>
            <a:spLocks noGrp="1"/>
          </p:cNvSpPr>
          <p:nvPr>
            <p:ph type="sldNum" sz="quarter" idx="12"/>
          </p:nvPr>
        </p:nvSpPr>
        <p:spPr/>
        <p:txBody>
          <a:bodyPr/>
          <a:lstStyle/>
          <a:p>
            <a:pPr>
              <a:defRPr/>
            </a:pPr>
            <a:fld id="{64C357E0-7941-49F0-B6EC-21213A8B8148}" type="slidenum">
              <a:rPr lang="en-US" smtClean="0"/>
              <a:pPr>
                <a:defRPr/>
              </a:pPr>
              <a:t>15</a:t>
            </a:fld>
            <a:endParaRPr lang="en-US" dirty="0"/>
          </a:p>
        </p:txBody>
      </p:sp>
      <p:sp>
        <p:nvSpPr>
          <p:cNvPr id="6" name="Title 4">
            <a:extLst>
              <a:ext uri="{FF2B5EF4-FFF2-40B4-BE49-F238E27FC236}">
                <a16:creationId xmlns:a16="http://schemas.microsoft.com/office/drawing/2014/main" id="{7C506717-7B3E-314D-B6B6-3B263BECD86D}"/>
              </a:ext>
            </a:extLst>
          </p:cNvPr>
          <p:cNvSpPr>
            <a:spLocks noGrp="1"/>
          </p:cNvSpPr>
          <p:nvPr>
            <p:ph type="title"/>
          </p:nvPr>
        </p:nvSpPr>
        <p:spPr>
          <a:xfrm>
            <a:off x="838200" y="18255"/>
            <a:ext cx="10515600" cy="1325563"/>
          </a:xfrm>
        </p:spPr>
        <p:txBody>
          <a:bodyPr/>
          <a:lstStyle/>
          <a:p>
            <a:r>
              <a:rPr lang="en-US" u="sng" dirty="0"/>
              <a:t>Topic: Prediction with Lin. Reg.</a:t>
            </a:r>
          </a:p>
        </p:txBody>
      </p:sp>
    </p:spTree>
    <p:extLst>
      <p:ext uri="{BB962C8B-B14F-4D97-AF65-F5344CB8AC3E}">
        <p14:creationId xmlns:p14="http://schemas.microsoft.com/office/powerpoint/2010/main" val="348773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740C83D-7421-406A-8EFD-9AFFE419AF46}"/>
              </a:ext>
            </a:extLst>
          </p:cNvPr>
          <p:cNvSpPr>
            <a:spLocks noGrp="1"/>
          </p:cNvSpPr>
          <p:nvPr>
            <p:ph idx="1"/>
          </p:nvPr>
        </p:nvSpPr>
        <p:spPr>
          <a:xfrm>
            <a:off x="838200" y="1537855"/>
            <a:ext cx="10702636" cy="4639108"/>
          </a:xfrm>
        </p:spPr>
        <p:txBody>
          <a:bodyPr>
            <a:normAutofit/>
          </a:bodyPr>
          <a:lstStyle/>
          <a:p>
            <a:r>
              <a:rPr lang="en-US" dirty="0"/>
              <a:t>For a given set of values x</a:t>
            </a:r>
            <a:r>
              <a:rPr lang="en-US" baseline="-25000" dirty="0"/>
              <a:t>1</a:t>
            </a:r>
            <a:r>
              <a:rPr lang="en-US" dirty="0"/>
              <a:t>, …, x</a:t>
            </a:r>
            <a:r>
              <a:rPr lang="en-US" baseline="-25000" dirty="0"/>
              <a:t>5</a:t>
            </a:r>
            <a:r>
              <a:rPr lang="en-US" dirty="0"/>
              <a:t> (say, 5 teams), the predict() function calculates:</a:t>
            </a:r>
          </a:p>
          <a:p>
            <a:pPr lvl="1"/>
            <a:r>
              <a:rPr lang="en-US" dirty="0"/>
              <a:t>5 Fitted values (plug each x into regression equation)</a:t>
            </a:r>
          </a:p>
          <a:p>
            <a:pPr lvl="1"/>
            <a:r>
              <a:rPr lang="en-US" dirty="0"/>
              <a:t>5 Confidence intervals for the average y for each x</a:t>
            </a:r>
          </a:p>
          <a:p>
            <a:pPr lvl="1"/>
            <a:r>
              <a:rPr lang="en-US" dirty="0"/>
              <a:t>5 Prediction intervals for a new observation for each x</a:t>
            </a:r>
          </a:p>
          <a:p>
            <a:pPr marL="0" indent="0">
              <a:buNone/>
            </a:pPr>
            <a:r>
              <a:rPr lang="en-US" dirty="0"/>
              <a:t>In R:</a:t>
            </a:r>
          </a:p>
          <a:p>
            <a:pPr marL="514350" indent="-514350">
              <a:buFont typeface="+mj-lt"/>
              <a:buAutoNum type="arabicPeriod"/>
            </a:pPr>
            <a:r>
              <a:rPr lang="en-US" dirty="0"/>
              <a:t>Create </a:t>
            </a:r>
            <a:r>
              <a:rPr lang="en-US" dirty="0" err="1"/>
              <a:t>dataframe</a:t>
            </a:r>
            <a:r>
              <a:rPr lang="en-US" dirty="0"/>
              <a:t> with values to be predicted from</a:t>
            </a:r>
          </a:p>
          <a:p>
            <a:pPr marL="514350" indent="-514350">
              <a:buFont typeface="+mj-lt"/>
              <a:buAutoNum type="arabicPeriod"/>
            </a:pPr>
            <a:r>
              <a:rPr lang="en-US" dirty="0"/>
              <a:t>predict(model, new data, interval = “confidence”, level = 0.95)</a:t>
            </a:r>
          </a:p>
          <a:p>
            <a:pPr marL="514350" indent="-514350">
              <a:buFont typeface="+mj-lt"/>
              <a:buAutoNum type="arabicPeriod"/>
            </a:pPr>
            <a:r>
              <a:rPr lang="en-US" dirty="0"/>
              <a:t>predict(model, new data, interval = “prediction”, level = 0.95)</a:t>
            </a:r>
          </a:p>
          <a:p>
            <a:pPr marL="0" indent="0">
              <a:buNone/>
            </a:pPr>
            <a:endParaRPr lang="en-US" dirty="0"/>
          </a:p>
          <a:p>
            <a:pPr lvl="1"/>
            <a:endParaRPr lang="en-US" dirty="0"/>
          </a:p>
        </p:txBody>
      </p:sp>
      <p:sp>
        <p:nvSpPr>
          <p:cNvPr id="2" name="Footer Placeholder 1">
            <a:extLst>
              <a:ext uri="{FF2B5EF4-FFF2-40B4-BE49-F238E27FC236}">
                <a16:creationId xmlns:a16="http://schemas.microsoft.com/office/drawing/2014/main" id="{B7BDFD9C-FA4E-4251-AFBB-26B7636F82B5}"/>
              </a:ext>
            </a:extLst>
          </p:cNvPr>
          <p:cNvSpPr>
            <a:spLocks noGrp="1"/>
          </p:cNvSpPr>
          <p:nvPr>
            <p:ph type="ftr" sz="quarter" idx="11"/>
          </p:nvPr>
        </p:nvSpPr>
        <p:spPr/>
        <p:txBody>
          <a:bodyPr/>
          <a:lstStyle/>
          <a:p>
            <a:r>
              <a:rPr lang="en-US"/>
              <a:t>Lecture 10 - Simple Linear Regression II</a:t>
            </a:r>
            <a:endParaRPr lang="en-US" dirty="0"/>
          </a:p>
        </p:txBody>
      </p:sp>
      <p:sp>
        <p:nvSpPr>
          <p:cNvPr id="3" name="Slide Number Placeholder 2">
            <a:extLst>
              <a:ext uri="{FF2B5EF4-FFF2-40B4-BE49-F238E27FC236}">
                <a16:creationId xmlns:a16="http://schemas.microsoft.com/office/drawing/2014/main" id="{0C044114-E075-47FD-9C7F-6AA3BBDDD386}"/>
              </a:ext>
            </a:extLst>
          </p:cNvPr>
          <p:cNvSpPr>
            <a:spLocks noGrp="1"/>
          </p:cNvSpPr>
          <p:nvPr>
            <p:ph type="sldNum" sz="quarter" idx="12"/>
          </p:nvPr>
        </p:nvSpPr>
        <p:spPr/>
        <p:txBody>
          <a:bodyPr/>
          <a:lstStyle/>
          <a:p>
            <a:fld id="{FAF2B675-3BAF-420B-B2FC-1C2A1E07683B}" type="slidenum">
              <a:rPr lang="en-US" smtClean="0"/>
              <a:t>16</a:t>
            </a:fld>
            <a:endParaRPr lang="en-US" dirty="0"/>
          </a:p>
        </p:txBody>
      </p:sp>
      <p:sp>
        <p:nvSpPr>
          <p:cNvPr id="9" name="Title 4">
            <a:extLst>
              <a:ext uri="{FF2B5EF4-FFF2-40B4-BE49-F238E27FC236}">
                <a16:creationId xmlns:a16="http://schemas.microsoft.com/office/drawing/2014/main" id="{07A54A93-CCB5-B240-9523-A1DD8B2BBDB5}"/>
              </a:ext>
            </a:extLst>
          </p:cNvPr>
          <p:cNvSpPr>
            <a:spLocks noGrp="1"/>
          </p:cNvSpPr>
          <p:nvPr>
            <p:ph type="title"/>
          </p:nvPr>
        </p:nvSpPr>
        <p:spPr>
          <a:xfrm>
            <a:off x="838200" y="18255"/>
            <a:ext cx="10515600" cy="1325563"/>
          </a:xfrm>
        </p:spPr>
        <p:txBody>
          <a:bodyPr/>
          <a:lstStyle/>
          <a:p>
            <a:r>
              <a:rPr lang="en-US" u="sng" dirty="0"/>
              <a:t>Topic: Prediction with Lin. Reg. in R</a:t>
            </a:r>
          </a:p>
        </p:txBody>
      </p:sp>
    </p:spTree>
    <p:extLst>
      <p:ext uri="{BB962C8B-B14F-4D97-AF65-F5344CB8AC3E}">
        <p14:creationId xmlns:p14="http://schemas.microsoft.com/office/powerpoint/2010/main" val="210013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59" y="1366680"/>
            <a:ext cx="6838256" cy="2372456"/>
          </a:xfrm>
          <a:prstGeom prst="rect">
            <a:avLst/>
          </a:prstGeom>
        </p:spPr>
      </p:pic>
      <p:sp>
        <p:nvSpPr>
          <p:cNvPr id="7" name="TextBox 6">
            <a:extLst>
              <a:ext uri="{FF2B5EF4-FFF2-40B4-BE49-F238E27FC236}">
                <a16:creationId xmlns:a16="http://schemas.microsoft.com/office/drawing/2014/main" id="{7B53D58C-1373-4EDE-94D8-1C2C147B3FE7}"/>
              </a:ext>
            </a:extLst>
          </p:cNvPr>
          <p:cNvSpPr txBox="1"/>
          <p:nvPr/>
        </p:nvSpPr>
        <p:spPr>
          <a:xfrm>
            <a:off x="5632344" y="2172787"/>
            <a:ext cx="6571594" cy="830997"/>
          </a:xfrm>
          <a:prstGeom prst="rect">
            <a:avLst/>
          </a:prstGeom>
          <a:noFill/>
        </p:spPr>
        <p:txBody>
          <a:bodyPr wrap="square" rtlCol="0">
            <a:spAutoFit/>
          </a:bodyPr>
          <a:lstStyle/>
          <a:p>
            <a:r>
              <a:rPr lang="en-US" sz="2400" dirty="0">
                <a:solidFill>
                  <a:srgbClr val="C00000"/>
                </a:solidFill>
              </a:rPr>
              <a:t>New data must be a data frame.</a:t>
            </a:r>
          </a:p>
          <a:p>
            <a:r>
              <a:rPr lang="en-US" sz="2400" dirty="0">
                <a:solidFill>
                  <a:srgbClr val="C00000"/>
                </a:solidFill>
              </a:rPr>
              <a:t>Use the same column names as original dataset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59" y="3851721"/>
            <a:ext cx="6648039" cy="2061408"/>
          </a:xfrm>
          <a:prstGeom prst="rect">
            <a:avLst/>
          </a:prstGeom>
        </p:spPr>
      </p:pic>
      <p:sp>
        <p:nvSpPr>
          <p:cNvPr id="5" name="Rectangle: Rounded Corners 4">
            <a:extLst>
              <a:ext uri="{FF2B5EF4-FFF2-40B4-BE49-F238E27FC236}">
                <a16:creationId xmlns:a16="http://schemas.microsoft.com/office/drawing/2014/main" id="{9319E563-4D6C-4567-B0E2-5D145969750B}"/>
              </a:ext>
            </a:extLst>
          </p:cNvPr>
          <p:cNvSpPr/>
          <p:nvPr/>
        </p:nvSpPr>
        <p:spPr>
          <a:xfrm>
            <a:off x="3073401" y="1634351"/>
            <a:ext cx="1407885" cy="29604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B4ABD9D-EFBF-429C-B080-A72E6A72865B}"/>
              </a:ext>
            </a:extLst>
          </p:cNvPr>
          <p:cNvCxnSpPr>
            <a:cxnSpLocks/>
            <a:stCxn id="7" idx="1"/>
          </p:cNvCxnSpPr>
          <p:nvPr/>
        </p:nvCxnSpPr>
        <p:spPr>
          <a:xfrm flipH="1" flipV="1">
            <a:off x="4513942" y="1897738"/>
            <a:ext cx="1118402" cy="6905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85719EA-F41D-4683-B19F-6E171A59EEAE}"/>
              </a:ext>
            </a:extLst>
          </p:cNvPr>
          <p:cNvCxnSpPr>
            <a:cxnSpLocks/>
          </p:cNvCxnSpPr>
          <p:nvPr/>
        </p:nvCxnSpPr>
        <p:spPr>
          <a:xfrm flipH="1">
            <a:off x="4558546" y="3690386"/>
            <a:ext cx="55998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B6AAA0B8-55E1-4826-9B37-79AEEB1C1CA3}"/>
              </a:ext>
            </a:extLst>
          </p:cNvPr>
          <p:cNvSpPr/>
          <p:nvPr/>
        </p:nvSpPr>
        <p:spPr>
          <a:xfrm>
            <a:off x="2569019" y="4684687"/>
            <a:ext cx="2394867" cy="35194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CA5CF4F-B142-4CB7-BDAC-7990265EA68C}"/>
              </a:ext>
            </a:extLst>
          </p:cNvPr>
          <p:cNvSpPr txBox="1"/>
          <p:nvPr/>
        </p:nvSpPr>
        <p:spPr>
          <a:xfrm>
            <a:off x="5931464" y="4575814"/>
            <a:ext cx="7199587" cy="707886"/>
          </a:xfrm>
          <a:prstGeom prst="rect">
            <a:avLst/>
          </a:prstGeom>
          <a:noFill/>
        </p:spPr>
        <p:txBody>
          <a:bodyPr wrap="square" rtlCol="0">
            <a:spAutoFit/>
          </a:bodyPr>
          <a:lstStyle/>
          <a:p>
            <a:r>
              <a:rPr lang="en-US" sz="2000" dirty="0">
                <a:solidFill>
                  <a:srgbClr val="C00000"/>
                </a:solidFill>
              </a:rPr>
              <a:t>95% prediction interval for </a:t>
            </a:r>
            <a:r>
              <a:rPr lang="en-US" sz="2000" dirty="0" err="1">
                <a:solidFill>
                  <a:srgbClr val="C00000"/>
                </a:solidFill>
              </a:rPr>
              <a:t>AvgRuns</a:t>
            </a:r>
            <a:r>
              <a:rPr lang="en-US" sz="2000" dirty="0">
                <a:solidFill>
                  <a:srgbClr val="C00000"/>
                </a:solidFill>
              </a:rPr>
              <a:t> </a:t>
            </a:r>
          </a:p>
          <a:p>
            <a:r>
              <a:rPr lang="en-US" sz="2000" dirty="0">
                <a:solidFill>
                  <a:srgbClr val="C00000"/>
                </a:solidFill>
              </a:rPr>
              <a:t>when OPS is .739</a:t>
            </a:r>
          </a:p>
        </p:txBody>
      </p:sp>
      <p:cxnSp>
        <p:nvCxnSpPr>
          <p:cNvPr id="34" name="Straight Arrow Connector 33">
            <a:extLst>
              <a:ext uri="{FF2B5EF4-FFF2-40B4-BE49-F238E27FC236}">
                <a16:creationId xmlns:a16="http://schemas.microsoft.com/office/drawing/2014/main" id="{EE73DE3E-08B7-4E50-B281-9FCC0825AB36}"/>
              </a:ext>
            </a:extLst>
          </p:cNvPr>
          <p:cNvCxnSpPr>
            <a:cxnSpLocks/>
            <a:endCxn id="31" idx="3"/>
          </p:cNvCxnSpPr>
          <p:nvPr/>
        </p:nvCxnSpPr>
        <p:spPr>
          <a:xfrm flipH="1" flipV="1">
            <a:off x="4963886" y="4860658"/>
            <a:ext cx="967578" cy="690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C9BDDB8-5C30-4587-8272-8E1F74A7E2CF}"/>
              </a:ext>
            </a:extLst>
          </p:cNvPr>
          <p:cNvSpPr/>
          <p:nvPr/>
        </p:nvSpPr>
        <p:spPr>
          <a:xfrm>
            <a:off x="1463565" y="2144750"/>
            <a:ext cx="1022543" cy="4435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10D6D7C4-8BC9-445B-A423-88EA4006D154}"/>
              </a:ext>
            </a:extLst>
          </p:cNvPr>
          <p:cNvSpPr/>
          <p:nvPr/>
        </p:nvSpPr>
        <p:spPr>
          <a:xfrm>
            <a:off x="1598219" y="4230990"/>
            <a:ext cx="1022543" cy="4654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8BE58E6-909E-4D50-83AF-A9C9A32A3A95}"/>
              </a:ext>
            </a:extLst>
          </p:cNvPr>
          <p:cNvCxnSpPr>
            <a:cxnSpLocks/>
            <a:endCxn id="37" idx="1"/>
          </p:cNvCxnSpPr>
          <p:nvPr/>
        </p:nvCxnSpPr>
        <p:spPr>
          <a:xfrm>
            <a:off x="1055959" y="3769561"/>
            <a:ext cx="542260" cy="6941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3D06A4E-E34A-41DA-8BC7-1563E23C5647}"/>
              </a:ext>
            </a:extLst>
          </p:cNvPr>
          <p:cNvSpPr txBox="1"/>
          <p:nvPr/>
        </p:nvSpPr>
        <p:spPr>
          <a:xfrm>
            <a:off x="27526" y="2901965"/>
            <a:ext cx="1028433" cy="1200329"/>
          </a:xfrm>
          <a:prstGeom prst="rect">
            <a:avLst/>
          </a:prstGeom>
          <a:noFill/>
        </p:spPr>
        <p:txBody>
          <a:bodyPr wrap="square" rtlCol="0">
            <a:spAutoFit/>
          </a:bodyPr>
          <a:lstStyle/>
          <a:p>
            <a:pPr algn="ctr"/>
            <a:r>
              <a:rPr lang="en-US" sz="2400" dirty="0">
                <a:solidFill>
                  <a:srgbClr val="C00000"/>
                </a:solidFill>
              </a:rPr>
              <a:t>Same </a:t>
            </a:r>
          </a:p>
          <a:p>
            <a:pPr algn="ctr"/>
            <a:r>
              <a:rPr lang="en-US" sz="2400" dirty="0">
                <a:solidFill>
                  <a:srgbClr val="C00000"/>
                </a:solidFill>
              </a:rPr>
              <a:t>fitted</a:t>
            </a:r>
          </a:p>
          <a:p>
            <a:pPr algn="ctr"/>
            <a:r>
              <a:rPr lang="en-US" sz="2400" dirty="0">
                <a:solidFill>
                  <a:srgbClr val="C00000"/>
                </a:solidFill>
              </a:rPr>
              <a:t>values</a:t>
            </a:r>
          </a:p>
        </p:txBody>
      </p:sp>
      <p:cxnSp>
        <p:nvCxnSpPr>
          <p:cNvPr id="41" name="Straight Arrow Connector 40">
            <a:extLst>
              <a:ext uri="{FF2B5EF4-FFF2-40B4-BE49-F238E27FC236}">
                <a16:creationId xmlns:a16="http://schemas.microsoft.com/office/drawing/2014/main" id="{69DEE8B6-A3CF-4CF2-A70F-D83D9437818A}"/>
              </a:ext>
            </a:extLst>
          </p:cNvPr>
          <p:cNvCxnSpPr>
            <a:cxnSpLocks/>
          </p:cNvCxnSpPr>
          <p:nvPr/>
        </p:nvCxnSpPr>
        <p:spPr>
          <a:xfrm flipV="1">
            <a:off x="1058861" y="2403129"/>
            <a:ext cx="539358" cy="12872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FE79B54-A05B-4970-85F8-4ED0D380F576}"/>
              </a:ext>
            </a:extLst>
          </p:cNvPr>
          <p:cNvSpPr>
            <a:spLocks noGrp="1"/>
          </p:cNvSpPr>
          <p:nvPr>
            <p:ph type="ftr" sz="quarter" idx="11"/>
          </p:nvPr>
        </p:nvSpPr>
        <p:spPr/>
        <p:txBody>
          <a:bodyPr/>
          <a:lstStyle/>
          <a:p>
            <a:r>
              <a:rPr lang="en-US"/>
              <a:t>Lecture 10 - Simple Linear Regression II</a:t>
            </a:r>
            <a:endParaRPr lang="en-US" dirty="0"/>
          </a:p>
        </p:txBody>
      </p:sp>
      <p:sp>
        <p:nvSpPr>
          <p:cNvPr id="4" name="Slide Number Placeholder 3">
            <a:extLst>
              <a:ext uri="{FF2B5EF4-FFF2-40B4-BE49-F238E27FC236}">
                <a16:creationId xmlns:a16="http://schemas.microsoft.com/office/drawing/2014/main" id="{F56572D7-AF7A-4D1A-AE46-8320CB018DE8}"/>
              </a:ext>
            </a:extLst>
          </p:cNvPr>
          <p:cNvSpPr>
            <a:spLocks noGrp="1"/>
          </p:cNvSpPr>
          <p:nvPr>
            <p:ph type="sldNum" sz="quarter" idx="12"/>
          </p:nvPr>
        </p:nvSpPr>
        <p:spPr/>
        <p:txBody>
          <a:bodyPr/>
          <a:lstStyle/>
          <a:p>
            <a:fld id="{FAF2B675-3BAF-420B-B2FC-1C2A1E07683B}" type="slidenum">
              <a:rPr lang="en-US" smtClean="0"/>
              <a:t>17</a:t>
            </a:fld>
            <a:endParaRPr lang="en-US" dirty="0"/>
          </a:p>
        </p:txBody>
      </p:sp>
      <p:sp>
        <p:nvSpPr>
          <p:cNvPr id="40" name="TextBox 39">
            <a:extLst>
              <a:ext uri="{FF2B5EF4-FFF2-40B4-BE49-F238E27FC236}">
                <a16:creationId xmlns:a16="http://schemas.microsoft.com/office/drawing/2014/main" id="{FCA5CF4F-B142-4CB7-BDAC-7990265EA68C}"/>
              </a:ext>
            </a:extLst>
          </p:cNvPr>
          <p:cNvSpPr txBox="1"/>
          <p:nvPr/>
        </p:nvSpPr>
        <p:spPr>
          <a:xfrm>
            <a:off x="5908749" y="3061002"/>
            <a:ext cx="7199587" cy="707886"/>
          </a:xfrm>
          <a:prstGeom prst="rect">
            <a:avLst/>
          </a:prstGeom>
          <a:noFill/>
        </p:spPr>
        <p:txBody>
          <a:bodyPr wrap="square" rtlCol="0">
            <a:spAutoFit/>
          </a:bodyPr>
          <a:lstStyle/>
          <a:p>
            <a:r>
              <a:rPr lang="en-US" sz="2000" dirty="0">
                <a:solidFill>
                  <a:srgbClr val="C00000"/>
                </a:solidFill>
              </a:rPr>
              <a:t>95% confidence interval for </a:t>
            </a:r>
            <a:r>
              <a:rPr lang="en-US" sz="2000" dirty="0" err="1">
                <a:solidFill>
                  <a:srgbClr val="C00000"/>
                </a:solidFill>
              </a:rPr>
              <a:t>AvgRuns</a:t>
            </a:r>
            <a:r>
              <a:rPr lang="en-US" sz="2000" dirty="0">
                <a:solidFill>
                  <a:srgbClr val="C00000"/>
                </a:solidFill>
              </a:rPr>
              <a:t> </a:t>
            </a:r>
          </a:p>
          <a:p>
            <a:r>
              <a:rPr lang="en-US" sz="2000" dirty="0">
                <a:solidFill>
                  <a:srgbClr val="C00000"/>
                </a:solidFill>
              </a:rPr>
              <a:t>when OPS is .739</a:t>
            </a:r>
          </a:p>
        </p:txBody>
      </p:sp>
      <p:cxnSp>
        <p:nvCxnSpPr>
          <p:cNvPr id="42" name="Straight Arrow Connector 41">
            <a:extLst>
              <a:ext uri="{FF2B5EF4-FFF2-40B4-BE49-F238E27FC236}">
                <a16:creationId xmlns:a16="http://schemas.microsoft.com/office/drawing/2014/main" id="{EE73DE3E-08B7-4E50-B281-9FCC0825AB36}"/>
              </a:ext>
            </a:extLst>
          </p:cNvPr>
          <p:cNvCxnSpPr>
            <a:cxnSpLocks/>
          </p:cNvCxnSpPr>
          <p:nvPr/>
        </p:nvCxnSpPr>
        <p:spPr>
          <a:xfrm flipH="1" flipV="1">
            <a:off x="4963886" y="2740015"/>
            <a:ext cx="837938" cy="6153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30">
            <a:extLst>
              <a:ext uri="{FF2B5EF4-FFF2-40B4-BE49-F238E27FC236}">
                <a16:creationId xmlns:a16="http://schemas.microsoft.com/office/drawing/2014/main" id="{B6AAA0B8-55E1-4826-9B37-79AEEB1C1CA3}"/>
              </a:ext>
            </a:extLst>
          </p:cNvPr>
          <p:cNvSpPr/>
          <p:nvPr/>
        </p:nvSpPr>
        <p:spPr>
          <a:xfrm>
            <a:off x="2462094" y="2486431"/>
            <a:ext cx="2394867" cy="35194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4">
            <a:extLst>
              <a:ext uri="{FF2B5EF4-FFF2-40B4-BE49-F238E27FC236}">
                <a16:creationId xmlns:a16="http://schemas.microsoft.com/office/drawing/2014/main" id="{39F8580C-5654-584D-B292-A8186520BD43}"/>
              </a:ext>
            </a:extLst>
          </p:cNvPr>
          <p:cNvSpPr>
            <a:spLocks noGrp="1"/>
          </p:cNvSpPr>
          <p:nvPr>
            <p:ph type="title"/>
          </p:nvPr>
        </p:nvSpPr>
        <p:spPr>
          <a:xfrm>
            <a:off x="838200" y="18255"/>
            <a:ext cx="10515600" cy="1325563"/>
          </a:xfrm>
        </p:spPr>
        <p:txBody>
          <a:bodyPr/>
          <a:lstStyle/>
          <a:p>
            <a:r>
              <a:rPr lang="en-US" u="sng" dirty="0"/>
              <a:t>Topic: Prediction with Lin. Reg. in R</a:t>
            </a:r>
          </a:p>
        </p:txBody>
      </p:sp>
    </p:spTree>
    <p:extLst>
      <p:ext uri="{BB962C8B-B14F-4D97-AF65-F5344CB8AC3E}">
        <p14:creationId xmlns:p14="http://schemas.microsoft.com/office/powerpoint/2010/main" val="69116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31" grpId="0" animBg="1"/>
      <p:bldP spid="33" grpId="0"/>
      <p:bldP spid="36" grpId="0" animBg="1"/>
      <p:bldP spid="37" grpId="0" animBg="1"/>
      <p:bldP spid="39"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E2A085-8D7B-4BD6-887B-6884A07D7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78" y="252255"/>
            <a:ext cx="5012116" cy="1454496"/>
          </a:xfrm>
          <a:prstGeom prst="rect">
            <a:avLst/>
          </a:prstGeom>
        </p:spPr>
      </p:pic>
      <p:sp>
        <p:nvSpPr>
          <p:cNvPr id="67585" name="Title 1"/>
          <p:cNvSpPr>
            <a:spLocks noGrp="1"/>
          </p:cNvSpPr>
          <p:nvPr>
            <p:ph type="title"/>
          </p:nvPr>
        </p:nvSpPr>
        <p:spPr>
          <a:xfrm>
            <a:off x="658091" y="130664"/>
            <a:ext cx="10515600" cy="1325563"/>
          </a:xfrm>
        </p:spPr>
        <p:txBody>
          <a:bodyPr>
            <a:normAutofit/>
          </a:bodyPr>
          <a:lstStyle/>
          <a:p>
            <a:r>
              <a:rPr lang="en-US" u="sng" dirty="0"/>
              <a:t>Topic: R</a:t>
            </a:r>
            <a:r>
              <a:rPr lang="en-US" u="sng" baseline="30000" dirty="0"/>
              <a:t>2</a:t>
            </a:r>
            <a:r>
              <a:rPr lang="en-US" u="sng" dirty="0"/>
              <a:t> for Linear Reg.</a:t>
            </a:r>
          </a:p>
        </p:txBody>
      </p:sp>
      <p:sp>
        <p:nvSpPr>
          <p:cNvPr id="67586" name="Text Placeholder 2"/>
          <p:cNvSpPr>
            <a:spLocks noGrp="1"/>
          </p:cNvSpPr>
          <p:nvPr>
            <p:ph idx="1"/>
          </p:nvPr>
        </p:nvSpPr>
        <p:spPr>
          <a:xfrm>
            <a:off x="949039" y="1735575"/>
            <a:ext cx="10515600" cy="4499184"/>
          </a:xfrm>
        </p:spPr>
        <p:txBody>
          <a:bodyPr>
            <a:noAutofit/>
          </a:bodyPr>
          <a:lstStyle/>
          <a:p>
            <a:pPr eaLnBrk="1" hangingPunct="1"/>
            <a:r>
              <a:rPr lang="en-US" sz="2200" u="sng" dirty="0"/>
              <a:t>R</a:t>
            </a:r>
            <a:r>
              <a:rPr lang="en-US" sz="2200" u="sng" baseline="30000" dirty="0"/>
              <a:t>2</a:t>
            </a:r>
            <a:r>
              <a:rPr lang="en-US" sz="2200" u="sng" dirty="0"/>
              <a:t> (R-Squared)</a:t>
            </a:r>
            <a:r>
              <a:rPr lang="en-US" sz="2200" dirty="0"/>
              <a:t> is the proportion of variability in Y accounted for by the model (i.e. predictor variable(s)) (note: Sometimes called the </a:t>
            </a:r>
            <a:r>
              <a:rPr lang="en-US" sz="2200" b="1" dirty="0"/>
              <a:t>Coefficient of Determination</a:t>
            </a:r>
            <a:r>
              <a:rPr lang="en-US" sz="2200" dirty="0"/>
              <a:t>)</a:t>
            </a:r>
          </a:p>
          <a:p>
            <a:pPr eaLnBrk="1" hangingPunct="1"/>
            <a:r>
              <a:rPr lang="en-US" sz="2200" u="sng" dirty="0"/>
              <a:t>Formula</a:t>
            </a:r>
            <a:r>
              <a:rPr lang="en-US" sz="2200" dirty="0"/>
              <a:t>: R</a:t>
            </a:r>
            <a:r>
              <a:rPr lang="en-US" sz="2200" baseline="30000" dirty="0"/>
              <a:t>2</a:t>
            </a:r>
            <a:r>
              <a:rPr lang="en-US" sz="2200" dirty="0"/>
              <a:t> = SS Regression/ SS Total</a:t>
            </a:r>
          </a:p>
          <a:p>
            <a:pPr lvl="1"/>
            <a:r>
              <a:rPr lang="en-US" sz="2200" dirty="0"/>
              <a:t>For simple linear regression note R</a:t>
            </a:r>
            <a:r>
              <a:rPr lang="en-US" sz="2200" baseline="30000" dirty="0"/>
              <a:t>2</a:t>
            </a:r>
            <a:r>
              <a:rPr lang="en-US" sz="2200" dirty="0"/>
              <a:t> is equal to r</a:t>
            </a:r>
            <a:r>
              <a:rPr lang="en-US" sz="2200" baseline="30000" dirty="0"/>
              <a:t>2</a:t>
            </a:r>
            <a:r>
              <a:rPr lang="en-US" sz="2200" dirty="0"/>
              <a:t> (the correlation squared!)</a:t>
            </a:r>
          </a:p>
          <a:p>
            <a:pPr lvl="1" eaLnBrk="1" hangingPunct="1"/>
            <a:r>
              <a:rPr lang="en-US" sz="2200" dirty="0"/>
              <a:t>General formula compares the sum of squares due to the regression (model) with the total variability</a:t>
            </a:r>
          </a:p>
          <a:p>
            <a:pPr lvl="1" eaLnBrk="1" hangingPunct="1"/>
            <a:r>
              <a:rPr lang="en-US" sz="2200" b="1" dirty="0"/>
              <a:t>Example</a:t>
            </a:r>
            <a:r>
              <a:rPr lang="en-US" sz="2200" dirty="0"/>
              <a:t>: Value of 0.50 indicates that, 50% of the overall variation in the outcome has been “explained” by the explanatory variable</a:t>
            </a:r>
          </a:p>
          <a:p>
            <a:r>
              <a:rPr lang="en-US" sz="2200" u="sng" dirty="0"/>
              <a:t>Reading R</a:t>
            </a:r>
            <a:r>
              <a:rPr lang="en-US" sz="2200" u="sng" baseline="30000" dirty="0"/>
              <a:t>2</a:t>
            </a:r>
            <a:r>
              <a:rPr lang="en-US" sz="2200" dirty="0"/>
              <a:t>: Values near 1 look imply a tight clustering of the data about some line, while smaller values correspond to scatterplots with more spread of the points around the best fit line.</a:t>
            </a:r>
          </a:p>
          <a:p>
            <a:pPr lvl="1"/>
            <a:r>
              <a:rPr lang="en-US" sz="2200" dirty="0"/>
              <a:t>0 means no linear relationship between X and Y</a:t>
            </a:r>
          </a:p>
          <a:p>
            <a:pPr lvl="1"/>
            <a:r>
              <a:rPr lang="en-US" sz="2200" dirty="0"/>
              <a:t>1 means all of the data falls on a perfect straight line </a:t>
            </a:r>
          </a:p>
          <a:p>
            <a:endParaRPr lang="en-US" sz="2600" dirty="0"/>
          </a:p>
        </p:txBody>
      </p:sp>
      <p:sp>
        <p:nvSpPr>
          <p:cNvPr id="2" name="Footer Placeholder 1">
            <a:extLst>
              <a:ext uri="{FF2B5EF4-FFF2-40B4-BE49-F238E27FC236}">
                <a16:creationId xmlns:a16="http://schemas.microsoft.com/office/drawing/2014/main" id="{9122BCE3-9339-4649-BA51-5B3765A5F057}"/>
              </a:ext>
            </a:extLst>
          </p:cNvPr>
          <p:cNvSpPr>
            <a:spLocks noGrp="1"/>
          </p:cNvSpPr>
          <p:nvPr>
            <p:ph type="ftr" sz="quarter" idx="11"/>
          </p:nvPr>
        </p:nvSpPr>
        <p:spPr/>
        <p:txBody>
          <a:bodyPr/>
          <a:lstStyle/>
          <a:p>
            <a:r>
              <a:rPr lang="en-US"/>
              <a:t>Lecture 10 - Simple Linear Regression II</a:t>
            </a:r>
            <a:endParaRPr lang="en-US" dirty="0"/>
          </a:p>
        </p:txBody>
      </p:sp>
      <p:sp>
        <p:nvSpPr>
          <p:cNvPr id="3" name="Slide Number Placeholder 2">
            <a:extLst>
              <a:ext uri="{FF2B5EF4-FFF2-40B4-BE49-F238E27FC236}">
                <a16:creationId xmlns:a16="http://schemas.microsoft.com/office/drawing/2014/main" id="{8BB1C37B-EC0A-49D1-A3DC-779BE0AD147E}"/>
              </a:ext>
            </a:extLst>
          </p:cNvPr>
          <p:cNvSpPr>
            <a:spLocks noGrp="1"/>
          </p:cNvSpPr>
          <p:nvPr>
            <p:ph type="sldNum" sz="quarter" idx="12"/>
          </p:nvPr>
        </p:nvSpPr>
        <p:spPr/>
        <p:txBody>
          <a:bodyPr/>
          <a:lstStyle/>
          <a:p>
            <a:fld id="{FAF2B675-3BAF-420B-B2FC-1C2A1E07683B}" type="slidenum">
              <a:rPr lang="en-US" smtClean="0"/>
              <a:t>18</a:t>
            </a:fld>
            <a:endParaRPr lang="en-US" dirty="0"/>
          </a:p>
        </p:txBody>
      </p:sp>
    </p:spTree>
    <p:extLst>
      <p:ext uri="{BB962C8B-B14F-4D97-AF65-F5344CB8AC3E}">
        <p14:creationId xmlns:p14="http://schemas.microsoft.com/office/powerpoint/2010/main" val="94913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5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u="sng" dirty="0"/>
              <a:t>Preview: Beyond Simple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27363" y="1295746"/>
                <a:ext cx="10515600" cy="4739482"/>
              </a:xfrm>
            </p:spPr>
            <p:txBody>
              <a:bodyPr>
                <a:normAutofit/>
              </a:bodyPr>
              <a:lstStyle/>
              <a:p>
                <a:r>
                  <a:rPr lang="en-US" b="1" dirty="0"/>
                  <a:t>Data</a:t>
                </a:r>
                <a:r>
                  <a:rPr lang="en-US" dirty="0"/>
                  <a:t>: (</a:t>
                </a:r>
                <a:r>
                  <a:rPr lang="en-US" dirty="0" err="1"/>
                  <a:t>y</a:t>
                </a:r>
                <a:r>
                  <a:rPr lang="en-US" baseline="-25000" dirty="0" err="1"/>
                  <a:t>i</a:t>
                </a:r>
                <a:r>
                  <a:rPr lang="en-US" dirty="0"/>
                  <a:t>, x</a:t>
                </a:r>
                <a:r>
                  <a:rPr lang="en-US" baseline="-25000" dirty="0"/>
                  <a:t>i,1 </a:t>
                </a:r>
                <a:r>
                  <a:rPr lang="en-US" dirty="0"/>
                  <a:t>, x</a:t>
                </a:r>
                <a:r>
                  <a:rPr lang="en-US" baseline="-25000" dirty="0"/>
                  <a:t>i,2</a:t>
                </a:r>
                <a:r>
                  <a:rPr lang="en-US" dirty="0"/>
                  <a:t>,</a:t>
                </a:r>
                <a:r>
                  <a:rPr lang="mr-IN" dirty="0"/>
                  <a:t>…</a:t>
                </a:r>
                <a:r>
                  <a:rPr lang="en-US" dirty="0"/>
                  <a:t> ,</a:t>
                </a:r>
                <a:r>
                  <a:rPr lang="en-US" dirty="0" err="1"/>
                  <a:t>x</a:t>
                </a:r>
                <a:r>
                  <a:rPr lang="en-US" baseline="-25000" dirty="0" err="1"/>
                  <a:t>i,k</a:t>
                </a:r>
                <a:r>
                  <a:rPr lang="en-US" dirty="0"/>
                  <a:t>) i.e.  k (&gt; 1!) pieces of numeric info per obs.</a:t>
                </a:r>
              </a:p>
              <a:p>
                <a:r>
                  <a:rPr lang="en-US" dirty="0"/>
                  <a:t>Find coefficients of “line”: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charset="0"/>
                          </a:rPr>
                          <m:t>𝑦</m:t>
                        </m:r>
                      </m:e>
                    </m:acc>
                  </m:oMath>
                </a14:m>
                <a:r>
                  <a:rPr lang="en-US" dirty="0"/>
                  <a:t> =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m:rPr>
                        <m:nor/>
                      </m:rPr>
                      <a:rPr lang="en-US" b="0" i="0" smtClean="0">
                        <a:solidFill>
                          <a:srgbClr val="000000"/>
                        </a:solidFill>
                        <a:latin typeface="Cambria Math" charset="0"/>
                      </a:rPr>
                      <m:t> +</m:t>
                    </m:r>
                    <m:r>
                      <m:rPr>
                        <m:nor/>
                      </m:rPr>
                      <a:rPr lang="en-US" altLang="en-US" dirty="0"/>
                      <m:t> </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b="0" i="1" smtClean="0">
                        <a:solidFill>
                          <a:srgbClr val="000000"/>
                        </a:solidFill>
                        <a:latin typeface="Cambria Math" charset="0"/>
                      </a:rPr>
                      <m:t>𝑥</m:t>
                    </m:r>
                    <m:r>
                      <a:rPr lang="en-US" b="0" i="1" baseline="-25000" smtClean="0">
                        <a:solidFill>
                          <a:srgbClr val="000000"/>
                        </a:solidFill>
                        <a:latin typeface="Cambria Math" charset="0"/>
                      </a:rPr>
                      <m:t>1</m:t>
                    </m:r>
                    <m:r>
                      <a:rPr lang="en-US" i="1">
                        <a:solidFill>
                          <a:srgbClr val="000000"/>
                        </a:solidFill>
                        <a:latin typeface="Cambria Math" charset="0"/>
                      </a:rPr>
                      <m:t>, …,</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𝑘</m:t>
                        </m:r>
                      </m:sub>
                    </m:sSub>
                  </m:oMath>
                </a14:m>
                <a:r>
                  <a:rPr lang="en-US" dirty="0"/>
                  <a:t>x</a:t>
                </a:r>
                <a:r>
                  <a:rPr lang="en-US" baseline="-25000" dirty="0"/>
                  <a:t>k</a:t>
                </a:r>
              </a:p>
              <a:p>
                <a:r>
                  <a:rPr lang="en-US" dirty="0"/>
                  <a:t>Least Squares Method</a:t>
                </a:r>
              </a:p>
              <a:p>
                <a:endParaRPr lang="en-US" dirty="0"/>
              </a:p>
              <a:p>
                <a:pPr lvl="1"/>
                <a:endParaRPr lang="en-US" dirty="0"/>
              </a:p>
              <a:p>
                <a:pPr lvl="1"/>
                <a:endParaRPr lang="en-US" dirty="0"/>
              </a:p>
              <a:p>
                <a:r>
                  <a:rPr lang="en-US" dirty="0"/>
                  <a:t>Testing the linear relationship between each predictor and the response</a:t>
                </a:r>
              </a:p>
              <a:p>
                <a:pPr lvl="1"/>
                <a:r>
                  <a:rPr lang="en-US" dirty="0"/>
                  <a:t>Now, controlling for other variables</a:t>
                </a:r>
              </a:p>
              <a:p>
                <a:pPr lvl="1"/>
                <a:r>
                  <a:rPr lang="en-US" dirty="0"/>
                  <a:t>Slightly changes interpretation</a:t>
                </a:r>
              </a:p>
              <a:p>
                <a:pPr lvl="1"/>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27363" y="1295746"/>
                <a:ext cx="10515600" cy="4739482"/>
              </a:xfrm>
              <a:blipFill>
                <a:blip r:embed="rId2"/>
                <a:stretch>
                  <a:fillRect l="-1086" t="-2139" r="-7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E99B506-A60F-44E8-A6A3-16188A679010}"/>
              </a:ext>
            </a:extLst>
          </p:cNvPr>
          <p:cNvSpPr>
            <a:spLocks noGrp="1"/>
          </p:cNvSpPr>
          <p:nvPr>
            <p:ph type="ftr" sz="quarter" idx="11"/>
          </p:nvPr>
        </p:nvSpPr>
        <p:spPr/>
        <p:txBody>
          <a:bodyPr/>
          <a:lstStyle/>
          <a:p>
            <a:r>
              <a:rPr lang="en-US"/>
              <a:t>Lecture 10 - Simple Linear Regression II</a:t>
            </a:r>
          </a:p>
        </p:txBody>
      </p:sp>
      <p:sp>
        <p:nvSpPr>
          <p:cNvPr id="5" name="Slide Number Placeholder 4">
            <a:extLst>
              <a:ext uri="{FF2B5EF4-FFF2-40B4-BE49-F238E27FC236}">
                <a16:creationId xmlns:a16="http://schemas.microsoft.com/office/drawing/2014/main" id="{BA93D746-49E6-44B9-A74E-23E10B03FC28}"/>
              </a:ext>
            </a:extLst>
          </p:cNvPr>
          <p:cNvSpPr>
            <a:spLocks noGrp="1"/>
          </p:cNvSpPr>
          <p:nvPr>
            <p:ph type="sldNum" sz="quarter" idx="12"/>
          </p:nvPr>
        </p:nvSpPr>
        <p:spPr/>
        <p:txBody>
          <a:bodyPr/>
          <a:lstStyle/>
          <a:p>
            <a:fld id="{F4D677F5-6401-4ECE-9434-31FD34043E71}" type="slidenum">
              <a:rPr lang="en-US" smtClean="0"/>
              <a:t>19</a:t>
            </a:fld>
            <a:endParaRPr lang="en-US"/>
          </a:p>
        </p:txBody>
      </p:sp>
      <mc:AlternateContent xmlns:mc="http://schemas.openxmlformats.org/markup-compatibility/2006" xmlns:a14="http://schemas.microsoft.com/office/drawing/2010/main">
        <mc:Choice Requires="a14">
          <p:sp>
            <p:nvSpPr>
              <p:cNvPr id="7" name="Rectangle 6"/>
              <p:cNvSpPr/>
              <p:nvPr/>
            </p:nvSpPr>
            <p:spPr>
              <a:xfrm>
                <a:off x="1600200" y="2878550"/>
                <a:ext cx="8382000" cy="1137876"/>
              </a:xfrm>
              <a:prstGeom prst="rect">
                <a:avLst/>
              </a:prstGeom>
            </p:spPr>
            <p:txBody>
              <a:bodyPr wrap="square">
                <a:spAutoFit/>
              </a:bodyPr>
              <a:lstStyle/>
              <a:p>
                <a:pPr>
                  <a:buClr>
                    <a:srgbClr val="8E0D30"/>
                  </a:buClr>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charset="0"/>
                          </a:rPr>
                          <m:t>𝑚𝑖𝑛</m:t>
                        </m:r>
                      </m:e>
                      <m:sub>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m:rPr>
                            <m:nor/>
                          </m:rPr>
                          <a:rPr lang="en-US" altLang="en-US" sz="2800" dirty="0"/>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b="0" i="1" smtClean="0">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b="0" i="1" smtClean="0">
                                <a:solidFill>
                                  <a:srgbClr val="000000"/>
                                </a:solidFill>
                                <a:latin typeface="Cambria Math" charset="0"/>
                              </a:rPr>
                              <m:t>𝑘</m:t>
                            </m:r>
                          </m:sub>
                        </m:sSub>
                      </m:sub>
                    </m:sSub>
                    <m:nary>
                      <m:naryPr>
                        <m:chr m:val="∑"/>
                        <m:supHide m:val="on"/>
                        <m:ctrlPr>
                          <a:rPr lang="en-US" altLang="en-US" sz="2800" i="1">
                            <a:latin typeface="Cambria Math" panose="02040503050406030204" pitchFamily="18" charset="0"/>
                          </a:rPr>
                        </m:ctrlPr>
                      </m:naryPr>
                      <m:sub>
                        <m:r>
                          <m:rPr>
                            <m:brk m:alnAt="7"/>
                          </m:rPr>
                          <a:rPr lang="en-US" altLang="en-US" sz="2800" i="1">
                            <a:latin typeface="Cambria Math" charset="0"/>
                          </a:rPr>
                          <m:t>𝑖</m:t>
                        </m:r>
                      </m:sub>
                      <m:sup/>
                      <m:e>
                        <m:r>
                          <a:rPr lang="en-US" altLang="en-US" sz="2800" i="1">
                            <a:latin typeface="Cambria Math" charset="0"/>
                          </a:rPr>
                          <m:t>(</m:t>
                        </m:r>
                        <m:sSub>
                          <m:sSubPr>
                            <m:ctrlPr>
                              <a:rPr lang="en-US" altLang="en-US" sz="2800" i="1">
                                <a:latin typeface="Cambria Math" panose="02040503050406030204" pitchFamily="18" charset="0"/>
                              </a:rPr>
                            </m:ctrlPr>
                          </m:sSubPr>
                          <m:e>
                            <m:r>
                              <a:rPr lang="en-US" altLang="en-US" sz="2800" i="1">
                                <a:latin typeface="Cambria Math" charset="0"/>
                              </a:rPr>
                              <m:t>𝑦</m:t>
                            </m:r>
                          </m:e>
                          <m:sub>
                            <m:r>
                              <a:rPr lang="en-US" altLang="en-US" sz="2800" i="1">
                                <a:latin typeface="Cambria Math" charset="0"/>
                              </a:rPr>
                              <m:t>𝑖</m:t>
                            </m:r>
                          </m:sub>
                        </m:sSub>
                        <m:r>
                          <a:rPr lang="en-US" altLang="en-US" sz="2800" i="1">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charset="0"/>
                              </a:rPr>
                              <m:t>𝑥</m:t>
                            </m:r>
                          </m:e>
                          <m:sub>
                            <m:r>
                              <a:rPr lang="en-US" sz="2800" i="1">
                                <a:solidFill>
                                  <a:srgbClr val="000000"/>
                                </a:solidFill>
                                <a:latin typeface="Cambria Math" charset="0"/>
                              </a:rPr>
                              <m:t>𝑖</m:t>
                            </m:r>
                            <m:r>
                              <a:rPr lang="en-US" sz="2800" b="0" i="1" smtClean="0">
                                <a:solidFill>
                                  <a:srgbClr val="000000"/>
                                </a:solidFill>
                                <a:latin typeface="Cambria Math" charset="0"/>
                              </a:rPr>
                              <m:t>,1</m:t>
                            </m:r>
                          </m:sub>
                        </m:sSub>
                        <m:r>
                          <a:rPr lang="en-US" sz="2800" b="0" i="1" smtClean="0">
                            <a:solidFill>
                              <a:srgbClr val="000000"/>
                            </a:solidFill>
                            <a:latin typeface="Cambria Math" charset="0"/>
                          </a:rPr>
                          <m:t> −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b="0" i="1" smtClean="0">
                                <a:solidFill>
                                  <a:srgbClr val="000000"/>
                                </a:solidFill>
                                <a:latin typeface="Cambria Math" charset="0"/>
                              </a:rPr>
                              <m:t>𝑘</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charset="0"/>
                              </a:rPr>
                              <m:t>𝑥</m:t>
                            </m:r>
                          </m:e>
                          <m:sub>
                            <m:r>
                              <a:rPr lang="en-US" sz="2800" i="1">
                                <a:solidFill>
                                  <a:srgbClr val="000000"/>
                                </a:solidFill>
                                <a:latin typeface="Cambria Math" charset="0"/>
                              </a:rPr>
                              <m:t>𝑖</m:t>
                            </m:r>
                            <m:r>
                              <a:rPr lang="en-US" sz="2800" i="1">
                                <a:solidFill>
                                  <a:srgbClr val="000000"/>
                                </a:solidFill>
                                <a:latin typeface="Cambria Math" charset="0"/>
                              </a:rPr>
                              <m:t>,</m:t>
                            </m:r>
                            <m:r>
                              <a:rPr lang="en-US" sz="2800" b="0" i="1" smtClean="0">
                                <a:solidFill>
                                  <a:srgbClr val="000000"/>
                                </a:solidFill>
                                <a:latin typeface="Cambria Math" charset="0"/>
                              </a:rPr>
                              <m:t>𝑘</m:t>
                            </m:r>
                          </m:sub>
                        </m:sSub>
                        <m:r>
                          <a:rPr lang="en-US" altLang="en-US" sz="2800" i="1">
                            <a:latin typeface="Cambria Math" charset="0"/>
                          </a:rPr>
                          <m:t>)</m:t>
                        </m:r>
                      </m:e>
                    </m:nary>
                  </m:oMath>
                </a14:m>
                <a:r>
                  <a:rPr lang="en-US" altLang="en-US" sz="2800" baseline="30000" dirty="0"/>
                  <a:t>2</a:t>
                </a:r>
                <a:endParaRPr lang="en-US" alt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1600200" y="2878550"/>
                <a:ext cx="8382000" cy="113787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5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84981-0ACC-417F-BE2E-BE99A615F328}"/>
              </a:ext>
            </a:extLst>
          </p:cNvPr>
          <p:cNvSpPr>
            <a:spLocks noGrp="1"/>
          </p:cNvSpPr>
          <p:nvPr>
            <p:ph idx="1"/>
          </p:nvPr>
        </p:nvSpPr>
        <p:spPr>
          <a:xfrm>
            <a:off x="838200" y="1690688"/>
            <a:ext cx="10515600" cy="4351338"/>
          </a:xfrm>
        </p:spPr>
        <p:txBody>
          <a:bodyPr>
            <a:normAutofit fontScale="92500"/>
          </a:bodyPr>
          <a:lstStyle/>
          <a:p>
            <a:pPr marL="514350" indent="-514350">
              <a:lnSpc>
                <a:spcPct val="150000"/>
              </a:lnSpc>
              <a:buFont typeface="+mj-lt"/>
              <a:buAutoNum type="arabicPeriod"/>
            </a:pPr>
            <a:r>
              <a:rPr lang="en-US" dirty="0"/>
              <a:t>Review simple linear regression. [5 Mins]</a:t>
            </a:r>
          </a:p>
          <a:p>
            <a:pPr marL="514350" indent="-514350">
              <a:lnSpc>
                <a:spcPct val="150000"/>
              </a:lnSpc>
              <a:buFont typeface="+mj-lt"/>
              <a:buAutoNum type="arabicPeriod"/>
            </a:pPr>
            <a:r>
              <a:rPr lang="en-US" dirty="0"/>
              <a:t>Explain ordinary least squares approach to regression. [5-10 Mins]</a:t>
            </a:r>
          </a:p>
          <a:p>
            <a:pPr marL="514350" indent="-514350">
              <a:lnSpc>
                <a:spcPct val="150000"/>
              </a:lnSpc>
              <a:buFont typeface="+mj-lt"/>
              <a:buAutoNum type="arabicPeriod"/>
            </a:pPr>
            <a:r>
              <a:rPr lang="en-US" dirty="0"/>
              <a:t>Confidence intervals and prediction intervals. [5 Mins]</a:t>
            </a:r>
          </a:p>
          <a:p>
            <a:pPr marL="514350" indent="-514350">
              <a:lnSpc>
                <a:spcPct val="150000"/>
              </a:lnSpc>
              <a:buFont typeface="+mj-lt"/>
              <a:buAutoNum type="arabicPeriod"/>
            </a:pPr>
            <a:r>
              <a:rPr lang="en-US" dirty="0"/>
              <a:t>R</a:t>
            </a:r>
            <a:r>
              <a:rPr lang="en-US" baseline="30000" dirty="0"/>
              <a:t>2</a:t>
            </a:r>
            <a:r>
              <a:rPr lang="en-US" dirty="0"/>
              <a:t> [5 Mins]</a:t>
            </a:r>
          </a:p>
          <a:p>
            <a:pPr marL="514350" indent="-514350">
              <a:lnSpc>
                <a:spcPct val="150000"/>
              </a:lnSpc>
              <a:buFont typeface="+mj-lt"/>
              <a:buAutoNum type="arabicPeriod"/>
            </a:pPr>
            <a:r>
              <a:rPr lang="en-US" dirty="0"/>
              <a:t>Preview: regression with multiple independent variables. [5 Mins]</a:t>
            </a:r>
            <a:endParaRPr lang="en-US" sz="100" dirty="0"/>
          </a:p>
        </p:txBody>
      </p:sp>
      <p:sp>
        <p:nvSpPr>
          <p:cNvPr id="4" name="Footer Placeholder 3">
            <a:extLst>
              <a:ext uri="{FF2B5EF4-FFF2-40B4-BE49-F238E27FC236}">
                <a16:creationId xmlns:a16="http://schemas.microsoft.com/office/drawing/2014/main" id="{1A2CC8B6-CC04-4E01-B6BF-C398277DB263}"/>
              </a:ext>
            </a:extLst>
          </p:cNvPr>
          <p:cNvSpPr>
            <a:spLocks noGrp="1"/>
          </p:cNvSpPr>
          <p:nvPr>
            <p:ph type="ftr" sz="quarter" idx="11"/>
          </p:nvPr>
        </p:nvSpPr>
        <p:spPr/>
        <p:txBody>
          <a:bodyPr/>
          <a:lstStyle/>
          <a:p>
            <a:r>
              <a:rPr lang="en-US"/>
              <a:t>Lecture 10 - Simple Linear Regression II</a:t>
            </a:r>
          </a:p>
        </p:txBody>
      </p:sp>
      <p:sp>
        <p:nvSpPr>
          <p:cNvPr id="6" name="Slide Number Placeholder 5">
            <a:extLst>
              <a:ext uri="{FF2B5EF4-FFF2-40B4-BE49-F238E27FC236}">
                <a16:creationId xmlns:a16="http://schemas.microsoft.com/office/drawing/2014/main" id="{DBD9EF64-A4B5-4BCF-B00C-F7B648E2D1EB}"/>
              </a:ext>
            </a:extLst>
          </p:cNvPr>
          <p:cNvSpPr>
            <a:spLocks noGrp="1"/>
          </p:cNvSpPr>
          <p:nvPr>
            <p:ph type="sldNum" sz="quarter" idx="12"/>
          </p:nvPr>
        </p:nvSpPr>
        <p:spPr/>
        <p:txBody>
          <a:bodyPr/>
          <a:lstStyle/>
          <a:p>
            <a:fld id="{2ED2C57A-F7DF-46C2-A706-F642AD4437AF}" type="slidenum">
              <a:rPr lang="en-US" smtClean="0"/>
              <a:t>2</a:t>
            </a:fld>
            <a:endParaRPr lang="en-US"/>
          </a:p>
        </p:txBody>
      </p:sp>
      <p:sp>
        <p:nvSpPr>
          <p:cNvPr id="8" name="Title 1">
            <a:extLst>
              <a:ext uri="{FF2B5EF4-FFF2-40B4-BE49-F238E27FC236}">
                <a16:creationId xmlns:a16="http://schemas.microsoft.com/office/drawing/2014/main" id="{F7C829B1-0FFD-E74B-A472-1E78E5824827}"/>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Tree>
    <p:extLst>
      <p:ext uri="{BB962C8B-B14F-4D97-AF65-F5344CB8AC3E}">
        <p14:creationId xmlns:p14="http://schemas.microsoft.com/office/powerpoint/2010/main" val="8250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3</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10 - Simple Linear Regression II</a:t>
            </a:r>
          </a:p>
        </p:txBody>
      </p:sp>
      <p:sp>
        <p:nvSpPr>
          <p:cNvPr id="7" name="Rectangle 6">
            <a:extLst>
              <a:ext uri="{FF2B5EF4-FFF2-40B4-BE49-F238E27FC236}">
                <a16:creationId xmlns:a16="http://schemas.microsoft.com/office/drawing/2014/main" id="{27AF6CCE-B5C5-4651-979C-B6D9322E7B2D}"/>
              </a:ext>
            </a:extLst>
          </p:cNvPr>
          <p:cNvSpPr/>
          <p:nvPr/>
        </p:nvSpPr>
        <p:spPr>
          <a:xfrm>
            <a:off x="838200" y="1325563"/>
            <a:ext cx="92501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Save </a:t>
            </a:r>
            <a:r>
              <a:rPr lang="en-US" sz="2400" b="1" dirty="0"/>
              <a:t>mlb.txt </a:t>
            </a:r>
            <a:r>
              <a:rPr lang="en-US" sz="2400" dirty="0"/>
              <a:t>in your working directory</a:t>
            </a:r>
          </a:p>
          <a:p>
            <a:pPr marL="285750" indent="-285750">
              <a:lnSpc>
                <a:spcPct val="150000"/>
              </a:lnSpc>
              <a:buFont typeface="Arial" panose="020B0604020202020204" pitchFamily="34" charset="0"/>
              <a:buChar char="•"/>
            </a:pPr>
            <a:r>
              <a:rPr lang="en-US" sz="2400" dirty="0" err="1"/>
              <a:t>mlb</a:t>
            </a:r>
            <a:r>
              <a:rPr lang="en-US" sz="2400" dirty="0"/>
              <a:t> =</a:t>
            </a:r>
            <a:r>
              <a:rPr lang="en-US" sz="2400" dirty="0" err="1"/>
              <a:t>read.table</a:t>
            </a:r>
            <a:r>
              <a:rPr lang="en-US" sz="2400" dirty="0"/>
              <a:t>("mlb.txt", </a:t>
            </a:r>
            <a:r>
              <a:rPr lang="en-US" sz="2400" dirty="0" err="1"/>
              <a:t>sep</a:t>
            </a:r>
            <a:r>
              <a:rPr lang="en-US" sz="2400" dirty="0"/>
              <a:t> = "\t", header = T)</a:t>
            </a:r>
          </a:p>
          <a:p>
            <a:pPr marL="285750" indent="-285750">
              <a:lnSpc>
                <a:spcPct val="150000"/>
              </a:lnSpc>
              <a:buFont typeface="Arial" panose="020B0604020202020204" pitchFamily="34" charset="0"/>
              <a:buChar char="•"/>
            </a:pPr>
            <a:r>
              <a:rPr lang="en-US" sz="2400" dirty="0"/>
              <a:t>30 Teams </a:t>
            </a:r>
          </a:p>
          <a:p>
            <a:pPr marL="285750" indent="-285750">
              <a:lnSpc>
                <a:spcPct val="150000"/>
              </a:lnSpc>
              <a:buFont typeface="Arial" panose="020B0604020202020204" pitchFamily="34" charset="0"/>
              <a:buChar char="•"/>
            </a:pPr>
            <a:r>
              <a:rPr lang="en-US" sz="2400" dirty="0"/>
              <a:t>Stats from ‘17</a:t>
            </a:r>
          </a:p>
          <a:p>
            <a:pPr marL="285750" indent="-285750">
              <a:lnSpc>
                <a:spcPct val="150000"/>
              </a:lnSpc>
              <a:buFont typeface="Arial" panose="020B0604020202020204" pitchFamily="34" charset="0"/>
              <a:buChar char="•"/>
            </a:pPr>
            <a:endParaRPr lang="en-US" sz="2400" dirty="0"/>
          </a:p>
        </p:txBody>
      </p:sp>
      <p:graphicFrame>
        <p:nvGraphicFramePr>
          <p:cNvPr id="8" name="Table 7">
            <a:extLst>
              <a:ext uri="{FF2B5EF4-FFF2-40B4-BE49-F238E27FC236}">
                <a16:creationId xmlns:a16="http://schemas.microsoft.com/office/drawing/2014/main" id="{91044825-15CE-49F7-8511-8B66192095C4}"/>
              </a:ext>
            </a:extLst>
          </p:cNvPr>
          <p:cNvGraphicFramePr>
            <a:graphicFrameLocks noGrp="1"/>
          </p:cNvGraphicFramePr>
          <p:nvPr>
            <p:extLst>
              <p:ext uri="{D42A27DB-BD31-4B8C-83A1-F6EECF244321}">
                <p14:modId xmlns:p14="http://schemas.microsoft.com/office/powerpoint/2010/main" val="1086912544"/>
              </p:ext>
            </p:extLst>
          </p:nvPr>
        </p:nvGraphicFramePr>
        <p:xfrm>
          <a:off x="3356480" y="2669370"/>
          <a:ext cx="6268852" cy="3719234"/>
        </p:xfrm>
        <a:graphic>
          <a:graphicData uri="http://schemas.openxmlformats.org/drawingml/2006/table">
            <a:tbl>
              <a:tblPr firstRow="1" bandRow="1">
                <a:tableStyleId>{5C22544A-7EE6-4342-B048-85BDC9FD1C3A}</a:tableStyleId>
              </a:tblPr>
              <a:tblGrid>
                <a:gridCol w="3134426">
                  <a:extLst>
                    <a:ext uri="{9D8B030D-6E8A-4147-A177-3AD203B41FA5}">
                      <a16:colId xmlns:a16="http://schemas.microsoft.com/office/drawing/2014/main" val="646649285"/>
                    </a:ext>
                  </a:extLst>
                </a:gridCol>
                <a:gridCol w="3134426">
                  <a:extLst>
                    <a:ext uri="{9D8B030D-6E8A-4147-A177-3AD203B41FA5}">
                      <a16:colId xmlns:a16="http://schemas.microsoft.com/office/drawing/2014/main" val="2778219039"/>
                    </a:ext>
                  </a:extLst>
                </a:gridCol>
              </a:tblGrid>
              <a:tr h="571198">
                <a:tc>
                  <a:txBody>
                    <a:bodyPr/>
                    <a:lstStyle/>
                    <a:p>
                      <a:r>
                        <a:rPr lang="en-US" dirty="0"/>
                        <a:t>Column Name</a:t>
                      </a:r>
                    </a:p>
                  </a:txBody>
                  <a:tcPr/>
                </a:tc>
                <a:tc>
                  <a:txBody>
                    <a:bodyPr/>
                    <a:lstStyle/>
                    <a:p>
                      <a:r>
                        <a:rPr lang="en-US" dirty="0"/>
                        <a:t>Variable Definition</a:t>
                      </a:r>
                    </a:p>
                  </a:txBody>
                  <a:tcPr/>
                </a:tc>
                <a:extLst>
                  <a:ext uri="{0D108BD9-81ED-4DB2-BD59-A6C34878D82A}">
                    <a16:rowId xmlns:a16="http://schemas.microsoft.com/office/drawing/2014/main" val="1823819522"/>
                  </a:ext>
                </a:extLst>
              </a:tr>
              <a:tr h="571198">
                <a:tc>
                  <a:txBody>
                    <a:bodyPr/>
                    <a:lstStyle/>
                    <a:p>
                      <a:r>
                        <a:rPr lang="en-US" dirty="0" err="1"/>
                        <a:t>AvgRuns</a:t>
                      </a:r>
                      <a:endParaRPr lang="en-US" dirty="0"/>
                    </a:p>
                  </a:txBody>
                  <a:tcPr/>
                </a:tc>
                <a:tc>
                  <a:txBody>
                    <a:bodyPr/>
                    <a:lstStyle/>
                    <a:p>
                      <a:r>
                        <a:rPr lang="en-US" dirty="0"/>
                        <a:t>Runs Scored Per Game</a:t>
                      </a:r>
                    </a:p>
                  </a:txBody>
                  <a:tcPr/>
                </a:tc>
                <a:extLst>
                  <a:ext uri="{0D108BD9-81ED-4DB2-BD59-A6C34878D82A}">
                    <a16:rowId xmlns:a16="http://schemas.microsoft.com/office/drawing/2014/main" val="736170795"/>
                  </a:ext>
                </a:extLst>
              </a:tr>
              <a:tr h="571198">
                <a:tc>
                  <a:txBody>
                    <a:bodyPr/>
                    <a:lstStyle/>
                    <a:p>
                      <a:r>
                        <a:rPr lang="en-US" dirty="0"/>
                        <a:t>OBP</a:t>
                      </a:r>
                    </a:p>
                  </a:txBody>
                  <a:tcPr/>
                </a:tc>
                <a:tc>
                  <a:txBody>
                    <a:bodyPr/>
                    <a:lstStyle/>
                    <a:p>
                      <a:r>
                        <a:rPr lang="en-US" dirty="0"/>
                        <a:t>On-Base Percentage</a:t>
                      </a:r>
                    </a:p>
                  </a:txBody>
                  <a:tcPr/>
                </a:tc>
                <a:extLst>
                  <a:ext uri="{0D108BD9-81ED-4DB2-BD59-A6C34878D82A}">
                    <a16:rowId xmlns:a16="http://schemas.microsoft.com/office/drawing/2014/main" val="51556848"/>
                  </a:ext>
                </a:extLst>
              </a:tr>
              <a:tr h="501410">
                <a:tc>
                  <a:txBody>
                    <a:bodyPr/>
                    <a:lstStyle/>
                    <a:p>
                      <a:r>
                        <a:rPr lang="en-US" dirty="0"/>
                        <a:t>SLG</a:t>
                      </a:r>
                    </a:p>
                  </a:txBody>
                  <a:tcPr/>
                </a:tc>
                <a:tc>
                  <a:txBody>
                    <a:bodyPr/>
                    <a:lstStyle/>
                    <a:p>
                      <a:r>
                        <a:rPr lang="en-US" dirty="0"/>
                        <a:t>(Total Bases)/(At Bats)</a:t>
                      </a:r>
                    </a:p>
                  </a:txBody>
                  <a:tcPr/>
                </a:tc>
                <a:extLst>
                  <a:ext uri="{0D108BD9-81ED-4DB2-BD59-A6C34878D82A}">
                    <a16:rowId xmlns:a16="http://schemas.microsoft.com/office/drawing/2014/main" val="2349993896"/>
                  </a:ext>
                </a:extLst>
              </a:tr>
              <a:tr h="501410">
                <a:tc>
                  <a:txBody>
                    <a:bodyPr/>
                    <a:lstStyle/>
                    <a:p>
                      <a:r>
                        <a:rPr lang="en-US" dirty="0"/>
                        <a:t>OPS</a:t>
                      </a:r>
                    </a:p>
                  </a:txBody>
                  <a:tcPr/>
                </a:tc>
                <a:tc>
                  <a:txBody>
                    <a:bodyPr/>
                    <a:lstStyle/>
                    <a:p>
                      <a:r>
                        <a:rPr lang="en-US" dirty="0"/>
                        <a:t>One base</a:t>
                      </a:r>
                      <a:r>
                        <a:rPr lang="en-US" baseline="0" dirty="0"/>
                        <a:t> plus slugging</a:t>
                      </a:r>
                      <a:endParaRPr lang="en-US" dirty="0"/>
                    </a:p>
                  </a:txBody>
                  <a:tcPr/>
                </a:tc>
                <a:extLst>
                  <a:ext uri="{0D108BD9-81ED-4DB2-BD59-A6C34878D82A}">
                    <a16:rowId xmlns:a16="http://schemas.microsoft.com/office/drawing/2014/main" val="3546455306"/>
                  </a:ext>
                </a:extLst>
              </a:tr>
              <a:tr h="501410">
                <a:tc>
                  <a:txBody>
                    <a:bodyPr/>
                    <a:lstStyle/>
                    <a:p>
                      <a:r>
                        <a:rPr lang="en-US" dirty="0"/>
                        <a:t>HR</a:t>
                      </a:r>
                    </a:p>
                  </a:txBody>
                  <a:tcPr/>
                </a:tc>
                <a:tc>
                  <a:txBody>
                    <a:bodyPr/>
                    <a:lstStyle/>
                    <a:p>
                      <a:r>
                        <a:rPr lang="en-US" dirty="0"/>
                        <a:t>Homeruns</a:t>
                      </a:r>
                    </a:p>
                  </a:txBody>
                  <a:tcPr/>
                </a:tc>
                <a:extLst>
                  <a:ext uri="{0D108BD9-81ED-4DB2-BD59-A6C34878D82A}">
                    <a16:rowId xmlns:a16="http://schemas.microsoft.com/office/drawing/2014/main" val="2922177517"/>
                  </a:ext>
                </a:extLst>
              </a:tr>
              <a:tr h="501410">
                <a:tc>
                  <a:txBody>
                    <a:bodyPr/>
                    <a:lstStyle/>
                    <a:p>
                      <a:r>
                        <a:rPr lang="en-US" dirty="0"/>
                        <a:t>Many others</a:t>
                      </a:r>
                    </a:p>
                  </a:txBody>
                  <a:tcPr/>
                </a:tc>
                <a:tc>
                  <a:txBody>
                    <a:bodyPr/>
                    <a:lstStyle/>
                    <a:p>
                      <a:r>
                        <a:rPr lang="en-US" dirty="0"/>
                        <a:t>~Baseball Stuff~</a:t>
                      </a:r>
                    </a:p>
                  </a:txBody>
                  <a:tcPr/>
                </a:tc>
                <a:extLst>
                  <a:ext uri="{0D108BD9-81ED-4DB2-BD59-A6C34878D82A}">
                    <a16:rowId xmlns:a16="http://schemas.microsoft.com/office/drawing/2014/main" val="1714209420"/>
                  </a:ext>
                </a:extLst>
              </a:tr>
            </a:tbl>
          </a:graphicData>
        </a:graphic>
      </p:graphicFrame>
      <p:sp>
        <p:nvSpPr>
          <p:cNvPr id="9" name="Title 1">
            <a:extLst>
              <a:ext uri="{FF2B5EF4-FFF2-40B4-BE49-F238E27FC236}">
                <a16:creationId xmlns:a16="http://schemas.microsoft.com/office/drawing/2014/main" id="{E1FF3D4D-54E2-C341-8A35-0B20281D0B96}"/>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spTree>
    <p:extLst>
      <p:ext uri="{BB962C8B-B14F-4D97-AF65-F5344CB8AC3E}">
        <p14:creationId xmlns:p14="http://schemas.microsoft.com/office/powerpoint/2010/main" val="394726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BD0-C4AE-42BC-B69A-0370D0B06790}"/>
              </a:ext>
            </a:extLst>
          </p:cNvPr>
          <p:cNvSpPr>
            <a:spLocks noGrp="1"/>
          </p:cNvSpPr>
          <p:nvPr>
            <p:ph type="title"/>
          </p:nvPr>
        </p:nvSpPr>
        <p:spPr>
          <a:xfrm>
            <a:off x="838200" y="365125"/>
            <a:ext cx="10515600" cy="1325563"/>
          </a:xfrm>
        </p:spPr>
        <p:txBody>
          <a:bodyPr/>
          <a:lstStyle/>
          <a:p>
            <a:r>
              <a:rPr lang="en-US" u="sng" dirty="0"/>
              <a:t>Review: Simple Linear Regression</a:t>
            </a:r>
          </a:p>
        </p:txBody>
      </p:sp>
      <p:sp>
        <p:nvSpPr>
          <p:cNvPr id="3" name="Content Placeholder 2">
            <a:extLst>
              <a:ext uri="{FF2B5EF4-FFF2-40B4-BE49-F238E27FC236}">
                <a16:creationId xmlns:a16="http://schemas.microsoft.com/office/drawing/2014/main" id="{17231721-9DB5-4948-87F5-C62E444943F0}"/>
              </a:ext>
            </a:extLst>
          </p:cNvPr>
          <p:cNvSpPr>
            <a:spLocks noGrp="1"/>
          </p:cNvSpPr>
          <p:nvPr>
            <p:ph idx="1"/>
          </p:nvPr>
        </p:nvSpPr>
        <p:spPr>
          <a:xfrm>
            <a:off x="838200" y="1690688"/>
            <a:ext cx="10515600" cy="4486275"/>
          </a:xfrm>
        </p:spPr>
        <p:txBody>
          <a:bodyPr/>
          <a:lstStyle/>
          <a:p>
            <a:r>
              <a:rPr lang="en-US" u="sng" dirty="0"/>
              <a:t>Assumed Probabilistic Linear Model</a:t>
            </a:r>
            <a:r>
              <a:rPr lang="en-US" dirty="0"/>
              <a:t>: Assume a linear relationship between X &amp; Y exists</a:t>
            </a:r>
          </a:p>
          <a:p>
            <a:pPr lvl="1"/>
            <a:r>
              <a:rPr lang="en-US" dirty="0"/>
              <a:t>Error term is assumed to be Normal with mean 0</a:t>
            </a:r>
          </a:p>
          <a:p>
            <a:pPr lvl="1"/>
            <a:r>
              <a:rPr lang="en-US" dirty="0"/>
              <a:t>Observed Y values can be expressed as:</a:t>
            </a:r>
          </a:p>
          <a:p>
            <a:pPr marL="0" indent="0">
              <a:buNone/>
            </a:pPr>
            <a:endParaRPr lang="en-US" dirty="0"/>
          </a:p>
          <a:p>
            <a:pPr marL="0" indent="0">
              <a:buNone/>
            </a:pPr>
            <a:endParaRPr lang="en-US" dirty="0"/>
          </a:p>
          <a:p>
            <a:r>
              <a:rPr lang="en-US" dirty="0"/>
              <a:t>Use data to estimate that linear relationship with a straight line:</a:t>
            </a:r>
          </a:p>
          <a:p>
            <a:pPr lvl="1"/>
            <a:endParaRPr lang="en-US" dirty="0"/>
          </a:p>
        </p:txBody>
      </p:sp>
      <p:graphicFrame>
        <p:nvGraphicFramePr>
          <p:cNvPr id="8" name="Object 3">
            <a:extLst>
              <a:ext uri="{FF2B5EF4-FFF2-40B4-BE49-F238E27FC236}">
                <a16:creationId xmlns:a16="http://schemas.microsoft.com/office/drawing/2014/main" id="{010C1F6F-2687-4117-A696-EE72EFA65C3F}"/>
              </a:ext>
            </a:extLst>
          </p:cNvPr>
          <p:cNvGraphicFramePr>
            <a:graphicFrameLocks noChangeAspect="1"/>
          </p:cNvGraphicFramePr>
          <p:nvPr>
            <p:extLst>
              <p:ext uri="{D42A27DB-BD31-4B8C-83A1-F6EECF244321}">
                <p14:modId xmlns:p14="http://schemas.microsoft.com/office/powerpoint/2010/main" val="1690061473"/>
              </p:ext>
            </p:extLst>
          </p:nvPr>
        </p:nvGraphicFramePr>
        <p:xfrm>
          <a:off x="4146253" y="3381307"/>
          <a:ext cx="3682735" cy="828867"/>
        </p:xfrm>
        <a:graphic>
          <a:graphicData uri="http://schemas.openxmlformats.org/presentationml/2006/ole">
            <mc:AlternateContent xmlns:mc="http://schemas.openxmlformats.org/markup-compatibility/2006">
              <mc:Choice xmlns:v="urn:schemas-microsoft-com:vml" Requires="v">
                <p:oleObj spid="_x0000_s4141"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6253" y="3381307"/>
                        <a:ext cx="3682735" cy="828867"/>
                      </a:xfrm>
                      <a:prstGeom prst="rect">
                        <a:avLst/>
                      </a:prstGeom>
                      <a:noFill/>
                    </p:spPr>
                  </p:pic>
                </p:oleObj>
              </mc:Fallback>
            </mc:AlternateContent>
          </a:graphicData>
        </a:graphic>
      </p:graphicFrame>
      <p:graphicFrame>
        <p:nvGraphicFramePr>
          <p:cNvPr id="9" name="Object 6">
            <a:extLst>
              <a:ext uri="{FF2B5EF4-FFF2-40B4-BE49-F238E27FC236}">
                <a16:creationId xmlns:a16="http://schemas.microsoft.com/office/drawing/2014/main" id="{1D022014-4CE9-4DE3-B413-D601A9FA426A}"/>
              </a:ext>
            </a:extLst>
          </p:cNvPr>
          <p:cNvGraphicFramePr>
            <a:graphicFrameLocks noChangeAspect="1"/>
          </p:cNvGraphicFramePr>
          <p:nvPr>
            <p:extLst>
              <p:ext uri="{D42A27DB-BD31-4B8C-83A1-F6EECF244321}">
                <p14:modId xmlns:p14="http://schemas.microsoft.com/office/powerpoint/2010/main" val="1610768779"/>
              </p:ext>
            </p:extLst>
          </p:nvPr>
        </p:nvGraphicFramePr>
        <p:xfrm>
          <a:off x="4282047" y="4981038"/>
          <a:ext cx="2852610" cy="925715"/>
        </p:xfrm>
        <a:graphic>
          <a:graphicData uri="http://schemas.openxmlformats.org/presentationml/2006/ole">
            <mc:AlternateContent xmlns:mc="http://schemas.openxmlformats.org/markup-compatibility/2006">
              <mc:Choice xmlns:v="urn:schemas-microsoft-com:vml" Requires="v">
                <p:oleObj spid="_x0000_s4142" name="Equation" r:id="rId5" imgW="787320" imgH="253800" progId="Equation.3">
                  <p:embed/>
                </p:oleObj>
              </mc:Choice>
              <mc:Fallback>
                <p:oleObj name="Equation" r:id="rId5" imgW="78732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047" y="4981038"/>
                        <a:ext cx="2852610" cy="925715"/>
                      </a:xfrm>
                      <a:prstGeom prst="rect">
                        <a:avLst/>
                      </a:prstGeom>
                      <a:noFill/>
                    </p:spPr>
                  </p:pic>
                </p:oleObj>
              </mc:Fallback>
            </mc:AlternateContent>
          </a:graphicData>
        </a:graphic>
      </p:graphicFrame>
      <p:sp>
        <p:nvSpPr>
          <p:cNvPr id="4" name="Rectangle: Rounded Corners 3">
            <a:extLst>
              <a:ext uri="{FF2B5EF4-FFF2-40B4-BE49-F238E27FC236}">
                <a16:creationId xmlns:a16="http://schemas.microsoft.com/office/drawing/2014/main" id="{8A7FA552-040D-402B-B33D-6CCC56215C1F}"/>
              </a:ext>
            </a:extLst>
          </p:cNvPr>
          <p:cNvSpPr/>
          <p:nvPr/>
        </p:nvSpPr>
        <p:spPr>
          <a:xfrm>
            <a:off x="5049098" y="3488082"/>
            <a:ext cx="1933904"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136F3A-7BED-4711-AD83-08578660B1A2}"/>
              </a:ext>
            </a:extLst>
          </p:cNvPr>
          <p:cNvSpPr txBox="1"/>
          <p:nvPr/>
        </p:nvSpPr>
        <p:spPr>
          <a:xfrm>
            <a:off x="4624062" y="4126066"/>
            <a:ext cx="2618281" cy="369332"/>
          </a:xfrm>
          <a:prstGeom prst="rect">
            <a:avLst/>
          </a:prstGeom>
          <a:noFill/>
        </p:spPr>
        <p:txBody>
          <a:bodyPr wrap="none" rtlCol="0">
            <a:spAutoFit/>
          </a:bodyPr>
          <a:lstStyle/>
          <a:p>
            <a:r>
              <a:rPr lang="en-US" dirty="0">
                <a:solidFill>
                  <a:srgbClr val="C00000"/>
                </a:solidFill>
              </a:rPr>
              <a:t>The straight line (average)</a:t>
            </a:r>
          </a:p>
        </p:txBody>
      </p:sp>
      <p:sp>
        <p:nvSpPr>
          <p:cNvPr id="13" name="Rectangle: Rounded Corners 12">
            <a:extLst>
              <a:ext uri="{FF2B5EF4-FFF2-40B4-BE49-F238E27FC236}">
                <a16:creationId xmlns:a16="http://schemas.microsoft.com/office/drawing/2014/main" id="{F437A8D7-1A47-4207-9887-F037C3724987}"/>
              </a:ext>
            </a:extLst>
          </p:cNvPr>
          <p:cNvSpPr/>
          <p:nvPr/>
        </p:nvSpPr>
        <p:spPr>
          <a:xfrm>
            <a:off x="7369258" y="3484935"/>
            <a:ext cx="459730"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09ED54-489F-4650-AA38-F12044EB0D27}"/>
              </a:ext>
            </a:extLst>
          </p:cNvPr>
          <p:cNvSpPr txBox="1"/>
          <p:nvPr/>
        </p:nvSpPr>
        <p:spPr>
          <a:xfrm>
            <a:off x="7556960" y="4076337"/>
            <a:ext cx="2349746" cy="369332"/>
          </a:xfrm>
          <a:prstGeom prst="rect">
            <a:avLst/>
          </a:prstGeom>
          <a:noFill/>
        </p:spPr>
        <p:txBody>
          <a:bodyPr wrap="none" rtlCol="0">
            <a:spAutoFit/>
          </a:bodyPr>
          <a:lstStyle/>
          <a:p>
            <a:r>
              <a:rPr lang="en-US" dirty="0">
                <a:solidFill>
                  <a:srgbClr val="C00000"/>
                </a:solidFill>
              </a:rPr>
              <a:t>Deviation from the line</a:t>
            </a:r>
          </a:p>
        </p:txBody>
      </p:sp>
      <p:sp>
        <p:nvSpPr>
          <p:cNvPr id="5" name="Footer Placeholder 4">
            <a:extLst>
              <a:ext uri="{FF2B5EF4-FFF2-40B4-BE49-F238E27FC236}">
                <a16:creationId xmlns:a16="http://schemas.microsoft.com/office/drawing/2014/main" id="{28F05CA4-DAF8-4A45-9FB7-2008FBC12E72}"/>
              </a:ext>
            </a:extLst>
          </p:cNvPr>
          <p:cNvSpPr>
            <a:spLocks noGrp="1"/>
          </p:cNvSpPr>
          <p:nvPr>
            <p:ph type="ftr" sz="quarter" idx="11"/>
          </p:nvPr>
        </p:nvSpPr>
        <p:spPr/>
        <p:txBody>
          <a:bodyPr/>
          <a:lstStyle/>
          <a:p>
            <a:r>
              <a:rPr lang="en-US"/>
              <a:t>Lecture 10 - Simple Linear Regression II</a:t>
            </a:r>
          </a:p>
        </p:txBody>
      </p:sp>
      <p:sp>
        <p:nvSpPr>
          <p:cNvPr id="7" name="Slide Number Placeholder 6">
            <a:extLst>
              <a:ext uri="{FF2B5EF4-FFF2-40B4-BE49-F238E27FC236}">
                <a16:creationId xmlns:a16="http://schemas.microsoft.com/office/drawing/2014/main" id="{B3FC7679-2443-4822-B18F-3AA957A9B02C}"/>
              </a:ext>
            </a:extLst>
          </p:cNvPr>
          <p:cNvSpPr>
            <a:spLocks noGrp="1"/>
          </p:cNvSpPr>
          <p:nvPr>
            <p:ph type="sldNum" sz="quarter" idx="12"/>
          </p:nvPr>
        </p:nvSpPr>
        <p:spPr/>
        <p:txBody>
          <a:bodyPr/>
          <a:lstStyle/>
          <a:p>
            <a:fld id="{F4D677F5-6401-4ECE-9434-31FD34043E71}" type="slidenum">
              <a:rPr lang="en-US" smtClean="0"/>
              <a:t>4</a:t>
            </a:fld>
            <a:endParaRPr lang="en-US" dirty="0"/>
          </a:p>
        </p:txBody>
      </p:sp>
    </p:spTree>
    <p:extLst>
      <p:ext uri="{BB962C8B-B14F-4D97-AF65-F5344CB8AC3E}">
        <p14:creationId xmlns:p14="http://schemas.microsoft.com/office/powerpoint/2010/main" val="3139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u="sng" dirty="0"/>
              <a:t>Probabilistic Linear Model: Assumptions</a:t>
            </a:r>
          </a:p>
        </p:txBody>
      </p:sp>
      <mc:AlternateContent xmlns:mc="http://schemas.openxmlformats.org/markup-compatibility/2006">
        <mc:Choice xmlns:a14="http://schemas.microsoft.com/office/drawing/2010/main" Requires="a14">
          <p:sp>
            <p:nvSpPr>
              <p:cNvPr id="52226" name="Text Placeholder 2"/>
              <p:cNvSpPr>
                <a:spLocks noGrp="1"/>
              </p:cNvSpPr>
              <p:nvPr>
                <p:ph idx="1"/>
              </p:nvPr>
            </p:nvSpPr>
            <p:spPr>
              <a:xfrm>
                <a:off x="725038" y="2319667"/>
                <a:ext cx="10515600" cy="3819876"/>
              </a:xfrm>
            </p:spPr>
            <p:txBody>
              <a:bodyPr>
                <a:noAutofit/>
              </a:bodyPr>
              <a:lstStyle/>
              <a:p>
                <a:pPr marL="514350" indent="-514350">
                  <a:buFont typeface="+mj-lt"/>
                  <a:buAutoNum type="arabicPeriod"/>
                </a:pPr>
                <a:r>
                  <a:rPr lang="en-US" dirty="0"/>
                  <a:t>Linear association between variables</a:t>
                </a:r>
              </a:p>
              <a:p>
                <a:pPr lvl="1"/>
                <a:r>
                  <a:rPr lang="en-US" sz="2800" dirty="0"/>
                  <a:t>Linearity </a:t>
                </a:r>
                <a:r>
                  <a:rPr lang="en-US" sz="2800" dirty="0">
                    <a:sym typeface="Wingdings" panose="05000000000000000000" pitchFamily="2" charset="2"/>
                  </a:rPr>
                  <a:t> Examine Residuals vs. Fitted plot</a:t>
                </a:r>
                <a:endParaRPr lang="en-US" sz="2800" dirty="0"/>
              </a:p>
              <a:p>
                <a:pPr marL="514350" indent="-514350">
                  <a:buFont typeface="+mj-lt"/>
                  <a:buAutoNum type="arabicPeriod"/>
                </a:pPr>
                <a:r>
                  <a:rPr lang="en-US" dirty="0"/>
                  <a:t>Normality of the distribution of errors</a:t>
                </a:r>
              </a:p>
              <a:p>
                <a:pPr lvl="1"/>
                <a:r>
                  <a:rPr lang="en-US" sz="2800" dirty="0">
                    <a:sym typeface="Wingdings" panose="05000000000000000000" pitchFamily="2" charset="2"/>
                  </a:rPr>
                  <a:t>Normality  Examine Normal Q-Q plot</a:t>
                </a:r>
                <a:endParaRPr lang="en-US" sz="2800" dirty="0"/>
              </a:p>
              <a:p>
                <a:pPr marL="514350" indent="-514350">
                  <a:buFont typeface="+mj-lt"/>
                  <a:buAutoNum type="arabicPeriod"/>
                </a:pPr>
                <a:r>
                  <a:rPr lang="en-US" dirty="0"/>
                  <a:t>Independence of X and </a:t>
                </a:r>
                <a14:m>
                  <m:oMath xmlns:m="http://schemas.openxmlformats.org/officeDocument/2006/math">
                    <m:r>
                      <a:rPr lang="en-US" i="1">
                        <a:solidFill>
                          <a:srgbClr val="000000"/>
                        </a:solidFill>
                        <a:latin typeface="Cambria Math" panose="02040503050406030204" pitchFamily="18" charset="0"/>
                      </a:rPr>
                      <m:t>𝜀</m:t>
                    </m:r>
                  </m:oMath>
                </a14:m>
                <a:endParaRPr lang="en-US" dirty="0"/>
              </a:p>
              <a:p>
                <a:pPr lvl="1"/>
                <a:r>
                  <a:rPr lang="en-US" sz="2800" dirty="0">
                    <a:sym typeface="Wingdings" panose="05000000000000000000" pitchFamily="2" charset="2"/>
                  </a:rPr>
                  <a:t>Independence  Use Durbin-Watson test </a:t>
                </a:r>
                <a:endParaRPr lang="en-US" sz="2800" dirty="0"/>
              </a:p>
              <a:p>
                <a:pPr marL="514350" indent="-514350">
                  <a:buFont typeface="+mj-lt"/>
                  <a:buAutoNum type="arabicPeriod"/>
                </a:pPr>
                <a:r>
                  <a:rPr lang="en-US" dirty="0"/>
                  <a:t>Constant variance</a:t>
                </a:r>
              </a:p>
              <a:p>
                <a:pPr lvl="1"/>
                <a:r>
                  <a:rPr lang="en-US" sz="2800" dirty="0"/>
                  <a:t>Constant Variance </a:t>
                </a:r>
                <a:r>
                  <a:rPr lang="en-US" sz="2800" dirty="0">
                    <a:sym typeface="Wingdings" panose="05000000000000000000" pitchFamily="2" charset="2"/>
                  </a:rPr>
                  <a:t> Examine Residuals vs. Fitted plot</a:t>
                </a:r>
              </a:p>
              <a:p>
                <a:pPr marL="971550" lvl="1" indent="-514350">
                  <a:buFont typeface="+mj-lt"/>
                  <a:buAutoNum type="arabicPeriod"/>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mc:Choice>
        <mc:Fallback>
          <p:sp>
            <p:nvSpPr>
              <p:cNvPr id="52226" name="Text Placeholder 2"/>
              <p:cNvSpPr>
                <a:spLocks noGrp="1" noRot="1" noChangeAspect="1" noMove="1" noResize="1" noEditPoints="1" noAdjustHandles="1" noChangeArrowheads="1" noChangeShapeType="1" noTextEdit="1"/>
              </p:cNvSpPr>
              <p:nvPr>
                <p:ph idx="1"/>
              </p:nvPr>
            </p:nvSpPr>
            <p:spPr>
              <a:xfrm>
                <a:off x="725038" y="2319667"/>
                <a:ext cx="10515600" cy="3819876"/>
              </a:xfrm>
              <a:blipFill>
                <a:blip r:embed="rId2"/>
                <a:stretch>
                  <a:fillRect l="-965" t="-2649" b="-3974"/>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B398084B-00A6-4168-B806-3412448F0966}"/>
              </a:ext>
            </a:extLst>
          </p:cNvPr>
          <p:cNvSpPr>
            <a:spLocks noGrp="1"/>
          </p:cNvSpPr>
          <p:nvPr>
            <p:ph type="ftr" sz="quarter" idx="11"/>
          </p:nvPr>
        </p:nvSpPr>
        <p:spPr/>
        <p:txBody>
          <a:bodyPr/>
          <a:lstStyle/>
          <a:p>
            <a:r>
              <a:rPr lang="en-US"/>
              <a:t>Lecture 10 - Simple Linear Regression II</a:t>
            </a:r>
            <a:endParaRPr lang="en-US" dirty="0"/>
          </a:p>
        </p:txBody>
      </p:sp>
      <p:sp>
        <p:nvSpPr>
          <p:cNvPr id="3" name="Slide Number Placeholder 2">
            <a:extLst>
              <a:ext uri="{FF2B5EF4-FFF2-40B4-BE49-F238E27FC236}">
                <a16:creationId xmlns:a16="http://schemas.microsoft.com/office/drawing/2014/main" id="{02F24F34-74E1-4D3E-978F-9581B0E7EA2D}"/>
              </a:ext>
            </a:extLst>
          </p:cNvPr>
          <p:cNvSpPr>
            <a:spLocks noGrp="1"/>
          </p:cNvSpPr>
          <p:nvPr>
            <p:ph type="sldNum" sz="quarter" idx="12"/>
          </p:nvPr>
        </p:nvSpPr>
        <p:spPr/>
        <p:txBody>
          <a:bodyPr/>
          <a:lstStyle/>
          <a:p>
            <a:fld id="{FAF2B675-3BAF-420B-B2FC-1C2A1E07683B}" type="slidenum">
              <a:rPr lang="en-US" smtClean="0"/>
              <a:t>5</a:t>
            </a:fld>
            <a:endParaRPr lang="en-US" dirty="0"/>
          </a:p>
        </p:txBody>
      </p:sp>
      <mc:AlternateContent xmlns:mc="http://schemas.openxmlformats.org/markup-compatibility/2006">
        <mc:Choice xmlns:a14="http://schemas.microsoft.com/office/drawing/2010/main" Requires="a14">
          <p:sp>
            <p:nvSpPr>
              <p:cNvPr id="6" name="Object 3">
                <a:extLst>
                  <a:ext uri="{FF2B5EF4-FFF2-40B4-BE49-F238E27FC236}">
                    <a16:creationId xmlns:a16="http://schemas.microsoft.com/office/drawing/2014/main" id="{D293EBEE-6BFC-41C9-B625-445C0A6FF5F3}"/>
                  </a:ext>
                </a:extLst>
              </p:cNvPr>
              <p:cNvSpPr txBox="1"/>
              <p:nvPr/>
            </p:nvSpPr>
            <p:spPr bwMode="auto">
              <a:xfrm>
                <a:off x="725038" y="1165100"/>
                <a:ext cx="8996202" cy="1046163"/>
              </a:xfrm>
              <a:prstGeom prst="rect">
                <a:avLst/>
              </a:prstGeom>
              <a:noFill/>
            </p:spPr>
            <p:txBody>
              <a:bodyPr>
                <a:normAutofit lnSpcReduction="10000"/>
              </a:bodyPr>
              <a:lstStyle/>
              <a:p>
                <a:r>
                  <a:rPr lang="en-US" sz="3200" dirty="0">
                    <a:solidFill>
                      <a:srgbClr val="000000"/>
                    </a:solidFill>
                  </a:rPr>
                  <a:t>How to check if data plausibly comes from assumed linear model i.e. : </a:t>
                </a:r>
                <a14:m>
                  <m:oMath xmlns:m="http://schemas.openxmlformats.org/officeDocument/2006/math">
                    <m:r>
                      <a:rPr lang="en-US" sz="3200" i="1" smtClean="0">
                        <a:solidFill>
                          <a:srgbClr val="000000"/>
                        </a:solidFill>
                        <a:latin typeface="Cambria Math" charset="0"/>
                      </a:rPr>
                      <m:t>𝑦</m:t>
                    </m:r>
                    <m:r>
                      <a:rPr lang="en-US" sz="3200" i="1" smtClean="0">
                        <a:solidFill>
                          <a:srgbClr val="000000"/>
                        </a:solidFill>
                        <a:latin typeface="Cambria Math"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charset="0"/>
                          </a:rPr>
                          <m:t>𝛽</m:t>
                        </m:r>
                      </m:e>
                      <m:sub>
                        <m:r>
                          <a:rPr lang="en-US" sz="3200" i="1">
                            <a:solidFill>
                              <a:srgbClr val="000000"/>
                            </a:solidFill>
                            <a:latin typeface="Cambria Math" charset="0"/>
                          </a:rPr>
                          <m:t>0</m:t>
                        </m:r>
                      </m:sub>
                    </m:sSub>
                    <m:r>
                      <a:rPr lang="en-US" sz="3200" i="1">
                        <a:solidFill>
                          <a:srgbClr val="000000"/>
                        </a:solidFill>
                        <a:latin typeface="Cambria Math"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charset="0"/>
                          </a:rPr>
                          <m:t>𝛽</m:t>
                        </m:r>
                      </m:e>
                      <m:sub>
                        <m:r>
                          <a:rPr lang="en-US" sz="3200" i="1">
                            <a:solidFill>
                              <a:srgbClr val="000000"/>
                            </a:solidFill>
                            <a:latin typeface="Cambria Math" charset="0"/>
                          </a:rPr>
                          <m:t>1</m:t>
                        </m:r>
                      </m:sub>
                    </m:sSub>
                    <m:r>
                      <a:rPr lang="en-US" sz="3200" i="1">
                        <a:solidFill>
                          <a:srgbClr val="000000"/>
                        </a:solidFill>
                        <a:latin typeface="Cambria Math" charset="0"/>
                      </a:rPr>
                      <m:t>𝑥</m:t>
                    </m:r>
                    <m:r>
                      <a:rPr lang="en-US" sz="3200" i="1">
                        <a:solidFill>
                          <a:srgbClr val="000000"/>
                        </a:solidFill>
                        <a:latin typeface="Cambria Math" charset="0"/>
                      </a:rPr>
                      <m:t>+</m:t>
                    </m:r>
                    <m:r>
                      <a:rPr lang="en-US" sz="3200" i="1">
                        <a:solidFill>
                          <a:srgbClr val="000000"/>
                        </a:solidFill>
                        <a:latin typeface="Cambria Math" charset="0"/>
                      </a:rPr>
                      <m:t>𝜀</m:t>
                    </m:r>
                  </m:oMath>
                </a14:m>
                <a:endParaRPr lang="en-US" sz="3200" dirty="0"/>
              </a:p>
            </p:txBody>
          </p:sp>
        </mc:Choice>
        <mc:Fallback>
          <p:sp>
            <p:nvSpPr>
              <p:cNvPr id="6" name="Object 3">
                <a:extLst>
                  <a:ext uri="{FF2B5EF4-FFF2-40B4-BE49-F238E27FC236}">
                    <a16:creationId xmlns:a16="http://schemas.microsoft.com/office/drawing/2014/main" id="{D293EBEE-6BFC-41C9-B625-445C0A6FF5F3}"/>
                  </a:ext>
                </a:extLst>
              </p:cNvPr>
              <p:cNvSpPr txBox="1">
                <a:spLocks noRot="1" noChangeAspect="1" noMove="1" noResize="1" noEditPoints="1" noAdjustHandles="1" noChangeArrowheads="1" noChangeShapeType="1" noTextEdit="1"/>
              </p:cNvSpPr>
              <p:nvPr/>
            </p:nvSpPr>
            <p:spPr bwMode="auto">
              <a:xfrm>
                <a:off x="725038" y="1165100"/>
                <a:ext cx="8996202" cy="1046163"/>
              </a:xfrm>
              <a:prstGeom prst="rect">
                <a:avLst/>
              </a:prstGeom>
              <a:blipFill>
                <a:blip r:embed="rId3"/>
                <a:stretch>
                  <a:fillRect l="-1693" t="-11905" b="-1190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39D6810-6EA0-4457-817B-0A341074DB06}"/>
              </a:ext>
            </a:extLst>
          </p:cNvPr>
          <p:cNvCxnSpPr>
            <a:cxnSpLocks/>
          </p:cNvCxnSpPr>
          <p:nvPr/>
        </p:nvCxnSpPr>
        <p:spPr>
          <a:xfrm>
            <a:off x="4808483" y="5094514"/>
            <a:ext cx="2946104" cy="0"/>
          </a:xfrm>
          <a:prstGeom prst="line">
            <a:avLst/>
          </a:prstGeom>
          <a:ln w="508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863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15" y="2179348"/>
            <a:ext cx="8380790" cy="2647488"/>
          </a:xfrm>
          <a:prstGeom prst="rect">
            <a:avLst/>
          </a:prstGeom>
        </p:spPr>
      </p:pic>
      <p:sp>
        <p:nvSpPr>
          <p:cNvPr id="2" name="Title 1">
            <a:extLst>
              <a:ext uri="{FF2B5EF4-FFF2-40B4-BE49-F238E27FC236}">
                <a16:creationId xmlns:a16="http://schemas.microsoft.com/office/drawing/2014/main" id="{D226E83B-346A-439F-B008-E7250586492F}"/>
              </a:ext>
            </a:extLst>
          </p:cNvPr>
          <p:cNvSpPr>
            <a:spLocks noGrp="1"/>
          </p:cNvSpPr>
          <p:nvPr>
            <p:ph type="title"/>
          </p:nvPr>
        </p:nvSpPr>
        <p:spPr>
          <a:xfrm>
            <a:off x="713509" y="-9095"/>
            <a:ext cx="10515600" cy="1325563"/>
          </a:xfrm>
        </p:spPr>
        <p:txBody>
          <a:bodyPr/>
          <a:lstStyle/>
          <a:p>
            <a:r>
              <a:rPr lang="en-US" u="sng" dirty="0"/>
              <a:t>Regression Assumptions: Independence</a:t>
            </a:r>
          </a:p>
        </p:txBody>
      </p:sp>
      <p:sp>
        <p:nvSpPr>
          <p:cNvPr id="3" name="Content Placeholder 2">
            <a:extLst>
              <a:ext uri="{FF2B5EF4-FFF2-40B4-BE49-F238E27FC236}">
                <a16:creationId xmlns:a16="http://schemas.microsoft.com/office/drawing/2014/main" id="{659AB1B8-43F9-44C7-B20F-99CB0A6A7A12}"/>
              </a:ext>
            </a:extLst>
          </p:cNvPr>
          <p:cNvSpPr>
            <a:spLocks noGrp="1"/>
          </p:cNvSpPr>
          <p:nvPr>
            <p:ph idx="1"/>
          </p:nvPr>
        </p:nvSpPr>
        <p:spPr>
          <a:xfrm>
            <a:off x="838200" y="1190194"/>
            <a:ext cx="10515600" cy="4351338"/>
          </a:xfrm>
        </p:spPr>
        <p:txBody>
          <a:bodyPr/>
          <a:lstStyle/>
          <a:p>
            <a:pPr>
              <a:buFont typeface="Wingdings" panose="05000000000000000000" pitchFamily="2" charset="2"/>
              <a:buChar char="Ø"/>
            </a:pPr>
            <a:r>
              <a:rPr lang="en-US" dirty="0"/>
              <a:t> </a:t>
            </a:r>
            <a:r>
              <a:rPr lang="en-US" dirty="0" err="1"/>
              <a:t>install.packages</a:t>
            </a:r>
            <a:r>
              <a:rPr lang="en-US" dirty="0"/>
              <a:t>(“</a:t>
            </a:r>
            <a:r>
              <a:rPr lang="en-US" dirty="0" err="1"/>
              <a:t>lmtest</a:t>
            </a:r>
            <a:r>
              <a:rPr lang="en-US" dirty="0"/>
              <a:t>”)</a:t>
            </a:r>
            <a:endParaRPr lang="en-US" sz="1050" dirty="0"/>
          </a:p>
          <a:p>
            <a:r>
              <a:rPr lang="en-US" dirty="0"/>
              <a:t>Use </a:t>
            </a:r>
            <a:r>
              <a:rPr lang="en-US" dirty="0" err="1"/>
              <a:t>dwtest</a:t>
            </a:r>
            <a:r>
              <a:rPr lang="en-US" dirty="0"/>
              <a:t>(model)</a:t>
            </a:r>
          </a:p>
          <a:p>
            <a:endParaRPr lang="en-US" dirty="0"/>
          </a:p>
        </p:txBody>
      </p:sp>
      <p:sp>
        <p:nvSpPr>
          <p:cNvPr id="5" name="TextBox 4">
            <a:extLst>
              <a:ext uri="{FF2B5EF4-FFF2-40B4-BE49-F238E27FC236}">
                <a16:creationId xmlns:a16="http://schemas.microsoft.com/office/drawing/2014/main" id="{5BD9928A-8C08-42EA-B207-7D14BC261AD8}"/>
              </a:ext>
            </a:extLst>
          </p:cNvPr>
          <p:cNvSpPr txBox="1"/>
          <p:nvPr/>
        </p:nvSpPr>
        <p:spPr>
          <a:xfrm>
            <a:off x="2360106" y="4941367"/>
            <a:ext cx="855375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solidFill>
                  <a:srgbClr val="7030A0"/>
                </a:solidFill>
              </a:rPr>
              <a:t>Testing if residuals from regression model are correlated:</a:t>
            </a:r>
          </a:p>
          <a:p>
            <a:r>
              <a:rPr lang="en-US" sz="2400" dirty="0">
                <a:solidFill>
                  <a:srgbClr val="7030A0"/>
                </a:solidFill>
              </a:rPr>
              <a:t>	Large p-value </a:t>
            </a:r>
            <a:r>
              <a:rPr lang="en-US" sz="2400" dirty="0">
                <a:solidFill>
                  <a:srgbClr val="7030A0"/>
                </a:solidFill>
                <a:sym typeface="Wingdings" panose="05000000000000000000" pitchFamily="2" charset="2"/>
              </a:rPr>
              <a:t> Residuals not correlated 	(GOOD)</a:t>
            </a:r>
          </a:p>
          <a:p>
            <a:r>
              <a:rPr lang="en-US" sz="2400" dirty="0">
                <a:solidFill>
                  <a:srgbClr val="7030A0"/>
                </a:solidFill>
                <a:sym typeface="Wingdings" panose="05000000000000000000" pitchFamily="2" charset="2"/>
              </a:rPr>
              <a:t>	Small p-value  Correlated residuals	(BAD)</a:t>
            </a:r>
            <a:endParaRPr lang="en-US" sz="2400" dirty="0">
              <a:solidFill>
                <a:srgbClr val="7030A0"/>
              </a:solidFill>
            </a:endParaRPr>
          </a:p>
        </p:txBody>
      </p:sp>
      <p:sp>
        <p:nvSpPr>
          <p:cNvPr id="6" name="Footer Placeholder 5">
            <a:extLst>
              <a:ext uri="{FF2B5EF4-FFF2-40B4-BE49-F238E27FC236}">
                <a16:creationId xmlns:a16="http://schemas.microsoft.com/office/drawing/2014/main" id="{67D2091F-2164-43EB-8664-E8C69ABC3758}"/>
              </a:ext>
            </a:extLst>
          </p:cNvPr>
          <p:cNvSpPr>
            <a:spLocks noGrp="1"/>
          </p:cNvSpPr>
          <p:nvPr>
            <p:ph type="ftr" sz="quarter" idx="11"/>
          </p:nvPr>
        </p:nvSpPr>
        <p:spPr/>
        <p:txBody>
          <a:bodyPr/>
          <a:lstStyle/>
          <a:p>
            <a:r>
              <a:rPr lang="en-US"/>
              <a:t>Lecture 10 - Simple Linear Regression II</a:t>
            </a:r>
            <a:endParaRPr lang="en-US" dirty="0"/>
          </a:p>
        </p:txBody>
      </p:sp>
      <p:sp>
        <p:nvSpPr>
          <p:cNvPr id="7" name="Slide Number Placeholder 6">
            <a:extLst>
              <a:ext uri="{FF2B5EF4-FFF2-40B4-BE49-F238E27FC236}">
                <a16:creationId xmlns:a16="http://schemas.microsoft.com/office/drawing/2014/main" id="{414C49D2-CB19-48E3-97CD-08C1854E38B9}"/>
              </a:ext>
            </a:extLst>
          </p:cNvPr>
          <p:cNvSpPr>
            <a:spLocks noGrp="1"/>
          </p:cNvSpPr>
          <p:nvPr>
            <p:ph type="sldNum" sz="quarter" idx="12"/>
          </p:nvPr>
        </p:nvSpPr>
        <p:spPr/>
        <p:txBody>
          <a:bodyPr/>
          <a:lstStyle/>
          <a:p>
            <a:fld id="{FAF2B675-3BAF-420B-B2FC-1C2A1E07683B}" type="slidenum">
              <a:rPr lang="en-US" smtClean="0"/>
              <a:t>6</a:t>
            </a:fld>
            <a:endParaRPr lang="en-US" dirty="0"/>
          </a:p>
        </p:txBody>
      </p:sp>
    </p:spTree>
    <p:extLst>
      <p:ext uri="{BB962C8B-B14F-4D97-AF65-F5344CB8AC3E}">
        <p14:creationId xmlns:p14="http://schemas.microsoft.com/office/powerpoint/2010/main" val="266767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CE901-0E3B-4D94-A51F-045A6708226F}"/>
              </a:ext>
            </a:extLst>
          </p:cNvPr>
          <p:cNvSpPr>
            <a:spLocks noGrp="1"/>
          </p:cNvSpPr>
          <p:nvPr>
            <p:ph idx="1"/>
          </p:nvPr>
        </p:nvSpPr>
        <p:spPr>
          <a:xfrm>
            <a:off x="914875" y="1216372"/>
            <a:ext cx="10515600" cy="4351338"/>
          </a:xfrm>
        </p:spPr>
        <p:txBody>
          <a:bodyPr/>
          <a:lstStyle/>
          <a:p>
            <a:pPr>
              <a:buFont typeface="Wingdings" panose="05000000000000000000" pitchFamily="2" charset="2"/>
              <a:buChar char="Ø"/>
            </a:pPr>
            <a:r>
              <a:rPr lang="en-US" dirty="0"/>
              <a:t> </a:t>
            </a:r>
            <a:r>
              <a:rPr lang="en-US" dirty="0" err="1"/>
              <a:t>install.packages</a:t>
            </a:r>
            <a:r>
              <a:rPr lang="en-US" dirty="0"/>
              <a:t>(“</a:t>
            </a:r>
            <a:r>
              <a:rPr lang="en-US" dirty="0" err="1"/>
              <a:t>gvlma</a:t>
            </a:r>
            <a:r>
              <a:rPr lang="en-US" dirty="0"/>
              <a:t>”)</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B41DF48A-735C-4444-BDD4-E4EE5B217AB2}"/>
              </a:ext>
            </a:extLst>
          </p:cNvPr>
          <p:cNvSpPr txBox="1"/>
          <p:nvPr/>
        </p:nvSpPr>
        <p:spPr>
          <a:xfrm>
            <a:off x="7451852" y="5416990"/>
            <a:ext cx="359160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solidFill>
                  <a:srgbClr val="7030A0"/>
                </a:solidFill>
              </a:rPr>
              <a:t>Data satisfies regression assumptions</a:t>
            </a:r>
          </a:p>
        </p:txBody>
      </p:sp>
      <p:sp>
        <p:nvSpPr>
          <p:cNvPr id="8" name="Slide Number Placeholder 7">
            <a:extLst>
              <a:ext uri="{FF2B5EF4-FFF2-40B4-BE49-F238E27FC236}">
                <a16:creationId xmlns:a16="http://schemas.microsoft.com/office/drawing/2014/main" id="{523475D6-9FA5-46DB-88BB-0E98E0FFD06E}"/>
              </a:ext>
            </a:extLst>
          </p:cNvPr>
          <p:cNvSpPr>
            <a:spLocks noGrp="1"/>
          </p:cNvSpPr>
          <p:nvPr>
            <p:ph type="sldNum" sz="quarter" idx="12"/>
          </p:nvPr>
        </p:nvSpPr>
        <p:spPr/>
        <p:txBody>
          <a:bodyPr/>
          <a:lstStyle/>
          <a:p>
            <a:fld id="{FAF2B675-3BAF-420B-B2FC-1C2A1E07683B}" type="slidenum">
              <a:rPr lang="en-US" smtClean="0"/>
              <a:t>7</a:t>
            </a:fld>
            <a:endParaRPr lang="en-US" dirty="0"/>
          </a:p>
        </p:txBody>
      </p:sp>
      <p:sp>
        <p:nvSpPr>
          <p:cNvPr id="11" name="Title 1">
            <a:extLst>
              <a:ext uri="{FF2B5EF4-FFF2-40B4-BE49-F238E27FC236}">
                <a16:creationId xmlns:a16="http://schemas.microsoft.com/office/drawing/2014/main" id="{4DDEB06D-2879-4DA0-8D25-9C7E355A05B7}"/>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Topic: Checking Assumptions using </a:t>
            </a:r>
            <a:r>
              <a:rPr lang="en-US" u="sng" dirty="0" err="1"/>
              <a:t>gvlma</a:t>
            </a:r>
            <a:r>
              <a:rPr lang="en-US" u="sng" dirty="0"/>
              <a:t>()</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1386" b="61841"/>
          <a:stretch/>
        </p:blipFill>
        <p:spPr>
          <a:xfrm>
            <a:off x="1114790" y="2354596"/>
            <a:ext cx="5750706" cy="1399686"/>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90085"/>
          <a:stretch/>
        </p:blipFill>
        <p:spPr>
          <a:xfrm>
            <a:off x="1114790" y="1732859"/>
            <a:ext cx="7564516" cy="681870"/>
          </a:xfrm>
          <a:prstGeom prst="rect">
            <a:avLst/>
          </a:prstGeom>
        </p:spPr>
      </p:pic>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45921"/>
          <a:stretch/>
        </p:blipFill>
        <p:spPr>
          <a:xfrm>
            <a:off x="1095333" y="3775285"/>
            <a:ext cx="5969500" cy="2934790"/>
          </a:xfrm>
          <a:prstGeom prst="rect">
            <a:avLst/>
          </a:prstGeom>
        </p:spPr>
      </p:pic>
      <p:sp>
        <p:nvSpPr>
          <p:cNvPr id="5" name="Rectangle: Rounded Corners 4">
            <a:extLst>
              <a:ext uri="{FF2B5EF4-FFF2-40B4-BE49-F238E27FC236}">
                <a16:creationId xmlns:a16="http://schemas.microsoft.com/office/drawing/2014/main" id="{0BB048D3-AABF-4E5C-8247-FF12D2D4F63D}"/>
              </a:ext>
            </a:extLst>
          </p:cNvPr>
          <p:cNvSpPr/>
          <p:nvPr/>
        </p:nvSpPr>
        <p:spPr>
          <a:xfrm>
            <a:off x="1095333" y="5246564"/>
            <a:ext cx="6307127" cy="14591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35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9909" name="Rectangle 37"/>
              <p:cNvSpPr>
                <a:spLocks noGrp="1" noChangeArrowheads="1"/>
              </p:cNvSpPr>
              <p:nvPr>
                <p:ph type="body" idx="1"/>
              </p:nvPr>
            </p:nvSpPr>
            <p:spPr>
              <a:xfrm>
                <a:off x="838200" y="1186254"/>
                <a:ext cx="10515600" cy="4351338"/>
              </a:xfrm>
              <a:noFill/>
            </p:spPr>
            <p:txBody>
              <a:bodyPr vert="horz" lIns="90488" tIns="44450" rIns="90488" bIns="44450" rtlCol="0">
                <a:normAutofit/>
              </a:bodyPr>
              <a:lstStyle/>
              <a:p>
                <a:pPr marL="609600" indent="-609600">
                  <a:buClr>
                    <a:srgbClr val="8E0D30"/>
                  </a:buClr>
                  <a:buFontTx/>
                  <a:buAutoNum type="arabicPeriod"/>
                </a:pPr>
                <a:r>
                  <a:rPr lang="en-US" altLang="en-US" dirty="0"/>
                  <a:t>Data: (</a:t>
                </a:r>
                <a:r>
                  <a:rPr lang="en-US" altLang="en-US" i="1" dirty="0"/>
                  <a:t>x</a:t>
                </a:r>
                <a:r>
                  <a:rPr lang="en-US" altLang="en-US" i="1" baseline="-25000" dirty="0"/>
                  <a:t>i</a:t>
                </a:r>
                <a:r>
                  <a:rPr lang="en-US" altLang="en-US" dirty="0"/>
                  <a:t>, </a:t>
                </a:r>
                <a:r>
                  <a:rPr lang="en-US" altLang="en-US" i="1" dirty="0" err="1"/>
                  <a:t>y</a:t>
                </a:r>
                <a:r>
                  <a:rPr lang="en-US" altLang="en-US" i="1" baseline="-25000" dirty="0" err="1"/>
                  <a:t>i</a:t>
                </a:r>
                <a:r>
                  <a:rPr lang="en-US" altLang="en-US" dirty="0"/>
                  <a:t>) pairs</a:t>
                </a:r>
              </a:p>
              <a:p>
                <a:pPr marL="609600" indent="-609600">
                  <a:buClr>
                    <a:srgbClr val="8E0D30"/>
                  </a:buClr>
                  <a:buFontTx/>
                  <a:buAutoNum type="arabicPeriod"/>
                </a:pPr>
                <a:r>
                  <a:rPr lang="en-US" altLang="en-US" dirty="0"/>
                  <a:t>Goal: Find a linear model (straight line) that best fits the data</a:t>
                </a:r>
              </a:p>
              <a:p>
                <a:pPr lvl="1">
                  <a:buClr>
                    <a:srgbClr val="8E0D30"/>
                  </a:buClr>
                </a:pPr>
                <a:r>
                  <a:rPr lang="en-US" altLang="en-US" dirty="0"/>
                  <a:t>Equivalently: Find coefficients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oMath>
                </a14:m>
                <a:r>
                  <a:rPr lang="en-US" altLang="en-US" dirty="0"/>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oMath>
                </a14:m>
                <a:r>
                  <a:rPr lang="en-US" altLang="en-US" dirty="0"/>
                  <a:t> for linear model:</a:t>
                </a:r>
                <a:endParaRPr lang="en-US" altLang="en-US" b="1" dirty="0"/>
              </a:p>
              <a:p>
                <a:pPr marL="0" indent="0">
                  <a:buClr>
                    <a:srgbClr val="8E0D30"/>
                  </a:buClr>
                  <a:buNone/>
                </a:pPr>
                <a:r>
                  <a:rPr lang="en-US" altLang="en-US" b="1" dirty="0"/>
                  <a:t>Qu</a:t>
                </a:r>
                <a:r>
                  <a:rPr lang="en-US" altLang="en-US" dirty="0"/>
                  <a:t>: How do we find this model (</a:t>
                </a:r>
                <a:r>
                  <a:rPr lang="en-US" altLang="en-US" dirty="0" err="1"/>
                  <a:t>i.e</a:t>
                </a:r>
                <a:r>
                  <a:rPr lang="en-US" altLang="en-US" dirty="0"/>
                  <a:t> line of best fit)?</a:t>
                </a:r>
              </a:p>
              <a:p>
                <a:pPr marL="457200" lvl="1" indent="0">
                  <a:buClr>
                    <a:srgbClr val="8E0D30"/>
                  </a:buClr>
                  <a:buNone/>
                </a:pPr>
                <a:r>
                  <a:rPr lang="en-US" altLang="en-US" dirty="0"/>
                  <a:t>	</a:t>
                </a:r>
              </a:p>
            </p:txBody>
          </p:sp>
        </mc:Choice>
        <mc:Fallback>
          <p:sp>
            <p:nvSpPr>
              <p:cNvPr id="79909" name="Rectangle 37"/>
              <p:cNvSpPr>
                <a:spLocks noGrp="1" noRot="1" noChangeAspect="1" noMove="1" noResize="1" noEditPoints="1" noAdjustHandles="1" noChangeArrowheads="1" noChangeShapeType="1" noTextEdit="1"/>
              </p:cNvSpPr>
              <p:nvPr>
                <p:ph type="body" idx="1"/>
              </p:nvPr>
            </p:nvSpPr>
            <p:spPr>
              <a:xfrm>
                <a:off x="838200" y="1186254"/>
                <a:ext cx="10515600" cy="4351338"/>
              </a:xfrm>
              <a:blipFill>
                <a:blip r:embed="rId3"/>
                <a:stretch>
                  <a:fillRect l="-1327" t="-2624"/>
                </a:stretch>
              </a:blipFill>
            </p:spPr>
            <p:txBody>
              <a:bodyPr/>
              <a:lstStyle/>
              <a:p>
                <a:r>
                  <a:rPr lang="en-US">
                    <a:noFill/>
                  </a:rPr>
                  <a:t> </a:t>
                </a:r>
              </a:p>
            </p:txBody>
          </p:sp>
        </mc:Fallback>
      </mc:AlternateContent>
      <p:grpSp>
        <p:nvGrpSpPr>
          <p:cNvPr id="2" name="Group 45"/>
          <p:cNvGrpSpPr>
            <a:grpSpLocks/>
          </p:cNvGrpSpPr>
          <p:nvPr/>
        </p:nvGrpSpPr>
        <p:grpSpPr bwMode="auto">
          <a:xfrm>
            <a:off x="3281550" y="3580205"/>
            <a:ext cx="5583238" cy="2716213"/>
            <a:chOff x="1152" y="2110"/>
            <a:chExt cx="3517" cy="1711"/>
          </a:xfrm>
        </p:grpSpPr>
        <p:sp>
          <p:nvSpPr>
            <p:cNvPr id="9223" name="Line 3"/>
            <p:cNvSpPr>
              <a:spLocks noChangeShapeType="1"/>
            </p:cNvSpPr>
            <p:nvPr/>
          </p:nvSpPr>
          <p:spPr bwMode="auto">
            <a:xfrm>
              <a:off x="1620" y="2453"/>
              <a:ext cx="0" cy="8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4"/>
            <p:cNvSpPr>
              <a:spLocks noChangeShapeType="1"/>
            </p:cNvSpPr>
            <p:nvPr/>
          </p:nvSpPr>
          <p:spPr bwMode="auto">
            <a:xfrm>
              <a:off x="1559" y="3329"/>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5"/>
            <p:cNvSpPr>
              <a:spLocks noChangeShapeType="1"/>
            </p:cNvSpPr>
            <p:nvPr/>
          </p:nvSpPr>
          <p:spPr bwMode="auto">
            <a:xfrm>
              <a:off x="1559" y="3035"/>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6"/>
            <p:cNvSpPr>
              <a:spLocks noChangeShapeType="1"/>
            </p:cNvSpPr>
            <p:nvPr/>
          </p:nvSpPr>
          <p:spPr bwMode="auto">
            <a:xfrm>
              <a:off x="1559" y="2739"/>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7" name="Line 7"/>
            <p:cNvSpPr>
              <a:spLocks noChangeShapeType="1"/>
            </p:cNvSpPr>
            <p:nvPr/>
          </p:nvSpPr>
          <p:spPr bwMode="auto">
            <a:xfrm>
              <a:off x="1559" y="2445"/>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8" name="Line 8"/>
            <p:cNvSpPr>
              <a:spLocks noChangeShapeType="1"/>
            </p:cNvSpPr>
            <p:nvPr/>
          </p:nvSpPr>
          <p:spPr bwMode="auto">
            <a:xfrm>
              <a:off x="1628" y="3329"/>
              <a:ext cx="279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9" name="Line 9"/>
            <p:cNvSpPr>
              <a:spLocks noChangeShapeType="1"/>
            </p:cNvSpPr>
            <p:nvPr/>
          </p:nvSpPr>
          <p:spPr bwMode="auto">
            <a:xfrm flipV="1">
              <a:off x="1620"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0" name="Line 10"/>
            <p:cNvSpPr>
              <a:spLocks noChangeShapeType="1"/>
            </p:cNvSpPr>
            <p:nvPr/>
          </p:nvSpPr>
          <p:spPr bwMode="auto">
            <a:xfrm flipV="1">
              <a:off x="2090"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1" name="Line 11"/>
            <p:cNvSpPr>
              <a:spLocks noChangeShapeType="1"/>
            </p:cNvSpPr>
            <p:nvPr/>
          </p:nvSpPr>
          <p:spPr bwMode="auto">
            <a:xfrm flipV="1">
              <a:off x="2556"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2"/>
            <p:cNvSpPr>
              <a:spLocks noChangeShapeType="1"/>
            </p:cNvSpPr>
            <p:nvPr/>
          </p:nvSpPr>
          <p:spPr bwMode="auto">
            <a:xfrm flipV="1">
              <a:off x="3025"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3"/>
            <p:cNvSpPr>
              <a:spLocks noChangeShapeType="1"/>
            </p:cNvSpPr>
            <p:nvPr/>
          </p:nvSpPr>
          <p:spPr bwMode="auto">
            <a:xfrm flipV="1">
              <a:off x="3495"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4"/>
            <p:cNvSpPr>
              <a:spLocks noChangeShapeType="1"/>
            </p:cNvSpPr>
            <p:nvPr/>
          </p:nvSpPr>
          <p:spPr bwMode="auto">
            <a:xfrm flipV="1">
              <a:off x="3961"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5"/>
            <p:cNvSpPr>
              <a:spLocks noChangeShapeType="1"/>
            </p:cNvSpPr>
            <p:nvPr/>
          </p:nvSpPr>
          <p:spPr bwMode="auto">
            <a:xfrm flipV="1">
              <a:off x="4430"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6" name="Line 16"/>
            <p:cNvSpPr>
              <a:spLocks noChangeShapeType="1"/>
            </p:cNvSpPr>
            <p:nvPr/>
          </p:nvSpPr>
          <p:spPr bwMode="auto">
            <a:xfrm flipV="1">
              <a:off x="1620"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17"/>
            <p:cNvSpPr>
              <a:spLocks noChangeShapeType="1"/>
            </p:cNvSpPr>
            <p:nvPr/>
          </p:nvSpPr>
          <p:spPr bwMode="auto">
            <a:xfrm flipV="1">
              <a:off x="2556"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18"/>
            <p:cNvSpPr>
              <a:spLocks noChangeShapeType="1"/>
            </p:cNvSpPr>
            <p:nvPr/>
          </p:nvSpPr>
          <p:spPr bwMode="auto">
            <a:xfrm flipV="1">
              <a:off x="3495"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9" name="Line 19"/>
            <p:cNvSpPr>
              <a:spLocks noChangeShapeType="1"/>
            </p:cNvSpPr>
            <p:nvPr/>
          </p:nvSpPr>
          <p:spPr bwMode="auto">
            <a:xfrm flipV="1">
              <a:off x="4430"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0" name="Oval 20"/>
            <p:cNvSpPr>
              <a:spLocks noChangeArrowheads="1"/>
            </p:cNvSpPr>
            <p:nvPr/>
          </p:nvSpPr>
          <p:spPr bwMode="auto">
            <a:xfrm>
              <a:off x="3281" y="3008"/>
              <a:ext cx="47"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41" name="Oval 21"/>
            <p:cNvSpPr>
              <a:spLocks noChangeArrowheads="1"/>
            </p:cNvSpPr>
            <p:nvPr/>
          </p:nvSpPr>
          <p:spPr bwMode="auto">
            <a:xfrm>
              <a:off x="2811" y="3155"/>
              <a:ext cx="48"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42" name="Oval 22"/>
            <p:cNvSpPr>
              <a:spLocks noChangeArrowheads="1"/>
            </p:cNvSpPr>
            <p:nvPr/>
          </p:nvSpPr>
          <p:spPr bwMode="auto">
            <a:xfrm>
              <a:off x="2155" y="2977"/>
              <a:ext cx="48" cy="47"/>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43" name="Oval 23"/>
            <p:cNvSpPr>
              <a:spLocks noChangeArrowheads="1"/>
            </p:cNvSpPr>
            <p:nvPr/>
          </p:nvSpPr>
          <p:spPr bwMode="auto">
            <a:xfrm>
              <a:off x="3468" y="2447"/>
              <a:ext cx="47"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44" name="Oval 24"/>
            <p:cNvSpPr>
              <a:spLocks noChangeArrowheads="1"/>
            </p:cNvSpPr>
            <p:nvPr/>
          </p:nvSpPr>
          <p:spPr bwMode="auto">
            <a:xfrm>
              <a:off x="3934" y="2418"/>
              <a:ext cx="48"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45" name="Oval 25"/>
            <p:cNvSpPr>
              <a:spLocks noChangeArrowheads="1"/>
            </p:cNvSpPr>
            <p:nvPr/>
          </p:nvSpPr>
          <p:spPr bwMode="auto">
            <a:xfrm>
              <a:off x="2529" y="2712"/>
              <a:ext cx="48" cy="47"/>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46" name="Rectangle 26"/>
            <p:cNvSpPr>
              <a:spLocks noChangeArrowheads="1"/>
            </p:cNvSpPr>
            <p:nvPr/>
          </p:nvSpPr>
          <p:spPr bwMode="auto">
            <a:xfrm>
              <a:off x="1273" y="3178"/>
              <a:ext cx="22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0</a:t>
              </a:r>
            </a:p>
          </p:txBody>
        </p:sp>
        <p:sp>
          <p:nvSpPr>
            <p:cNvPr id="9247" name="Rectangle 27"/>
            <p:cNvSpPr>
              <a:spLocks noChangeArrowheads="1"/>
            </p:cNvSpPr>
            <p:nvPr/>
          </p:nvSpPr>
          <p:spPr bwMode="auto">
            <a:xfrm>
              <a:off x="1152" y="2885"/>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dirty="0"/>
                <a:t>20</a:t>
              </a:r>
            </a:p>
          </p:txBody>
        </p:sp>
        <p:sp>
          <p:nvSpPr>
            <p:cNvPr id="9248" name="Rectangle 28"/>
            <p:cNvSpPr>
              <a:spLocks noChangeArrowheads="1"/>
            </p:cNvSpPr>
            <p:nvPr/>
          </p:nvSpPr>
          <p:spPr bwMode="auto">
            <a:xfrm>
              <a:off x="1152" y="2588"/>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dirty="0"/>
                <a:t>40</a:t>
              </a:r>
            </a:p>
          </p:txBody>
        </p:sp>
        <p:sp>
          <p:nvSpPr>
            <p:cNvPr id="9249" name="Rectangle 29"/>
            <p:cNvSpPr>
              <a:spLocks noChangeArrowheads="1"/>
            </p:cNvSpPr>
            <p:nvPr/>
          </p:nvSpPr>
          <p:spPr bwMode="auto">
            <a:xfrm>
              <a:off x="1152" y="2294"/>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60</a:t>
              </a:r>
            </a:p>
          </p:txBody>
        </p:sp>
        <p:sp>
          <p:nvSpPr>
            <p:cNvPr id="9250" name="Rectangle 30"/>
            <p:cNvSpPr>
              <a:spLocks noChangeArrowheads="1"/>
            </p:cNvSpPr>
            <p:nvPr/>
          </p:nvSpPr>
          <p:spPr bwMode="auto">
            <a:xfrm>
              <a:off x="1503" y="3503"/>
              <a:ext cx="22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0</a:t>
              </a:r>
            </a:p>
          </p:txBody>
        </p:sp>
        <p:sp>
          <p:nvSpPr>
            <p:cNvPr id="9251" name="Rectangle 31"/>
            <p:cNvSpPr>
              <a:spLocks noChangeArrowheads="1"/>
            </p:cNvSpPr>
            <p:nvPr/>
          </p:nvSpPr>
          <p:spPr bwMode="auto">
            <a:xfrm>
              <a:off x="2378" y="3503"/>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20</a:t>
              </a:r>
            </a:p>
          </p:txBody>
        </p:sp>
        <p:sp>
          <p:nvSpPr>
            <p:cNvPr id="9252" name="Rectangle 32"/>
            <p:cNvSpPr>
              <a:spLocks noChangeArrowheads="1"/>
            </p:cNvSpPr>
            <p:nvPr/>
          </p:nvSpPr>
          <p:spPr bwMode="auto">
            <a:xfrm>
              <a:off x="3317" y="3503"/>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40</a:t>
              </a:r>
            </a:p>
          </p:txBody>
        </p:sp>
        <p:sp>
          <p:nvSpPr>
            <p:cNvPr id="9253" name="Rectangle 33"/>
            <p:cNvSpPr>
              <a:spLocks noChangeArrowheads="1"/>
            </p:cNvSpPr>
            <p:nvPr/>
          </p:nvSpPr>
          <p:spPr bwMode="auto">
            <a:xfrm>
              <a:off x="4253" y="3503"/>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60</a:t>
              </a:r>
            </a:p>
          </p:txBody>
        </p:sp>
        <p:sp>
          <p:nvSpPr>
            <p:cNvPr id="9254" name="Rectangle 34"/>
            <p:cNvSpPr>
              <a:spLocks noChangeArrowheads="1"/>
            </p:cNvSpPr>
            <p:nvPr/>
          </p:nvSpPr>
          <p:spPr bwMode="auto">
            <a:xfrm>
              <a:off x="4445" y="3184"/>
              <a:ext cx="22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i="1"/>
                <a:t>x</a:t>
              </a:r>
            </a:p>
          </p:txBody>
        </p:sp>
        <p:sp>
          <p:nvSpPr>
            <p:cNvPr id="9255" name="Rectangle 35"/>
            <p:cNvSpPr>
              <a:spLocks noChangeArrowheads="1"/>
            </p:cNvSpPr>
            <p:nvPr/>
          </p:nvSpPr>
          <p:spPr bwMode="auto">
            <a:xfrm>
              <a:off x="1500" y="2110"/>
              <a:ext cx="2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i="1"/>
                <a:t>y</a:t>
              </a:r>
            </a:p>
          </p:txBody>
        </p:sp>
        <p:sp>
          <p:nvSpPr>
            <p:cNvPr id="9256" name="Oval 38"/>
            <p:cNvSpPr>
              <a:spLocks noChangeArrowheads="1"/>
            </p:cNvSpPr>
            <p:nvPr/>
          </p:nvSpPr>
          <p:spPr bwMode="auto">
            <a:xfrm>
              <a:off x="2740" y="3122"/>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57" name="Oval 39"/>
            <p:cNvSpPr>
              <a:spLocks noChangeArrowheads="1"/>
            </p:cNvSpPr>
            <p:nvPr/>
          </p:nvSpPr>
          <p:spPr bwMode="auto">
            <a:xfrm>
              <a:off x="3892" y="2354"/>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58" name="Oval 40"/>
            <p:cNvSpPr>
              <a:spLocks noChangeArrowheads="1"/>
            </p:cNvSpPr>
            <p:nvPr/>
          </p:nvSpPr>
          <p:spPr bwMode="auto">
            <a:xfrm>
              <a:off x="2500" y="2690"/>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59" name="Oval 41"/>
            <p:cNvSpPr>
              <a:spLocks noChangeArrowheads="1"/>
            </p:cNvSpPr>
            <p:nvPr/>
          </p:nvSpPr>
          <p:spPr bwMode="auto">
            <a:xfrm>
              <a:off x="3412" y="2402"/>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60" name="Oval 42"/>
            <p:cNvSpPr>
              <a:spLocks noChangeArrowheads="1"/>
            </p:cNvSpPr>
            <p:nvPr/>
          </p:nvSpPr>
          <p:spPr bwMode="auto">
            <a:xfrm>
              <a:off x="3220" y="2978"/>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9261" name="Oval 43"/>
            <p:cNvSpPr>
              <a:spLocks noChangeArrowheads="1"/>
            </p:cNvSpPr>
            <p:nvPr/>
          </p:nvSpPr>
          <p:spPr bwMode="auto">
            <a:xfrm>
              <a:off x="2116" y="2930"/>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grpSp>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8</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10 - Simple Linear Regression II</a:t>
            </a:r>
          </a:p>
        </p:txBody>
      </p:sp>
      <p:sp>
        <p:nvSpPr>
          <p:cNvPr id="46" name="Line 5">
            <a:extLst>
              <a:ext uri="{FF2B5EF4-FFF2-40B4-BE49-F238E27FC236}">
                <a16:creationId xmlns:a16="http://schemas.microsoft.com/office/drawing/2014/main" id="{034DC5A3-F46C-413E-ACD2-BFF6EAB8C173}"/>
              </a:ext>
            </a:extLst>
          </p:cNvPr>
          <p:cNvSpPr>
            <a:spLocks noChangeShapeType="1"/>
          </p:cNvSpPr>
          <p:nvPr/>
        </p:nvSpPr>
        <p:spPr bwMode="auto">
          <a:xfrm flipV="1">
            <a:off x="4037200" y="3570207"/>
            <a:ext cx="7100887" cy="189071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a14="http://schemas.microsoft.com/office/drawing/2010/main" Requires="a14">
          <p:sp>
            <p:nvSpPr>
              <p:cNvPr id="48" name="Object 3">
                <a:extLst>
                  <a:ext uri="{FF2B5EF4-FFF2-40B4-BE49-F238E27FC236}">
                    <a16:creationId xmlns:a16="http://schemas.microsoft.com/office/drawing/2014/main" id="{977719FE-1FE5-4393-AAD8-488A0EEED119}"/>
                  </a:ext>
                </a:extLst>
              </p:cNvPr>
              <p:cNvSpPr txBox="1"/>
              <p:nvPr/>
            </p:nvSpPr>
            <p:spPr bwMode="auto">
              <a:xfrm>
                <a:off x="7937687" y="2128130"/>
                <a:ext cx="3200400" cy="1031875"/>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𝑦</m:t>
                          </m:r>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0</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𝑥</m:t>
                      </m:r>
                    </m:oMath>
                  </m:oMathPara>
                </a14:m>
                <a:endParaRPr lang="en-US" sz="2400" dirty="0"/>
              </a:p>
            </p:txBody>
          </p:sp>
        </mc:Choice>
        <mc:Fallback>
          <p:sp>
            <p:nvSpPr>
              <p:cNvPr id="48" name="Object 3">
                <a:extLst>
                  <a:ext uri="{FF2B5EF4-FFF2-40B4-BE49-F238E27FC236}">
                    <a16:creationId xmlns:a16="http://schemas.microsoft.com/office/drawing/2014/main" id="{977719FE-1FE5-4393-AAD8-488A0EEED119}"/>
                  </a:ext>
                </a:extLst>
              </p:cNvPr>
              <p:cNvSpPr txBox="1">
                <a:spLocks noRot="1" noChangeAspect="1" noMove="1" noResize="1" noEditPoints="1" noAdjustHandles="1" noChangeArrowheads="1" noChangeShapeType="1" noTextEdit="1"/>
              </p:cNvSpPr>
              <p:nvPr/>
            </p:nvSpPr>
            <p:spPr bwMode="auto">
              <a:xfrm>
                <a:off x="7937687" y="2128130"/>
                <a:ext cx="3200400" cy="1031875"/>
              </a:xfrm>
              <a:prstGeom prst="rect">
                <a:avLst/>
              </a:prstGeom>
              <a:blipFill>
                <a:blip r:embed="rId4"/>
                <a:stretch>
                  <a:fillRect t="-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bject 3">
                <a:extLst>
                  <a:ext uri="{FF2B5EF4-FFF2-40B4-BE49-F238E27FC236}">
                    <a16:creationId xmlns:a16="http://schemas.microsoft.com/office/drawing/2014/main" id="{123A5D46-AD55-425F-8577-4EBE480AD60E}"/>
                  </a:ext>
                </a:extLst>
              </p:cNvPr>
              <p:cNvSpPr txBox="1"/>
              <p:nvPr/>
            </p:nvSpPr>
            <p:spPr bwMode="auto">
              <a:xfrm rot="20690657">
                <a:off x="7142537" y="4268814"/>
                <a:ext cx="3200400" cy="1031875"/>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𝑦</m:t>
                          </m:r>
                        </m:e>
                      </m:acc>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0</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𝛽</m:t>
                              </m:r>
                            </m:e>
                          </m:acc>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𝑥</m:t>
                      </m:r>
                    </m:oMath>
                  </m:oMathPara>
                </a14:m>
                <a:endParaRPr lang="en-US" sz="2400" dirty="0"/>
              </a:p>
            </p:txBody>
          </p:sp>
        </mc:Choice>
        <mc:Fallback xmlns="">
          <p:sp>
            <p:nvSpPr>
              <p:cNvPr id="52" name="Object 3">
                <a:extLst>
                  <a:ext uri="{FF2B5EF4-FFF2-40B4-BE49-F238E27FC236}">
                    <a16:creationId xmlns:a16="http://schemas.microsoft.com/office/drawing/2014/main" id="{123A5D46-AD55-425F-8577-4EBE480AD60E}"/>
                  </a:ext>
                </a:extLst>
              </p:cNvPr>
              <p:cNvSpPr txBox="1">
                <a:spLocks noRot="1" noChangeAspect="1" noMove="1" noResize="1" noEditPoints="1" noAdjustHandles="1" noChangeArrowheads="1" noChangeShapeType="1" noTextEdit="1"/>
              </p:cNvSpPr>
              <p:nvPr/>
            </p:nvSpPr>
            <p:spPr bwMode="auto">
              <a:xfrm rot="20690657">
                <a:off x="7142537" y="4268814"/>
                <a:ext cx="3200400" cy="1031875"/>
              </a:xfrm>
              <a:prstGeom prst="rect">
                <a:avLst/>
              </a:prstGeom>
              <a:blipFill>
                <a:blip r:embed="rId5"/>
                <a:stretch>
                  <a:fillRect/>
                </a:stretch>
              </a:blipFill>
              <a:extLst/>
            </p:spPr>
            <p:txBody>
              <a:bodyPr/>
              <a:lstStyle/>
              <a:p>
                <a:r>
                  <a:rPr lang="en-US">
                    <a:noFill/>
                  </a:rPr>
                  <a:t> </a:t>
                </a:r>
              </a:p>
            </p:txBody>
          </p:sp>
        </mc:Fallback>
      </mc:AlternateContent>
      <p:sp>
        <p:nvSpPr>
          <p:cNvPr id="49" name="Title 1">
            <a:extLst>
              <a:ext uri="{FF2B5EF4-FFF2-40B4-BE49-F238E27FC236}">
                <a16:creationId xmlns:a16="http://schemas.microsoft.com/office/drawing/2014/main" id="{A8C83212-331B-D645-AD37-46B2680253C5}"/>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Topic: How Linear Regression is Fit</a:t>
            </a:r>
          </a:p>
        </p:txBody>
      </p:sp>
    </p:spTree>
    <p:extLst>
      <p:ext uri="{BB962C8B-B14F-4D97-AF65-F5344CB8AC3E}">
        <p14:creationId xmlns:p14="http://schemas.microsoft.com/office/powerpoint/2010/main" val="40213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90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51"/>
          <p:cNvGrpSpPr>
            <a:grpSpLocks/>
          </p:cNvGrpSpPr>
          <p:nvPr/>
        </p:nvGrpSpPr>
        <p:grpSpPr bwMode="auto">
          <a:xfrm>
            <a:off x="3352800" y="3425827"/>
            <a:ext cx="5583238" cy="2716213"/>
            <a:chOff x="1152" y="2110"/>
            <a:chExt cx="3517" cy="1711"/>
          </a:xfrm>
        </p:grpSpPr>
        <p:sp>
          <p:nvSpPr>
            <p:cNvPr id="10252" name="Line 53"/>
            <p:cNvSpPr>
              <a:spLocks noChangeShapeType="1"/>
            </p:cNvSpPr>
            <p:nvPr/>
          </p:nvSpPr>
          <p:spPr bwMode="auto">
            <a:xfrm>
              <a:off x="1620" y="2453"/>
              <a:ext cx="0" cy="8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54"/>
            <p:cNvSpPr>
              <a:spLocks noChangeShapeType="1"/>
            </p:cNvSpPr>
            <p:nvPr/>
          </p:nvSpPr>
          <p:spPr bwMode="auto">
            <a:xfrm>
              <a:off x="1559" y="3329"/>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55"/>
            <p:cNvSpPr>
              <a:spLocks noChangeShapeType="1"/>
            </p:cNvSpPr>
            <p:nvPr/>
          </p:nvSpPr>
          <p:spPr bwMode="auto">
            <a:xfrm>
              <a:off x="1559" y="3035"/>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56"/>
            <p:cNvSpPr>
              <a:spLocks noChangeShapeType="1"/>
            </p:cNvSpPr>
            <p:nvPr/>
          </p:nvSpPr>
          <p:spPr bwMode="auto">
            <a:xfrm>
              <a:off x="1559" y="2739"/>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57"/>
            <p:cNvSpPr>
              <a:spLocks noChangeShapeType="1"/>
            </p:cNvSpPr>
            <p:nvPr/>
          </p:nvSpPr>
          <p:spPr bwMode="auto">
            <a:xfrm>
              <a:off x="1559" y="2445"/>
              <a:ext cx="12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58"/>
            <p:cNvSpPr>
              <a:spLocks noChangeShapeType="1"/>
            </p:cNvSpPr>
            <p:nvPr/>
          </p:nvSpPr>
          <p:spPr bwMode="auto">
            <a:xfrm>
              <a:off x="1628" y="3329"/>
              <a:ext cx="279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59"/>
            <p:cNvSpPr>
              <a:spLocks noChangeShapeType="1"/>
            </p:cNvSpPr>
            <p:nvPr/>
          </p:nvSpPr>
          <p:spPr bwMode="auto">
            <a:xfrm flipV="1">
              <a:off x="1620"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60"/>
            <p:cNvSpPr>
              <a:spLocks noChangeShapeType="1"/>
            </p:cNvSpPr>
            <p:nvPr/>
          </p:nvSpPr>
          <p:spPr bwMode="auto">
            <a:xfrm flipV="1">
              <a:off x="2090"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61"/>
            <p:cNvSpPr>
              <a:spLocks noChangeShapeType="1"/>
            </p:cNvSpPr>
            <p:nvPr/>
          </p:nvSpPr>
          <p:spPr bwMode="auto">
            <a:xfrm flipV="1">
              <a:off x="2556"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62"/>
            <p:cNvSpPr>
              <a:spLocks noChangeShapeType="1"/>
            </p:cNvSpPr>
            <p:nvPr/>
          </p:nvSpPr>
          <p:spPr bwMode="auto">
            <a:xfrm flipV="1">
              <a:off x="3025"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Line 63"/>
            <p:cNvSpPr>
              <a:spLocks noChangeShapeType="1"/>
            </p:cNvSpPr>
            <p:nvPr/>
          </p:nvSpPr>
          <p:spPr bwMode="auto">
            <a:xfrm flipV="1">
              <a:off x="3495"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Line 64"/>
            <p:cNvSpPr>
              <a:spLocks noChangeShapeType="1"/>
            </p:cNvSpPr>
            <p:nvPr/>
          </p:nvSpPr>
          <p:spPr bwMode="auto">
            <a:xfrm flipV="1">
              <a:off x="3961"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4" name="Line 65"/>
            <p:cNvSpPr>
              <a:spLocks noChangeShapeType="1"/>
            </p:cNvSpPr>
            <p:nvPr/>
          </p:nvSpPr>
          <p:spPr bwMode="auto">
            <a:xfrm flipV="1">
              <a:off x="4430" y="3269"/>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5" name="Line 66"/>
            <p:cNvSpPr>
              <a:spLocks noChangeShapeType="1"/>
            </p:cNvSpPr>
            <p:nvPr/>
          </p:nvSpPr>
          <p:spPr bwMode="auto">
            <a:xfrm flipV="1">
              <a:off x="1620"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67"/>
            <p:cNvSpPr>
              <a:spLocks noChangeShapeType="1"/>
            </p:cNvSpPr>
            <p:nvPr/>
          </p:nvSpPr>
          <p:spPr bwMode="auto">
            <a:xfrm flipV="1">
              <a:off x="2556"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68"/>
            <p:cNvSpPr>
              <a:spLocks noChangeShapeType="1"/>
            </p:cNvSpPr>
            <p:nvPr/>
          </p:nvSpPr>
          <p:spPr bwMode="auto">
            <a:xfrm flipV="1">
              <a:off x="3495"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69"/>
            <p:cNvSpPr>
              <a:spLocks noChangeShapeType="1"/>
            </p:cNvSpPr>
            <p:nvPr/>
          </p:nvSpPr>
          <p:spPr bwMode="auto">
            <a:xfrm flipV="1">
              <a:off x="4430" y="3252"/>
              <a:ext cx="0" cy="1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Oval 70"/>
            <p:cNvSpPr>
              <a:spLocks noChangeArrowheads="1"/>
            </p:cNvSpPr>
            <p:nvPr/>
          </p:nvSpPr>
          <p:spPr bwMode="auto">
            <a:xfrm>
              <a:off x="3281" y="3008"/>
              <a:ext cx="47"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70" name="Oval 71"/>
            <p:cNvSpPr>
              <a:spLocks noChangeArrowheads="1"/>
            </p:cNvSpPr>
            <p:nvPr/>
          </p:nvSpPr>
          <p:spPr bwMode="auto">
            <a:xfrm>
              <a:off x="2811" y="3155"/>
              <a:ext cx="48"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71" name="Oval 72"/>
            <p:cNvSpPr>
              <a:spLocks noChangeArrowheads="1"/>
            </p:cNvSpPr>
            <p:nvPr/>
          </p:nvSpPr>
          <p:spPr bwMode="auto">
            <a:xfrm>
              <a:off x="2155" y="2977"/>
              <a:ext cx="48" cy="47"/>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72" name="Oval 73"/>
            <p:cNvSpPr>
              <a:spLocks noChangeArrowheads="1"/>
            </p:cNvSpPr>
            <p:nvPr/>
          </p:nvSpPr>
          <p:spPr bwMode="auto">
            <a:xfrm>
              <a:off x="3468" y="2447"/>
              <a:ext cx="47"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73" name="Oval 74"/>
            <p:cNvSpPr>
              <a:spLocks noChangeArrowheads="1"/>
            </p:cNvSpPr>
            <p:nvPr/>
          </p:nvSpPr>
          <p:spPr bwMode="auto">
            <a:xfrm>
              <a:off x="3934" y="2418"/>
              <a:ext cx="48" cy="48"/>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74" name="Oval 75"/>
            <p:cNvSpPr>
              <a:spLocks noChangeArrowheads="1"/>
            </p:cNvSpPr>
            <p:nvPr/>
          </p:nvSpPr>
          <p:spPr bwMode="auto">
            <a:xfrm>
              <a:off x="2529" y="2712"/>
              <a:ext cx="48" cy="47"/>
            </a:xfrm>
            <a:prstGeom prst="ellipse">
              <a:avLst/>
            </a:prstGeom>
            <a:solidFill>
              <a:srgbClr val="FFFF80"/>
            </a:solidFill>
            <a:ln w="25400">
              <a:solidFill>
                <a:srgbClr val="FFFF80"/>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75" name="Rectangle 76"/>
            <p:cNvSpPr>
              <a:spLocks noChangeArrowheads="1"/>
            </p:cNvSpPr>
            <p:nvPr/>
          </p:nvSpPr>
          <p:spPr bwMode="auto">
            <a:xfrm>
              <a:off x="1273" y="3178"/>
              <a:ext cx="22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0</a:t>
              </a:r>
            </a:p>
          </p:txBody>
        </p:sp>
        <p:sp>
          <p:nvSpPr>
            <p:cNvPr id="10276" name="Rectangle 77"/>
            <p:cNvSpPr>
              <a:spLocks noChangeArrowheads="1"/>
            </p:cNvSpPr>
            <p:nvPr/>
          </p:nvSpPr>
          <p:spPr bwMode="auto">
            <a:xfrm>
              <a:off x="1152" y="2885"/>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dirty="0"/>
                <a:t>20</a:t>
              </a:r>
            </a:p>
          </p:txBody>
        </p:sp>
        <p:sp>
          <p:nvSpPr>
            <p:cNvPr id="10277" name="Rectangle 78"/>
            <p:cNvSpPr>
              <a:spLocks noChangeArrowheads="1"/>
            </p:cNvSpPr>
            <p:nvPr/>
          </p:nvSpPr>
          <p:spPr bwMode="auto">
            <a:xfrm>
              <a:off x="1152" y="2588"/>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40</a:t>
              </a:r>
            </a:p>
          </p:txBody>
        </p:sp>
        <p:sp>
          <p:nvSpPr>
            <p:cNvPr id="10278" name="Rectangle 79"/>
            <p:cNvSpPr>
              <a:spLocks noChangeArrowheads="1"/>
            </p:cNvSpPr>
            <p:nvPr/>
          </p:nvSpPr>
          <p:spPr bwMode="auto">
            <a:xfrm>
              <a:off x="1152" y="2294"/>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60</a:t>
              </a:r>
            </a:p>
          </p:txBody>
        </p:sp>
        <p:sp>
          <p:nvSpPr>
            <p:cNvPr id="10279" name="Rectangle 80"/>
            <p:cNvSpPr>
              <a:spLocks noChangeArrowheads="1"/>
            </p:cNvSpPr>
            <p:nvPr/>
          </p:nvSpPr>
          <p:spPr bwMode="auto">
            <a:xfrm>
              <a:off x="1503" y="3503"/>
              <a:ext cx="22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0</a:t>
              </a:r>
            </a:p>
          </p:txBody>
        </p:sp>
        <p:sp>
          <p:nvSpPr>
            <p:cNvPr id="10280" name="Rectangle 81"/>
            <p:cNvSpPr>
              <a:spLocks noChangeArrowheads="1"/>
            </p:cNvSpPr>
            <p:nvPr/>
          </p:nvSpPr>
          <p:spPr bwMode="auto">
            <a:xfrm>
              <a:off x="2378" y="3503"/>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20</a:t>
              </a:r>
            </a:p>
          </p:txBody>
        </p:sp>
        <p:sp>
          <p:nvSpPr>
            <p:cNvPr id="10281" name="Rectangle 82"/>
            <p:cNvSpPr>
              <a:spLocks noChangeArrowheads="1"/>
            </p:cNvSpPr>
            <p:nvPr/>
          </p:nvSpPr>
          <p:spPr bwMode="auto">
            <a:xfrm>
              <a:off x="3317" y="3503"/>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40</a:t>
              </a:r>
            </a:p>
          </p:txBody>
        </p:sp>
        <p:sp>
          <p:nvSpPr>
            <p:cNvPr id="10282" name="Rectangle 83"/>
            <p:cNvSpPr>
              <a:spLocks noChangeArrowheads="1"/>
            </p:cNvSpPr>
            <p:nvPr/>
          </p:nvSpPr>
          <p:spPr bwMode="auto">
            <a:xfrm>
              <a:off x="4253" y="3503"/>
              <a:ext cx="3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a:t>60</a:t>
              </a:r>
            </a:p>
          </p:txBody>
        </p:sp>
        <p:sp>
          <p:nvSpPr>
            <p:cNvPr id="10283" name="Rectangle 84"/>
            <p:cNvSpPr>
              <a:spLocks noChangeArrowheads="1"/>
            </p:cNvSpPr>
            <p:nvPr/>
          </p:nvSpPr>
          <p:spPr bwMode="auto">
            <a:xfrm>
              <a:off x="4445" y="3184"/>
              <a:ext cx="22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i="1"/>
                <a:t>x</a:t>
              </a:r>
            </a:p>
          </p:txBody>
        </p:sp>
        <p:sp>
          <p:nvSpPr>
            <p:cNvPr id="10284" name="Rectangle 85"/>
            <p:cNvSpPr>
              <a:spLocks noChangeArrowheads="1"/>
            </p:cNvSpPr>
            <p:nvPr/>
          </p:nvSpPr>
          <p:spPr bwMode="auto">
            <a:xfrm>
              <a:off x="1500" y="2110"/>
              <a:ext cx="21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nSpc>
                  <a:spcPct val="100000"/>
                </a:lnSpc>
                <a:spcBef>
                  <a:spcPct val="0"/>
                </a:spcBef>
                <a:buFontTx/>
                <a:buNone/>
              </a:pPr>
              <a:r>
                <a:rPr lang="en-US" altLang="en-US" sz="2700" b="1" i="1"/>
                <a:t>y</a:t>
              </a:r>
            </a:p>
          </p:txBody>
        </p:sp>
        <p:sp>
          <p:nvSpPr>
            <p:cNvPr id="10285" name="Oval 86"/>
            <p:cNvSpPr>
              <a:spLocks noChangeArrowheads="1"/>
            </p:cNvSpPr>
            <p:nvPr/>
          </p:nvSpPr>
          <p:spPr bwMode="auto">
            <a:xfrm>
              <a:off x="2740" y="3122"/>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86" name="Oval 87"/>
            <p:cNvSpPr>
              <a:spLocks noChangeArrowheads="1"/>
            </p:cNvSpPr>
            <p:nvPr/>
          </p:nvSpPr>
          <p:spPr bwMode="auto">
            <a:xfrm>
              <a:off x="3892" y="2354"/>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87" name="Oval 88"/>
            <p:cNvSpPr>
              <a:spLocks noChangeArrowheads="1"/>
            </p:cNvSpPr>
            <p:nvPr/>
          </p:nvSpPr>
          <p:spPr bwMode="auto">
            <a:xfrm>
              <a:off x="2500" y="2690"/>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88" name="Oval 89"/>
            <p:cNvSpPr>
              <a:spLocks noChangeArrowheads="1"/>
            </p:cNvSpPr>
            <p:nvPr/>
          </p:nvSpPr>
          <p:spPr bwMode="auto">
            <a:xfrm>
              <a:off x="3412" y="2402"/>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89" name="Oval 90"/>
            <p:cNvSpPr>
              <a:spLocks noChangeArrowheads="1"/>
            </p:cNvSpPr>
            <p:nvPr/>
          </p:nvSpPr>
          <p:spPr bwMode="auto">
            <a:xfrm>
              <a:off x="3220" y="2978"/>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sp>
          <p:nvSpPr>
            <p:cNvPr id="10290" name="Oval 91"/>
            <p:cNvSpPr>
              <a:spLocks noChangeArrowheads="1"/>
            </p:cNvSpPr>
            <p:nvPr/>
          </p:nvSpPr>
          <p:spPr bwMode="auto">
            <a:xfrm>
              <a:off x="2116" y="2930"/>
              <a:ext cx="136" cy="136"/>
            </a:xfrm>
            <a:prstGeom prst="ellipse">
              <a:avLst/>
            </a:prstGeom>
            <a:solidFill>
              <a:srgbClr val="CDBBDA"/>
            </a:solidFill>
            <a:ln w="38100" algn="ctr">
              <a:solidFill>
                <a:srgbClr val="AD8CC1"/>
              </a:solidFill>
              <a:round/>
              <a:headEnd/>
              <a:tailEnd/>
            </a:ln>
          </p:spPr>
          <p:txBody>
            <a:bodyPr wrap="none" anchor="ct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40000"/>
                </a:spcBef>
              </a:pPr>
              <a:endParaRPr lang="en-US" altLang="en-US" sz="3600"/>
            </a:p>
          </p:txBody>
        </p:sp>
      </p:grpSp>
      <p:sp>
        <p:nvSpPr>
          <p:cNvPr id="81925" name="Rectangle 5"/>
          <p:cNvSpPr>
            <a:spLocks noChangeArrowheads="1"/>
          </p:cNvSpPr>
          <p:nvPr/>
        </p:nvSpPr>
        <p:spPr bwMode="auto">
          <a:xfrm>
            <a:off x="969962" y="1404836"/>
            <a:ext cx="8852911" cy="171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marL="292100" indent="-292100"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marL="457200" indent="-457200">
              <a:lnSpc>
                <a:spcPct val="100000"/>
              </a:lnSpc>
              <a:buClr>
                <a:srgbClr val="8E0D30"/>
              </a:buClr>
              <a:buFont typeface="+mj-lt"/>
              <a:buAutoNum type="arabicPeriod"/>
            </a:pPr>
            <a:r>
              <a:rPr lang="en-US" altLang="en-US" sz="2400" dirty="0">
                <a:latin typeface="+mj-lt"/>
              </a:rPr>
              <a:t>How would you draw a line through the points?</a:t>
            </a:r>
          </a:p>
          <a:p>
            <a:pPr marL="457200" indent="-457200">
              <a:lnSpc>
                <a:spcPct val="100000"/>
              </a:lnSpc>
              <a:buClr>
                <a:srgbClr val="8E0D30"/>
              </a:buClr>
              <a:buFont typeface="+mj-lt"/>
              <a:buAutoNum type="arabicPeriod"/>
            </a:pPr>
            <a:r>
              <a:rPr lang="en-US" altLang="en-US" sz="2400" dirty="0">
                <a:latin typeface="+mj-lt"/>
              </a:rPr>
              <a:t>How do you determine which line is the ‘best fit’?</a:t>
            </a:r>
          </a:p>
          <a:p>
            <a:pPr marL="457200" indent="-457200">
              <a:lnSpc>
                <a:spcPct val="100000"/>
              </a:lnSpc>
              <a:buClr>
                <a:srgbClr val="8E0D30"/>
              </a:buClr>
              <a:buFont typeface="+mj-lt"/>
              <a:buAutoNum type="arabicPeriod"/>
            </a:pPr>
            <a:r>
              <a:rPr lang="en-US" altLang="en-US" sz="2400" dirty="0">
                <a:latin typeface="+mj-lt"/>
              </a:rPr>
              <a:t>If there were very many points, how could a computer find the line?</a:t>
            </a:r>
          </a:p>
        </p:txBody>
      </p:sp>
      <p:sp>
        <p:nvSpPr>
          <p:cNvPr id="81965" name="Line 45"/>
          <p:cNvSpPr>
            <a:spLocks noChangeShapeType="1"/>
          </p:cNvSpPr>
          <p:nvPr/>
        </p:nvSpPr>
        <p:spPr bwMode="auto">
          <a:xfrm flipV="1">
            <a:off x="4354513" y="3475038"/>
            <a:ext cx="4068762" cy="1446212"/>
          </a:xfrm>
          <a:prstGeom prst="line">
            <a:avLst/>
          </a:prstGeom>
          <a:noFill/>
          <a:ln w="50800">
            <a:solidFill>
              <a:srgbClr val="DC4D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6" name="Line 46"/>
          <p:cNvSpPr>
            <a:spLocks noChangeShapeType="1"/>
          </p:cNvSpPr>
          <p:nvPr/>
        </p:nvSpPr>
        <p:spPr bwMode="auto">
          <a:xfrm flipV="1">
            <a:off x="4354513" y="3962400"/>
            <a:ext cx="4068762" cy="958850"/>
          </a:xfrm>
          <a:prstGeom prst="line">
            <a:avLst/>
          </a:prstGeom>
          <a:noFill/>
          <a:ln w="50800">
            <a:solidFill>
              <a:srgbClr val="DC4D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7" name="Line 47"/>
          <p:cNvSpPr>
            <a:spLocks noChangeShapeType="1"/>
          </p:cNvSpPr>
          <p:nvPr/>
        </p:nvSpPr>
        <p:spPr bwMode="auto">
          <a:xfrm flipV="1">
            <a:off x="4354513" y="4449764"/>
            <a:ext cx="4291012" cy="471487"/>
          </a:xfrm>
          <a:prstGeom prst="line">
            <a:avLst/>
          </a:prstGeom>
          <a:noFill/>
          <a:ln w="50800">
            <a:solidFill>
              <a:srgbClr val="DC4D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8" name="Line 48"/>
          <p:cNvSpPr>
            <a:spLocks noChangeShapeType="1"/>
          </p:cNvSpPr>
          <p:nvPr/>
        </p:nvSpPr>
        <p:spPr bwMode="auto">
          <a:xfrm flipV="1">
            <a:off x="4506913" y="4114800"/>
            <a:ext cx="4068762" cy="958850"/>
          </a:xfrm>
          <a:prstGeom prst="line">
            <a:avLst/>
          </a:prstGeom>
          <a:noFill/>
          <a:ln w="50800">
            <a:solidFill>
              <a:srgbClr val="DC4D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0" name="Line 50"/>
          <p:cNvSpPr>
            <a:spLocks noChangeShapeType="1"/>
          </p:cNvSpPr>
          <p:nvPr/>
        </p:nvSpPr>
        <p:spPr bwMode="auto">
          <a:xfrm flipV="1">
            <a:off x="5153026" y="3430589"/>
            <a:ext cx="2671763" cy="1601787"/>
          </a:xfrm>
          <a:prstGeom prst="line">
            <a:avLst/>
          </a:prstGeom>
          <a:noFill/>
          <a:ln w="50800">
            <a:solidFill>
              <a:srgbClr val="DC4D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Slide Number Placeholder 4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A6A97D95-57F5-44A9-8270-16E6EBBA632A}" type="slidenum">
              <a:rPr lang="en-US" altLang="en-US" sz="1400"/>
              <a:pPr eaLnBrk="1" hangingPunct="1">
                <a:spcBef>
                  <a:spcPct val="0"/>
                </a:spcBef>
              </a:pPr>
              <a:t>9</a:t>
            </a:fld>
            <a:endParaRPr lang="en-US" altLang="en-US" sz="1400"/>
          </a:p>
        </p:txBody>
      </p:sp>
      <p:sp>
        <p:nvSpPr>
          <p:cNvPr id="2" name="Footer Placeholder 1">
            <a:extLst>
              <a:ext uri="{FF2B5EF4-FFF2-40B4-BE49-F238E27FC236}">
                <a16:creationId xmlns:a16="http://schemas.microsoft.com/office/drawing/2014/main" id="{27F3FEC0-4290-462D-8B21-07FB5BB90091}"/>
              </a:ext>
            </a:extLst>
          </p:cNvPr>
          <p:cNvSpPr>
            <a:spLocks noGrp="1"/>
          </p:cNvSpPr>
          <p:nvPr>
            <p:ph type="ftr" sz="quarter" idx="11"/>
          </p:nvPr>
        </p:nvSpPr>
        <p:spPr/>
        <p:txBody>
          <a:bodyPr/>
          <a:lstStyle/>
          <a:p>
            <a:r>
              <a:rPr lang="en-US"/>
              <a:t>Lecture 10 - Simple Linear Regression II</a:t>
            </a:r>
          </a:p>
        </p:txBody>
      </p:sp>
      <p:sp>
        <p:nvSpPr>
          <p:cNvPr id="53" name="Title 1">
            <a:extLst>
              <a:ext uri="{FF2B5EF4-FFF2-40B4-BE49-F238E27FC236}">
                <a16:creationId xmlns:a16="http://schemas.microsoft.com/office/drawing/2014/main" id="{2BE3B4B6-919C-3444-A6C9-ABEA91FE8026}"/>
              </a:ext>
            </a:extLst>
          </p:cNvPr>
          <p:cNvSpPr txBox="1">
            <a:spLocks/>
          </p:cNvSpPr>
          <p:nvPr/>
        </p:nvSpPr>
        <p:spPr>
          <a:xfrm>
            <a:off x="838200" y="0"/>
            <a:ext cx="10744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Topic: How Linear Regression is Fit</a:t>
            </a:r>
          </a:p>
        </p:txBody>
      </p:sp>
    </p:spTree>
    <p:extLst>
      <p:ext uri="{BB962C8B-B14F-4D97-AF65-F5344CB8AC3E}">
        <p14:creationId xmlns:p14="http://schemas.microsoft.com/office/powerpoint/2010/main" val="2484072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wipe(left)">
                                      <p:cBhvr>
                                        <p:cTn id="7" dur="500"/>
                                        <p:tgtEl>
                                          <p:spTgt spid="819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5">
                                            <p:txEl>
                                              <p:pRg st="1" end="1"/>
                                            </p:txEl>
                                          </p:spTgt>
                                        </p:tgtEl>
                                        <p:attrNameLst>
                                          <p:attrName>style.visibility</p:attrName>
                                        </p:attrNameLst>
                                      </p:cBhvr>
                                      <p:to>
                                        <p:strVal val="visible"/>
                                      </p:to>
                                    </p:set>
                                    <p:animEffect transition="in" filter="wipe(left)">
                                      <p:cBhvr>
                                        <p:cTn id="12" dur="500"/>
                                        <p:tgtEl>
                                          <p:spTgt spid="819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5">
                                            <p:txEl>
                                              <p:pRg st="2" end="2"/>
                                            </p:txEl>
                                          </p:spTgt>
                                        </p:tgtEl>
                                        <p:attrNameLst>
                                          <p:attrName>style.visibility</p:attrName>
                                        </p:attrNameLst>
                                      </p:cBhvr>
                                      <p:to>
                                        <p:strVal val="visible"/>
                                      </p:to>
                                    </p:set>
                                    <p:animEffect transition="in" filter="wipe(left)">
                                      <p:cBhvr>
                                        <p:cTn id="17" dur="500"/>
                                        <p:tgtEl>
                                          <p:spTgt spid="81925">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1965"/>
                                        </p:tgtEl>
                                        <p:attrNameLst>
                                          <p:attrName>style.visibility</p:attrName>
                                        </p:attrNameLst>
                                      </p:cBhvr>
                                      <p:to>
                                        <p:strVal val="visible"/>
                                      </p:to>
                                    </p:set>
                                    <p:animEffect transition="in" filter="wipe(left)">
                                      <p:cBhvr>
                                        <p:cTn id="21" dur="500"/>
                                        <p:tgtEl>
                                          <p:spTgt spid="81965"/>
                                        </p:tgtEl>
                                      </p:cBhvr>
                                    </p:animEffect>
                                  </p:childTnLst>
                                  <p:subTnLst>
                                    <p:set>
                                      <p:cBhvr override="childStyle">
                                        <p:cTn dur="1" fill="hold" display="0" masterRel="nextClick" afterEffect="1"/>
                                        <p:tgtEl>
                                          <p:spTgt spid="81965"/>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966"/>
                                        </p:tgtEl>
                                        <p:attrNameLst>
                                          <p:attrName>style.visibility</p:attrName>
                                        </p:attrNameLst>
                                      </p:cBhvr>
                                      <p:to>
                                        <p:strVal val="visible"/>
                                      </p:to>
                                    </p:set>
                                    <p:animEffect transition="in" filter="wipe(left)">
                                      <p:cBhvr>
                                        <p:cTn id="26" dur="500"/>
                                        <p:tgtEl>
                                          <p:spTgt spid="81966"/>
                                        </p:tgtEl>
                                      </p:cBhvr>
                                    </p:animEffect>
                                  </p:childTnLst>
                                  <p:subTnLst>
                                    <p:set>
                                      <p:cBhvr override="childStyle">
                                        <p:cTn dur="1" fill="hold" display="0" masterRel="nextClick" afterEffect="1"/>
                                        <p:tgtEl>
                                          <p:spTgt spid="8196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1967"/>
                                        </p:tgtEl>
                                        <p:attrNameLst>
                                          <p:attrName>style.visibility</p:attrName>
                                        </p:attrNameLst>
                                      </p:cBhvr>
                                      <p:to>
                                        <p:strVal val="visible"/>
                                      </p:to>
                                    </p:set>
                                    <p:animEffect transition="in" filter="wipe(left)">
                                      <p:cBhvr>
                                        <p:cTn id="31" dur="500"/>
                                        <p:tgtEl>
                                          <p:spTgt spid="81967"/>
                                        </p:tgtEl>
                                      </p:cBhvr>
                                    </p:animEffect>
                                  </p:childTnLst>
                                  <p:subTnLst>
                                    <p:set>
                                      <p:cBhvr override="childStyle">
                                        <p:cTn dur="1" fill="hold" display="0" masterRel="nextClick" afterEffect="1"/>
                                        <p:tgtEl>
                                          <p:spTgt spid="81967"/>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1968"/>
                                        </p:tgtEl>
                                        <p:attrNameLst>
                                          <p:attrName>style.visibility</p:attrName>
                                        </p:attrNameLst>
                                      </p:cBhvr>
                                      <p:to>
                                        <p:strVal val="visible"/>
                                      </p:to>
                                    </p:set>
                                    <p:animEffect transition="in" filter="wipe(left)">
                                      <p:cBhvr>
                                        <p:cTn id="36" dur="500"/>
                                        <p:tgtEl>
                                          <p:spTgt spid="81968"/>
                                        </p:tgtEl>
                                      </p:cBhvr>
                                    </p:animEffect>
                                  </p:childTnLst>
                                  <p:subTnLst>
                                    <p:set>
                                      <p:cBhvr override="childStyle">
                                        <p:cTn dur="1" fill="hold" display="0" masterRel="nextClick" afterEffect="1"/>
                                        <p:tgtEl>
                                          <p:spTgt spid="81968"/>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1970"/>
                                        </p:tgtEl>
                                        <p:attrNameLst>
                                          <p:attrName>style.visibility</p:attrName>
                                        </p:attrNameLst>
                                      </p:cBhvr>
                                      <p:to>
                                        <p:strVal val="visible"/>
                                      </p:to>
                                    </p:set>
                                    <p:animEffect transition="in" filter="wipe(down)">
                                      <p:cBhvr>
                                        <p:cTn id="41" dur="500"/>
                                        <p:tgtEl>
                                          <p:spTgt spid="81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build="p"/>
      <p:bldP spid="81965" grpId="0" animBg="1"/>
      <p:bldP spid="81966" grpId="0" animBg="1"/>
      <p:bldP spid="81967" grpId="0" animBg="1"/>
      <p:bldP spid="81968" grpId="0" animBg="1"/>
      <p:bldP spid="8197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4685</TotalTime>
  <Words>1421</Words>
  <Application>Microsoft Macintosh PowerPoint</Application>
  <PresentationFormat>Widescreen</PresentationFormat>
  <Paragraphs>230</Paragraphs>
  <Slides>19</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Cambria Math</vt:lpstr>
      <vt:lpstr>Symbol</vt:lpstr>
      <vt:lpstr>Times New Roman</vt:lpstr>
      <vt:lpstr>Wingdings</vt:lpstr>
      <vt:lpstr>Office Theme</vt:lpstr>
      <vt:lpstr>Equation</vt:lpstr>
      <vt:lpstr>BUSQOM 1080 Simple Linear Regression II</vt:lpstr>
      <vt:lpstr>PowerPoint Presentation</vt:lpstr>
      <vt:lpstr>PowerPoint Presentation</vt:lpstr>
      <vt:lpstr>Review: Simple Linear Regression</vt:lpstr>
      <vt:lpstr>Probabilistic Linear Model: Assumptions</vt:lpstr>
      <vt:lpstr>Regression Assumptions: Independence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Confidence Interval for the Fitted Parameters</vt:lpstr>
      <vt:lpstr>Topic: Prediction with Lin. Reg.</vt:lpstr>
      <vt:lpstr>Topic: Prediction with Lin. Reg. in R</vt:lpstr>
      <vt:lpstr>Topic: Prediction with Lin. Reg. in R</vt:lpstr>
      <vt:lpstr>Topic: R2 for Linear Reg.</vt:lpstr>
      <vt:lpstr>Preview: Beyond Simple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Krista</dc:creator>
  <cp:lastModifiedBy>Hamilton, Michael</cp:lastModifiedBy>
  <cp:revision>91</cp:revision>
  <dcterms:created xsi:type="dcterms:W3CDTF">2016-10-04T03:43:53Z</dcterms:created>
  <dcterms:modified xsi:type="dcterms:W3CDTF">2020-11-26T21:06:09Z</dcterms:modified>
</cp:coreProperties>
</file>