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9" r:id="rId3"/>
    <p:sldId id="340" r:id="rId4"/>
    <p:sldId id="343" r:id="rId5"/>
    <p:sldId id="258" r:id="rId6"/>
    <p:sldId id="259" r:id="rId7"/>
    <p:sldId id="275" r:id="rId8"/>
    <p:sldId id="260" r:id="rId9"/>
    <p:sldId id="344" r:id="rId10"/>
    <p:sldId id="345" r:id="rId11"/>
    <p:sldId id="346" r:id="rId12"/>
    <p:sldId id="282" r:id="rId13"/>
    <p:sldId id="302" r:id="rId14"/>
    <p:sldId id="304" r:id="rId15"/>
    <p:sldId id="301" r:id="rId16"/>
    <p:sldId id="303" r:id="rId17"/>
    <p:sldId id="273" r:id="rId18"/>
    <p:sldId id="305" r:id="rId19"/>
    <p:sldId id="30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4" autoAdjust="0"/>
    <p:restoredTop sz="94660"/>
  </p:normalViewPr>
  <p:slideViewPr>
    <p:cSldViewPr snapToGrid="0">
      <p:cViewPr varScale="1">
        <p:scale>
          <a:sx n="91" d="100"/>
          <a:sy n="91" d="100"/>
        </p:scale>
        <p:origin x="2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E575B-A005-477D-BA6A-69019B49C3E0}" type="datetimeFigureOut">
              <a:rPr lang="en-US" smtClean="0"/>
              <a:t>11/26/20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EC470-3195-4084-9C7D-116AB2D6F9B9}" type="slidenum">
              <a:rPr lang="en-US" smtClean="0"/>
              <a:t>‹#›</a:t>
            </a:fld>
            <a:endParaRPr lang="en-US"/>
          </a:p>
        </p:txBody>
      </p:sp>
    </p:spTree>
    <p:extLst>
      <p:ext uri="{BB962C8B-B14F-4D97-AF65-F5344CB8AC3E}">
        <p14:creationId xmlns:p14="http://schemas.microsoft.com/office/powerpoint/2010/main" val="316989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1782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EC470-3195-4084-9C7D-116AB2D6F9B9}" type="slidenum">
              <a:rPr lang="en-US" smtClean="0"/>
              <a:t>5</a:t>
            </a:fld>
            <a:endParaRPr lang="en-US"/>
          </a:p>
        </p:txBody>
      </p:sp>
    </p:spTree>
    <p:extLst>
      <p:ext uri="{BB962C8B-B14F-4D97-AF65-F5344CB8AC3E}">
        <p14:creationId xmlns:p14="http://schemas.microsoft.com/office/powerpoint/2010/main" val="143216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EC470-3195-4084-9C7D-116AB2D6F9B9}" type="slidenum">
              <a:rPr lang="en-US" smtClean="0"/>
              <a:t>12</a:t>
            </a:fld>
            <a:endParaRPr lang="en-US"/>
          </a:p>
        </p:txBody>
      </p:sp>
    </p:spTree>
    <p:extLst>
      <p:ext uri="{BB962C8B-B14F-4D97-AF65-F5344CB8AC3E}">
        <p14:creationId xmlns:p14="http://schemas.microsoft.com/office/powerpoint/2010/main" val="69443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3EC470-3195-4084-9C7D-116AB2D6F9B9}" type="slidenum">
              <a:rPr lang="en-US" smtClean="0"/>
              <a:t>18</a:t>
            </a:fld>
            <a:endParaRPr lang="en-US"/>
          </a:p>
        </p:txBody>
      </p:sp>
    </p:spTree>
    <p:extLst>
      <p:ext uri="{BB962C8B-B14F-4D97-AF65-F5344CB8AC3E}">
        <p14:creationId xmlns:p14="http://schemas.microsoft.com/office/powerpoint/2010/main" val="404135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D9AA13-EBC1-4297-BFC8-769E59D8AD6E}"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11 - Multiple Linear Regression</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F97CCD10-B552-3947-ADCD-7FE88FB92D49}"/>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95615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D534B-D460-4C18-AF7F-2720F30C1C50}"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11 - Multiple Linear Regression</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277191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7563C8-8F1B-4456-BCB3-38A68801E606}"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11 - Multiple Linear Regression</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54460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3953ED-12A9-4CCE-9AC5-EBDF48164F13}"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11 - Multiple Linear Regression</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471A45B2-9D89-5349-9268-478DC9A50595}"/>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418354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B629F-7CE1-4403-8871-98220B66BF8B}" type="datetime1">
              <a:rPr lang="en-US" smtClean="0"/>
              <a:t>11/26/20</a:t>
            </a:fld>
            <a:endParaRPr lang="en-US"/>
          </a:p>
        </p:txBody>
      </p:sp>
      <p:sp>
        <p:nvSpPr>
          <p:cNvPr id="5" name="Footer Placeholder 4"/>
          <p:cNvSpPr>
            <a:spLocks noGrp="1"/>
          </p:cNvSpPr>
          <p:nvPr>
            <p:ph type="ftr" sz="quarter" idx="11"/>
          </p:nvPr>
        </p:nvSpPr>
        <p:spPr/>
        <p:txBody>
          <a:bodyPr/>
          <a:lstStyle/>
          <a:p>
            <a:r>
              <a:rPr lang="en-US"/>
              <a:t>Lecture 11 - Multiple Linear Regression</a:t>
            </a:r>
          </a:p>
        </p:txBody>
      </p:sp>
      <p:sp>
        <p:nvSpPr>
          <p:cNvPr id="6" name="Slide Number Placeholder 5"/>
          <p:cNvSpPr>
            <a:spLocks noGrp="1"/>
          </p:cNvSpPr>
          <p:nvPr>
            <p:ph type="sldNum" sz="quarter" idx="12"/>
          </p:nvPr>
        </p:nvSpPr>
        <p:spPr/>
        <p:txBody>
          <a:body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2426493C-0BFA-AA49-8459-75598355E44D}"/>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87518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F3375A-AEEA-47D7-84BF-0943B613F788}"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11 - Multiple Linear Regression</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87807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8A677D-9C96-4B3C-A32C-2954946482B7}" type="datetime1">
              <a:rPr lang="en-US" smtClean="0"/>
              <a:t>11/26/20</a:t>
            </a:fld>
            <a:endParaRPr lang="en-US"/>
          </a:p>
        </p:txBody>
      </p:sp>
      <p:sp>
        <p:nvSpPr>
          <p:cNvPr id="8" name="Footer Placeholder 7"/>
          <p:cNvSpPr>
            <a:spLocks noGrp="1"/>
          </p:cNvSpPr>
          <p:nvPr>
            <p:ph type="ftr" sz="quarter" idx="11"/>
          </p:nvPr>
        </p:nvSpPr>
        <p:spPr/>
        <p:txBody>
          <a:bodyPr/>
          <a:lstStyle/>
          <a:p>
            <a:r>
              <a:rPr lang="en-US"/>
              <a:t>Lecture 11 - Multiple Linear Regression</a:t>
            </a:r>
          </a:p>
        </p:txBody>
      </p:sp>
      <p:sp>
        <p:nvSpPr>
          <p:cNvPr id="9" name="Slide Number Placeholder 8"/>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122629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B72C7-75C1-4ABD-94F3-AF094E7FF8FA}" type="datetime1">
              <a:rPr lang="en-US" smtClean="0"/>
              <a:t>11/26/20</a:t>
            </a:fld>
            <a:endParaRPr lang="en-US"/>
          </a:p>
        </p:txBody>
      </p:sp>
      <p:sp>
        <p:nvSpPr>
          <p:cNvPr id="4" name="Footer Placeholder 3"/>
          <p:cNvSpPr>
            <a:spLocks noGrp="1"/>
          </p:cNvSpPr>
          <p:nvPr>
            <p:ph type="ftr" sz="quarter" idx="11"/>
          </p:nvPr>
        </p:nvSpPr>
        <p:spPr/>
        <p:txBody>
          <a:bodyPr/>
          <a:lstStyle/>
          <a:p>
            <a:r>
              <a:rPr lang="en-US"/>
              <a:t>Lecture 11 - Multiple Linear Regression</a:t>
            </a:r>
          </a:p>
        </p:txBody>
      </p:sp>
      <p:sp>
        <p:nvSpPr>
          <p:cNvPr id="5" name="Slide Number Placeholder 4"/>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12926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90C1F-FCB8-4079-9C8C-20D245A63A19}" type="datetime1">
              <a:rPr lang="en-US" smtClean="0"/>
              <a:t>11/26/20</a:t>
            </a:fld>
            <a:endParaRPr lang="en-US"/>
          </a:p>
        </p:txBody>
      </p:sp>
      <p:sp>
        <p:nvSpPr>
          <p:cNvPr id="3" name="Footer Placeholder 2"/>
          <p:cNvSpPr>
            <a:spLocks noGrp="1"/>
          </p:cNvSpPr>
          <p:nvPr>
            <p:ph type="ftr" sz="quarter" idx="11"/>
          </p:nvPr>
        </p:nvSpPr>
        <p:spPr/>
        <p:txBody>
          <a:bodyPr/>
          <a:lstStyle/>
          <a:p>
            <a:r>
              <a:rPr lang="en-US"/>
              <a:t>Lecture 11 - Multiple Linear Regression</a:t>
            </a:r>
          </a:p>
        </p:txBody>
      </p:sp>
      <p:sp>
        <p:nvSpPr>
          <p:cNvPr id="4" name="Slide Number Placeholder 3"/>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366276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B645C-F8AA-445F-8B05-39C2CB872261}"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11 - Multiple Linear Regression</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33681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FE98A-82A0-4F06-83E9-D6096F2B188A}" type="datetime1">
              <a:rPr lang="en-US" smtClean="0"/>
              <a:t>11/26/20</a:t>
            </a:fld>
            <a:endParaRPr lang="en-US"/>
          </a:p>
        </p:txBody>
      </p:sp>
      <p:sp>
        <p:nvSpPr>
          <p:cNvPr id="6" name="Footer Placeholder 5"/>
          <p:cNvSpPr>
            <a:spLocks noGrp="1"/>
          </p:cNvSpPr>
          <p:nvPr>
            <p:ph type="ftr" sz="quarter" idx="11"/>
          </p:nvPr>
        </p:nvSpPr>
        <p:spPr/>
        <p:txBody>
          <a:bodyPr/>
          <a:lstStyle/>
          <a:p>
            <a:r>
              <a:rPr lang="en-US"/>
              <a:t>Lecture 11 - Multiple Linear Regression</a:t>
            </a:r>
          </a:p>
        </p:txBody>
      </p:sp>
      <p:sp>
        <p:nvSpPr>
          <p:cNvPr id="7" name="Slide Number Placeholder 6"/>
          <p:cNvSpPr>
            <a:spLocks noGrp="1"/>
          </p:cNvSpPr>
          <p:nvPr>
            <p:ph type="sldNum" sz="quarter" idx="12"/>
          </p:nvPr>
        </p:nvSpPr>
        <p:spPr/>
        <p:txBody>
          <a:bodyPr/>
          <a:lstStyle/>
          <a:p>
            <a:fld id="{F4D677F5-6401-4ECE-9434-31FD34043E71}" type="slidenum">
              <a:rPr lang="en-US" smtClean="0"/>
              <a:t>‹#›</a:t>
            </a:fld>
            <a:endParaRPr lang="en-US"/>
          </a:p>
        </p:txBody>
      </p:sp>
    </p:spTree>
    <p:extLst>
      <p:ext uri="{BB962C8B-B14F-4D97-AF65-F5344CB8AC3E}">
        <p14:creationId xmlns:p14="http://schemas.microsoft.com/office/powerpoint/2010/main" val="69030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C6BA3-5AAE-4F72-BF61-8D5A85BD96BA}" type="datetime1">
              <a:rPr lang="en-US" smtClean="0"/>
              <a:t>11/26/20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11 - Multiple Linear Regression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677F5-6401-4ECE-9434-31FD34043E71}" type="slidenum">
              <a:rPr lang="en-US" smtClean="0"/>
              <a:t>‹#›</a:t>
            </a:fld>
            <a:endParaRPr lang="en-US"/>
          </a:p>
        </p:txBody>
      </p:sp>
      <p:pic>
        <p:nvPicPr>
          <p:cNvPr id="7" name="Picture 6" descr="A screenshot of a cell phone&#10;&#10;Description automatically generated">
            <a:extLst>
              <a:ext uri="{FF2B5EF4-FFF2-40B4-BE49-F238E27FC236}">
                <a16:creationId xmlns:a16="http://schemas.microsoft.com/office/drawing/2014/main" id="{60CB2878-3303-9546-BEAD-AA9294222A2E}"/>
              </a:ext>
            </a:extLst>
          </p:cNvPr>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66250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4748CE-ADBE-43A1-A995-45BFA222288E}"/>
              </a:ext>
            </a:extLst>
          </p:cNvPr>
          <p:cNvSpPr>
            <a:spLocks noGrp="1"/>
          </p:cNvSpPr>
          <p:nvPr>
            <p:ph type="ftr" sz="quarter" idx="11"/>
          </p:nvPr>
        </p:nvSpPr>
        <p:spPr/>
        <p:txBody>
          <a:bodyPr/>
          <a:lstStyle/>
          <a:p>
            <a:r>
              <a:rPr lang="en-US"/>
              <a:t>Lecture 11 - Multiple Linear Regression</a:t>
            </a:r>
          </a:p>
        </p:txBody>
      </p:sp>
      <p:sp>
        <p:nvSpPr>
          <p:cNvPr id="5" name="Slide Number Placeholder 4">
            <a:extLst>
              <a:ext uri="{FF2B5EF4-FFF2-40B4-BE49-F238E27FC236}">
                <a16:creationId xmlns:a16="http://schemas.microsoft.com/office/drawing/2014/main" id="{D0E56FFF-EF30-4EF9-AF8B-087877437170}"/>
              </a:ext>
            </a:extLst>
          </p:cNvPr>
          <p:cNvSpPr>
            <a:spLocks noGrp="1"/>
          </p:cNvSpPr>
          <p:nvPr>
            <p:ph type="sldNum" sz="quarter" idx="12"/>
          </p:nvPr>
        </p:nvSpPr>
        <p:spPr/>
        <p:txBody>
          <a:bodyPr/>
          <a:lstStyle/>
          <a:p>
            <a:fld id="{F4D677F5-6401-4ECE-9434-31FD34043E71}" type="slidenum">
              <a:rPr lang="en-US" smtClean="0"/>
              <a:t>1</a:t>
            </a:fld>
            <a:endParaRPr lang="en-US"/>
          </a:p>
        </p:txBody>
      </p:sp>
      <p:sp>
        <p:nvSpPr>
          <p:cNvPr id="10" name="Title 1">
            <a:extLst>
              <a:ext uri="{FF2B5EF4-FFF2-40B4-BE49-F238E27FC236}">
                <a16:creationId xmlns:a16="http://schemas.microsoft.com/office/drawing/2014/main" id="{C10AD8EB-E3EA-4803-B041-CAC626CD6B96}"/>
              </a:ext>
            </a:extLst>
          </p:cNvPr>
          <p:cNvSpPr>
            <a:spLocks noGrp="1"/>
          </p:cNvSpPr>
          <p:nvPr>
            <p:ph type="ctrTitle"/>
          </p:nvPr>
        </p:nvSpPr>
        <p:spPr>
          <a:xfrm>
            <a:off x="1524000" y="1122363"/>
            <a:ext cx="9144000" cy="2387600"/>
          </a:xfrm>
        </p:spPr>
        <p:txBody>
          <a:bodyPr>
            <a:normAutofit/>
          </a:bodyPr>
          <a:lstStyle/>
          <a:p>
            <a:r>
              <a:rPr lang="en-US" dirty="0">
                <a:latin typeface="Cambria Math" panose="02040503050406030204" pitchFamily="18" charset="0"/>
                <a:ea typeface="Cambria Math" panose="02040503050406030204" pitchFamily="18" charset="0"/>
              </a:rPr>
              <a:t>BUSQOM 1080</a:t>
            </a:r>
            <a:br>
              <a:rPr lang="en-US" dirty="0"/>
            </a:br>
            <a:r>
              <a:rPr lang="en-US" dirty="0"/>
              <a:t>Multiple Regression I</a:t>
            </a:r>
          </a:p>
        </p:txBody>
      </p:sp>
      <p:sp>
        <p:nvSpPr>
          <p:cNvPr id="6" name="Subtitle 2">
            <a:extLst>
              <a:ext uri="{FF2B5EF4-FFF2-40B4-BE49-F238E27FC236}">
                <a16:creationId xmlns:a16="http://schemas.microsoft.com/office/drawing/2014/main" id="{2D1A1348-0B0A-694E-8976-1AF02AE0B756}"/>
              </a:ext>
            </a:extLst>
          </p:cNvPr>
          <p:cNvSpPr>
            <a:spLocks noGrp="1"/>
          </p:cNvSpPr>
          <p:nvPr>
            <p:ph type="subTitle" idx="1"/>
          </p:nvPr>
        </p:nvSpPr>
        <p:spPr>
          <a:xfrm>
            <a:off x="1524000" y="4079875"/>
            <a:ext cx="9144000" cy="1655762"/>
          </a:xfrm>
        </p:spPr>
        <p:txBody>
          <a:bodyPr>
            <a:normAutofit fontScale="85000" lnSpcReduction="20000"/>
          </a:bodyPr>
          <a:lstStyle/>
          <a:p>
            <a:r>
              <a:rPr lang="en-US" sz="4400" dirty="0">
                <a:latin typeface="Cambria Math" panose="02040503050406030204" pitchFamily="18" charset="0"/>
                <a:ea typeface="Cambria Math" panose="02040503050406030204" pitchFamily="18" charset="0"/>
              </a:rPr>
              <a:t>Fall 2020</a:t>
            </a:r>
          </a:p>
          <a:p>
            <a:r>
              <a:rPr lang="en-US" sz="4400" dirty="0">
                <a:latin typeface="Cambria Math" panose="02040503050406030204" pitchFamily="18" charset="0"/>
                <a:ea typeface="Cambria Math" panose="02040503050406030204" pitchFamily="18" charset="0"/>
              </a:rPr>
              <a:t>Lecture 11</a:t>
            </a:r>
          </a:p>
          <a:p>
            <a:r>
              <a:rPr lang="en-US" sz="4400" dirty="0">
                <a:latin typeface="Cambria Math" panose="02040503050406030204" pitchFamily="18" charset="0"/>
                <a:ea typeface="Cambria Math" panose="02040503050406030204" pitchFamily="18" charset="0"/>
              </a:rPr>
              <a:t>Professor: Michael Hamilton</a:t>
            </a:r>
          </a:p>
        </p:txBody>
      </p:sp>
    </p:spTree>
    <p:extLst>
      <p:ext uri="{BB962C8B-B14F-4D97-AF65-F5344CB8AC3E}">
        <p14:creationId xmlns:p14="http://schemas.microsoft.com/office/powerpoint/2010/main" val="191289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076567"/>
            <a:ext cx="7327900" cy="5462345"/>
          </a:xfrm>
          <a:prstGeom prst="rect">
            <a:avLst/>
          </a:prstGeom>
        </p:spPr>
      </p:pic>
      <p:sp>
        <p:nvSpPr>
          <p:cNvPr id="3" name="Footer Placeholder 2">
            <a:extLst>
              <a:ext uri="{FF2B5EF4-FFF2-40B4-BE49-F238E27FC236}">
                <a16:creationId xmlns:a16="http://schemas.microsoft.com/office/drawing/2014/main" id="{382A5F67-06E3-4D38-AB08-B8AA6311DBEF}"/>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334D9E28-5354-41DD-8E61-09C48D7AC982}"/>
              </a:ext>
            </a:extLst>
          </p:cNvPr>
          <p:cNvSpPr>
            <a:spLocks noGrp="1"/>
          </p:cNvSpPr>
          <p:nvPr>
            <p:ph type="sldNum" sz="quarter" idx="12"/>
          </p:nvPr>
        </p:nvSpPr>
        <p:spPr/>
        <p:txBody>
          <a:bodyPr/>
          <a:lstStyle/>
          <a:p>
            <a:fld id="{F4D677F5-6401-4ECE-9434-31FD34043E71}" type="slidenum">
              <a:rPr lang="en-US" smtClean="0"/>
              <a:t>10</a:t>
            </a:fld>
            <a:endParaRPr lang="en-US"/>
          </a:p>
        </p:txBody>
      </p:sp>
      <p:sp>
        <p:nvSpPr>
          <p:cNvPr id="9" name="Rectangle: Rounded Corners 7">
            <a:extLst>
              <a:ext uri="{FF2B5EF4-FFF2-40B4-BE49-F238E27FC236}">
                <a16:creationId xmlns:a16="http://schemas.microsoft.com/office/drawing/2014/main" id="{18F25B05-1A7A-409B-88CC-116EAA762DD1}"/>
              </a:ext>
            </a:extLst>
          </p:cNvPr>
          <p:cNvSpPr/>
          <p:nvPr/>
        </p:nvSpPr>
        <p:spPr>
          <a:xfrm>
            <a:off x="1054100" y="4394706"/>
            <a:ext cx="5613400" cy="53238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BA2FDFD-888E-4DA0-B572-42CF39D6B969}"/>
              </a:ext>
            </a:extLst>
          </p:cNvPr>
          <p:cNvCxnSpPr>
            <a:cxnSpLocks/>
          </p:cNvCxnSpPr>
          <p:nvPr/>
        </p:nvCxnSpPr>
        <p:spPr>
          <a:xfrm flipH="1">
            <a:off x="6667500" y="3517900"/>
            <a:ext cx="1168400" cy="11557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B7FC2C-8708-4840-830A-7745EA3CE32B}"/>
              </a:ext>
            </a:extLst>
          </p:cNvPr>
          <p:cNvSpPr txBox="1"/>
          <p:nvPr/>
        </p:nvSpPr>
        <p:spPr>
          <a:xfrm>
            <a:off x="7835900" y="2747120"/>
            <a:ext cx="4152900" cy="2677656"/>
          </a:xfrm>
          <a:prstGeom prst="rect">
            <a:avLst/>
          </a:prstGeom>
          <a:noFill/>
        </p:spPr>
        <p:txBody>
          <a:bodyPr wrap="square" rtlCol="0">
            <a:spAutoFit/>
          </a:bodyPr>
          <a:lstStyle/>
          <a:p>
            <a:r>
              <a:rPr lang="en-US" sz="2400" dirty="0">
                <a:solidFill>
                  <a:srgbClr val="C00000"/>
                </a:solidFill>
              </a:rPr>
              <a:t>Using p-values, we can determine neither variable is significant, but Hits is somewhat close. We can also read off their estimated coefficients in the multiple linear regression model</a:t>
            </a:r>
          </a:p>
        </p:txBody>
      </p:sp>
      <p:sp>
        <p:nvSpPr>
          <p:cNvPr id="13" name="Title 1">
            <a:extLst>
              <a:ext uri="{FF2B5EF4-FFF2-40B4-BE49-F238E27FC236}">
                <a16:creationId xmlns:a16="http://schemas.microsoft.com/office/drawing/2014/main" id="{4F2FFEC2-B8B6-3F45-8E0C-226163D2B0C1}"/>
              </a:ext>
            </a:extLst>
          </p:cNvPr>
          <p:cNvSpPr>
            <a:spLocks noGrp="1"/>
          </p:cNvSpPr>
          <p:nvPr>
            <p:ph type="title"/>
          </p:nvPr>
        </p:nvSpPr>
        <p:spPr>
          <a:xfrm>
            <a:off x="838200" y="18255"/>
            <a:ext cx="10515600" cy="1325563"/>
          </a:xfrm>
        </p:spPr>
        <p:txBody>
          <a:bodyPr/>
          <a:lstStyle/>
          <a:p>
            <a:r>
              <a:rPr lang="en-US" u="sng" dirty="0"/>
              <a:t>Topic: Multiple Regression in R</a:t>
            </a:r>
          </a:p>
        </p:txBody>
      </p:sp>
    </p:spTree>
    <p:extLst>
      <p:ext uri="{BB962C8B-B14F-4D97-AF65-F5344CB8AC3E}">
        <p14:creationId xmlns:p14="http://schemas.microsoft.com/office/powerpoint/2010/main" val="8669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076567"/>
            <a:ext cx="7327900" cy="5462345"/>
          </a:xfrm>
          <a:prstGeom prst="rect">
            <a:avLst/>
          </a:prstGeom>
        </p:spPr>
      </p:pic>
      <p:sp>
        <p:nvSpPr>
          <p:cNvPr id="3" name="Footer Placeholder 2">
            <a:extLst>
              <a:ext uri="{FF2B5EF4-FFF2-40B4-BE49-F238E27FC236}">
                <a16:creationId xmlns:a16="http://schemas.microsoft.com/office/drawing/2014/main" id="{382A5F67-06E3-4D38-AB08-B8AA6311DBEF}"/>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334D9E28-5354-41DD-8E61-09C48D7AC982}"/>
              </a:ext>
            </a:extLst>
          </p:cNvPr>
          <p:cNvSpPr>
            <a:spLocks noGrp="1"/>
          </p:cNvSpPr>
          <p:nvPr>
            <p:ph type="sldNum" sz="quarter" idx="12"/>
          </p:nvPr>
        </p:nvSpPr>
        <p:spPr/>
        <p:txBody>
          <a:bodyPr/>
          <a:lstStyle/>
          <a:p>
            <a:fld id="{F4D677F5-6401-4ECE-9434-31FD34043E71}" type="slidenum">
              <a:rPr lang="en-US" smtClean="0"/>
              <a:t>11</a:t>
            </a:fld>
            <a:endParaRPr lang="en-US"/>
          </a:p>
        </p:txBody>
      </p:sp>
      <p:sp>
        <p:nvSpPr>
          <p:cNvPr id="9" name="Rectangle: Rounded Corners 9">
            <a:extLst>
              <a:ext uri="{FF2B5EF4-FFF2-40B4-BE49-F238E27FC236}">
                <a16:creationId xmlns:a16="http://schemas.microsoft.com/office/drawing/2014/main" id="{280A51D1-6498-415E-8313-D45684418B82}"/>
              </a:ext>
            </a:extLst>
          </p:cNvPr>
          <p:cNvSpPr/>
          <p:nvPr/>
        </p:nvSpPr>
        <p:spPr>
          <a:xfrm>
            <a:off x="1075605" y="5889677"/>
            <a:ext cx="6645995" cy="2841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B3802D9-69C2-46AD-A773-429D79D6949C}"/>
              </a:ext>
            </a:extLst>
          </p:cNvPr>
          <p:cNvSpPr txBox="1"/>
          <p:nvPr/>
        </p:nvSpPr>
        <p:spPr>
          <a:xfrm>
            <a:off x="8097048" y="1995781"/>
            <a:ext cx="3770304" cy="3785652"/>
          </a:xfrm>
          <a:prstGeom prst="rect">
            <a:avLst/>
          </a:prstGeom>
          <a:noFill/>
        </p:spPr>
        <p:txBody>
          <a:bodyPr wrap="square" rtlCol="0">
            <a:spAutoFit/>
          </a:bodyPr>
          <a:lstStyle/>
          <a:p>
            <a:r>
              <a:rPr lang="en-US" sz="2400" dirty="0">
                <a:solidFill>
                  <a:srgbClr val="C00000"/>
                </a:solidFill>
              </a:rPr>
              <a:t>What about the overall amount of variation in the data explained by the model?</a:t>
            </a:r>
          </a:p>
          <a:p>
            <a:r>
              <a:rPr lang="en-US" sz="2400" dirty="0">
                <a:solidFill>
                  <a:srgbClr val="C00000"/>
                </a:solidFill>
              </a:rPr>
              <a:t>Multiple R-squared = 0.09</a:t>
            </a:r>
          </a:p>
          <a:p>
            <a:endParaRPr lang="en-US" sz="2400" dirty="0">
              <a:solidFill>
                <a:srgbClr val="C00000"/>
              </a:solidFill>
            </a:endParaRPr>
          </a:p>
          <a:p>
            <a:r>
              <a:rPr lang="en-US" sz="2400" dirty="0">
                <a:solidFill>
                  <a:srgbClr val="C00000"/>
                </a:solidFill>
              </a:rPr>
              <a:t>Adjusted R-squared =0.03</a:t>
            </a:r>
          </a:p>
          <a:p>
            <a:endParaRPr lang="en-US" sz="2400" dirty="0">
              <a:solidFill>
                <a:srgbClr val="C00000"/>
              </a:solidFill>
            </a:endParaRPr>
          </a:p>
          <a:p>
            <a:r>
              <a:rPr lang="en-US" sz="2400" dirty="0">
                <a:solidFill>
                  <a:srgbClr val="C00000"/>
                </a:solidFill>
              </a:rPr>
              <a:t>What is the Adjusted R</a:t>
            </a:r>
            <a:r>
              <a:rPr lang="en-US" sz="2400" baseline="30000" dirty="0">
                <a:solidFill>
                  <a:srgbClr val="C00000"/>
                </a:solidFill>
              </a:rPr>
              <a:t>2</a:t>
            </a:r>
            <a:r>
              <a:rPr lang="en-US" sz="2400" dirty="0">
                <a:solidFill>
                  <a:srgbClr val="C00000"/>
                </a:solidFill>
              </a:rPr>
              <a:t> and should we prefer it?</a:t>
            </a:r>
          </a:p>
        </p:txBody>
      </p:sp>
      <p:cxnSp>
        <p:nvCxnSpPr>
          <p:cNvPr id="12" name="Straight Arrow Connector 11">
            <a:extLst>
              <a:ext uri="{FF2B5EF4-FFF2-40B4-BE49-F238E27FC236}">
                <a16:creationId xmlns:a16="http://schemas.microsoft.com/office/drawing/2014/main" id="{5BA2FDFD-888E-4DA0-B572-42CF39D6B969}"/>
              </a:ext>
            </a:extLst>
          </p:cNvPr>
          <p:cNvCxnSpPr>
            <a:cxnSpLocks/>
            <a:stCxn id="11" idx="1"/>
            <a:endCxn id="9" idx="3"/>
          </p:cNvCxnSpPr>
          <p:nvPr/>
        </p:nvCxnSpPr>
        <p:spPr>
          <a:xfrm flipH="1">
            <a:off x="7721600" y="3888607"/>
            <a:ext cx="375448" cy="21431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F0F07B11-AE55-9348-B289-23D5A12C1C82}"/>
              </a:ext>
            </a:extLst>
          </p:cNvPr>
          <p:cNvSpPr>
            <a:spLocks noGrp="1"/>
          </p:cNvSpPr>
          <p:nvPr>
            <p:ph type="title"/>
          </p:nvPr>
        </p:nvSpPr>
        <p:spPr>
          <a:xfrm>
            <a:off x="838200" y="18255"/>
            <a:ext cx="10515600" cy="1325563"/>
          </a:xfrm>
        </p:spPr>
        <p:txBody>
          <a:bodyPr/>
          <a:lstStyle/>
          <a:p>
            <a:r>
              <a:rPr lang="en-US" u="sng" dirty="0"/>
              <a:t>Topic: Multiple Regression in R</a:t>
            </a:r>
          </a:p>
        </p:txBody>
      </p:sp>
    </p:spTree>
    <p:extLst>
      <p:ext uri="{BB962C8B-B14F-4D97-AF65-F5344CB8AC3E}">
        <p14:creationId xmlns:p14="http://schemas.microsoft.com/office/powerpoint/2010/main" val="1620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a:bodyPr>
          <a:lstStyle/>
          <a:p>
            <a:r>
              <a:rPr lang="en-US" u="sng" dirty="0"/>
              <a:t>Model Fit: R</a:t>
            </a:r>
            <a:r>
              <a:rPr lang="en-US" u="sng" baseline="30000" dirty="0"/>
              <a:t>2</a:t>
            </a:r>
            <a:r>
              <a:rPr lang="en-US" u="sng" dirty="0"/>
              <a:t> versus Adjusted R</a:t>
            </a:r>
            <a:r>
              <a:rPr lang="en-US" u="sng" baseline="30000" dirty="0"/>
              <a:t>2</a:t>
            </a:r>
            <a:endParaRPr lang="en-US" u="sng" dirty="0"/>
          </a:p>
        </p:txBody>
      </p:sp>
      <p:sp>
        <p:nvSpPr>
          <p:cNvPr id="67586" name="Text Placeholder 2"/>
          <p:cNvSpPr>
            <a:spLocks noGrp="1"/>
          </p:cNvSpPr>
          <p:nvPr>
            <p:ph idx="1"/>
          </p:nvPr>
        </p:nvSpPr>
        <p:spPr>
          <a:xfrm>
            <a:off x="736600" y="1223889"/>
            <a:ext cx="10515600" cy="4994031"/>
          </a:xfrm>
        </p:spPr>
        <p:txBody>
          <a:bodyPr>
            <a:normAutofit lnSpcReduction="10000"/>
          </a:bodyPr>
          <a:lstStyle/>
          <a:p>
            <a:pPr eaLnBrk="1" hangingPunct="1"/>
            <a:r>
              <a:rPr lang="en-US" dirty="0"/>
              <a:t>The </a:t>
            </a:r>
            <a:r>
              <a:rPr lang="en-US" b="1" dirty="0"/>
              <a:t>R</a:t>
            </a:r>
            <a:r>
              <a:rPr lang="en-US" b="1" baseline="30000" dirty="0"/>
              <a:t>2</a:t>
            </a:r>
            <a:r>
              <a:rPr lang="en-US" dirty="0"/>
              <a:t> is the proportion of variability in Y accounted for by the model (i.e. predictor variable(s))</a:t>
            </a:r>
          </a:p>
          <a:p>
            <a:r>
              <a:rPr lang="en-US" dirty="0"/>
              <a:t>The </a:t>
            </a:r>
            <a:r>
              <a:rPr lang="en-US" b="1" dirty="0"/>
              <a:t>Adjusted R</a:t>
            </a:r>
            <a:r>
              <a:rPr lang="en-US" b="1" baseline="30000" dirty="0"/>
              <a:t>2</a:t>
            </a:r>
            <a:r>
              <a:rPr lang="en-US" b="1" dirty="0"/>
              <a:t> </a:t>
            </a:r>
            <a:r>
              <a:rPr lang="en-US" dirty="0"/>
              <a:t>accounts for the number of parameters in the model (incurs a penalty for each additional variable)</a:t>
            </a:r>
          </a:p>
          <a:p>
            <a:pPr lvl="1"/>
            <a:r>
              <a:rPr lang="en-US" dirty="0"/>
              <a:t>R-</a:t>
            </a:r>
            <a:r>
              <a:rPr lang="en-US" dirty="0" err="1"/>
              <a:t>sq</a:t>
            </a:r>
            <a:r>
              <a:rPr lang="en-US" dirty="0"/>
              <a:t>(</a:t>
            </a:r>
            <a:r>
              <a:rPr lang="en-US" dirty="0" err="1"/>
              <a:t>adj</a:t>
            </a:r>
            <a:r>
              <a:rPr lang="en-US" dirty="0"/>
              <a:t>) = 1-[(n-1)/(n-p)](1-R</a:t>
            </a:r>
            <a:r>
              <a:rPr lang="en-US" baseline="30000" dirty="0"/>
              <a:t>2</a:t>
            </a:r>
            <a:r>
              <a:rPr lang="en-US" dirty="0"/>
              <a:t>), where n = # observations, p = # predictors</a:t>
            </a:r>
          </a:p>
          <a:p>
            <a:pPr lvl="1"/>
            <a:endParaRPr lang="en-US" dirty="0"/>
          </a:p>
          <a:p>
            <a:r>
              <a:rPr lang="en-US" b="1" dirty="0"/>
              <a:t>Idea</a:t>
            </a:r>
            <a:r>
              <a:rPr lang="en-US" dirty="0"/>
              <a:t>: The more predictors you have in the model the lower the sum of squared residuals, the higher R</a:t>
            </a:r>
            <a:r>
              <a:rPr lang="en-US" baseline="30000" dirty="0"/>
              <a:t>2</a:t>
            </a:r>
            <a:r>
              <a:rPr lang="en-US" dirty="0"/>
              <a:t>, indicating the better prediction for the response, even though some of the predictor variables are not necessary</a:t>
            </a:r>
          </a:p>
          <a:p>
            <a:r>
              <a:rPr lang="en-US" dirty="0"/>
              <a:t> In this class we will </a:t>
            </a:r>
            <a:r>
              <a:rPr lang="en-US" b="1" dirty="0"/>
              <a:t>always</a:t>
            </a:r>
            <a:r>
              <a:rPr lang="en-US" dirty="0"/>
              <a:t> use and prefer adjusted R</a:t>
            </a:r>
            <a:r>
              <a:rPr lang="en-US" baseline="30000" dirty="0"/>
              <a:t>2</a:t>
            </a:r>
            <a:endParaRPr lang="en-US" dirty="0"/>
          </a:p>
        </p:txBody>
      </p:sp>
      <p:sp>
        <p:nvSpPr>
          <p:cNvPr id="2" name="Footer Placeholder 1">
            <a:extLst>
              <a:ext uri="{FF2B5EF4-FFF2-40B4-BE49-F238E27FC236}">
                <a16:creationId xmlns:a16="http://schemas.microsoft.com/office/drawing/2014/main" id="{BC2FC528-FD61-437E-A98A-5BF6C6D7B96C}"/>
              </a:ext>
            </a:extLst>
          </p:cNvPr>
          <p:cNvSpPr>
            <a:spLocks noGrp="1"/>
          </p:cNvSpPr>
          <p:nvPr>
            <p:ph type="ftr" sz="quarter" idx="11"/>
          </p:nvPr>
        </p:nvSpPr>
        <p:spPr/>
        <p:txBody>
          <a:bodyPr/>
          <a:lstStyle/>
          <a:p>
            <a:r>
              <a:rPr lang="en-US"/>
              <a:t>Lecture 11 - Multiple Linear Regression</a:t>
            </a:r>
          </a:p>
        </p:txBody>
      </p:sp>
      <p:sp>
        <p:nvSpPr>
          <p:cNvPr id="3" name="Slide Number Placeholder 2">
            <a:extLst>
              <a:ext uri="{FF2B5EF4-FFF2-40B4-BE49-F238E27FC236}">
                <a16:creationId xmlns:a16="http://schemas.microsoft.com/office/drawing/2014/main" id="{DC0331DD-F6A0-4F70-9AB6-32ACF6DFB3F7}"/>
              </a:ext>
            </a:extLst>
          </p:cNvPr>
          <p:cNvSpPr>
            <a:spLocks noGrp="1"/>
          </p:cNvSpPr>
          <p:nvPr>
            <p:ph type="sldNum" sz="quarter" idx="12"/>
          </p:nvPr>
        </p:nvSpPr>
        <p:spPr/>
        <p:txBody>
          <a:bodyPr/>
          <a:lstStyle/>
          <a:p>
            <a:fld id="{F4D677F5-6401-4ECE-9434-31FD34043E71}" type="slidenum">
              <a:rPr lang="en-US" smtClean="0"/>
              <a:t>12</a:t>
            </a:fld>
            <a:endParaRPr lang="en-US"/>
          </a:p>
        </p:txBody>
      </p:sp>
    </p:spTree>
    <p:extLst>
      <p:ext uri="{BB962C8B-B14F-4D97-AF65-F5344CB8AC3E}">
        <p14:creationId xmlns:p14="http://schemas.microsoft.com/office/powerpoint/2010/main" val="189908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58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45716"/>
          <a:stretch/>
        </p:blipFill>
        <p:spPr>
          <a:xfrm>
            <a:off x="2082800" y="1414187"/>
            <a:ext cx="8026399" cy="3556000"/>
          </a:xfrm>
          <a:prstGeom prst="rect">
            <a:avLst/>
          </a:prstGeom>
        </p:spPr>
      </p:pic>
      <p:sp>
        <p:nvSpPr>
          <p:cNvPr id="2" name="Title 1">
            <a:extLst>
              <a:ext uri="{FF2B5EF4-FFF2-40B4-BE49-F238E27FC236}">
                <a16:creationId xmlns:a16="http://schemas.microsoft.com/office/drawing/2014/main" id="{1A2295CE-ACC1-4210-8DE8-F1AD90B674C8}"/>
              </a:ext>
            </a:extLst>
          </p:cNvPr>
          <p:cNvSpPr>
            <a:spLocks noGrp="1"/>
          </p:cNvSpPr>
          <p:nvPr>
            <p:ph type="title"/>
          </p:nvPr>
        </p:nvSpPr>
        <p:spPr>
          <a:xfrm>
            <a:off x="838200" y="137959"/>
            <a:ext cx="10515600" cy="1325563"/>
          </a:xfrm>
        </p:spPr>
        <p:txBody>
          <a:bodyPr/>
          <a:lstStyle/>
          <a:p>
            <a:r>
              <a:rPr lang="en-US" u="sng" dirty="0"/>
              <a:t>Checking Multiple Regression Assumptions</a:t>
            </a:r>
          </a:p>
        </p:txBody>
      </p:sp>
      <p:sp>
        <p:nvSpPr>
          <p:cNvPr id="12" name="TextBox 11">
            <a:extLst>
              <a:ext uri="{FF2B5EF4-FFF2-40B4-BE49-F238E27FC236}">
                <a16:creationId xmlns:a16="http://schemas.microsoft.com/office/drawing/2014/main" id="{9D9CFC16-3E83-40B6-A0AF-ADDD582B590A}"/>
              </a:ext>
            </a:extLst>
          </p:cNvPr>
          <p:cNvSpPr txBox="1"/>
          <p:nvPr/>
        </p:nvSpPr>
        <p:spPr>
          <a:xfrm>
            <a:off x="204485" y="4737580"/>
            <a:ext cx="6046948" cy="1631216"/>
          </a:xfrm>
          <a:prstGeom prst="rect">
            <a:avLst/>
          </a:prstGeom>
          <a:solidFill>
            <a:schemeClr val="bg1"/>
          </a:solidFill>
          <a:ln>
            <a:solidFill>
              <a:srgbClr val="C00000"/>
            </a:solidFill>
          </a:ln>
        </p:spPr>
        <p:txBody>
          <a:bodyPr wrap="square" rtlCol="0">
            <a:spAutoFit/>
          </a:bodyPr>
          <a:lstStyle/>
          <a:p>
            <a:r>
              <a:rPr lang="en-US" sz="2000" u="sng" dirty="0"/>
              <a:t>Linear</a:t>
            </a:r>
            <a:r>
              <a:rPr lang="en-US" sz="2000" dirty="0"/>
              <a:t> + </a:t>
            </a:r>
            <a:r>
              <a:rPr lang="en-US" sz="2000" u="sng" dirty="0"/>
              <a:t>Constant Variance </a:t>
            </a:r>
            <a:r>
              <a:rPr lang="en-US" sz="2000" dirty="0"/>
              <a:t>– Check Residuals v Fitted</a:t>
            </a:r>
          </a:p>
          <a:p>
            <a:pPr marL="342900" indent="-342900">
              <a:buFont typeface="Arial" panose="020B0604020202020204" pitchFamily="34" charset="0"/>
              <a:buChar char="•"/>
            </a:pPr>
            <a:r>
              <a:rPr lang="en-US" sz="2000" dirty="0">
                <a:solidFill>
                  <a:srgbClr val="C00000"/>
                </a:solidFill>
              </a:rPr>
              <a:t>No funnel shape (increasing variance)</a:t>
            </a:r>
          </a:p>
          <a:p>
            <a:pPr marL="342900" indent="-342900">
              <a:buFont typeface="Arial" panose="020B0604020202020204" pitchFamily="34" charset="0"/>
              <a:buChar char="•"/>
            </a:pPr>
            <a:r>
              <a:rPr lang="en-US" sz="2000" dirty="0">
                <a:solidFill>
                  <a:srgbClr val="C00000"/>
                </a:solidFill>
              </a:rPr>
              <a:t>Not much of a curvilinear pattern</a:t>
            </a:r>
          </a:p>
          <a:p>
            <a:r>
              <a:rPr lang="en-US" sz="2000" dirty="0">
                <a:solidFill>
                  <a:srgbClr val="C00000"/>
                </a:solidFill>
                <a:sym typeface="Wingdings" panose="05000000000000000000" pitchFamily="2" charset="2"/>
              </a:rPr>
              <a:t> </a:t>
            </a:r>
            <a:r>
              <a:rPr lang="en-US" sz="2000" u="sng" dirty="0">
                <a:solidFill>
                  <a:srgbClr val="C00000"/>
                </a:solidFill>
                <a:sym typeface="Wingdings" panose="05000000000000000000" pitchFamily="2" charset="2"/>
              </a:rPr>
              <a:t>Linearity</a:t>
            </a:r>
            <a:r>
              <a:rPr lang="en-US" sz="2000" dirty="0">
                <a:solidFill>
                  <a:srgbClr val="C00000"/>
                </a:solidFill>
                <a:sym typeface="Wingdings" panose="05000000000000000000" pitchFamily="2" charset="2"/>
              </a:rPr>
              <a:t> and </a:t>
            </a:r>
            <a:r>
              <a:rPr lang="en-US" sz="2000" u="sng" dirty="0">
                <a:solidFill>
                  <a:srgbClr val="C00000"/>
                </a:solidFill>
                <a:sym typeface="Wingdings" panose="05000000000000000000" pitchFamily="2" charset="2"/>
              </a:rPr>
              <a:t>Equal Variance </a:t>
            </a:r>
            <a:r>
              <a:rPr lang="en-US" sz="2000" dirty="0">
                <a:solidFill>
                  <a:srgbClr val="C00000"/>
                </a:solidFill>
                <a:sym typeface="Wingdings" panose="05000000000000000000" pitchFamily="2" charset="2"/>
              </a:rPr>
              <a:t>assumptions are reasonably satisfied (not great though)</a:t>
            </a:r>
            <a:endParaRPr lang="en-US" sz="2000" dirty="0">
              <a:solidFill>
                <a:srgbClr val="C00000"/>
              </a:solidFill>
            </a:endParaRPr>
          </a:p>
        </p:txBody>
      </p:sp>
      <p:sp>
        <p:nvSpPr>
          <p:cNvPr id="13" name="TextBox 12">
            <a:extLst>
              <a:ext uri="{FF2B5EF4-FFF2-40B4-BE49-F238E27FC236}">
                <a16:creationId xmlns:a16="http://schemas.microsoft.com/office/drawing/2014/main" id="{C2BEF19A-BCCF-4538-83B1-EA5618783A59}"/>
              </a:ext>
            </a:extLst>
          </p:cNvPr>
          <p:cNvSpPr txBox="1"/>
          <p:nvPr/>
        </p:nvSpPr>
        <p:spPr>
          <a:xfrm>
            <a:off x="6251433" y="4734596"/>
            <a:ext cx="5736082" cy="1323439"/>
          </a:xfrm>
          <a:prstGeom prst="rect">
            <a:avLst/>
          </a:prstGeom>
          <a:solidFill>
            <a:schemeClr val="bg1"/>
          </a:solidFill>
          <a:ln>
            <a:solidFill>
              <a:srgbClr val="C00000"/>
            </a:solidFill>
          </a:ln>
        </p:spPr>
        <p:txBody>
          <a:bodyPr wrap="square" rtlCol="0">
            <a:spAutoFit/>
          </a:bodyPr>
          <a:lstStyle/>
          <a:p>
            <a:r>
              <a:rPr lang="en-US" sz="2000" u="sng" dirty="0"/>
              <a:t>Normality</a:t>
            </a:r>
            <a:r>
              <a:rPr lang="en-US" sz="2000" dirty="0"/>
              <a:t> of Errors – </a:t>
            </a:r>
            <a:r>
              <a:rPr lang="en-US" sz="2000" dirty="0" err="1"/>
              <a:t>qqplot</a:t>
            </a:r>
            <a:r>
              <a:rPr lang="en-US" sz="2000" dirty="0"/>
              <a:t> of residuals</a:t>
            </a:r>
          </a:p>
          <a:p>
            <a:pPr marL="342900" indent="-342900">
              <a:buFont typeface="Arial" panose="020B0604020202020204" pitchFamily="34" charset="0"/>
              <a:buChar char="•"/>
            </a:pPr>
            <a:r>
              <a:rPr lang="en-US" sz="2000" dirty="0">
                <a:solidFill>
                  <a:srgbClr val="C00000"/>
                </a:solidFill>
              </a:rPr>
              <a:t>Data is very close to line that represents a normal distribution</a:t>
            </a:r>
          </a:p>
          <a:p>
            <a:pPr marL="342900" indent="-342900">
              <a:buFont typeface="Wingdings" panose="05000000000000000000" pitchFamily="2" charset="2"/>
              <a:buChar char="è"/>
            </a:pPr>
            <a:r>
              <a:rPr lang="en-US" sz="2000" u="sng" dirty="0">
                <a:solidFill>
                  <a:srgbClr val="C00000"/>
                </a:solidFill>
                <a:sym typeface="Wingdings" panose="05000000000000000000" pitchFamily="2" charset="2"/>
              </a:rPr>
              <a:t>Normality</a:t>
            </a:r>
            <a:r>
              <a:rPr lang="en-US" sz="2000" dirty="0">
                <a:solidFill>
                  <a:srgbClr val="C00000"/>
                </a:solidFill>
                <a:sym typeface="Wingdings" panose="05000000000000000000" pitchFamily="2" charset="2"/>
              </a:rPr>
              <a:t> assumption satisfied</a:t>
            </a:r>
          </a:p>
        </p:txBody>
      </p:sp>
      <p:sp>
        <p:nvSpPr>
          <p:cNvPr id="3" name="Footer Placeholder 2">
            <a:extLst>
              <a:ext uri="{FF2B5EF4-FFF2-40B4-BE49-F238E27FC236}">
                <a16:creationId xmlns:a16="http://schemas.microsoft.com/office/drawing/2014/main" id="{4CF6827B-72FA-45CE-AECB-EC865276CB15}"/>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8804E280-9133-4142-86E5-9A3DCD87133F}"/>
              </a:ext>
            </a:extLst>
          </p:cNvPr>
          <p:cNvSpPr>
            <a:spLocks noGrp="1"/>
          </p:cNvSpPr>
          <p:nvPr>
            <p:ph type="sldNum" sz="quarter" idx="12"/>
          </p:nvPr>
        </p:nvSpPr>
        <p:spPr/>
        <p:txBody>
          <a:bodyPr/>
          <a:lstStyle/>
          <a:p>
            <a:fld id="{F4D677F5-6401-4ECE-9434-31FD34043E71}" type="slidenum">
              <a:rPr lang="en-US" smtClean="0"/>
              <a:t>13</a:t>
            </a:fld>
            <a:endParaRPr lang="en-US"/>
          </a:p>
        </p:txBody>
      </p:sp>
      <p:sp>
        <p:nvSpPr>
          <p:cNvPr id="5" name="TextBox 4">
            <a:extLst>
              <a:ext uri="{FF2B5EF4-FFF2-40B4-BE49-F238E27FC236}">
                <a16:creationId xmlns:a16="http://schemas.microsoft.com/office/drawing/2014/main" id="{20D0A12A-58AE-F346-9DB5-696695809C20}"/>
              </a:ext>
            </a:extLst>
          </p:cNvPr>
          <p:cNvSpPr txBox="1"/>
          <p:nvPr/>
        </p:nvSpPr>
        <p:spPr>
          <a:xfrm>
            <a:off x="838199" y="1234182"/>
            <a:ext cx="589994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Same as four as Simple Linear Regression</a:t>
            </a:r>
          </a:p>
        </p:txBody>
      </p:sp>
    </p:spTree>
    <p:extLst>
      <p:ext uri="{BB962C8B-B14F-4D97-AF65-F5344CB8AC3E}">
        <p14:creationId xmlns:p14="http://schemas.microsoft.com/office/powerpoint/2010/main" val="335691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89BBF5-CBD3-405A-8E1C-7C3A938C5400}"/>
              </a:ext>
            </a:extLst>
          </p:cNvPr>
          <p:cNvSpPr txBox="1"/>
          <p:nvPr/>
        </p:nvSpPr>
        <p:spPr>
          <a:xfrm>
            <a:off x="779038" y="3049304"/>
            <a:ext cx="5874980" cy="1938992"/>
          </a:xfrm>
          <a:prstGeom prst="rect">
            <a:avLst/>
          </a:prstGeom>
          <a:solidFill>
            <a:schemeClr val="bg1"/>
          </a:solidFill>
          <a:ln>
            <a:solidFill>
              <a:srgbClr val="C00000"/>
            </a:solidFill>
          </a:ln>
        </p:spPr>
        <p:txBody>
          <a:bodyPr wrap="square" rtlCol="0">
            <a:spAutoFit/>
          </a:bodyPr>
          <a:lstStyle/>
          <a:p>
            <a:r>
              <a:rPr lang="en-US" sz="2400" u="sng" dirty="0">
                <a:sym typeface="Wingdings" panose="05000000000000000000" pitchFamily="2" charset="2"/>
              </a:rPr>
              <a:t>Independence</a:t>
            </a:r>
            <a:r>
              <a:rPr lang="en-US" sz="2400" dirty="0">
                <a:sym typeface="Wingdings" panose="05000000000000000000" pitchFamily="2" charset="2"/>
              </a:rPr>
              <a:t> between features and noise, still use the </a:t>
            </a:r>
            <a:r>
              <a:rPr lang="en-US" sz="2400" dirty="0" err="1">
                <a:sym typeface="Wingdings" panose="05000000000000000000" pitchFamily="2" charset="2"/>
              </a:rPr>
              <a:t>dwtest</a:t>
            </a:r>
            <a:r>
              <a:rPr lang="en-US" sz="2400" dirty="0">
                <a:sym typeface="Wingdings" panose="05000000000000000000" pitchFamily="2" charset="2"/>
              </a:rPr>
              <a:t>()</a:t>
            </a:r>
          </a:p>
          <a:p>
            <a:pPr marL="342900" indent="-342900">
              <a:buFont typeface="Arial" panose="020B0604020202020204" pitchFamily="34" charset="0"/>
              <a:buChar char="•"/>
            </a:pPr>
            <a:r>
              <a:rPr lang="en-US" sz="2400" dirty="0">
                <a:solidFill>
                  <a:srgbClr val="C00000"/>
                </a:solidFill>
                <a:sym typeface="Wingdings" panose="05000000000000000000" pitchFamily="2" charset="2"/>
              </a:rPr>
              <a:t>p-value &gt; 0.1 tells us that the residuals are NOT correlated</a:t>
            </a:r>
          </a:p>
          <a:p>
            <a:r>
              <a:rPr lang="en-US" sz="2400" dirty="0">
                <a:solidFill>
                  <a:srgbClr val="C00000"/>
                </a:solidFill>
                <a:sym typeface="Wingdings" panose="05000000000000000000" pitchFamily="2" charset="2"/>
              </a:rPr>
              <a:t> </a:t>
            </a:r>
            <a:r>
              <a:rPr lang="en-US" sz="2400" u="sng" dirty="0">
                <a:solidFill>
                  <a:srgbClr val="C00000"/>
                </a:solidFill>
                <a:sym typeface="Wingdings" panose="05000000000000000000" pitchFamily="2" charset="2"/>
              </a:rPr>
              <a:t>Independence</a:t>
            </a:r>
            <a:r>
              <a:rPr lang="en-US" sz="2400" dirty="0">
                <a:solidFill>
                  <a:srgbClr val="C00000"/>
                </a:solidFill>
                <a:sym typeface="Wingdings" panose="05000000000000000000" pitchFamily="2" charset="2"/>
              </a:rPr>
              <a:t> assumption satisfied</a:t>
            </a:r>
            <a:endParaRPr lang="en-US" sz="2400" dirty="0">
              <a:solidFill>
                <a:srgbClr val="C00000"/>
              </a:solidFill>
            </a:endParaRPr>
          </a:p>
        </p:txBody>
      </p:sp>
      <p:sp>
        <p:nvSpPr>
          <p:cNvPr id="6" name="TextBox 5">
            <a:extLst>
              <a:ext uri="{FF2B5EF4-FFF2-40B4-BE49-F238E27FC236}">
                <a16:creationId xmlns:a16="http://schemas.microsoft.com/office/drawing/2014/main" id="{191B0F0B-E414-40EE-991F-1EAEA4B94BB4}"/>
              </a:ext>
            </a:extLst>
          </p:cNvPr>
          <p:cNvSpPr txBox="1"/>
          <p:nvPr/>
        </p:nvSpPr>
        <p:spPr>
          <a:xfrm>
            <a:off x="779038" y="5057545"/>
            <a:ext cx="5874980" cy="1200329"/>
          </a:xfrm>
          <a:prstGeom prst="rect">
            <a:avLst/>
          </a:prstGeom>
          <a:solidFill>
            <a:schemeClr val="bg1"/>
          </a:solidFill>
          <a:ln>
            <a:solidFill>
              <a:srgbClr val="C00000"/>
            </a:solidFill>
          </a:ln>
        </p:spPr>
        <p:txBody>
          <a:bodyPr wrap="square" rtlCol="0">
            <a:spAutoFit/>
          </a:bodyPr>
          <a:lstStyle/>
          <a:p>
            <a:r>
              <a:rPr lang="en-US" sz="2400" dirty="0">
                <a:sym typeface="Wingdings" panose="05000000000000000000" pitchFamily="2" charset="2"/>
              </a:rPr>
              <a:t>GVLMA approach also the same</a:t>
            </a:r>
          </a:p>
          <a:p>
            <a:pPr marL="342900" indent="-342900">
              <a:buFont typeface="Arial" panose="020B0604020202020204" pitchFamily="34" charset="0"/>
              <a:buChar char="•"/>
            </a:pPr>
            <a:r>
              <a:rPr lang="en-US" sz="2400" dirty="0">
                <a:solidFill>
                  <a:srgbClr val="C00000"/>
                </a:solidFill>
                <a:sym typeface="Wingdings" panose="05000000000000000000" pitchFamily="2" charset="2"/>
              </a:rPr>
              <a:t>Regression assumptions satisfied</a:t>
            </a:r>
          </a:p>
          <a:p>
            <a:pPr marL="342900" indent="-342900">
              <a:buFont typeface="Wingdings" panose="05000000000000000000" pitchFamily="2" charset="2"/>
              <a:buChar char="è"/>
            </a:pPr>
            <a:r>
              <a:rPr lang="en-US" sz="2400" dirty="0">
                <a:solidFill>
                  <a:srgbClr val="C00000"/>
                </a:solidFill>
                <a:sym typeface="Wingdings" panose="05000000000000000000" pitchFamily="2" charset="2"/>
              </a:rPr>
              <a:t>Appropriate to use for predictions</a:t>
            </a:r>
          </a:p>
        </p:txBody>
      </p:sp>
      <p:sp>
        <p:nvSpPr>
          <p:cNvPr id="3" name="Footer Placeholder 2">
            <a:extLst>
              <a:ext uri="{FF2B5EF4-FFF2-40B4-BE49-F238E27FC236}">
                <a16:creationId xmlns:a16="http://schemas.microsoft.com/office/drawing/2014/main" id="{5A585329-A5FA-4B80-A138-0D4D20B7C66D}"/>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3B1F5022-C448-4F89-A8FB-42550E4CA594}"/>
              </a:ext>
            </a:extLst>
          </p:cNvPr>
          <p:cNvSpPr>
            <a:spLocks noGrp="1"/>
          </p:cNvSpPr>
          <p:nvPr>
            <p:ph type="sldNum" sz="quarter" idx="12"/>
          </p:nvPr>
        </p:nvSpPr>
        <p:spPr/>
        <p:txBody>
          <a:bodyPr/>
          <a:lstStyle/>
          <a:p>
            <a:fld id="{F4D677F5-6401-4ECE-9434-31FD34043E71}" type="slidenum">
              <a:rPr lang="en-US" smtClean="0"/>
              <a:t>14</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88" y="1463522"/>
            <a:ext cx="5275389" cy="13685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20" y="1609447"/>
            <a:ext cx="4470966" cy="4153803"/>
          </a:xfrm>
          <a:prstGeom prst="rect">
            <a:avLst/>
          </a:prstGeom>
        </p:spPr>
      </p:pic>
      <p:cxnSp>
        <p:nvCxnSpPr>
          <p:cNvPr id="14" name="Straight Arrow Connector 13">
            <a:extLst>
              <a:ext uri="{FF2B5EF4-FFF2-40B4-BE49-F238E27FC236}">
                <a16:creationId xmlns:a16="http://schemas.microsoft.com/office/drawing/2014/main" id="{5BA2FDFD-888E-4DA0-B572-42CF39D6B969}"/>
              </a:ext>
            </a:extLst>
          </p:cNvPr>
          <p:cNvCxnSpPr>
            <a:cxnSpLocks/>
            <a:stCxn id="6" idx="3"/>
            <a:endCxn id="13" idx="1"/>
          </p:cNvCxnSpPr>
          <p:nvPr/>
        </p:nvCxnSpPr>
        <p:spPr>
          <a:xfrm flipV="1">
            <a:off x="6654018" y="3686349"/>
            <a:ext cx="318302" cy="19713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E0CD2B24-A0FE-7542-8F42-2EC86559E9DE}"/>
              </a:ext>
            </a:extLst>
          </p:cNvPr>
          <p:cNvSpPr>
            <a:spLocks noGrp="1"/>
          </p:cNvSpPr>
          <p:nvPr>
            <p:ph type="title"/>
          </p:nvPr>
        </p:nvSpPr>
        <p:spPr>
          <a:xfrm>
            <a:off x="838200" y="137959"/>
            <a:ext cx="10515600" cy="1325563"/>
          </a:xfrm>
        </p:spPr>
        <p:txBody>
          <a:bodyPr/>
          <a:lstStyle/>
          <a:p>
            <a:r>
              <a:rPr lang="en-US" u="sng" dirty="0"/>
              <a:t>Checking Multiple Regression Assumptions</a:t>
            </a:r>
          </a:p>
        </p:txBody>
      </p:sp>
    </p:spTree>
    <p:extLst>
      <p:ext uri="{BB962C8B-B14F-4D97-AF65-F5344CB8AC3E}">
        <p14:creationId xmlns:p14="http://schemas.microsoft.com/office/powerpoint/2010/main" val="180490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3FA0-D225-404E-A24C-B0243E9083BD}"/>
              </a:ext>
            </a:extLst>
          </p:cNvPr>
          <p:cNvSpPr>
            <a:spLocks noGrp="1"/>
          </p:cNvSpPr>
          <p:nvPr>
            <p:ph type="title"/>
          </p:nvPr>
        </p:nvSpPr>
        <p:spPr/>
        <p:txBody>
          <a:bodyPr/>
          <a:lstStyle/>
          <a:p>
            <a:r>
              <a:rPr lang="en-US" dirty="0"/>
              <a:t>Confidence intervals for the coefficients</a:t>
            </a:r>
          </a:p>
        </p:txBody>
      </p:sp>
      <p:sp>
        <p:nvSpPr>
          <p:cNvPr id="3" name="Content Placeholder 2">
            <a:extLst>
              <a:ext uri="{FF2B5EF4-FFF2-40B4-BE49-F238E27FC236}">
                <a16:creationId xmlns:a16="http://schemas.microsoft.com/office/drawing/2014/main" id="{E4CD2BC3-6CBD-4468-B7FA-BDC7434B0F9C}"/>
              </a:ext>
            </a:extLst>
          </p:cNvPr>
          <p:cNvSpPr>
            <a:spLocks noGrp="1"/>
          </p:cNvSpPr>
          <p:nvPr>
            <p:ph idx="1"/>
          </p:nvPr>
        </p:nvSpPr>
        <p:spPr>
          <a:xfrm>
            <a:off x="838200" y="3746280"/>
            <a:ext cx="10515600" cy="2792632"/>
          </a:xfrm>
        </p:spPr>
        <p:txBody>
          <a:bodyPr>
            <a:normAutofit/>
          </a:bodyPr>
          <a:lstStyle/>
          <a:p>
            <a:r>
              <a:rPr lang="en-US" dirty="0"/>
              <a:t>Note both intervals contain 0</a:t>
            </a:r>
          </a:p>
          <a:p>
            <a:pPr lvl="1"/>
            <a:r>
              <a:rPr lang="en-US" dirty="0"/>
              <a:t>Interval includes 0 </a:t>
            </a:r>
            <a:r>
              <a:rPr lang="en-US" dirty="0">
                <a:sym typeface="Wingdings" panose="05000000000000000000" pitchFamily="2" charset="2"/>
              </a:rPr>
              <a:t> consistent with t-test result; not statistically significant</a:t>
            </a:r>
            <a:endParaRPr lang="en-US" dirty="0"/>
          </a:p>
          <a:p>
            <a:r>
              <a:rPr lang="en-US" dirty="0"/>
              <a:t>Interpretation of CI is the same as before, for every strike out the expected number of batters left on base is between -.144 and .156</a:t>
            </a:r>
          </a:p>
        </p:txBody>
      </p:sp>
      <p:sp>
        <p:nvSpPr>
          <p:cNvPr id="5" name="Footer Placeholder 4">
            <a:extLst>
              <a:ext uri="{FF2B5EF4-FFF2-40B4-BE49-F238E27FC236}">
                <a16:creationId xmlns:a16="http://schemas.microsoft.com/office/drawing/2014/main" id="{28D624B1-692B-441F-B528-CED9BE8F2C7C}"/>
              </a:ext>
            </a:extLst>
          </p:cNvPr>
          <p:cNvSpPr>
            <a:spLocks noGrp="1"/>
          </p:cNvSpPr>
          <p:nvPr>
            <p:ph type="ftr" sz="quarter" idx="11"/>
          </p:nvPr>
        </p:nvSpPr>
        <p:spPr/>
        <p:txBody>
          <a:bodyPr/>
          <a:lstStyle/>
          <a:p>
            <a:r>
              <a:rPr lang="en-US" dirty="0"/>
              <a:t>Lecture 11 - Multiple Linear Regression</a:t>
            </a:r>
          </a:p>
        </p:txBody>
      </p:sp>
      <p:sp>
        <p:nvSpPr>
          <p:cNvPr id="6" name="Slide Number Placeholder 5">
            <a:extLst>
              <a:ext uri="{FF2B5EF4-FFF2-40B4-BE49-F238E27FC236}">
                <a16:creationId xmlns:a16="http://schemas.microsoft.com/office/drawing/2014/main" id="{EB6A496E-22FF-4EB3-AE57-299264B120E5}"/>
              </a:ext>
            </a:extLst>
          </p:cNvPr>
          <p:cNvSpPr>
            <a:spLocks noGrp="1"/>
          </p:cNvSpPr>
          <p:nvPr>
            <p:ph type="sldNum" sz="quarter" idx="12"/>
          </p:nvPr>
        </p:nvSpPr>
        <p:spPr/>
        <p:txBody>
          <a:bodyPr/>
          <a:lstStyle/>
          <a:p>
            <a:fld id="{F4D677F5-6401-4ECE-9434-31FD34043E71}" type="slidenum">
              <a:rPr lang="en-US" smtClean="0"/>
              <a:t>15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812985"/>
            <a:ext cx="3861402" cy="1861126"/>
          </a:xfrm>
          <a:prstGeom prst="rect">
            <a:avLst/>
          </a:prstGeom>
        </p:spPr>
      </p:pic>
      <p:sp>
        <p:nvSpPr>
          <p:cNvPr id="8" name="TextBox 7">
            <a:extLst>
              <a:ext uri="{FF2B5EF4-FFF2-40B4-BE49-F238E27FC236}">
                <a16:creationId xmlns:a16="http://schemas.microsoft.com/office/drawing/2014/main" id="{9EAFA883-3F47-BB4A-9CD7-0CEA5162B9D3}"/>
              </a:ext>
            </a:extLst>
          </p:cNvPr>
          <p:cNvSpPr txBox="1"/>
          <p:nvPr/>
        </p:nvSpPr>
        <p:spPr>
          <a:xfrm>
            <a:off x="838200" y="1057395"/>
            <a:ext cx="965629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If the assumptions hold we can generate confidence intervals around the coefficients just like before. In R use </a:t>
            </a:r>
            <a:r>
              <a:rPr lang="en-US" sz="2400" dirty="0" err="1"/>
              <a:t>confint</a:t>
            </a:r>
            <a:r>
              <a:rPr lang="en-US" sz="2400" dirty="0"/>
              <a:t>()</a:t>
            </a:r>
          </a:p>
        </p:txBody>
      </p:sp>
    </p:spTree>
    <p:extLst>
      <p:ext uri="{BB962C8B-B14F-4D97-AF65-F5344CB8AC3E}">
        <p14:creationId xmlns:p14="http://schemas.microsoft.com/office/powerpoint/2010/main" val="38949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77" y="2049432"/>
            <a:ext cx="6201849" cy="4148167"/>
          </a:xfrm>
          <a:prstGeom prst="rect">
            <a:avLst/>
          </a:prstGeom>
        </p:spPr>
      </p:pic>
      <p:sp>
        <p:nvSpPr>
          <p:cNvPr id="3" name="Content Placeholder 2">
            <a:extLst>
              <a:ext uri="{FF2B5EF4-FFF2-40B4-BE49-F238E27FC236}">
                <a16:creationId xmlns:a16="http://schemas.microsoft.com/office/drawing/2014/main" id="{6AED62FC-A411-4CD1-BF4A-870ED817190E}"/>
              </a:ext>
            </a:extLst>
          </p:cNvPr>
          <p:cNvSpPr>
            <a:spLocks noGrp="1"/>
          </p:cNvSpPr>
          <p:nvPr>
            <p:ph idx="1"/>
          </p:nvPr>
        </p:nvSpPr>
        <p:spPr>
          <a:xfrm>
            <a:off x="838200" y="1133561"/>
            <a:ext cx="10515600" cy="4351338"/>
          </a:xfrm>
        </p:spPr>
        <p:txBody>
          <a:bodyPr/>
          <a:lstStyle/>
          <a:p>
            <a:r>
              <a:rPr lang="en-US" dirty="0"/>
              <a:t>Same idea a simple linear regression, but more difficult to visualize. In R just make a </a:t>
            </a:r>
            <a:r>
              <a:rPr lang="en-US" dirty="0" err="1"/>
              <a:t>dataframe</a:t>
            </a:r>
            <a:r>
              <a:rPr lang="en-US" dirty="0"/>
              <a:t> of obs. and call predict()</a:t>
            </a:r>
          </a:p>
        </p:txBody>
      </p:sp>
      <p:sp>
        <p:nvSpPr>
          <p:cNvPr id="4" name="Footer Placeholder 3">
            <a:extLst>
              <a:ext uri="{FF2B5EF4-FFF2-40B4-BE49-F238E27FC236}">
                <a16:creationId xmlns:a16="http://schemas.microsoft.com/office/drawing/2014/main" id="{F8B6FFC2-31EB-4122-9BC8-01833A9C2EA4}"/>
              </a:ext>
            </a:extLst>
          </p:cNvPr>
          <p:cNvSpPr>
            <a:spLocks noGrp="1"/>
          </p:cNvSpPr>
          <p:nvPr>
            <p:ph type="ftr" sz="quarter" idx="11"/>
          </p:nvPr>
        </p:nvSpPr>
        <p:spPr/>
        <p:txBody>
          <a:bodyPr/>
          <a:lstStyle/>
          <a:p>
            <a:r>
              <a:rPr lang="en-US"/>
              <a:t>Lecture 11 - Multiple Linear Regression</a:t>
            </a:r>
          </a:p>
        </p:txBody>
      </p:sp>
      <p:sp>
        <p:nvSpPr>
          <p:cNvPr id="8" name="Slide Number Placeholder 7">
            <a:extLst>
              <a:ext uri="{FF2B5EF4-FFF2-40B4-BE49-F238E27FC236}">
                <a16:creationId xmlns:a16="http://schemas.microsoft.com/office/drawing/2014/main" id="{DA8ED134-F45C-4CF1-BEE5-10453468896E}"/>
              </a:ext>
            </a:extLst>
          </p:cNvPr>
          <p:cNvSpPr>
            <a:spLocks noGrp="1"/>
          </p:cNvSpPr>
          <p:nvPr>
            <p:ph type="sldNum" sz="quarter" idx="12"/>
          </p:nvPr>
        </p:nvSpPr>
        <p:spPr/>
        <p:txBody>
          <a:bodyPr/>
          <a:lstStyle/>
          <a:p>
            <a:fld id="{F4D677F5-6401-4ECE-9434-31FD34043E71}" type="slidenum">
              <a:rPr lang="en-US" smtClean="0"/>
              <a:t>16</a:t>
            </a:fld>
            <a:endParaRPr lang="en-US"/>
          </a:p>
        </p:txBody>
      </p:sp>
      <p:sp>
        <p:nvSpPr>
          <p:cNvPr id="11" name="TextBox 10">
            <a:extLst>
              <a:ext uri="{FF2B5EF4-FFF2-40B4-BE49-F238E27FC236}">
                <a16:creationId xmlns:a16="http://schemas.microsoft.com/office/drawing/2014/main" id="{191B0F0B-E414-40EE-991F-1EAEA4B94BB4}"/>
              </a:ext>
            </a:extLst>
          </p:cNvPr>
          <p:cNvSpPr txBox="1"/>
          <p:nvPr/>
        </p:nvSpPr>
        <p:spPr>
          <a:xfrm>
            <a:off x="5285359" y="3661851"/>
            <a:ext cx="5736082" cy="461665"/>
          </a:xfrm>
          <a:prstGeom prst="rect">
            <a:avLst/>
          </a:prstGeom>
          <a:solidFill>
            <a:schemeClr val="bg1"/>
          </a:solidFill>
          <a:ln>
            <a:solidFill>
              <a:srgbClr val="C00000"/>
            </a:solidFill>
          </a:ln>
        </p:spPr>
        <p:txBody>
          <a:bodyPr wrap="square" rtlCol="0">
            <a:spAutoFit/>
          </a:bodyPr>
          <a:lstStyle/>
          <a:p>
            <a:r>
              <a:rPr lang="en-US" sz="2400" dirty="0">
                <a:solidFill>
                  <a:srgbClr val="C00000"/>
                </a:solidFill>
                <a:sym typeface="Wingdings" panose="05000000000000000000" pitchFamily="2" charset="2"/>
              </a:rPr>
              <a:t>Same as in simple linear regression case</a:t>
            </a:r>
          </a:p>
        </p:txBody>
      </p:sp>
      <p:sp>
        <p:nvSpPr>
          <p:cNvPr id="12" name="Title 4">
            <a:extLst>
              <a:ext uri="{FF2B5EF4-FFF2-40B4-BE49-F238E27FC236}">
                <a16:creationId xmlns:a16="http://schemas.microsoft.com/office/drawing/2014/main" id="{87BB67A4-534C-A74D-849C-6CD21F0E1EB3}"/>
              </a:ext>
            </a:extLst>
          </p:cNvPr>
          <p:cNvSpPr>
            <a:spLocks noGrp="1"/>
          </p:cNvSpPr>
          <p:nvPr>
            <p:ph type="title"/>
          </p:nvPr>
        </p:nvSpPr>
        <p:spPr>
          <a:xfrm>
            <a:off x="838200" y="18255"/>
            <a:ext cx="10515600" cy="1325563"/>
          </a:xfrm>
        </p:spPr>
        <p:txBody>
          <a:bodyPr/>
          <a:lstStyle/>
          <a:p>
            <a:r>
              <a:rPr lang="en-US" u="sng" dirty="0"/>
              <a:t>Topic: Prediction with Multiple Lin. Reg.</a:t>
            </a:r>
          </a:p>
        </p:txBody>
      </p:sp>
    </p:spTree>
    <p:extLst>
      <p:ext uri="{BB962C8B-B14F-4D97-AF65-F5344CB8AC3E}">
        <p14:creationId xmlns:p14="http://schemas.microsoft.com/office/powerpoint/2010/main" val="3100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Topic: Multicollinearity</a:t>
            </a:r>
          </a:p>
        </p:txBody>
      </p:sp>
      <p:sp>
        <p:nvSpPr>
          <p:cNvPr id="3" name="Content Placeholder 2"/>
          <p:cNvSpPr>
            <a:spLocks noGrp="1"/>
          </p:cNvSpPr>
          <p:nvPr>
            <p:ph idx="1"/>
          </p:nvPr>
        </p:nvSpPr>
        <p:spPr>
          <a:xfrm>
            <a:off x="838200" y="1343818"/>
            <a:ext cx="10515600" cy="4807745"/>
          </a:xfrm>
        </p:spPr>
        <p:txBody>
          <a:bodyPr>
            <a:normAutofit/>
          </a:bodyPr>
          <a:lstStyle/>
          <a:p>
            <a:r>
              <a:rPr lang="en-US" dirty="0"/>
              <a:t>As the number of predictors increases, multiple regression modeling can become very complicated.</a:t>
            </a:r>
          </a:p>
          <a:p>
            <a:r>
              <a:rPr lang="en-US" b="1" dirty="0"/>
              <a:t>Multicollinearity</a:t>
            </a:r>
            <a:r>
              <a:rPr lang="en-US" dirty="0"/>
              <a:t> is when the predictors in the regression equation are correlated with each other. </a:t>
            </a:r>
          </a:p>
          <a:p>
            <a:r>
              <a:rPr lang="en-US" u="sng" dirty="0"/>
              <a:t>Example</a:t>
            </a:r>
            <a:r>
              <a:rPr lang="en-US" dirty="0"/>
              <a:t>: </a:t>
            </a:r>
          </a:p>
          <a:p>
            <a:pPr lvl="1"/>
            <a:r>
              <a:rPr lang="en-US" dirty="0"/>
              <a:t>Suppose you use both height and arm length as features in a to predict a potential athlete's future vertical leap. </a:t>
            </a:r>
          </a:p>
          <a:p>
            <a:pPr lvl="1"/>
            <a:r>
              <a:rPr lang="en-US" dirty="0"/>
              <a:t>Note height and arm length are </a:t>
            </a:r>
            <a:r>
              <a:rPr lang="en-US" u="sng" dirty="0"/>
              <a:t>highly correlated with each other</a:t>
            </a:r>
            <a:r>
              <a:rPr lang="en-US" dirty="0"/>
              <a:t>! Thus having both height and arm length in your multiple regression equation may only slightly improve the R</a:t>
            </a:r>
            <a:r>
              <a:rPr lang="en-US" baseline="30000" dirty="0"/>
              <a:t>2</a:t>
            </a:r>
            <a:r>
              <a:rPr lang="en-US" dirty="0"/>
              <a:t> over an equation with just height. </a:t>
            </a:r>
          </a:p>
          <a:p>
            <a:pPr lvl="1"/>
            <a:r>
              <a:rPr lang="en-US" dirty="0"/>
              <a:t>Might conclude that height is highly influential on vertical leap, while arm length is unimportant (or vice versa) which is not true!</a:t>
            </a:r>
          </a:p>
          <a:p>
            <a:pPr lvl="1"/>
            <a:endParaRPr lang="en-US" dirty="0"/>
          </a:p>
        </p:txBody>
      </p:sp>
      <p:sp>
        <p:nvSpPr>
          <p:cNvPr id="4" name="Footer Placeholder 3">
            <a:extLst>
              <a:ext uri="{FF2B5EF4-FFF2-40B4-BE49-F238E27FC236}">
                <a16:creationId xmlns:a16="http://schemas.microsoft.com/office/drawing/2014/main" id="{A130AE79-8A1E-4063-8DB0-9E2B76CA6FA1}"/>
              </a:ext>
            </a:extLst>
          </p:cNvPr>
          <p:cNvSpPr>
            <a:spLocks noGrp="1"/>
          </p:cNvSpPr>
          <p:nvPr>
            <p:ph type="ftr" sz="quarter" idx="11"/>
          </p:nvPr>
        </p:nvSpPr>
        <p:spPr/>
        <p:txBody>
          <a:bodyPr/>
          <a:lstStyle/>
          <a:p>
            <a:r>
              <a:rPr lang="en-US"/>
              <a:t>Lecture 11 - Multiple Linear Regression</a:t>
            </a:r>
          </a:p>
        </p:txBody>
      </p:sp>
      <p:sp>
        <p:nvSpPr>
          <p:cNvPr id="5" name="Slide Number Placeholder 4">
            <a:extLst>
              <a:ext uri="{FF2B5EF4-FFF2-40B4-BE49-F238E27FC236}">
                <a16:creationId xmlns:a16="http://schemas.microsoft.com/office/drawing/2014/main" id="{0A0EFFDE-D1AC-4BE9-A92A-EDC3CB335349}"/>
              </a:ext>
            </a:extLst>
          </p:cNvPr>
          <p:cNvSpPr>
            <a:spLocks noGrp="1"/>
          </p:cNvSpPr>
          <p:nvPr>
            <p:ph type="sldNum" sz="quarter" idx="12"/>
          </p:nvPr>
        </p:nvSpPr>
        <p:spPr/>
        <p:txBody>
          <a:bodyPr/>
          <a:lstStyle/>
          <a:p>
            <a:fld id="{F4D677F5-6401-4ECE-9434-31FD34043E71}" type="slidenum">
              <a:rPr lang="en-US" smtClean="0"/>
              <a:t>17</a:t>
            </a:fld>
            <a:endParaRPr lang="en-US"/>
          </a:p>
        </p:txBody>
      </p:sp>
    </p:spTree>
    <p:extLst>
      <p:ext uri="{BB962C8B-B14F-4D97-AF65-F5344CB8AC3E}">
        <p14:creationId xmlns:p14="http://schemas.microsoft.com/office/powerpoint/2010/main" val="9263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436-8CA8-4C69-B677-1E20CD8A1DE9}"/>
              </a:ext>
            </a:extLst>
          </p:cNvPr>
          <p:cNvSpPr>
            <a:spLocks noGrp="1"/>
          </p:cNvSpPr>
          <p:nvPr>
            <p:ph type="title"/>
          </p:nvPr>
        </p:nvSpPr>
        <p:spPr/>
        <p:txBody>
          <a:bodyPr/>
          <a:lstStyle/>
          <a:p>
            <a:r>
              <a:rPr lang="en-US" u="sng" dirty="0"/>
              <a:t>How to check for multicollinearity?</a:t>
            </a:r>
          </a:p>
        </p:txBody>
      </p:sp>
      <p:sp>
        <p:nvSpPr>
          <p:cNvPr id="3" name="Content Placeholder 2">
            <a:extLst>
              <a:ext uri="{FF2B5EF4-FFF2-40B4-BE49-F238E27FC236}">
                <a16:creationId xmlns:a16="http://schemas.microsoft.com/office/drawing/2014/main" id="{ACC9C610-7320-494C-BD51-EE361810F389}"/>
              </a:ext>
            </a:extLst>
          </p:cNvPr>
          <p:cNvSpPr>
            <a:spLocks noGrp="1"/>
          </p:cNvSpPr>
          <p:nvPr>
            <p:ph idx="1"/>
          </p:nvPr>
        </p:nvSpPr>
        <p:spPr>
          <a:xfrm>
            <a:off x="838200" y="1343818"/>
            <a:ext cx="5368159" cy="4602957"/>
          </a:xfrm>
        </p:spPr>
        <p:txBody>
          <a:bodyPr>
            <a:normAutofit lnSpcReduction="10000"/>
          </a:bodyPr>
          <a:lstStyle/>
          <a:p>
            <a:pPr fontAlgn="base"/>
            <a:r>
              <a:rPr lang="en-US" sz="2400" b="1" dirty="0"/>
              <a:t>Visually</a:t>
            </a:r>
            <a:r>
              <a:rPr lang="en-US" sz="2400" dirty="0"/>
              <a:t>: </a:t>
            </a:r>
          </a:p>
          <a:p>
            <a:pPr lvl="1" fontAlgn="base"/>
            <a:r>
              <a:rPr lang="en-US" sz="2000" dirty="0"/>
              <a:t>Scatterplots, Scatterplot Matrix</a:t>
            </a:r>
          </a:p>
          <a:p>
            <a:pPr marL="0" indent="0" fontAlgn="base">
              <a:buNone/>
            </a:pPr>
            <a:r>
              <a:rPr lang="en-US" sz="2000" dirty="0">
                <a:solidFill>
                  <a:srgbClr val="002060"/>
                </a:solidFill>
              </a:rPr>
              <a:t>&gt; </a:t>
            </a:r>
            <a:r>
              <a:rPr lang="en-US" sz="2000" dirty="0" err="1">
                <a:solidFill>
                  <a:srgbClr val="002060"/>
                </a:solidFill>
              </a:rPr>
              <a:t>install.packages</a:t>
            </a:r>
            <a:r>
              <a:rPr lang="en-US" sz="2000" dirty="0">
                <a:solidFill>
                  <a:srgbClr val="002060"/>
                </a:solidFill>
              </a:rPr>
              <a:t>("</a:t>
            </a:r>
            <a:r>
              <a:rPr lang="en-US" sz="2000" dirty="0" err="1">
                <a:solidFill>
                  <a:srgbClr val="002060"/>
                </a:solidFill>
              </a:rPr>
              <a:t>gpairs</a:t>
            </a:r>
            <a:r>
              <a:rPr lang="en-US" sz="2000" dirty="0">
                <a:solidFill>
                  <a:srgbClr val="002060"/>
                </a:solidFill>
              </a:rPr>
              <a:t>")</a:t>
            </a:r>
          </a:p>
          <a:p>
            <a:pPr marL="0" indent="0" fontAlgn="base">
              <a:buNone/>
            </a:pPr>
            <a:r>
              <a:rPr lang="en-US" sz="2000" dirty="0">
                <a:solidFill>
                  <a:srgbClr val="002060"/>
                </a:solidFill>
              </a:rPr>
              <a:t>&gt; library(</a:t>
            </a:r>
            <a:r>
              <a:rPr lang="en-US" sz="2000" dirty="0" err="1">
                <a:solidFill>
                  <a:srgbClr val="002060"/>
                </a:solidFill>
              </a:rPr>
              <a:t>gpairs</a:t>
            </a:r>
            <a:r>
              <a:rPr lang="en-US" sz="2000" dirty="0">
                <a:solidFill>
                  <a:srgbClr val="002060"/>
                </a:solidFill>
              </a:rPr>
              <a:t>)</a:t>
            </a:r>
          </a:p>
          <a:p>
            <a:pPr marL="0" indent="0" fontAlgn="base">
              <a:buNone/>
            </a:pPr>
            <a:r>
              <a:rPr lang="en-US" sz="2000" dirty="0">
                <a:solidFill>
                  <a:srgbClr val="002060"/>
                </a:solidFill>
              </a:rPr>
              <a:t>&gt; </a:t>
            </a:r>
            <a:r>
              <a:rPr lang="en-US" sz="2000" dirty="0" err="1">
                <a:solidFill>
                  <a:srgbClr val="002060"/>
                </a:solidFill>
              </a:rPr>
              <a:t>gpairs</a:t>
            </a:r>
            <a:r>
              <a:rPr lang="en-US" sz="2000" dirty="0">
                <a:solidFill>
                  <a:srgbClr val="002060"/>
                </a:solidFill>
              </a:rPr>
              <a:t>(</a:t>
            </a:r>
            <a:r>
              <a:rPr lang="en-US" sz="2000" dirty="0" err="1">
                <a:solidFill>
                  <a:srgbClr val="002060"/>
                </a:solidFill>
              </a:rPr>
              <a:t>mlb</a:t>
            </a:r>
            <a:r>
              <a:rPr lang="en-US" sz="2000" dirty="0">
                <a:solidFill>
                  <a:srgbClr val="002060"/>
                </a:solidFill>
              </a:rPr>
              <a:t>[,c("H", "SO", "LOB")])</a:t>
            </a:r>
          </a:p>
          <a:p>
            <a:pPr marL="0" indent="0">
              <a:buNone/>
            </a:pPr>
            <a:endParaRPr lang="en-US" dirty="0"/>
          </a:p>
          <a:p>
            <a:r>
              <a:rPr lang="en-US" sz="2400" dirty="0"/>
              <a:t>A </a:t>
            </a:r>
            <a:r>
              <a:rPr lang="en-US" sz="2400" b="1" dirty="0"/>
              <a:t>scatterplot matrix </a:t>
            </a:r>
            <a:r>
              <a:rPr lang="en-US" sz="2400" dirty="0"/>
              <a:t>is a matrix of scatterplots, one plot for each pair of variables.</a:t>
            </a:r>
            <a:endParaRPr lang="en-US" sz="2000" dirty="0"/>
          </a:p>
          <a:p>
            <a:r>
              <a:rPr lang="en-US" sz="2400" b="1" dirty="0"/>
              <a:t>Note</a:t>
            </a:r>
            <a:r>
              <a:rPr lang="en-US" sz="2400" dirty="0"/>
              <a:t>: To read it, pick a plot in the matrix. Look in the column for the X variable and the row for the Y variable </a:t>
            </a:r>
          </a:p>
        </p:txBody>
      </p:sp>
      <p:sp>
        <p:nvSpPr>
          <p:cNvPr id="4" name="Footer Placeholder 3">
            <a:extLst>
              <a:ext uri="{FF2B5EF4-FFF2-40B4-BE49-F238E27FC236}">
                <a16:creationId xmlns:a16="http://schemas.microsoft.com/office/drawing/2014/main" id="{EE0BBFB9-C992-4441-BE2D-5BE79D01F6C9}"/>
              </a:ext>
            </a:extLst>
          </p:cNvPr>
          <p:cNvSpPr>
            <a:spLocks noGrp="1"/>
          </p:cNvSpPr>
          <p:nvPr>
            <p:ph type="ftr" sz="quarter" idx="11"/>
          </p:nvPr>
        </p:nvSpPr>
        <p:spPr/>
        <p:txBody>
          <a:bodyPr/>
          <a:lstStyle/>
          <a:p>
            <a:r>
              <a:rPr lang="en-US"/>
              <a:t>Lecture 11 - Multiple Linear Regression</a:t>
            </a:r>
          </a:p>
        </p:txBody>
      </p:sp>
      <p:sp>
        <p:nvSpPr>
          <p:cNvPr id="5" name="Slide Number Placeholder 4">
            <a:extLst>
              <a:ext uri="{FF2B5EF4-FFF2-40B4-BE49-F238E27FC236}">
                <a16:creationId xmlns:a16="http://schemas.microsoft.com/office/drawing/2014/main" id="{F41564AE-E78B-4B48-B1D2-54689A9714A6}"/>
              </a:ext>
            </a:extLst>
          </p:cNvPr>
          <p:cNvSpPr>
            <a:spLocks noGrp="1"/>
          </p:cNvSpPr>
          <p:nvPr>
            <p:ph type="sldNum" sz="quarter" idx="12"/>
          </p:nvPr>
        </p:nvSpPr>
        <p:spPr/>
        <p:txBody>
          <a:bodyPr/>
          <a:lstStyle/>
          <a:p>
            <a:fld id="{F4D677F5-6401-4ECE-9434-31FD34043E71}" type="slidenum">
              <a:rPr lang="en-US" smtClean="0"/>
              <a:t>18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359" y="1520825"/>
            <a:ext cx="5606204" cy="4425950"/>
          </a:xfrm>
          <a:prstGeom prst="rect">
            <a:avLst/>
          </a:prstGeom>
        </p:spPr>
      </p:pic>
    </p:spTree>
    <p:extLst>
      <p:ext uri="{BB962C8B-B14F-4D97-AF65-F5344CB8AC3E}">
        <p14:creationId xmlns:p14="http://schemas.microsoft.com/office/powerpoint/2010/main" val="42195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15043-7248-47BE-8ECF-73BF20E563F4}"/>
              </a:ext>
            </a:extLst>
          </p:cNvPr>
          <p:cNvSpPr>
            <a:spLocks noGrp="1"/>
          </p:cNvSpPr>
          <p:nvPr>
            <p:ph type="title"/>
          </p:nvPr>
        </p:nvSpPr>
        <p:spPr/>
        <p:txBody>
          <a:bodyPr/>
          <a:lstStyle/>
          <a:p>
            <a:r>
              <a:rPr lang="en-US" u="sng" dirty="0"/>
              <a:t>What to do if you find multicollinearity?</a:t>
            </a:r>
          </a:p>
        </p:txBody>
      </p:sp>
      <p:sp>
        <p:nvSpPr>
          <p:cNvPr id="6" name="Content Placeholder 5">
            <a:extLst>
              <a:ext uri="{FF2B5EF4-FFF2-40B4-BE49-F238E27FC236}">
                <a16:creationId xmlns:a16="http://schemas.microsoft.com/office/drawing/2014/main" id="{B30B8480-76DF-46EB-AD1D-6A1E893446E6}"/>
              </a:ext>
            </a:extLst>
          </p:cNvPr>
          <p:cNvSpPr>
            <a:spLocks noGrp="1"/>
          </p:cNvSpPr>
          <p:nvPr>
            <p:ph idx="1"/>
          </p:nvPr>
        </p:nvSpPr>
        <p:spPr>
          <a:xfrm>
            <a:off x="838200" y="1589649"/>
            <a:ext cx="10515600" cy="4587314"/>
          </a:xfrm>
        </p:spPr>
        <p:txBody>
          <a:bodyPr/>
          <a:lstStyle/>
          <a:p>
            <a:r>
              <a:rPr lang="en-US" dirty="0"/>
              <a:t>If two variables are highly correlated, it is probably not a good idea to use both in the regression equation. Why?</a:t>
            </a:r>
          </a:p>
          <a:p>
            <a:pPr marL="914400" lvl="1" indent="-457200">
              <a:buFont typeface="+mj-lt"/>
              <a:buAutoNum type="arabicPeriod"/>
            </a:pPr>
            <a:r>
              <a:rPr lang="en-US" dirty="0"/>
              <a:t>Many correlated variables hurts the Adjusted R</a:t>
            </a:r>
            <a:r>
              <a:rPr lang="en-US" baseline="30000" dirty="0"/>
              <a:t>2</a:t>
            </a:r>
          </a:p>
          <a:p>
            <a:pPr marL="914400" lvl="1" indent="-457200">
              <a:buFont typeface="+mj-lt"/>
              <a:buAutoNum type="arabicPeriod"/>
            </a:pPr>
            <a:r>
              <a:rPr lang="en-US" dirty="0"/>
              <a:t>We generally prefer smaller models</a:t>
            </a:r>
          </a:p>
          <a:p>
            <a:pPr marL="914400" lvl="1" indent="-457200">
              <a:buFont typeface="+mj-lt"/>
              <a:buAutoNum type="arabicPeriod"/>
            </a:pPr>
            <a:r>
              <a:rPr lang="en-US" dirty="0"/>
              <a:t>Smaller models are much easier to interpret</a:t>
            </a:r>
          </a:p>
          <a:p>
            <a:r>
              <a:rPr lang="en-US" dirty="0"/>
              <a:t>In the second half of this course we’ll talk about other ways to deal with this problem, not just as it related to regression but also in the context of machine learning. </a:t>
            </a:r>
          </a:p>
          <a:p>
            <a:r>
              <a:rPr lang="en-US" dirty="0"/>
              <a:t>For now let’s just be content to be aware of the issue and table the discussion of what to do when we find it.</a:t>
            </a:r>
          </a:p>
          <a:p>
            <a:pPr lvl="1"/>
            <a:endParaRPr lang="en-US" dirty="0"/>
          </a:p>
          <a:p>
            <a:endParaRPr lang="en-US" dirty="0"/>
          </a:p>
          <a:p>
            <a:pPr lvl="1"/>
            <a:endParaRPr lang="en-US" dirty="0"/>
          </a:p>
          <a:p>
            <a:pPr lvl="1"/>
            <a:endParaRPr lang="en-US" dirty="0"/>
          </a:p>
        </p:txBody>
      </p:sp>
      <p:sp>
        <p:nvSpPr>
          <p:cNvPr id="2" name="Footer Placeholder 1">
            <a:extLst>
              <a:ext uri="{FF2B5EF4-FFF2-40B4-BE49-F238E27FC236}">
                <a16:creationId xmlns:a16="http://schemas.microsoft.com/office/drawing/2014/main" id="{ED442F67-3FB8-416B-A1F0-00D346DB32F7}"/>
              </a:ext>
            </a:extLst>
          </p:cNvPr>
          <p:cNvSpPr>
            <a:spLocks noGrp="1"/>
          </p:cNvSpPr>
          <p:nvPr>
            <p:ph type="ftr" sz="quarter" idx="11"/>
          </p:nvPr>
        </p:nvSpPr>
        <p:spPr/>
        <p:txBody>
          <a:bodyPr/>
          <a:lstStyle/>
          <a:p>
            <a:r>
              <a:rPr lang="en-US"/>
              <a:t>Lecture 11 - Multiple Linear Regression</a:t>
            </a:r>
          </a:p>
        </p:txBody>
      </p:sp>
      <p:sp>
        <p:nvSpPr>
          <p:cNvPr id="3" name="Slide Number Placeholder 2">
            <a:extLst>
              <a:ext uri="{FF2B5EF4-FFF2-40B4-BE49-F238E27FC236}">
                <a16:creationId xmlns:a16="http://schemas.microsoft.com/office/drawing/2014/main" id="{3722B258-BD8F-4173-AF23-8D01A566A48D}"/>
              </a:ext>
            </a:extLst>
          </p:cNvPr>
          <p:cNvSpPr>
            <a:spLocks noGrp="1"/>
          </p:cNvSpPr>
          <p:nvPr>
            <p:ph type="sldNum" sz="quarter" idx="12"/>
          </p:nvPr>
        </p:nvSpPr>
        <p:spPr/>
        <p:txBody>
          <a:bodyPr/>
          <a:lstStyle/>
          <a:p>
            <a:fld id="{F4D677F5-6401-4ECE-9434-31FD34043E71}" type="slidenum">
              <a:rPr lang="en-US" smtClean="0"/>
              <a:t>19</a:t>
            </a:fld>
            <a:endParaRPr lang="en-US"/>
          </a:p>
        </p:txBody>
      </p:sp>
    </p:spTree>
    <p:extLst>
      <p:ext uri="{BB962C8B-B14F-4D97-AF65-F5344CB8AC3E}">
        <p14:creationId xmlns:p14="http://schemas.microsoft.com/office/powerpoint/2010/main" val="176714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D9EF64-A4B5-4BCF-B00C-F7B648E2D1EB}"/>
              </a:ext>
            </a:extLst>
          </p:cNvPr>
          <p:cNvSpPr>
            <a:spLocks noGrp="1"/>
          </p:cNvSpPr>
          <p:nvPr>
            <p:ph type="sldNum" sz="quarter" idx="12"/>
          </p:nvPr>
        </p:nvSpPr>
        <p:spPr/>
        <p:txBody>
          <a:bodyPr/>
          <a:lstStyle/>
          <a:p>
            <a:fld id="{2ED2C57A-F7DF-46C2-A706-F642AD4437AF}" type="slidenum">
              <a:rPr lang="en-US" smtClean="0"/>
              <a:t>2</a:t>
            </a:fld>
            <a:endParaRPr lang="en-US"/>
          </a:p>
        </p:txBody>
      </p:sp>
      <p:sp>
        <p:nvSpPr>
          <p:cNvPr id="8" name="Content Placeholder 2">
            <a:extLst>
              <a:ext uri="{FF2B5EF4-FFF2-40B4-BE49-F238E27FC236}">
                <a16:creationId xmlns:a16="http://schemas.microsoft.com/office/drawing/2014/main" id="{C727B252-A1FA-A942-A5D5-165E51D21D67}"/>
              </a:ext>
            </a:extLst>
          </p:cNvPr>
          <p:cNvSpPr>
            <a:spLocks noGrp="1"/>
          </p:cNvSpPr>
          <p:nvPr>
            <p:ph idx="1"/>
          </p:nvPr>
        </p:nvSpPr>
        <p:spPr>
          <a:xfrm>
            <a:off x="838201" y="1325563"/>
            <a:ext cx="10515600" cy="4351338"/>
          </a:xfrm>
        </p:spPr>
        <p:txBody>
          <a:bodyPr>
            <a:normAutofit fontScale="85000" lnSpcReduction="20000"/>
          </a:bodyPr>
          <a:lstStyle/>
          <a:p>
            <a:pPr marL="514350" indent="-514350">
              <a:lnSpc>
                <a:spcPct val="150000"/>
              </a:lnSpc>
              <a:buFont typeface="+mj-lt"/>
              <a:buAutoNum type="arabicPeriod"/>
            </a:pPr>
            <a:r>
              <a:rPr lang="en-US" dirty="0"/>
              <a:t>Recap simple linear regression. [5 Mins]</a:t>
            </a:r>
          </a:p>
          <a:p>
            <a:pPr marL="514350" indent="-514350">
              <a:lnSpc>
                <a:spcPct val="150000"/>
              </a:lnSpc>
              <a:buFont typeface="+mj-lt"/>
              <a:buAutoNum type="arabicPeriod"/>
            </a:pPr>
            <a:r>
              <a:rPr lang="en-US" dirty="0"/>
              <a:t>Introduction to Multiple Linear Regression [10 Mins]</a:t>
            </a:r>
          </a:p>
          <a:p>
            <a:pPr marL="514350" indent="-514350">
              <a:lnSpc>
                <a:spcPct val="150000"/>
              </a:lnSpc>
              <a:buFont typeface="+mj-lt"/>
              <a:buAutoNum type="arabicPeriod"/>
            </a:pPr>
            <a:r>
              <a:rPr lang="en-US" dirty="0"/>
              <a:t>Example of linear regression with two features [5 Mins]</a:t>
            </a:r>
          </a:p>
          <a:p>
            <a:pPr marL="514350" indent="-514350">
              <a:lnSpc>
                <a:spcPct val="150000"/>
              </a:lnSpc>
              <a:buFont typeface="+mj-lt"/>
              <a:buAutoNum type="arabicPeriod"/>
            </a:pPr>
            <a:r>
              <a:rPr lang="en-US" dirty="0"/>
              <a:t>Multiple Regression in R [5 Mins]</a:t>
            </a:r>
          </a:p>
          <a:p>
            <a:pPr marL="514350" indent="-514350">
              <a:lnSpc>
                <a:spcPct val="150000"/>
              </a:lnSpc>
              <a:buFont typeface="+mj-lt"/>
              <a:buAutoNum type="arabicPeriod"/>
            </a:pPr>
            <a:r>
              <a:rPr lang="en-US" dirty="0"/>
              <a:t>Simple Regression </a:t>
            </a:r>
            <a:r>
              <a:rPr lang="en-US" dirty="0">
                <a:sym typeface="Wingdings" pitchFamily="2" charset="2"/>
              </a:rPr>
              <a:t> Multiple Regression [10 Mins]</a:t>
            </a:r>
            <a:endParaRPr lang="en-US" dirty="0"/>
          </a:p>
          <a:p>
            <a:pPr marL="514350" indent="-514350">
              <a:lnSpc>
                <a:spcPct val="150000"/>
              </a:lnSpc>
              <a:buFont typeface="+mj-lt"/>
              <a:buAutoNum type="arabicPeriod"/>
            </a:pPr>
            <a:r>
              <a:rPr lang="en-US" dirty="0"/>
              <a:t>Adjusted R</a:t>
            </a:r>
            <a:r>
              <a:rPr lang="en-US" baseline="30000" dirty="0"/>
              <a:t>2</a:t>
            </a:r>
            <a:r>
              <a:rPr lang="en-US" dirty="0"/>
              <a:t> [5 Mins]</a:t>
            </a:r>
          </a:p>
          <a:p>
            <a:pPr marL="514350" indent="-514350">
              <a:lnSpc>
                <a:spcPct val="150000"/>
              </a:lnSpc>
              <a:buFont typeface="+mj-lt"/>
              <a:buAutoNum type="arabicPeriod"/>
            </a:pPr>
            <a:r>
              <a:rPr lang="en-US" dirty="0"/>
              <a:t>Multicollinearity [5 Mins]</a:t>
            </a:r>
            <a:endParaRPr lang="en-US" sz="100" dirty="0"/>
          </a:p>
        </p:txBody>
      </p:sp>
      <p:sp>
        <p:nvSpPr>
          <p:cNvPr id="9" name="Title 1">
            <a:extLst>
              <a:ext uri="{FF2B5EF4-FFF2-40B4-BE49-F238E27FC236}">
                <a16:creationId xmlns:a16="http://schemas.microsoft.com/office/drawing/2014/main" id="{EB5D27A9-6653-994C-B339-53CEF29CB824}"/>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Lecture Summary</a:t>
            </a:r>
          </a:p>
        </p:txBody>
      </p:sp>
      <p:sp>
        <p:nvSpPr>
          <p:cNvPr id="10" name="Footer Placeholder 2">
            <a:extLst>
              <a:ext uri="{FF2B5EF4-FFF2-40B4-BE49-F238E27FC236}">
                <a16:creationId xmlns:a16="http://schemas.microsoft.com/office/drawing/2014/main" id="{8B4D83C9-9231-5B4F-ACCC-829A7782CEC8}"/>
              </a:ext>
            </a:extLst>
          </p:cNvPr>
          <p:cNvSpPr>
            <a:spLocks noGrp="1"/>
          </p:cNvSpPr>
          <p:nvPr>
            <p:ph type="ftr" sz="quarter" idx="11"/>
          </p:nvPr>
        </p:nvSpPr>
        <p:spPr>
          <a:xfrm>
            <a:off x="4038600" y="6356350"/>
            <a:ext cx="4114800" cy="365125"/>
          </a:xfrm>
        </p:spPr>
        <p:txBody>
          <a:bodyPr/>
          <a:lstStyle/>
          <a:p>
            <a:r>
              <a:rPr lang="en-US"/>
              <a:t>Lecture 11 - Multiple Linear Regression</a:t>
            </a:r>
          </a:p>
        </p:txBody>
      </p:sp>
    </p:spTree>
    <p:extLst>
      <p:ext uri="{BB962C8B-B14F-4D97-AF65-F5344CB8AC3E}">
        <p14:creationId xmlns:p14="http://schemas.microsoft.com/office/powerpoint/2010/main" val="8250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Slide Number Placeholder 4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pPr>
            <a:fld id="{7FED890F-0188-4F4C-9B94-7A4D7FDA73E6}" type="slidenum">
              <a:rPr lang="en-US" altLang="en-US" sz="1400"/>
              <a:pPr eaLnBrk="1" hangingPunct="1">
                <a:spcBef>
                  <a:spcPct val="0"/>
                </a:spcBef>
              </a:pPr>
              <a:t>3</a:t>
            </a:fld>
            <a:endParaRPr lang="en-US" altLang="en-US" sz="1400"/>
          </a:p>
        </p:txBody>
      </p:sp>
      <p:sp>
        <p:nvSpPr>
          <p:cNvPr id="3" name="Footer Placeholder 2">
            <a:extLst>
              <a:ext uri="{FF2B5EF4-FFF2-40B4-BE49-F238E27FC236}">
                <a16:creationId xmlns:a16="http://schemas.microsoft.com/office/drawing/2014/main" id="{A5A734E7-95B3-4CE4-AEEA-E9FFE624D0DD}"/>
              </a:ext>
            </a:extLst>
          </p:cNvPr>
          <p:cNvSpPr>
            <a:spLocks noGrp="1"/>
          </p:cNvSpPr>
          <p:nvPr>
            <p:ph type="ftr" sz="quarter" idx="11"/>
          </p:nvPr>
        </p:nvSpPr>
        <p:spPr/>
        <p:txBody>
          <a:bodyPr/>
          <a:lstStyle/>
          <a:p>
            <a:r>
              <a:rPr lang="en-US"/>
              <a:t>Lecture 11 - Multiple Linear Regression</a:t>
            </a:r>
          </a:p>
        </p:txBody>
      </p:sp>
      <p:sp>
        <p:nvSpPr>
          <p:cNvPr id="7" name="Rectangle 6">
            <a:extLst>
              <a:ext uri="{FF2B5EF4-FFF2-40B4-BE49-F238E27FC236}">
                <a16:creationId xmlns:a16="http://schemas.microsoft.com/office/drawing/2014/main" id="{27AF6CCE-B5C5-4651-979C-B6D9322E7B2D}"/>
              </a:ext>
            </a:extLst>
          </p:cNvPr>
          <p:cNvSpPr/>
          <p:nvPr/>
        </p:nvSpPr>
        <p:spPr>
          <a:xfrm>
            <a:off x="838200" y="1238209"/>
            <a:ext cx="7058855" cy="2862322"/>
          </a:xfrm>
          <a:prstGeom prst="rect">
            <a:avLst/>
          </a:prstGeom>
        </p:spPr>
        <p:txBody>
          <a:bodyPr wrap="none">
            <a:spAutoFit/>
          </a:bodyPr>
          <a:lstStyle/>
          <a:p>
            <a:pPr marL="285750" indent="-285750">
              <a:lnSpc>
                <a:spcPct val="150000"/>
              </a:lnSpc>
              <a:buFont typeface="Arial" panose="020B0604020202020204" pitchFamily="34" charset="0"/>
              <a:buChar char="•"/>
            </a:pPr>
            <a:r>
              <a:rPr lang="en-US" sz="2400" dirty="0"/>
              <a:t>Save </a:t>
            </a:r>
            <a:r>
              <a:rPr lang="en-US" sz="2400" b="1" dirty="0"/>
              <a:t>mlb.txt </a:t>
            </a:r>
            <a:r>
              <a:rPr lang="en-US" sz="2400" dirty="0"/>
              <a:t>in your working directory</a:t>
            </a:r>
          </a:p>
          <a:p>
            <a:pPr marL="285750" indent="-285750">
              <a:lnSpc>
                <a:spcPct val="150000"/>
              </a:lnSpc>
              <a:buFont typeface="Arial" panose="020B0604020202020204" pitchFamily="34" charset="0"/>
              <a:buChar char="•"/>
            </a:pPr>
            <a:r>
              <a:rPr lang="en-US" sz="2400" dirty="0" err="1"/>
              <a:t>mlb</a:t>
            </a:r>
            <a:r>
              <a:rPr lang="en-US" sz="2400" dirty="0"/>
              <a:t> =</a:t>
            </a:r>
            <a:r>
              <a:rPr lang="en-US" sz="2400" dirty="0" err="1"/>
              <a:t>read.table</a:t>
            </a:r>
            <a:r>
              <a:rPr lang="en-US" sz="2400" dirty="0"/>
              <a:t>("mlb.txt", </a:t>
            </a:r>
            <a:r>
              <a:rPr lang="en-US" sz="2400" dirty="0" err="1"/>
              <a:t>sep</a:t>
            </a:r>
            <a:r>
              <a:rPr lang="en-US" sz="2400" dirty="0"/>
              <a:t> = "\t", header = T)</a:t>
            </a:r>
          </a:p>
          <a:p>
            <a:pPr marL="285750" indent="-285750">
              <a:lnSpc>
                <a:spcPct val="150000"/>
              </a:lnSpc>
              <a:buFont typeface="Arial" panose="020B0604020202020204" pitchFamily="34" charset="0"/>
              <a:buChar char="•"/>
            </a:pPr>
            <a:r>
              <a:rPr lang="en-US" sz="2400" dirty="0"/>
              <a:t>30 Teams </a:t>
            </a:r>
          </a:p>
          <a:p>
            <a:pPr marL="285750" indent="-285750">
              <a:lnSpc>
                <a:spcPct val="150000"/>
              </a:lnSpc>
              <a:buFont typeface="Arial" panose="020B0604020202020204" pitchFamily="34" charset="0"/>
              <a:buChar char="•"/>
            </a:pPr>
            <a:r>
              <a:rPr lang="en-US" sz="2400" dirty="0"/>
              <a:t>Stats from ‘17</a:t>
            </a:r>
          </a:p>
          <a:p>
            <a:pPr marL="285750" indent="-285750">
              <a:lnSpc>
                <a:spcPct val="150000"/>
              </a:lnSpc>
              <a:buFont typeface="Arial" panose="020B0604020202020204" pitchFamily="34" charset="0"/>
              <a:buChar char="•"/>
            </a:pPr>
            <a:endParaRPr lang="en-US" sz="2400" dirty="0"/>
          </a:p>
        </p:txBody>
      </p:sp>
      <p:graphicFrame>
        <p:nvGraphicFramePr>
          <p:cNvPr id="8" name="Table 7">
            <a:extLst>
              <a:ext uri="{FF2B5EF4-FFF2-40B4-BE49-F238E27FC236}">
                <a16:creationId xmlns:a16="http://schemas.microsoft.com/office/drawing/2014/main" id="{91044825-15CE-49F7-8511-8B66192095C4}"/>
              </a:ext>
            </a:extLst>
          </p:cNvPr>
          <p:cNvGraphicFramePr>
            <a:graphicFrameLocks noGrp="1"/>
          </p:cNvGraphicFramePr>
          <p:nvPr>
            <p:extLst>
              <p:ext uri="{D42A27DB-BD31-4B8C-83A1-F6EECF244321}">
                <p14:modId xmlns:p14="http://schemas.microsoft.com/office/powerpoint/2010/main" val="1086912544"/>
              </p:ext>
            </p:extLst>
          </p:nvPr>
        </p:nvGraphicFramePr>
        <p:xfrm>
          <a:off x="3356480" y="2669370"/>
          <a:ext cx="6268852" cy="3719234"/>
        </p:xfrm>
        <a:graphic>
          <a:graphicData uri="http://schemas.openxmlformats.org/drawingml/2006/table">
            <a:tbl>
              <a:tblPr firstRow="1" bandRow="1">
                <a:tableStyleId>{5C22544A-7EE6-4342-B048-85BDC9FD1C3A}</a:tableStyleId>
              </a:tblPr>
              <a:tblGrid>
                <a:gridCol w="3134426">
                  <a:extLst>
                    <a:ext uri="{9D8B030D-6E8A-4147-A177-3AD203B41FA5}">
                      <a16:colId xmlns:a16="http://schemas.microsoft.com/office/drawing/2014/main" val="646649285"/>
                    </a:ext>
                  </a:extLst>
                </a:gridCol>
                <a:gridCol w="3134426">
                  <a:extLst>
                    <a:ext uri="{9D8B030D-6E8A-4147-A177-3AD203B41FA5}">
                      <a16:colId xmlns:a16="http://schemas.microsoft.com/office/drawing/2014/main" val="2778219039"/>
                    </a:ext>
                  </a:extLst>
                </a:gridCol>
              </a:tblGrid>
              <a:tr h="571198">
                <a:tc>
                  <a:txBody>
                    <a:bodyPr/>
                    <a:lstStyle/>
                    <a:p>
                      <a:r>
                        <a:rPr lang="en-US" dirty="0"/>
                        <a:t>Column Name</a:t>
                      </a:r>
                    </a:p>
                  </a:txBody>
                  <a:tcPr/>
                </a:tc>
                <a:tc>
                  <a:txBody>
                    <a:bodyPr/>
                    <a:lstStyle/>
                    <a:p>
                      <a:r>
                        <a:rPr lang="en-US" dirty="0"/>
                        <a:t>Variable Definition</a:t>
                      </a:r>
                    </a:p>
                  </a:txBody>
                  <a:tcPr/>
                </a:tc>
                <a:extLst>
                  <a:ext uri="{0D108BD9-81ED-4DB2-BD59-A6C34878D82A}">
                    <a16:rowId xmlns:a16="http://schemas.microsoft.com/office/drawing/2014/main" val="1823819522"/>
                  </a:ext>
                </a:extLst>
              </a:tr>
              <a:tr h="571198">
                <a:tc>
                  <a:txBody>
                    <a:bodyPr/>
                    <a:lstStyle/>
                    <a:p>
                      <a:r>
                        <a:rPr lang="en-US" dirty="0" err="1"/>
                        <a:t>AvgRuns</a:t>
                      </a:r>
                      <a:endParaRPr lang="en-US" dirty="0"/>
                    </a:p>
                  </a:txBody>
                  <a:tcPr/>
                </a:tc>
                <a:tc>
                  <a:txBody>
                    <a:bodyPr/>
                    <a:lstStyle/>
                    <a:p>
                      <a:r>
                        <a:rPr lang="en-US" dirty="0"/>
                        <a:t>Runs Scored Per Game</a:t>
                      </a:r>
                    </a:p>
                  </a:txBody>
                  <a:tcPr/>
                </a:tc>
                <a:extLst>
                  <a:ext uri="{0D108BD9-81ED-4DB2-BD59-A6C34878D82A}">
                    <a16:rowId xmlns:a16="http://schemas.microsoft.com/office/drawing/2014/main" val="736170795"/>
                  </a:ext>
                </a:extLst>
              </a:tr>
              <a:tr h="571198">
                <a:tc>
                  <a:txBody>
                    <a:bodyPr/>
                    <a:lstStyle/>
                    <a:p>
                      <a:r>
                        <a:rPr lang="en-US" dirty="0"/>
                        <a:t>OBP</a:t>
                      </a:r>
                    </a:p>
                  </a:txBody>
                  <a:tcPr/>
                </a:tc>
                <a:tc>
                  <a:txBody>
                    <a:bodyPr/>
                    <a:lstStyle/>
                    <a:p>
                      <a:r>
                        <a:rPr lang="en-US" dirty="0"/>
                        <a:t>On-Base Percentage</a:t>
                      </a:r>
                    </a:p>
                  </a:txBody>
                  <a:tcPr/>
                </a:tc>
                <a:extLst>
                  <a:ext uri="{0D108BD9-81ED-4DB2-BD59-A6C34878D82A}">
                    <a16:rowId xmlns:a16="http://schemas.microsoft.com/office/drawing/2014/main" val="51556848"/>
                  </a:ext>
                </a:extLst>
              </a:tr>
              <a:tr h="501410">
                <a:tc>
                  <a:txBody>
                    <a:bodyPr/>
                    <a:lstStyle/>
                    <a:p>
                      <a:r>
                        <a:rPr lang="en-US" dirty="0"/>
                        <a:t>SLG</a:t>
                      </a:r>
                    </a:p>
                  </a:txBody>
                  <a:tcPr/>
                </a:tc>
                <a:tc>
                  <a:txBody>
                    <a:bodyPr/>
                    <a:lstStyle/>
                    <a:p>
                      <a:r>
                        <a:rPr lang="en-US" dirty="0"/>
                        <a:t>(Total Bases)/(At Bats)</a:t>
                      </a:r>
                    </a:p>
                  </a:txBody>
                  <a:tcPr/>
                </a:tc>
                <a:extLst>
                  <a:ext uri="{0D108BD9-81ED-4DB2-BD59-A6C34878D82A}">
                    <a16:rowId xmlns:a16="http://schemas.microsoft.com/office/drawing/2014/main" val="2349993896"/>
                  </a:ext>
                </a:extLst>
              </a:tr>
              <a:tr h="501410">
                <a:tc>
                  <a:txBody>
                    <a:bodyPr/>
                    <a:lstStyle/>
                    <a:p>
                      <a:r>
                        <a:rPr lang="en-US" dirty="0"/>
                        <a:t>OPS</a:t>
                      </a:r>
                    </a:p>
                  </a:txBody>
                  <a:tcPr/>
                </a:tc>
                <a:tc>
                  <a:txBody>
                    <a:bodyPr/>
                    <a:lstStyle/>
                    <a:p>
                      <a:r>
                        <a:rPr lang="en-US" dirty="0"/>
                        <a:t>One base</a:t>
                      </a:r>
                      <a:r>
                        <a:rPr lang="en-US" baseline="0" dirty="0"/>
                        <a:t> plus slugging</a:t>
                      </a:r>
                      <a:endParaRPr lang="en-US" dirty="0"/>
                    </a:p>
                  </a:txBody>
                  <a:tcPr/>
                </a:tc>
                <a:extLst>
                  <a:ext uri="{0D108BD9-81ED-4DB2-BD59-A6C34878D82A}">
                    <a16:rowId xmlns:a16="http://schemas.microsoft.com/office/drawing/2014/main" val="3546455306"/>
                  </a:ext>
                </a:extLst>
              </a:tr>
              <a:tr h="501410">
                <a:tc>
                  <a:txBody>
                    <a:bodyPr/>
                    <a:lstStyle/>
                    <a:p>
                      <a:r>
                        <a:rPr lang="en-US" dirty="0"/>
                        <a:t>HR</a:t>
                      </a:r>
                    </a:p>
                  </a:txBody>
                  <a:tcPr/>
                </a:tc>
                <a:tc>
                  <a:txBody>
                    <a:bodyPr/>
                    <a:lstStyle/>
                    <a:p>
                      <a:r>
                        <a:rPr lang="en-US" dirty="0"/>
                        <a:t>Homeruns</a:t>
                      </a:r>
                    </a:p>
                  </a:txBody>
                  <a:tcPr/>
                </a:tc>
                <a:extLst>
                  <a:ext uri="{0D108BD9-81ED-4DB2-BD59-A6C34878D82A}">
                    <a16:rowId xmlns:a16="http://schemas.microsoft.com/office/drawing/2014/main" val="2922177517"/>
                  </a:ext>
                </a:extLst>
              </a:tr>
              <a:tr h="501410">
                <a:tc>
                  <a:txBody>
                    <a:bodyPr/>
                    <a:lstStyle/>
                    <a:p>
                      <a:r>
                        <a:rPr lang="en-US" dirty="0"/>
                        <a:t>Many others</a:t>
                      </a:r>
                    </a:p>
                  </a:txBody>
                  <a:tcPr/>
                </a:tc>
                <a:tc>
                  <a:txBody>
                    <a:bodyPr/>
                    <a:lstStyle/>
                    <a:p>
                      <a:r>
                        <a:rPr lang="en-US" dirty="0"/>
                        <a:t>~Baseball Stuff~</a:t>
                      </a:r>
                    </a:p>
                  </a:txBody>
                  <a:tcPr/>
                </a:tc>
                <a:extLst>
                  <a:ext uri="{0D108BD9-81ED-4DB2-BD59-A6C34878D82A}">
                    <a16:rowId xmlns:a16="http://schemas.microsoft.com/office/drawing/2014/main" val="1714209420"/>
                  </a:ext>
                </a:extLst>
              </a:tr>
            </a:tbl>
          </a:graphicData>
        </a:graphic>
      </p:graphicFrame>
      <p:sp>
        <p:nvSpPr>
          <p:cNvPr id="9" name="Title 1">
            <a:extLst>
              <a:ext uri="{FF2B5EF4-FFF2-40B4-BE49-F238E27FC236}">
                <a16:creationId xmlns:a16="http://schemas.microsoft.com/office/drawing/2014/main" id="{89E79BFD-A873-6142-BC13-A998E0C68FFF}"/>
              </a:ext>
            </a:extLst>
          </p:cNvPr>
          <p:cNvSpPr txBox="1">
            <a:spLocks/>
          </p:cNvSpPr>
          <p:nvPr/>
        </p:nvSpPr>
        <p:spPr>
          <a:xfrm>
            <a:off x="838201" y="0"/>
            <a:ext cx="86881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t>Data for lecture</a:t>
            </a:r>
          </a:p>
        </p:txBody>
      </p:sp>
    </p:spTree>
    <p:extLst>
      <p:ext uri="{BB962C8B-B14F-4D97-AF65-F5344CB8AC3E}">
        <p14:creationId xmlns:p14="http://schemas.microsoft.com/office/powerpoint/2010/main" val="39472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D0-C4AE-42BC-B69A-0370D0B06790}"/>
              </a:ext>
            </a:extLst>
          </p:cNvPr>
          <p:cNvSpPr>
            <a:spLocks noGrp="1"/>
          </p:cNvSpPr>
          <p:nvPr>
            <p:ph type="title"/>
          </p:nvPr>
        </p:nvSpPr>
        <p:spPr>
          <a:xfrm>
            <a:off x="838200" y="79901"/>
            <a:ext cx="10515600" cy="1325563"/>
          </a:xfrm>
        </p:spPr>
        <p:txBody>
          <a:bodyPr/>
          <a:lstStyle/>
          <a:p>
            <a:r>
              <a:rPr lang="en-US" u="sng" dirty="0"/>
              <a:t>Review: Simple Linear Regression</a:t>
            </a:r>
          </a:p>
        </p:txBody>
      </p:sp>
      <p:sp>
        <p:nvSpPr>
          <p:cNvPr id="3" name="Content Placeholder 2">
            <a:extLst>
              <a:ext uri="{FF2B5EF4-FFF2-40B4-BE49-F238E27FC236}">
                <a16:creationId xmlns:a16="http://schemas.microsoft.com/office/drawing/2014/main" id="{17231721-9DB5-4948-87F5-C62E444943F0}"/>
              </a:ext>
            </a:extLst>
          </p:cNvPr>
          <p:cNvSpPr>
            <a:spLocks noGrp="1"/>
          </p:cNvSpPr>
          <p:nvPr>
            <p:ph idx="1"/>
          </p:nvPr>
        </p:nvSpPr>
        <p:spPr>
          <a:xfrm>
            <a:off x="838200" y="1690688"/>
            <a:ext cx="10515600" cy="4486275"/>
          </a:xfrm>
        </p:spPr>
        <p:txBody>
          <a:bodyPr/>
          <a:lstStyle/>
          <a:p>
            <a:r>
              <a:rPr lang="en-US" u="sng" dirty="0"/>
              <a:t>Assumed Probabilistic Linear Model</a:t>
            </a:r>
            <a:r>
              <a:rPr lang="en-US" dirty="0"/>
              <a:t>: Assume a linear relationship between X &amp; Y exists</a:t>
            </a:r>
          </a:p>
          <a:p>
            <a:pPr lvl="1"/>
            <a:r>
              <a:rPr lang="en-US" dirty="0"/>
              <a:t>Error term is assumed to be Normal with mean 0</a:t>
            </a:r>
          </a:p>
          <a:p>
            <a:pPr lvl="1"/>
            <a:r>
              <a:rPr lang="en-US" dirty="0"/>
              <a:t>Observed Y values can be expressed as:</a:t>
            </a:r>
          </a:p>
          <a:p>
            <a:pPr marL="0" indent="0">
              <a:buNone/>
            </a:pPr>
            <a:endParaRPr lang="en-US" dirty="0"/>
          </a:p>
          <a:p>
            <a:pPr marL="0" indent="0">
              <a:buNone/>
            </a:pPr>
            <a:endParaRPr lang="en-US" dirty="0"/>
          </a:p>
          <a:p>
            <a:r>
              <a:rPr lang="en-US" dirty="0"/>
              <a:t>Use data to estimate that linear relationship with a straight line:</a:t>
            </a:r>
          </a:p>
          <a:p>
            <a:pPr lvl="1"/>
            <a:endParaRPr lang="en-US" dirty="0"/>
          </a:p>
        </p:txBody>
      </p:sp>
      <p:graphicFrame>
        <p:nvGraphicFramePr>
          <p:cNvPr id="8" name="Object 3">
            <a:extLst>
              <a:ext uri="{FF2B5EF4-FFF2-40B4-BE49-F238E27FC236}">
                <a16:creationId xmlns:a16="http://schemas.microsoft.com/office/drawing/2014/main" id="{010C1F6F-2687-4117-A696-EE72EFA65C3F}"/>
              </a:ext>
            </a:extLst>
          </p:cNvPr>
          <p:cNvGraphicFramePr>
            <a:graphicFrameLocks noChangeAspect="1"/>
          </p:cNvGraphicFramePr>
          <p:nvPr/>
        </p:nvGraphicFramePr>
        <p:xfrm>
          <a:off x="4146253" y="3381307"/>
          <a:ext cx="3682735" cy="828867"/>
        </p:xfrm>
        <a:graphic>
          <a:graphicData uri="http://schemas.openxmlformats.org/presentationml/2006/ole">
            <mc:AlternateContent xmlns:mc="http://schemas.openxmlformats.org/markup-compatibility/2006">
              <mc:Choice xmlns:v="urn:schemas-microsoft-com:vml" Requires="v">
                <p:oleObj spid="_x0000_s5129" name="Equation" r:id="rId3" imgW="1015920" imgH="228600" progId="Equation.3">
                  <p:embed/>
                </p:oleObj>
              </mc:Choice>
              <mc:Fallback>
                <p:oleObj name="Equation" r:id="rId3" imgW="1015920" imgH="228600" progId="Equation.3">
                  <p:embed/>
                  <p:pic>
                    <p:nvPicPr>
                      <p:cNvPr id="8" name="Object 3">
                        <a:extLst>
                          <a:ext uri="{FF2B5EF4-FFF2-40B4-BE49-F238E27FC236}">
                            <a16:creationId xmlns:a16="http://schemas.microsoft.com/office/drawing/2014/main" id="{010C1F6F-2687-4117-A696-EE72EFA65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253" y="3381307"/>
                        <a:ext cx="3682735" cy="828867"/>
                      </a:xfrm>
                      <a:prstGeom prst="rect">
                        <a:avLst/>
                      </a:prstGeom>
                      <a:noFill/>
                    </p:spPr>
                  </p:pic>
                </p:oleObj>
              </mc:Fallback>
            </mc:AlternateContent>
          </a:graphicData>
        </a:graphic>
      </p:graphicFrame>
      <p:graphicFrame>
        <p:nvGraphicFramePr>
          <p:cNvPr id="9" name="Object 6">
            <a:extLst>
              <a:ext uri="{FF2B5EF4-FFF2-40B4-BE49-F238E27FC236}">
                <a16:creationId xmlns:a16="http://schemas.microsoft.com/office/drawing/2014/main" id="{1D022014-4CE9-4DE3-B413-D601A9FA426A}"/>
              </a:ext>
            </a:extLst>
          </p:cNvPr>
          <p:cNvGraphicFramePr>
            <a:graphicFrameLocks noChangeAspect="1"/>
          </p:cNvGraphicFramePr>
          <p:nvPr/>
        </p:nvGraphicFramePr>
        <p:xfrm>
          <a:off x="4282047" y="4981038"/>
          <a:ext cx="2852610" cy="925715"/>
        </p:xfrm>
        <a:graphic>
          <a:graphicData uri="http://schemas.openxmlformats.org/presentationml/2006/ole">
            <mc:AlternateContent xmlns:mc="http://schemas.openxmlformats.org/markup-compatibility/2006">
              <mc:Choice xmlns:v="urn:schemas-microsoft-com:vml" Requires="v">
                <p:oleObj spid="_x0000_s5130" name="Equation" r:id="rId5" imgW="787320" imgH="253800" progId="Equation.3">
                  <p:embed/>
                </p:oleObj>
              </mc:Choice>
              <mc:Fallback>
                <p:oleObj name="Equation" r:id="rId5" imgW="787320" imgH="253800" progId="Equation.3">
                  <p:embed/>
                  <p:pic>
                    <p:nvPicPr>
                      <p:cNvPr id="9" name="Object 6">
                        <a:extLst>
                          <a:ext uri="{FF2B5EF4-FFF2-40B4-BE49-F238E27FC236}">
                            <a16:creationId xmlns:a16="http://schemas.microsoft.com/office/drawing/2014/main" id="{1D022014-4CE9-4DE3-B413-D601A9FA42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047" y="4981038"/>
                        <a:ext cx="2852610" cy="925715"/>
                      </a:xfrm>
                      <a:prstGeom prst="rect">
                        <a:avLst/>
                      </a:prstGeom>
                      <a:noFill/>
                    </p:spPr>
                  </p:pic>
                </p:oleObj>
              </mc:Fallback>
            </mc:AlternateContent>
          </a:graphicData>
        </a:graphic>
      </p:graphicFrame>
      <p:sp>
        <p:nvSpPr>
          <p:cNvPr id="4" name="Rectangle: Rounded Corners 3">
            <a:extLst>
              <a:ext uri="{FF2B5EF4-FFF2-40B4-BE49-F238E27FC236}">
                <a16:creationId xmlns:a16="http://schemas.microsoft.com/office/drawing/2014/main" id="{8A7FA552-040D-402B-B33D-6CCC56215C1F}"/>
              </a:ext>
            </a:extLst>
          </p:cNvPr>
          <p:cNvSpPr/>
          <p:nvPr/>
        </p:nvSpPr>
        <p:spPr>
          <a:xfrm>
            <a:off x="5049098" y="3488082"/>
            <a:ext cx="1933904"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136F3A-7BED-4711-AD83-08578660B1A2}"/>
              </a:ext>
            </a:extLst>
          </p:cNvPr>
          <p:cNvSpPr txBox="1"/>
          <p:nvPr/>
        </p:nvSpPr>
        <p:spPr>
          <a:xfrm>
            <a:off x="4624062" y="4126066"/>
            <a:ext cx="2618281" cy="369332"/>
          </a:xfrm>
          <a:prstGeom prst="rect">
            <a:avLst/>
          </a:prstGeom>
          <a:noFill/>
        </p:spPr>
        <p:txBody>
          <a:bodyPr wrap="none" rtlCol="0">
            <a:spAutoFit/>
          </a:bodyPr>
          <a:lstStyle/>
          <a:p>
            <a:r>
              <a:rPr lang="en-US" dirty="0">
                <a:solidFill>
                  <a:srgbClr val="C00000"/>
                </a:solidFill>
              </a:rPr>
              <a:t>The straight line (average)</a:t>
            </a:r>
          </a:p>
        </p:txBody>
      </p:sp>
      <p:sp>
        <p:nvSpPr>
          <p:cNvPr id="13" name="Rectangle: Rounded Corners 12">
            <a:extLst>
              <a:ext uri="{FF2B5EF4-FFF2-40B4-BE49-F238E27FC236}">
                <a16:creationId xmlns:a16="http://schemas.microsoft.com/office/drawing/2014/main" id="{F437A8D7-1A47-4207-9887-F037C3724987}"/>
              </a:ext>
            </a:extLst>
          </p:cNvPr>
          <p:cNvSpPr/>
          <p:nvPr/>
        </p:nvSpPr>
        <p:spPr>
          <a:xfrm>
            <a:off x="7369258" y="3484935"/>
            <a:ext cx="45973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09ED54-489F-4650-AA38-F12044EB0D27}"/>
              </a:ext>
            </a:extLst>
          </p:cNvPr>
          <p:cNvSpPr txBox="1"/>
          <p:nvPr/>
        </p:nvSpPr>
        <p:spPr>
          <a:xfrm>
            <a:off x="7556960" y="4076337"/>
            <a:ext cx="2349746" cy="369332"/>
          </a:xfrm>
          <a:prstGeom prst="rect">
            <a:avLst/>
          </a:prstGeom>
          <a:noFill/>
        </p:spPr>
        <p:txBody>
          <a:bodyPr wrap="none" rtlCol="0">
            <a:spAutoFit/>
          </a:bodyPr>
          <a:lstStyle/>
          <a:p>
            <a:r>
              <a:rPr lang="en-US" dirty="0">
                <a:solidFill>
                  <a:srgbClr val="C00000"/>
                </a:solidFill>
              </a:rPr>
              <a:t>Deviation from the line</a:t>
            </a:r>
          </a:p>
        </p:txBody>
      </p:sp>
      <p:sp>
        <p:nvSpPr>
          <p:cNvPr id="7" name="Slide Number Placeholder 6">
            <a:extLst>
              <a:ext uri="{FF2B5EF4-FFF2-40B4-BE49-F238E27FC236}">
                <a16:creationId xmlns:a16="http://schemas.microsoft.com/office/drawing/2014/main" id="{B3FC7679-2443-4822-B18F-3AA957A9B02C}"/>
              </a:ext>
            </a:extLst>
          </p:cNvPr>
          <p:cNvSpPr>
            <a:spLocks noGrp="1"/>
          </p:cNvSpPr>
          <p:nvPr>
            <p:ph type="sldNum" sz="quarter" idx="12"/>
          </p:nvPr>
        </p:nvSpPr>
        <p:spPr/>
        <p:txBody>
          <a:bodyPr/>
          <a:lstStyle/>
          <a:p>
            <a:fld id="{F4D677F5-6401-4ECE-9434-31FD34043E71}" type="slidenum">
              <a:rPr lang="en-US" smtClean="0"/>
              <a:t>4</a:t>
            </a:fld>
            <a:endParaRPr lang="en-US" dirty="0"/>
          </a:p>
        </p:txBody>
      </p:sp>
      <p:sp>
        <p:nvSpPr>
          <p:cNvPr id="12" name="Footer Placeholder 3">
            <a:extLst>
              <a:ext uri="{FF2B5EF4-FFF2-40B4-BE49-F238E27FC236}">
                <a16:creationId xmlns:a16="http://schemas.microsoft.com/office/drawing/2014/main" id="{E169608C-35DF-3E4F-95AC-5D882084EFF8}"/>
              </a:ext>
            </a:extLst>
          </p:cNvPr>
          <p:cNvSpPr>
            <a:spLocks noGrp="1"/>
          </p:cNvSpPr>
          <p:nvPr>
            <p:ph type="ftr" sz="quarter" idx="11"/>
          </p:nvPr>
        </p:nvSpPr>
        <p:spPr>
          <a:xfrm>
            <a:off x="4038600" y="6356350"/>
            <a:ext cx="4114800" cy="365125"/>
          </a:xfrm>
        </p:spPr>
        <p:txBody>
          <a:bodyPr/>
          <a:lstStyle/>
          <a:p>
            <a:r>
              <a:rPr lang="en-US" dirty="0"/>
              <a:t>Lecture 11 - Multiple Linear Regression</a:t>
            </a:r>
          </a:p>
        </p:txBody>
      </p:sp>
    </p:spTree>
    <p:extLst>
      <p:ext uri="{BB962C8B-B14F-4D97-AF65-F5344CB8AC3E}">
        <p14:creationId xmlns:p14="http://schemas.microsoft.com/office/powerpoint/2010/main" val="41538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Topic: Multiple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26196"/>
                <a:ext cx="10515600" cy="5230153"/>
              </a:xfrm>
            </p:spPr>
            <p:txBody>
              <a:bodyPr>
                <a:normAutofit/>
              </a:bodyPr>
              <a:lstStyle/>
              <a:p>
                <a:r>
                  <a:rPr lang="en-US" b="1" dirty="0"/>
                  <a:t>Data</a:t>
                </a:r>
                <a:r>
                  <a:rPr lang="en-US" dirty="0"/>
                  <a:t>: (</a:t>
                </a:r>
                <a:r>
                  <a:rPr lang="en-US" dirty="0" err="1"/>
                  <a:t>y</a:t>
                </a:r>
                <a:r>
                  <a:rPr lang="en-US" baseline="-25000" dirty="0" err="1"/>
                  <a:t>i</a:t>
                </a:r>
                <a:r>
                  <a:rPr lang="en-US" dirty="0"/>
                  <a:t>, x</a:t>
                </a:r>
                <a:r>
                  <a:rPr lang="en-US" baseline="-25000" dirty="0"/>
                  <a:t>i,1 </a:t>
                </a:r>
                <a:r>
                  <a:rPr lang="en-US" dirty="0"/>
                  <a:t>, x</a:t>
                </a:r>
                <a:r>
                  <a:rPr lang="en-US" baseline="-25000" dirty="0"/>
                  <a:t>i,2</a:t>
                </a:r>
                <a:r>
                  <a:rPr lang="en-US" dirty="0"/>
                  <a:t>,</a:t>
                </a:r>
                <a:r>
                  <a:rPr lang="mr-IN" dirty="0"/>
                  <a:t>…</a:t>
                </a:r>
                <a:r>
                  <a:rPr lang="en-US" dirty="0"/>
                  <a:t> ,</a:t>
                </a:r>
                <a:r>
                  <a:rPr lang="en-US" dirty="0" err="1"/>
                  <a:t>x</a:t>
                </a:r>
                <a:r>
                  <a:rPr lang="en-US" baseline="-25000" dirty="0" err="1"/>
                  <a:t>i,k</a:t>
                </a:r>
                <a:r>
                  <a:rPr lang="en-US" dirty="0"/>
                  <a:t>) i.e.  k pieces of numeric info per obs.</a:t>
                </a:r>
              </a:p>
              <a:p>
                <a:r>
                  <a:rPr lang="en-US" b="1" dirty="0"/>
                  <a:t>Assumed Prob. Linear Model </a:t>
                </a:r>
                <a:r>
                  <a:rPr lang="en-US" dirty="0"/>
                  <a:t>is now: </a:t>
                </a:r>
              </a:p>
              <a:p>
                <a:pPr marL="0" indent="0" algn="ctr">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 Norm(0,</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baseline="30000" smtClean="0">
                        <a:latin typeface="Cambria Math" panose="02040503050406030204" pitchFamily="18" charset="0"/>
                        <a:ea typeface="Cambria Math" panose="02040503050406030204" pitchFamily="18" charset="0"/>
                      </a:rPr>
                      <m:t>2</m:t>
                    </m:r>
                  </m:oMath>
                </a14:m>
                <a:r>
                  <a:rPr lang="en-US" dirty="0"/>
                  <a:t>)</a:t>
                </a:r>
              </a:p>
              <a:p>
                <a:r>
                  <a:rPr lang="en-US" b="1" dirty="0"/>
                  <a:t>Goal</a:t>
                </a:r>
                <a:r>
                  <a:rPr lang="en-US" dirty="0"/>
                  <a:t>: Is fit a Linear Regression Model with coefficients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 </m:t>
                    </m:r>
                  </m:oMath>
                </a14:m>
                <a:r>
                  <a:rPr lang="en-US" dirty="0"/>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𝑘</m:t>
                        </m:r>
                      </m:sub>
                    </m:sSub>
                  </m:oMath>
                </a14:m>
                <a:r>
                  <a:rPr lang="en-US" dirty="0"/>
                  <a:t>:</a:t>
                </a:r>
              </a:p>
              <a:p>
                <a:pPr marL="0" indent="0" algn="ctr">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charset="0"/>
                          </a:rPr>
                          <m:t>𝑦</m:t>
                        </m:r>
                      </m:e>
                    </m:acc>
                  </m:oMath>
                </a14:m>
                <a:r>
                  <a:rPr lang="en-US" dirty="0"/>
                  <a:t> =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m:rPr>
                        <m:nor/>
                      </m:rPr>
                      <a:rPr lang="en-US" b="0" i="0" smtClean="0">
                        <a:solidFill>
                          <a:srgbClr val="000000"/>
                        </a:solidFill>
                        <a:latin typeface="Cambria Math" charset="0"/>
                      </a:rPr>
                      <m:t> +</m:t>
                    </m:r>
                    <m:r>
                      <m:rPr>
                        <m:nor/>
                      </m:rPr>
                      <a:rPr lang="en-US" altLang="en-US" dirty="0"/>
                      <m:t> </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b="0" i="1" smtClean="0">
                        <a:solidFill>
                          <a:srgbClr val="000000"/>
                        </a:solidFill>
                        <a:latin typeface="Cambria Math" charset="0"/>
                      </a:rPr>
                      <m:t>𝑥</m:t>
                    </m:r>
                    <m:r>
                      <a:rPr lang="en-US" b="0" i="1" baseline="-25000" smtClean="0">
                        <a:solidFill>
                          <a:srgbClr val="000000"/>
                        </a:solidFill>
                        <a:latin typeface="Cambria Math" charset="0"/>
                      </a:rPr>
                      <m:t>1</m:t>
                    </m:r>
                    <m:r>
                      <a:rPr lang="en-US" i="1">
                        <a:solidFill>
                          <a:srgbClr val="000000"/>
                        </a:solidFill>
                        <a:latin typeface="Cambria Math" charset="0"/>
                      </a:rPr>
                      <m:t>, …,</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𝑘</m:t>
                        </m:r>
                      </m:sub>
                    </m:sSub>
                  </m:oMath>
                </a14:m>
                <a:r>
                  <a:rPr lang="en-US" dirty="0"/>
                  <a:t>x</a:t>
                </a:r>
                <a:r>
                  <a:rPr lang="en-US" baseline="-25000" dirty="0"/>
                  <a:t>k</a:t>
                </a:r>
              </a:p>
              <a:p>
                <a:r>
                  <a:rPr lang="en-US" dirty="0"/>
                  <a:t>Note that the fitting is still done with Ordinary Least Squares (OLS) Method just like in simple linear regression. Harder to visualize but no harder mathematically!</a:t>
                </a:r>
              </a:p>
              <a:p>
                <a:endParaRPr lang="en-US" dirty="0"/>
              </a:p>
              <a:p>
                <a:pPr lvl="1"/>
                <a:endParaRPr lang="en-US" dirty="0"/>
              </a:p>
              <a:p>
                <a:pPr lvl="1"/>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26196"/>
                <a:ext cx="10515600" cy="5230153"/>
              </a:xfrm>
              <a:blipFill>
                <a:blip r:embed="rId3"/>
                <a:stretch>
                  <a:fillRect l="-1086" t="-193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E99B506-A60F-44E8-A6A3-16188A679010}"/>
              </a:ext>
            </a:extLst>
          </p:cNvPr>
          <p:cNvSpPr>
            <a:spLocks noGrp="1"/>
          </p:cNvSpPr>
          <p:nvPr>
            <p:ph type="ftr" sz="quarter" idx="11"/>
          </p:nvPr>
        </p:nvSpPr>
        <p:spPr/>
        <p:txBody>
          <a:bodyPr/>
          <a:lstStyle/>
          <a:p>
            <a:r>
              <a:rPr lang="en-US" dirty="0"/>
              <a:t>Lecture 11 - Multiple Linear Regression</a:t>
            </a:r>
          </a:p>
        </p:txBody>
      </p:sp>
      <p:sp>
        <p:nvSpPr>
          <p:cNvPr id="5" name="Slide Number Placeholder 4">
            <a:extLst>
              <a:ext uri="{FF2B5EF4-FFF2-40B4-BE49-F238E27FC236}">
                <a16:creationId xmlns:a16="http://schemas.microsoft.com/office/drawing/2014/main" id="{BA93D746-49E6-44B9-A74E-23E10B03FC28}"/>
              </a:ext>
            </a:extLst>
          </p:cNvPr>
          <p:cNvSpPr>
            <a:spLocks noGrp="1"/>
          </p:cNvSpPr>
          <p:nvPr>
            <p:ph type="sldNum" sz="quarter" idx="12"/>
          </p:nvPr>
        </p:nvSpPr>
        <p:spPr/>
        <p:txBody>
          <a:bodyPr/>
          <a:lstStyle/>
          <a:p>
            <a:fld id="{F4D677F5-6401-4ECE-9434-31FD34043E71}" type="slidenum">
              <a:rPr lang="en-US" smtClean="0"/>
              <a:t>5</a:t>
            </a:fld>
            <a:endParaRPr lang="en-US"/>
          </a:p>
        </p:txBody>
      </p:sp>
      <mc:AlternateContent xmlns:mc="http://schemas.openxmlformats.org/markup-compatibility/2006">
        <mc:Choice xmlns:a14="http://schemas.microsoft.com/office/drawing/2010/main" Requires="a14">
          <p:sp>
            <p:nvSpPr>
              <p:cNvPr id="7" name="Rectangle 6"/>
              <p:cNvSpPr/>
              <p:nvPr/>
            </p:nvSpPr>
            <p:spPr>
              <a:xfrm>
                <a:off x="1600200" y="4976055"/>
                <a:ext cx="8382000" cy="1137876"/>
              </a:xfrm>
              <a:prstGeom prst="rect">
                <a:avLst/>
              </a:prstGeom>
            </p:spPr>
            <p:txBody>
              <a:bodyPr wrap="square">
                <a:spAutoFit/>
              </a:bodyPr>
              <a:lstStyle/>
              <a:p>
                <a:pPr>
                  <a:buClr>
                    <a:srgbClr val="8E0D30"/>
                  </a:buClr>
                </a:pPr>
                <a14:m>
                  <m:oMath xmlns:m="http://schemas.openxmlformats.org/officeDocument/2006/math">
                    <m:sSub>
                      <m:sSubPr>
                        <m:ctrlPr>
                          <a:rPr lang="en-US" altLang="en-US" sz="2800" i="1" smtClean="0">
                            <a:latin typeface="Cambria Math" panose="02040503050406030204" pitchFamily="18" charset="0"/>
                          </a:rPr>
                        </m:ctrlPr>
                      </m:sSubPr>
                      <m:e>
                        <m:r>
                          <a:rPr lang="en-US" altLang="en-US" sz="2800" i="1">
                            <a:latin typeface="Cambria Math" charset="0"/>
                          </a:rPr>
                          <m:t>𝑚𝑖𝑛</m:t>
                        </m:r>
                      </m:e>
                      <m:sub>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m:rPr>
                            <m:nor/>
                          </m:rPr>
                          <a:rPr lang="en-US" altLang="en-US" sz="2800" dirty="0"/>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b="0" i="1" smtClean="0">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sub>
                    </m:sSub>
                    <m:nary>
                      <m:naryPr>
                        <m:chr m:val="∑"/>
                        <m:supHide m:val="on"/>
                        <m:ctrlPr>
                          <a:rPr lang="en-US" altLang="en-US" sz="2800" i="1">
                            <a:latin typeface="Cambria Math" panose="02040503050406030204" pitchFamily="18" charset="0"/>
                          </a:rPr>
                        </m:ctrlPr>
                      </m:naryPr>
                      <m:sub>
                        <m:r>
                          <m:rPr>
                            <m:brk m:alnAt="7"/>
                          </m:rPr>
                          <a:rPr lang="en-US" altLang="en-US" sz="2800" i="1">
                            <a:latin typeface="Cambria Math" charset="0"/>
                          </a:rPr>
                          <m:t>𝑖</m:t>
                        </m:r>
                      </m:sub>
                      <m:sup/>
                      <m:e>
                        <m:r>
                          <a:rPr lang="en-US" altLang="en-US" sz="2800" i="1">
                            <a:latin typeface="Cambria Math" charset="0"/>
                          </a:rPr>
                          <m:t>(</m:t>
                        </m:r>
                        <m:sSub>
                          <m:sSubPr>
                            <m:ctrlPr>
                              <a:rPr lang="en-US" altLang="en-US" sz="2800" i="1">
                                <a:latin typeface="Cambria Math" panose="02040503050406030204" pitchFamily="18" charset="0"/>
                              </a:rPr>
                            </m:ctrlPr>
                          </m:sSubPr>
                          <m:e>
                            <m:r>
                              <a:rPr lang="en-US" altLang="en-US" sz="2800" i="1">
                                <a:latin typeface="Cambria Math" charset="0"/>
                              </a:rPr>
                              <m:t>𝑦</m:t>
                            </m:r>
                          </m:e>
                          <m:sub>
                            <m:r>
                              <a:rPr lang="en-US" altLang="en-US" sz="2800" i="1">
                                <a:latin typeface="Cambria Math" charset="0"/>
                              </a:rPr>
                              <m:t>𝑖</m:t>
                            </m:r>
                          </m:sub>
                        </m:sSub>
                        <m:r>
                          <a:rPr lang="en-US" altLang="en-US" sz="2800" i="1">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0</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i="1">
                                <a:solidFill>
                                  <a:srgbClr val="000000"/>
                                </a:solidFill>
                                <a:latin typeface="Cambria Math" panose="02040503050406030204" pitchFamily="18" charset="0"/>
                              </a:rPr>
                              <m:t>1</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b="0" i="1" smtClean="0">
                                <a:solidFill>
                                  <a:srgbClr val="000000"/>
                                </a:solidFill>
                                <a:latin typeface="Cambria Math" charset="0"/>
                              </a:rPr>
                              <m:t>,1</m:t>
                            </m:r>
                          </m:sub>
                        </m:sSub>
                        <m:r>
                          <a:rPr lang="en-US" sz="2800" b="0" i="1" smtClean="0">
                            <a:solidFill>
                              <a:srgbClr val="000000"/>
                            </a:solidFill>
                            <a:latin typeface="Cambria Math" charset="0"/>
                          </a:rPr>
                          <m:t> − …−</m:t>
                        </m:r>
                        <m:sSub>
                          <m:sSubPr>
                            <m:ctrlPr>
                              <a:rPr lang="en-US" sz="2800" i="1">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𝛽</m:t>
                                </m:r>
                              </m:e>
                            </m:acc>
                          </m:e>
                          <m:sub>
                            <m:r>
                              <a:rPr lang="en-US" sz="2800" b="0" i="1" smtClean="0">
                                <a:solidFill>
                                  <a:srgbClr val="000000"/>
                                </a:solidFill>
                                <a:latin typeface="Cambria Math" charset="0"/>
                              </a:rPr>
                              <m:t>𝑘</m:t>
                            </m:r>
                          </m:sub>
                        </m:sSub>
                        <m:r>
                          <a:rPr lang="en-US" sz="2800" i="1">
                            <a:solidFill>
                              <a:srgbClr val="000000"/>
                            </a:solidFill>
                            <a:latin typeface="Cambria Math" charset="0"/>
                          </a:rPr>
                          <m:t> </m:t>
                        </m:r>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charset="0"/>
                              </a:rPr>
                              <m:t>𝑥</m:t>
                            </m:r>
                          </m:e>
                          <m:sub>
                            <m:r>
                              <a:rPr lang="en-US" sz="2800" i="1">
                                <a:solidFill>
                                  <a:srgbClr val="000000"/>
                                </a:solidFill>
                                <a:latin typeface="Cambria Math" charset="0"/>
                              </a:rPr>
                              <m:t>𝑖</m:t>
                            </m:r>
                            <m:r>
                              <a:rPr lang="en-US" sz="2800" i="1">
                                <a:solidFill>
                                  <a:srgbClr val="000000"/>
                                </a:solidFill>
                                <a:latin typeface="Cambria Math" charset="0"/>
                              </a:rPr>
                              <m:t>,</m:t>
                            </m:r>
                            <m:r>
                              <a:rPr lang="en-US" sz="2800" b="0" i="1" smtClean="0">
                                <a:solidFill>
                                  <a:srgbClr val="000000"/>
                                </a:solidFill>
                                <a:latin typeface="Cambria Math" charset="0"/>
                              </a:rPr>
                              <m:t>𝑘</m:t>
                            </m:r>
                          </m:sub>
                        </m:sSub>
                        <m:r>
                          <a:rPr lang="en-US" altLang="en-US" sz="2800" i="1">
                            <a:latin typeface="Cambria Math" charset="0"/>
                          </a:rPr>
                          <m:t>)</m:t>
                        </m:r>
                      </m:e>
                    </m:nary>
                  </m:oMath>
                </a14:m>
                <a:r>
                  <a:rPr lang="en-US" altLang="en-US" sz="2800" baseline="30000" dirty="0"/>
                  <a:t>2</a:t>
                </a:r>
                <a:endParaRPr lang="en-US" altLang="en-US" sz="2800" dirty="0"/>
              </a:p>
            </p:txBody>
          </p:sp>
        </mc:Choice>
        <mc:Fallback>
          <p:sp>
            <p:nvSpPr>
              <p:cNvPr id="7" name="Rectangle 6"/>
              <p:cNvSpPr>
                <a:spLocks noRot="1" noChangeAspect="1" noMove="1" noResize="1" noEditPoints="1" noAdjustHandles="1" noChangeArrowheads="1" noChangeShapeType="1" noTextEdit="1"/>
              </p:cNvSpPr>
              <p:nvPr/>
            </p:nvSpPr>
            <p:spPr>
              <a:xfrm>
                <a:off x="1600200" y="4976055"/>
                <a:ext cx="8382000" cy="1137876"/>
              </a:xfrm>
              <a:prstGeom prst="rect">
                <a:avLst/>
              </a:prstGeom>
              <a:blipFill>
                <a:blip r:embed="rId4"/>
                <a:stretch>
                  <a:fillRect l="-454" t="-56044" b="-38462"/>
                </a:stretch>
              </a:blipFill>
            </p:spPr>
            <p:txBody>
              <a:bodyPr/>
              <a:lstStyle/>
              <a:p>
                <a:r>
                  <a:rPr lang="en-US">
                    <a:noFill/>
                  </a:rPr>
                  <a:t> </a:t>
                </a:r>
              </a:p>
            </p:txBody>
          </p:sp>
        </mc:Fallback>
      </mc:AlternateContent>
    </p:spTree>
    <p:extLst>
      <p:ext uri="{BB962C8B-B14F-4D97-AF65-F5344CB8AC3E}">
        <p14:creationId xmlns:p14="http://schemas.microsoft.com/office/powerpoint/2010/main" val="2795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80700" cy="1325563"/>
          </a:xfrm>
        </p:spPr>
        <p:txBody>
          <a:bodyPr>
            <a:normAutofit/>
          </a:bodyPr>
          <a:lstStyle/>
          <a:p>
            <a:r>
              <a:rPr lang="en-US" u="sng" dirty="0"/>
              <a:t>Example</a:t>
            </a:r>
            <a:r>
              <a:rPr lang="en-US" dirty="0"/>
              <a:t>: Regression with two independent/explanatory variables</a:t>
            </a:r>
          </a:p>
        </p:txBody>
      </p:sp>
      <p:sp>
        <p:nvSpPr>
          <p:cNvPr id="3" name="Content Placeholder 2"/>
          <p:cNvSpPr>
            <a:spLocks noGrp="1"/>
          </p:cNvSpPr>
          <p:nvPr>
            <p:ph idx="1"/>
          </p:nvPr>
        </p:nvSpPr>
        <p:spPr>
          <a:xfrm>
            <a:off x="838200" y="1927225"/>
            <a:ext cx="10515600" cy="3657649"/>
          </a:xfrm>
        </p:spPr>
        <p:txBody>
          <a:bodyPr>
            <a:normAutofit/>
          </a:bodyPr>
          <a:lstStyle/>
          <a:p>
            <a:r>
              <a:rPr lang="en-US" b="1" dirty="0"/>
              <a:t>Question</a:t>
            </a:r>
            <a:r>
              <a:rPr lang="en-US" dirty="0"/>
              <a:t>: How is the number of runners left on base (LOB) related to Hits (H) and Strikeouts (SO)?</a:t>
            </a:r>
          </a:p>
          <a:p>
            <a:pPr lvl="1"/>
            <a:r>
              <a:rPr lang="en-US" dirty="0"/>
              <a:t>Intuition: More Hits means more opportunities to be left on base.</a:t>
            </a:r>
          </a:p>
          <a:p>
            <a:pPr lvl="1"/>
            <a:r>
              <a:rPr lang="en-US" dirty="0"/>
              <a:t>Intuition: More Strikeouts means more runners left on base.</a:t>
            </a:r>
          </a:p>
          <a:p>
            <a:pPr lvl="1"/>
            <a:r>
              <a:rPr lang="en-US" dirty="0"/>
              <a:t>Intuition: Also though, more hits should mean less Strikeouts, at least weakly.</a:t>
            </a:r>
          </a:p>
          <a:p>
            <a:pPr lvl="1"/>
            <a:endParaRPr lang="en-US" dirty="0"/>
          </a:p>
          <a:p>
            <a:r>
              <a:rPr lang="en-US" dirty="0"/>
              <a:t>Let’s fit a linear model to find out the relation (if any!).</a:t>
            </a:r>
          </a:p>
          <a:p>
            <a:endParaRPr lang="en-US" dirty="0"/>
          </a:p>
          <a:p>
            <a:endParaRPr lang="en-US" dirty="0"/>
          </a:p>
          <a:p>
            <a:pPr marL="457200" lvl="1"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2E224FF-04D3-4BAD-9091-1350DA0D3131}"/>
              </a:ext>
            </a:extLst>
          </p:cNvPr>
          <p:cNvSpPr>
            <a:spLocks noGrp="1"/>
          </p:cNvSpPr>
          <p:nvPr>
            <p:ph type="ftr" sz="quarter" idx="11"/>
          </p:nvPr>
        </p:nvSpPr>
        <p:spPr/>
        <p:txBody>
          <a:bodyPr/>
          <a:lstStyle/>
          <a:p>
            <a:r>
              <a:rPr lang="en-US"/>
              <a:t>Lecture 11 - Multiple Linear Regression</a:t>
            </a:r>
          </a:p>
        </p:txBody>
      </p:sp>
      <p:sp>
        <p:nvSpPr>
          <p:cNvPr id="5" name="Slide Number Placeholder 4">
            <a:extLst>
              <a:ext uri="{FF2B5EF4-FFF2-40B4-BE49-F238E27FC236}">
                <a16:creationId xmlns:a16="http://schemas.microsoft.com/office/drawing/2014/main" id="{9E0CC246-5710-458D-97AE-32E885B85EDD}"/>
              </a:ext>
            </a:extLst>
          </p:cNvPr>
          <p:cNvSpPr>
            <a:spLocks noGrp="1"/>
          </p:cNvSpPr>
          <p:nvPr>
            <p:ph type="sldNum" sz="quarter" idx="12"/>
          </p:nvPr>
        </p:nvSpPr>
        <p:spPr/>
        <p:txBody>
          <a:bodyPr/>
          <a:lstStyle/>
          <a:p>
            <a:fld id="{F4D677F5-6401-4ECE-9434-31FD34043E71}" type="slidenum">
              <a:rPr lang="en-US" smtClean="0"/>
              <a:t>6</a:t>
            </a:fld>
            <a:endParaRPr lang="en-US"/>
          </a:p>
        </p:txBody>
      </p:sp>
    </p:spTree>
    <p:extLst>
      <p:ext uri="{BB962C8B-B14F-4D97-AF65-F5344CB8AC3E}">
        <p14:creationId xmlns:p14="http://schemas.microsoft.com/office/powerpoint/2010/main" val="8330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076567"/>
            <a:ext cx="7327900" cy="5462345"/>
          </a:xfrm>
          <a:prstGeom prst="rect">
            <a:avLst/>
          </a:prstGeom>
        </p:spPr>
      </p:pic>
      <p:sp>
        <p:nvSpPr>
          <p:cNvPr id="2" name="Title 1"/>
          <p:cNvSpPr>
            <a:spLocks noGrp="1"/>
          </p:cNvSpPr>
          <p:nvPr>
            <p:ph type="title"/>
          </p:nvPr>
        </p:nvSpPr>
        <p:spPr/>
        <p:txBody>
          <a:bodyPr/>
          <a:lstStyle/>
          <a:p>
            <a:r>
              <a:rPr lang="en-US" u="sng" dirty="0"/>
              <a:t>Topic: Multiple Regression in R</a:t>
            </a:r>
          </a:p>
        </p:txBody>
      </p:sp>
      <p:sp>
        <p:nvSpPr>
          <p:cNvPr id="11" name="Rectangle: Rounded Corners 10">
            <a:extLst>
              <a:ext uri="{FF2B5EF4-FFF2-40B4-BE49-F238E27FC236}">
                <a16:creationId xmlns:a16="http://schemas.microsoft.com/office/drawing/2014/main" id="{CDA2A377-ACF2-4F6B-A7CE-69378B080C12}"/>
              </a:ext>
            </a:extLst>
          </p:cNvPr>
          <p:cNvSpPr/>
          <p:nvPr/>
        </p:nvSpPr>
        <p:spPr>
          <a:xfrm>
            <a:off x="2921000" y="1053059"/>
            <a:ext cx="1587500" cy="29075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6427220-7609-4368-BEE3-E4DF7CBD6C92}"/>
              </a:ext>
            </a:extLst>
          </p:cNvPr>
          <p:cNvCxnSpPr>
            <a:cxnSpLocks/>
            <a:stCxn id="13" idx="1"/>
          </p:cNvCxnSpPr>
          <p:nvPr/>
        </p:nvCxnSpPr>
        <p:spPr>
          <a:xfrm flipH="1" flipV="1">
            <a:off x="3714750" y="1343818"/>
            <a:ext cx="1503947" cy="3009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BD82E5-343D-4AD1-A2DD-7261F569350D}"/>
              </a:ext>
            </a:extLst>
          </p:cNvPr>
          <p:cNvSpPr txBox="1"/>
          <p:nvPr/>
        </p:nvSpPr>
        <p:spPr>
          <a:xfrm>
            <a:off x="5218697" y="1413895"/>
            <a:ext cx="6701038" cy="461665"/>
          </a:xfrm>
          <a:prstGeom prst="rect">
            <a:avLst/>
          </a:prstGeom>
          <a:noFill/>
        </p:spPr>
        <p:txBody>
          <a:bodyPr wrap="square" rtlCol="0">
            <a:spAutoFit/>
          </a:bodyPr>
          <a:lstStyle/>
          <a:p>
            <a:r>
              <a:rPr lang="en-US" sz="2400" dirty="0">
                <a:solidFill>
                  <a:srgbClr val="C00000"/>
                </a:solidFill>
              </a:rPr>
              <a:t>List all explanatory variables; separate with “+”</a:t>
            </a:r>
          </a:p>
        </p:txBody>
      </p:sp>
      <p:sp>
        <p:nvSpPr>
          <p:cNvPr id="15" name="TextBox 14">
            <a:extLst>
              <a:ext uri="{FF2B5EF4-FFF2-40B4-BE49-F238E27FC236}">
                <a16:creationId xmlns:a16="http://schemas.microsoft.com/office/drawing/2014/main" id="{F39655A6-9A6A-4F34-B747-EEA44F5E8968}"/>
              </a:ext>
            </a:extLst>
          </p:cNvPr>
          <p:cNvSpPr txBox="1"/>
          <p:nvPr/>
        </p:nvSpPr>
        <p:spPr>
          <a:xfrm>
            <a:off x="5664543" y="2706930"/>
            <a:ext cx="5981357" cy="707886"/>
          </a:xfrm>
          <a:prstGeom prst="rect">
            <a:avLst/>
          </a:prstGeom>
          <a:solidFill>
            <a:schemeClr val="bg1"/>
          </a:solidFill>
          <a:ln>
            <a:solidFill>
              <a:srgbClr val="C00000"/>
            </a:solidFill>
          </a:ln>
        </p:spPr>
        <p:txBody>
          <a:bodyPr wrap="square" rtlCol="0">
            <a:spAutoFit/>
          </a:bodyPr>
          <a:lstStyle/>
          <a:p>
            <a:r>
              <a:rPr lang="en-US" sz="2000" dirty="0">
                <a:solidFill>
                  <a:srgbClr val="C00000"/>
                </a:solidFill>
              </a:rPr>
              <a:t>Regression Equation: </a:t>
            </a:r>
          </a:p>
          <a:p>
            <a:r>
              <a:rPr lang="en-US" sz="2000" dirty="0">
                <a:solidFill>
                  <a:srgbClr val="C00000"/>
                </a:solidFill>
              </a:rPr>
              <a:t>LOB=807.6 + .2007 Hits + .006067*Strikeouts</a:t>
            </a:r>
          </a:p>
        </p:txBody>
      </p:sp>
      <p:sp>
        <p:nvSpPr>
          <p:cNvPr id="3" name="Footer Placeholder 2">
            <a:extLst>
              <a:ext uri="{FF2B5EF4-FFF2-40B4-BE49-F238E27FC236}">
                <a16:creationId xmlns:a16="http://schemas.microsoft.com/office/drawing/2014/main" id="{382A5F67-06E3-4D38-AB08-B8AA6311DBEF}"/>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334D9E28-5354-41DD-8E61-09C48D7AC982}"/>
              </a:ext>
            </a:extLst>
          </p:cNvPr>
          <p:cNvSpPr>
            <a:spLocks noGrp="1"/>
          </p:cNvSpPr>
          <p:nvPr>
            <p:ph type="sldNum" sz="quarter" idx="12"/>
          </p:nvPr>
        </p:nvSpPr>
        <p:spPr/>
        <p:txBody>
          <a:bodyPr/>
          <a:lstStyle/>
          <a:p>
            <a:fld id="{F4D677F5-6401-4ECE-9434-31FD34043E71}" type="slidenum">
              <a:rPr lang="en-US" smtClean="0"/>
              <a:t>7</a:t>
            </a:fld>
            <a:endParaRPr lang="en-US"/>
          </a:p>
        </p:txBody>
      </p:sp>
    </p:spTree>
    <p:extLst>
      <p:ext uri="{BB962C8B-B14F-4D97-AF65-F5344CB8AC3E}">
        <p14:creationId xmlns:p14="http://schemas.microsoft.com/office/powerpoint/2010/main" val="40764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Questions to Consider About the Model</a:t>
            </a:r>
          </a:p>
        </p:txBody>
      </p:sp>
      <p:sp>
        <p:nvSpPr>
          <p:cNvPr id="3" name="Content Placeholder 2"/>
          <p:cNvSpPr>
            <a:spLocks noGrp="1"/>
          </p:cNvSpPr>
          <p:nvPr>
            <p:ph idx="1"/>
          </p:nvPr>
        </p:nvSpPr>
        <p:spPr>
          <a:xfrm>
            <a:off x="838200" y="1343817"/>
            <a:ext cx="10515600" cy="4480207"/>
          </a:xfrm>
        </p:spPr>
        <p:txBody>
          <a:bodyPr/>
          <a:lstStyle/>
          <a:p>
            <a:pPr marL="514350" indent="-514350">
              <a:buFont typeface="+mj-lt"/>
              <a:buAutoNum type="arabicPeriod"/>
            </a:pPr>
            <a:r>
              <a:rPr lang="en-US" dirty="0"/>
              <a:t>Is the overall model (regression equation) useful? i.e. are any of the fitted </a:t>
            </a:r>
            <a:r>
              <a:rPr lang="en-US" dirty="0" err="1"/>
              <a:t>coeff</a:t>
            </a:r>
            <a:r>
              <a:rPr lang="en-US" dirty="0"/>
              <a:t>. significant?</a:t>
            </a:r>
          </a:p>
          <a:p>
            <a:pPr marL="514350" indent="-514350">
              <a:buFont typeface="+mj-lt"/>
              <a:buAutoNum type="arabicPeriod"/>
            </a:pPr>
            <a:r>
              <a:rPr lang="en-US" dirty="0"/>
              <a:t>Which features are “significant” and what does that mean?</a:t>
            </a:r>
          </a:p>
          <a:p>
            <a:pPr marL="514350" indent="-514350">
              <a:buFont typeface="+mj-lt"/>
              <a:buAutoNum type="arabicPeriod"/>
            </a:pPr>
            <a:r>
              <a:rPr lang="en-US" dirty="0"/>
              <a:t>Are the various features positively or negatively related to the response? How do we interpret them?</a:t>
            </a:r>
          </a:p>
          <a:p>
            <a:pPr marL="514350" indent="-514350">
              <a:buFont typeface="+mj-lt"/>
              <a:buAutoNum type="arabicPeriod"/>
            </a:pPr>
            <a:r>
              <a:rPr lang="en-US" dirty="0"/>
              <a:t>How much of the variability in the response variable is explained by the model?</a:t>
            </a:r>
          </a:p>
          <a:p>
            <a:pPr marL="514350" indent="-514350">
              <a:buFont typeface="+mj-lt"/>
              <a:buAutoNum type="arabicPeriod"/>
            </a:pPr>
            <a:r>
              <a:rPr lang="en-US" dirty="0"/>
              <a:t>Do the assumptions of the Assumed Probabilistic Linear Model hold? If they do, so what?</a:t>
            </a:r>
          </a:p>
          <a:p>
            <a:endParaRPr lang="en-US" dirty="0"/>
          </a:p>
        </p:txBody>
      </p:sp>
      <p:sp>
        <p:nvSpPr>
          <p:cNvPr id="4" name="Footer Placeholder 3">
            <a:extLst>
              <a:ext uri="{FF2B5EF4-FFF2-40B4-BE49-F238E27FC236}">
                <a16:creationId xmlns:a16="http://schemas.microsoft.com/office/drawing/2014/main" id="{633A7A33-9AC3-4330-A330-C03C6BE55220}"/>
              </a:ext>
            </a:extLst>
          </p:cNvPr>
          <p:cNvSpPr>
            <a:spLocks noGrp="1"/>
          </p:cNvSpPr>
          <p:nvPr>
            <p:ph type="ftr" sz="quarter" idx="11"/>
          </p:nvPr>
        </p:nvSpPr>
        <p:spPr/>
        <p:txBody>
          <a:bodyPr/>
          <a:lstStyle/>
          <a:p>
            <a:r>
              <a:rPr lang="en-US"/>
              <a:t>Lecture 11 - Multiple Linear Regression</a:t>
            </a:r>
          </a:p>
        </p:txBody>
      </p:sp>
      <p:sp>
        <p:nvSpPr>
          <p:cNvPr id="5" name="Slide Number Placeholder 4">
            <a:extLst>
              <a:ext uri="{FF2B5EF4-FFF2-40B4-BE49-F238E27FC236}">
                <a16:creationId xmlns:a16="http://schemas.microsoft.com/office/drawing/2014/main" id="{AE4C3ECD-FC3E-412C-88E0-747296F457A0}"/>
              </a:ext>
            </a:extLst>
          </p:cNvPr>
          <p:cNvSpPr>
            <a:spLocks noGrp="1"/>
          </p:cNvSpPr>
          <p:nvPr>
            <p:ph type="sldNum" sz="quarter" idx="12"/>
          </p:nvPr>
        </p:nvSpPr>
        <p:spPr/>
        <p:txBody>
          <a:bodyPr/>
          <a:lstStyle/>
          <a:p>
            <a:fld id="{F4D677F5-6401-4ECE-9434-31FD34043E71}" type="slidenum">
              <a:rPr lang="en-US" smtClean="0"/>
              <a:t>8</a:t>
            </a:fld>
            <a:endParaRPr lang="en-US"/>
          </a:p>
        </p:txBody>
      </p:sp>
    </p:spTree>
    <p:extLst>
      <p:ext uri="{BB962C8B-B14F-4D97-AF65-F5344CB8AC3E}">
        <p14:creationId xmlns:p14="http://schemas.microsoft.com/office/powerpoint/2010/main" val="154723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076567"/>
            <a:ext cx="7327900" cy="5462345"/>
          </a:xfrm>
          <a:prstGeom prst="rect">
            <a:avLst/>
          </a:prstGeom>
        </p:spPr>
      </p:pic>
      <p:sp>
        <p:nvSpPr>
          <p:cNvPr id="3" name="Footer Placeholder 2">
            <a:extLst>
              <a:ext uri="{FF2B5EF4-FFF2-40B4-BE49-F238E27FC236}">
                <a16:creationId xmlns:a16="http://schemas.microsoft.com/office/drawing/2014/main" id="{382A5F67-06E3-4D38-AB08-B8AA6311DBEF}"/>
              </a:ext>
            </a:extLst>
          </p:cNvPr>
          <p:cNvSpPr>
            <a:spLocks noGrp="1"/>
          </p:cNvSpPr>
          <p:nvPr>
            <p:ph type="ftr" sz="quarter" idx="11"/>
          </p:nvPr>
        </p:nvSpPr>
        <p:spPr/>
        <p:txBody>
          <a:bodyPr/>
          <a:lstStyle/>
          <a:p>
            <a:r>
              <a:rPr lang="en-US"/>
              <a:t>Lecture 11 - Multiple Linear Regression</a:t>
            </a:r>
          </a:p>
        </p:txBody>
      </p:sp>
      <p:sp>
        <p:nvSpPr>
          <p:cNvPr id="4" name="Slide Number Placeholder 3">
            <a:extLst>
              <a:ext uri="{FF2B5EF4-FFF2-40B4-BE49-F238E27FC236}">
                <a16:creationId xmlns:a16="http://schemas.microsoft.com/office/drawing/2014/main" id="{334D9E28-5354-41DD-8E61-09C48D7AC982}"/>
              </a:ext>
            </a:extLst>
          </p:cNvPr>
          <p:cNvSpPr>
            <a:spLocks noGrp="1"/>
          </p:cNvSpPr>
          <p:nvPr>
            <p:ph type="sldNum" sz="quarter" idx="12"/>
          </p:nvPr>
        </p:nvSpPr>
        <p:spPr/>
        <p:txBody>
          <a:bodyPr/>
          <a:lstStyle/>
          <a:p>
            <a:fld id="{F4D677F5-6401-4ECE-9434-31FD34043E71}" type="slidenum">
              <a:rPr lang="en-US" smtClean="0"/>
              <a:t>9</a:t>
            </a:fld>
            <a:endParaRPr lang="en-US"/>
          </a:p>
        </p:txBody>
      </p:sp>
      <p:cxnSp>
        <p:nvCxnSpPr>
          <p:cNvPr id="10" name="Straight Arrow Connector 9">
            <a:extLst>
              <a:ext uri="{FF2B5EF4-FFF2-40B4-BE49-F238E27FC236}">
                <a16:creationId xmlns:a16="http://schemas.microsoft.com/office/drawing/2014/main" id="{5CFD7C11-0080-4705-9EB5-A464C39378D1}"/>
              </a:ext>
            </a:extLst>
          </p:cNvPr>
          <p:cNvCxnSpPr>
            <a:cxnSpLocks/>
          </p:cNvCxnSpPr>
          <p:nvPr/>
        </p:nvCxnSpPr>
        <p:spPr>
          <a:xfrm flipH="1">
            <a:off x="6798661" y="5781433"/>
            <a:ext cx="1093315" cy="3848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21F656-DAF8-4399-AD52-8FDBE50BED2E}"/>
              </a:ext>
            </a:extLst>
          </p:cNvPr>
          <p:cNvSpPr txBox="1"/>
          <p:nvPr/>
        </p:nvSpPr>
        <p:spPr>
          <a:xfrm>
            <a:off x="7998656" y="2198106"/>
            <a:ext cx="3920359" cy="3785652"/>
          </a:xfrm>
          <a:prstGeom prst="rect">
            <a:avLst/>
          </a:prstGeom>
          <a:noFill/>
        </p:spPr>
        <p:txBody>
          <a:bodyPr wrap="square" rtlCol="0">
            <a:spAutoFit/>
          </a:bodyPr>
          <a:lstStyle/>
          <a:p>
            <a:r>
              <a:rPr lang="en-US" sz="2400" dirty="0">
                <a:solidFill>
                  <a:srgbClr val="C00000"/>
                </a:solidFill>
              </a:rPr>
              <a:t>The F-test basically tells us if at least one of the explanatory variables is useful</a:t>
            </a:r>
          </a:p>
          <a:p>
            <a:endParaRPr lang="en-US" sz="2400" dirty="0">
              <a:solidFill>
                <a:srgbClr val="C00000"/>
              </a:solidFill>
            </a:endParaRPr>
          </a:p>
          <a:p>
            <a:r>
              <a:rPr lang="en-US" sz="2400" dirty="0">
                <a:solidFill>
                  <a:srgbClr val="C00000"/>
                </a:solidFill>
              </a:rPr>
              <a:t>Small p-value </a:t>
            </a:r>
            <a:r>
              <a:rPr lang="en-US" sz="2400" dirty="0">
                <a:solidFill>
                  <a:srgbClr val="C00000"/>
                </a:solidFill>
                <a:sym typeface="Wingdings" panose="05000000000000000000" pitchFamily="2" charset="2"/>
              </a:rPr>
              <a:t> useful model*</a:t>
            </a:r>
          </a:p>
          <a:p>
            <a:endParaRPr lang="en-US" sz="2400" dirty="0">
              <a:solidFill>
                <a:srgbClr val="C00000"/>
              </a:solidFill>
              <a:sym typeface="Wingdings" panose="05000000000000000000" pitchFamily="2" charset="2"/>
            </a:endParaRPr>
          </a:p>
          <a:p>
            <a:r>
              <a:rPr lang="en-US" sz="2400" dirty="0">
                <a:solidFill>
                  <a:srgbClr val="C00000"/>
                </a:solidFill>
                <a:sym typeface="Wingdings" panose="05000000000000000000" pitchFamily="2" charset="2"/>
              </a:rPr>
              <a:t>*or at least not a totally null model</a:t>
            </a:r>
            <a:endParaRPr lang="en-US" sz="2400" dirty="0">
              <a:solidFill>
                <a:srgbClr val="C00000"/>
              </a:solidFill>
            </a:endParaRPr>
          </a:p>
        </p:txBody>
      </p:sp>
      <p:sp>
        <p:nvSpPr>
          <p:cNvPr id="17" name="Rectangle: Rounded Corners 10">
            <a:extLst>
              <a:ext uri="{FF2B5EF4-FFF2-40B4-BE49-F238E27FC236}">
                <a16:creationId xmlns:a16="http://schemas.microsoft.com/office/drawing/2014/main" id="{D6734FCD-E5AB-4ACF-8094-4C78C3E402A4}"/>
              </a:ext>
            </a:extLst>
          </p:cNvPr>
          <p:cNvSpPr/>
          <p:nvPr/>
        </p:nvSpPr>
        <p:spPr>
          <a:xfrm>
            <a:off x="1054100" y="6180389"/>
            <a:ext cx="5744561" cy="1900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86F52227-8272-DB4B-87FE-3F86BB6A650A}"/>
              </a:ext>
            </a:extLst>
          </p:cNvPr>
          <p:cNvSpPr>
            <a:spLocks noGrp="1"/>
          </p:cNvSpPr>
          <p:nvPr>
            <p:ph type="title"/>
          </p:nvPr>
        </p:nvSpPr>
        <p:spPr>
          <a:xfrm>
            <a:off x="838200" y="18255"/>
            <a:ext cx="10515600" cy="1325563"/>
          </a:xfrm>
        </p:spPr>
        <p:txBody>
          <a:bodyPr/>
          <a:lstStyle/>
          <a:p>
            <a:r>
              <a:rPr lang="en-US" u="sng" dirty="0"/>
              <a:t>Topic: Multiple Regression in R</a:t>
            </a:r>
          </a:p>
        </p:txBody>
      </p:sp>
    </p:spTree>
    <p:extLst>
      <p:ext uri="{BB962C8B-B14F-4D97-AF65-F5344CB8AC3E}">
        <p14:creationId xmlns:p14="http://schemas.microsoft.com/office/powerpoint/2010/main" val="8330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5257</TotalTime>
  <Words>1449</Words>
  <Application>Microsoft Macintosh PowerPoint</Application>
  <PresentationFormat>Widescreen</PresentationFormat>
  <Paragraphs>182</Paragraphs>
  <Slides>19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Cambria Math</vt:lpstr>
      <vt:lpstr>Times New Roman</vt:lpstr>
      <vt:lpstr>Wingdings</vt:lpstr>
      <vt:lpstr>Office Theme</vt:lpstr>
      <vt:lpstr>Equation</vt:lpstr>
      <vt:lpstr>BUSQOM 1080 Multiple Regression I</vt:lpstr>
      <vt:lpstr>PowerPoint Presentation</vt:lpstr>
      <vt:lpstr>PowerPoint Presentation</vt:lpstr>
      <vt:lpstr>Review: Simple Linear Regression</vt:lpstr>
      <vt:lpstr>Topic: Multiple Linear Regression</vt:lpstr>
      <vt:lpstr>Example: Regression with two independent/explanatory variables</vt:lpstr>
      <vt:lpstr>Topic: Multiple Regression in R</vt:lpstr>
      <vt:lpstr>Questions to Consider About the Model</vt:lpstr>
      <vt:lpstr>Topic: Multiple Regression in R</vt:lpstr>
      <vt:lpstr>Topic: Multiple Regression in R</vt:lpstr>
      <vt:lpstr>Topic: Multiple Regression in R</vt:lpstr>
      <vt:lpstr>Model Fit: R2 versus Adjusted R2</vt:lpstr>
      <vt:lpstr>Checking Multiple Regression Assumptions</vt:lpstr>
      <vt:lpstr>Checking Multiple Regression Assumptions</vt:lpstr>
      <vt:lpstr>Confidence intervals for the coefficients</vt:lpstr>
      <vt:lpstr>Topic: Prediction with Multiple Lin. Reg.</vt:lpstr>
      <vt:lpstr>Topic: Multicollinearity</vt:lpstr>
      <vt:lpstr>How to check for multicollinearity?</vt:lpstr>
      <vt:lpstr>What to do if you find multicollinearity?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Krista</dc:creator>
  <cp:lastModifiedBy>Hamilton, Michael</cp:lastModifiedBy>
  <cp:revision>85</cp:revision>
  <dcterms:created xsi:type="dcterms:W3CDTF">2016-10-04T03:43:53Z</dcterms:created>
  <dcterms:modified xsi:type="dcterms:W3CDTF">2020-11-26T23:00:14Z</dcterms:modified>
</cp:coreProperties>
</file>