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316" r:id="rId2"/>
    <p:sldId id="317" r:id="rId3"/>
    <p:sldId id="318" r:id="rId4"/>
    <p:sldId id="320" r:id="rId5"/>
    <p:sldId id="319" r:id="rId6"/>
    <p:sldId id="258" r:id="rId7"/>
    <p:sldId id="275" r:id="rId8"/>
    <p:sldId id="293" r:id="rId9"/>
    <p:sldId id="286" r:id="rId10"/>
    <p:sldId id="287" r:id="rId11"/>
    <p:sldId id="295" r:id="rId12"/>
    <p:sldId id="294" r:id="rId13"/>
    <p:sldId id="297" r:id="rId14"/>
    <p:sldId id="296" r:id="rId15"/>
    <p:sldId id="299" r:id="rId16"/>
    <p:sldId id="298" r:id="rId17"/>
    <p:sldId id="259" r:id="rId18"/>
    <p:sldId id="261" r:id="rId19"/>
    <p:sldId id="289" r:id="rId20"/>
    <p:sldId id="267" r:id="rId21"/>
    <p:sldId id="300" r:id="rId22"/>
    <p:sldId id="30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06" autoAdjust="0"/>
    <p:restoredTop sz="94660"/>
  </p:normalViewPr>
  <p:slideViewPr>
    <p:cSldViewPr snapToGrid="0">
      <p:cViewPr varScale="1">
        <p:scale>
          <a:sx n="111" d="100"/>
          <a:sy n="111" d="100"/>
        </p:scale>
        <p:origin x="872" y="192"/>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4" d="100"/>
          <a:sy n="84" d="100"/>
        </p:scale>
        <p:origin x="3960"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C1EF2D-0DF1-B04D-8FA1-A19A5EA89A5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C24EFA4-A1A8-0646-BE64-CC522F09C9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E2E811-0FDE-FF4C-BBB5-78294A6BCBC1}" type="datetimeFigureOut">
              <a:rPr lang="en-US" smtClean="0"/>
              <a:t>11/26/20</a:t>
            </a:fld>
            <a:endParaRPr lang="en-US"/>
          </a:p>
        </p:txBody>
      </p:sp>
      <p:sp>
        <p:nvSpPr>
          <p:cNvPr id="4" name="Footer Placeholder 3">
            <a:extLst>
              <a:ext uri="{FF2B5EF4-FFF2-40B4-BE49-F238E27FC236}">
                <a16:creationId xmlns:a16="http://schemas.microsoft.com/office/drawing/2014/main" id="{5A740E1E-AA1B-5143-99B6-7F8EED418C3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2048C6F-A761-0E42-9B3E-300F7058A5C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524595-25A6-0842-8EA6-0B8691294022}" type="slidenum">
              <a:rPr lang="en-US" smtClean="0"/>
              <a:t>‹#›</a:t>
            </a:fld>
            <a:endParaRPr lang="en-US"/>
          </a:p>
        </p:txBody>
      </p:sp>
    </p:spTree>
    <p:extLst>
      <p:ext uri="{BB962C8B-B14F-4D97-AF65-F5344CB8AC3E}">
        <p14:creationId xmlns:p14="http://schemas.microsoft.com/office/powerpoint/2010/main" val="36005539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4C5DD7-6349-4148-AF90-15C78E90C7A1}" type="datetimeFigureOut">
              <a:rPr lang="en-US" smtClean="0"/>
              <a:t>11/26/20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1A8A04-E4C3-A244-9223-3E280CABE47E}" type="slidenum">
              <a:rPr lang="en-US" smtClean="0"/>
              <a:t>‹#›</a:t>
            </a:fld>
            <a:endParaRPr lang="en-US"/>
          </a:p>
        </p:txBody>
      </p:sp>
    </p:spTree>
    <p:extLst>
      <p:ext uri="{BB962C8B-B14F-4D97-AF65-F5344CB8AC3E}">
        <p14:creationId xmlns:p14="http://schemas.microsoft.com/office/powerpoint/2010/main" val="1153149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1A8A04-E4C3-A244-9223-3E280CABE47E}" type="slidenum">
              <a:rPr lang="en-US" smtClean="0"/>
              <a:t>1</a:t>
            </a:fld>
            <a:endParaRPr lang="en-US"/>
          </a:p>
        </p:txBody>
      </p:sp>
    </p:spTree>
    <p:extLst>
      <p:ext uri="{BB962C8B-B14F-4D97-AF65-F5344CB8AC3E}">
        <p14:creationId xmlns:p14="http://schemas.microsoft.com/office/powerpoint/2010/main" val="2088157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885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935559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885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974643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1A8A04-E4C3-A244-9223-3E280CABE47E}" type="slidenum">
              <a:rPr lang="en-US" smtClean="0"/>
              <a:t>12</a:t>
            </a:fld>
            <a:endParaRPr lang="en-US"/>
          </a:p>
        </p:txBody>
      </p:sp>
    </p:spTree>
    <p:extLst>
      <p:ext uri="{BB962C8B-B14F-4D97-AF65-F5344CB8AC3E}">
        <p14:creationId xmlns:p14="http://schemas.microsoft.com/office/powerpoint/2010/main" val="3615211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1A8A04-E4C3-A244-9223-3E280CABE47E}" type="slidenum">
              <a:rPr lang="en-US" smtClean="0"/>
              <a:t>19</a:t>
            </a:fld>
            <a:endParaRPr lang="en-US"/>
          </a:p>
        </p:txBody>
      </p:sp>
    </p:spTree>
    <p:extLst>
      <p:ext uri="{BB962C8B-B14F-4D97-AF65-F5344CB8AC3E}">
        <p14:creationId xmlns:p14="http://schemas.microsoft.com/office/powerpoint/2010/main" val="2461743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1A8A04-E4C3-A244-9223-3E280CABE47E}" type="slidenum">
              <a:rPr lang="en-US" smtClean="0"/>
              <a:t>20</a:t>
            </a:fld>
            <a:endParaRPr lang="en-US"/>
          </a:p>
        </p:txBody>
      </p:sp>
    </p:spTree>
    <p:extLst>
      <p:ext uri="{BB962C8B-B14F-4D97-AF65-F5344CB8AC3E}">
        <p14:creationId xmlns:p14="http://schemas.microsoft.com/office/powerpoint/2010/main" val="4117573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1A8A04-E4C3-A244-9223-3E280CABE47E}" type="slidenum">
              <a:rPr lang="en-US" smtClean="0"/>
              <a:t>21</a:t>
            </a:fld>
            <a:endParaRPr lang="en-US"/>
          </a:p>
        </p:txBody>
      </p:sp>
    </p:spTree>
    <p:extLst>
      <p:ext uri="{BB962C8B-B14F-4D97-AF65-F5344CB8AC3E}">
        <p14:creationId xmlns:p14="http://schemas.microsoft.com/office/powerpoint/2010/main" val="22537028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EB549CA-4DCD-A942-9292-75BD0828BFB9}" type="datetime1">
              <a:rPr lang="en-US" smtClean="0"/>
              <a:t>11/26/20</a:t>
            </a:fld>
            <a:endParaRPr lang="en-US"/>
          </a:p>
        </p:txBody>
      </p:sp>
      <p:sp>
        <p:nvSpPr>
          <p:cNvPr id="5" name="Footer Placeholder 4"/>
          <p:cNvSpPr>
            <a:spLocks noGrp="1"/>
          </p:cNvSpPr>
          <p:nvPr>
            <p:ph type="ftr" sz="quarter" idx="11"/>
          </p:nvPr>
        </p:nvSpPr>
        <p:spPr/>
        <p:txBody>
          <a:bodyPr/>
          <a:lstStyle/>
          <a:p>
            <a:r>
              <a:rPr lang="en-US"/>
              <a:t>Lecture 12 - Multiple Linear Regression II</a:t>
            </a:r>
          </a:p>
        </p:txBody>
      </p:sp>
      <p:sp>
        <p:nvSpPr>
          <p:cNvPr id="6" name="Slide Number Placeholder 5"/>
          <p:cNvSpPr>
            <a:spLocks noGrp="1"/>
          </p:cNvSpPr>
          <p:nvPr>
            <p:ph type="sldNum" sz="quarter" idx="12"/>
          </p:nvPr>
        </p:nvSpPr>
        <p:spPr/>
        <p:txBody>
          <a:bodyPr/>
          <a:lstStyle/>
          <a:p>
            <a:fld id="{F4D71D88-BA1A-4A31-92D9-86A2D66DFAE5}" type="slidenum">
              <a:rPr lang="en-US" smtClean="0"/>
              <a:t>‹#›</a:t>
            </a:fld>
            <a:endParaRPr lang="en-US"/>
          </a:p>
        </p:txBody>
      </p:sp>
      <p:pic>
        <p:nvPicPr>
          <p:cNvPr id="7" name="Picture 6" descr="A screenshot of a cell phone&#10;&#10;Description automatically generated">
            <a:extLst>
              <a:ext uri="{FF2B5EF4-FFF2-40B4-BE49-F238E27FC236}">
                <a16:creationId xmlns:a16="http://schemas.microsoft.com/office/drawing/2014/main" id="{916104C4-1357-9C4A-9F6E-875E63DEF34E}"/>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0" y="5704764"/>
            <a:ext cx="1967908" cy="1153236"/>
          </a:xfrm>
          <a:prstGeom prst="rect">
            <a:avLst/>
          </a:prstGeom>
        </p:spPr>
      </p:pic>
    </p:spTree>
    <p:extLst>
      <p:ext uri="{BB962C8B-B14F-4D97-AF65-F5344CB8AC3E}">
        <p14:creationId xmlns:p14="http://schemas.microsoft.com/office/powerpoint/2010/main" val="2155269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8A837B-68D7-BC45-A216-040CD489DEB4}" type="datetime1">
              <a:rPr lang="en-US" smtClean="0"/>
              <a:t>11/26/20</a:t>
            </a:fld>
            <a:endParaRPr lang="en-US"/>
          </a:p>
        </p:txBody>
      </p:sp>
      <p:sp>
        <p:nvSpPr>
          <p:cNvPr id="5" name="Footer Placeholder 4"/>
          <p:cNvSpPr>
            <a:spLocks noGrp="1"/>
          </p:cNvSpPr>
          <p:nvPr>
            <p:ph type="ftr" sz="quarter" idx="11"/>
          </p:nvPr>
        </p:nvSpPr>
        <p:spPr/>
        <p:txBody>
          <a:bodyPr/>
          <a:lstStyle/>
          <a:p>
            <a:r>
              <a:rPr lang="en-US"/>
              <a:t>Lecture 12 - Multiple Linear Regression II</a:t>
            </a:r>
          </a:p>
        </p:txBody>
      </p:sp>
      <p:sp>
        <p:nvSpPr>
          <p:cNvPr id="6" name="Slide Number Placeholder 5"/>
          <p:cNvSpPr>
            <a:spLocks noGrp="1"/>
          </p:cNvSpPr>
          <p:nvPr>
            <p:ph type="sldNum" sz="quarter" idx="12"/>
          </p:nvPr>
        </p:nvSpPr>
        <p:spPr/>
        <p:txBody>
          <a:bodyPr/>
          <a:lstStyle/>
          <a:p>
            <a:fld id="{F4D71D88-BA1A-4A31-92D9-86A2D66DFAE5}" type="slidenum">
              <a:rPr lang="en-US" smtClean="0"/>
              <a:t>‹#›</a:t>
            </a:fld>
            <a:endParaRPr lang="en-US"/>
          </a:p>
        </p:txBody>
      </p:sp>
    </p:spTree>
    <p:extLst>
      <p:ext uri="{BB962C8B-B14F-4D97-AF65-F5344CB8AC3E}">
        <p14:creationId xmlns:p14="http://schemas.microsoft.com/office/powerpoint/2010/main" val="3478976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0EDD54-5749-9844-8791-833343E1BDE6}" type="datetime1">
              <a:rPr lang="en-US" smtClean="0"/>
              <a:t>11/26/20</a:t>
            </a:fld>
            <a:endParaRPr lang="en-US"/>
          </a:p>
        </p:txBody>
      </p:sp>
      <p:sp>
        <p:nvSpPr>
          <p:cNvPr id="5" name="Footer Placeholder 4"/>
          <p:cNvSpPr>
            <a:spLocks noGrp="1"/>
          </p:cNvSpPr>
          <p:nvPr>
            <p:ph type="ftr" sz="quarter" idx="11"/>
          </p:nvPr>
        </p:nvSpPr>
        <p:spPr/>
        <p:txBody>
          <a:bodyPr/>
          <a:lstStyle/>
          <a:p>
            <a:r>
              <a:rPr lang="en-US"/>
              <a:t>Lecture 12 - Multiple Linear Regression II</a:t>
            </a:r>
          </a:p>
        </p:txBody>
      </p:sp>
      <p:sp>
        <p:nvSpPr>
          <p:cNvPr id="6" name="Slide Number Placeholder 5"/>
          <p:cNvSpPr>
            <a:spLocks noGrp="1"/>
          </p:cNvSpPr>
          <p:nvPr>
            <p:ph type="sldNum" sz="quarter" idx="12"/>
          </p:nvPr>
        </p:nvSpPr>
        <p:spPr/>
        <p:txBody>
          <a:bodyPr/>
          <a:lstStyle/>
          <a:p>
            <a:fld id="{F4D71D88-BA1A-4A31-92D9-86A2D66DFAE5}" type="slidenum">
              <a:rPr lang="en-US" smtClean="0"/>
              <a:t>‹#›</a:t>
            </a:fld>
            <a:endParaRPr lang="en-US"/>
          </a:p>
        </p:txBody>
      </p:sp>
    </p:spTree>
    <p:extLst>
      <p:ext uri="{BB962C8B-B14F-4D97-AF65-F5344CB8AC3E}">
        <p14:creationId xmlns:p14="http://schemas.microsoft.com/office/powerpoint/2010/main" val="2831439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EA39E2-825F-CB41-A3B9-A60C797DC2A5}" type="datetime1">
              <a:rPr lang="en-US" smtClean="0"/>
              <a:t>11/26/20</a:t>
            </a:fld>
            <a:endParaRPr lang="en-US"/>
          </a:p>
        </p:txBody>
      </p:sp>
      <p:sp>
        <p:nvSpPr>
          <p:cNvPr id="5" name="Footer Placeholder 4"/>
          <p:cNvSpPr>
            <a:spLocks noGrp="1"/>
          </p:cNvSpPr>
          <p:nvPr>
            <p:ph type="ftr" sz="quarter" idx="11"/>
          </p:nvPr>
        </p:nvSpPr>
        <p:spPr/>
        <p:txBody>
          <a:bodyPr/>
          <a:lstStyle/>
          <a:p>
            <a:r>
              <a:rPr lang="en-US"/>
              <a:t>Lecture 12 - Multiple Linear Regression II</a:t>
            </a:r>
          </a:p>
        </p:txBody>
      </p:sp>
      <p:sp>
        <p:nvSpPr>
          <p:cNvPr id="6" name="Slide Number Placeholder 5"/>
          <p:cNvSpPr>
            <a:spLocks noGrp="1"/>
          </p:cNvSpPr>
          <p:nvPr>
            <p:ph type="sldNum" sz="quarter" idx="12"/>
          </p:nvPr>
        </p:nvSpPr>
        <p:spPr/>
        <p:txBody>
          <a:bodyPr/>
          <a:lstStyle/>
          <a:p>
            <a:fld id="{F4D71D88-BA1A-4A31-92D9-86A2D66DFAE5}" type="slidenum">
              <a:rPr lang="en-US" smtClean="0"/>
              <a:t>‹#›</a:t>
            </a:fld>
            <a:endParaRPr lang="en-US"/>
          </a:p>
        </p:txBody>
      </p:sp>
    </p:spTree>
    <p:extLst>
      <p:ext uri="{BB962C8B-B14F-4D97-AF65-F5344CB8AC3E}">
        <p14:creationId xmlns:p14="http://schemas.microsoft.com/office/powerpoint/2010/main" val="1393582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3685AE-52E7-684F-9201-6EE245643BE9}" type="datetime1">
              <a:rPr lang="en-US" smtClean="0"/>
              <a:t>11/26/20</a:t>
            </a:fld>
            <a:endParaRPr lang="en-US"/>
          </a:p>
        </p:txBody>
      </p:sp>
      <p:sp>
        <p:nvSpPr>
          <p:cNvPr id="5" name="Footer Placeholder 4"/>
          <p:cNvSpPr>
            <a:spLocks noGrp="1"/>
          </p:cNvSpPr>
          <p:nvPr>
            <p:ph type="ftr" sz="quarter" idx="11"/>
          </p:nvPr>
        </p:nvSpPr>
        <p:spPr/>
        <p:txBody>
          <a:bodyPr/>
          <a:lstStyle/>
          <a:p>
            <a:r>
              <a:rPr lang="en-US"/>
              <a:t>Lecture 12 - Multiple Linear Regression II</a:t>
            </a:r>
          </a:p>
        </p:txBody>
      </p:sp>
      <p:sp>
        <p:nvSpPr>
          <p:cNvPr id="6" name="Slide Number Placeholder 5"/>
          <p:cNvSpPr>
            <a:spLocks noGrp="1"/>
          </p:cNvSpPr>
          <p:nvPr>
            <p:ph type="sldNum" sz="quarter" idx="12"/>
          </p:nvPr>
        </p:nvSpPr>
        <p:spPr/>
        <p:txBody>
          <a:bodyPr/>
          <a:lstStyle/>
          <a:p>
            <a:fld id="{F4D71D88-BA1A-4A31-92D9-86A2D66DFAE5}" type="slidenum">
              <a:rPr lang="en-US" smtClean="0"/>
              <a:t>‹#›</a:t>
            </a:fld>
            <a:endParaRPr lang="en-US"/>
          </a:p>
        </p:txBody>
      </p:sp>
      <p:pic>
        <p:nvPicPr>
          <p:cNvPr id="7" name="Picture 6" descr="A screenshot of a cell phone&#10;&#10;Description automatically generated">
            <a:extLst>
              <a:ext uri="{FF2B5EF4-FFF2-40B4-BE49-F238E27FC236}">
                <a16:creationId xmlns:a16="http://schemas.microsoft.com/office/drawing/2014/main" id="{1CCB228D-06F2-C54C-B9A8-72458DD78D73}"/>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0" y="5704764"/>
            <a:ext cx="1967908" cy="1153236"/>
          </a:xfrm>
          <a:prstGeom prst="rect">
            <a:avLst/>
          </a:prstGeom>
        </p:spPr>
      </p:pic>
    </p:spTree>
    <p:extLst>
      <p:ext uri="{BB962C8B-B14F-4D97-AF65-F5344CB8AC3E}">
        <p14:creationId xmlns:p14="http://schemas.microsoft.com/office/powerpoint/2010/main" val="276865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3F86A87-369D-EB4B-970B-A589B16FAAE1}" type="datetime1">
              <a:rPr lang="en-US" smtClean="0"/>
              <a:t>11/26/20</a:t>
            </a:fld>
            <a:endParaRPr lang="en-US"/>
          </a:p>
        </p:txBody>
      </p:sp>
      <p:sp>
        <p:nvSpPr>
          <p:cNvPr id="6" name="Footer Placeholder 5"/>
          <p:cNvSpPr>
            <a:spLocks noGrp="1"/>
          </p:cNvSpPr>
          <p:nvPr>
            <p:ph type="ftr" sz="quarter" idx="11"/>
          </p:nvPr>
        </p:nvSpPr>
        <p:spPr/>
        <p:txBody>
          <a:bodyPr/>
          <a:lstStyle/>
          <a:p>
            <a:r>
              <a:rPr lang="en-US"/>
              <a:t>Lecture 12 - Multiple Linear Regression II</a:t>
            </a:r>
          </a:p>
        </p:txBody>
      </p:sp>
      <p:sp>
        <p:nvSpPr>
          <p:cNvPr id="7" name="Slide Number Placeholder 6"/>
          <p:cNvSpPr>
            <a:spLocks noGrp="1"/>
          </p:cNvSpPr>
          <p:nvPr>
            <p:ph type="sldNum" sz="quarter" idx="12"/>
          </p:nvPr>
        </p:nvSpPr>
        <p:spPr/>
        <p:txBody>
          <a:bodyPr/>
          <a:lstStyle/>
          <a:p>
            <a:fld id="{F4D71D88-BA1A-4A31-92D9-86A2D66DFAE5}" type="slidenum">
              <a:rPr lang="en-US" smtClean="0"/>
              <a:t>‹#›</a:t>
            </a:fld>
            <a:endParaRPr lang="en-US"/>
          </a:p>
        </p:txBody>
      </p:sp>
    </p:spTree>
    <p:extLst>
      <p:ext uri="{BB962C8B-B14F-4D97-AF65-F5344CB8AC3E}">
        <p14:creationId xmlns:p14="http://schemas.microsoft.com/office/powerpoint/2010/main" val="380928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17C9710-ED1F-6040-8588-885F87B5B5CC}" type="datetime1">
              <a:rPr lang="en-US" smtClean="0"/>
              <a:t>11/26/20</a:t>
            </a:fld>
            <a:endParaRPr lang="en-US"/>
          </a:p>
        </p:txBody>
      </p:sp>
      <p:sp>
        <p:nvSpPr>
          <p:cNvPr id="8" name="Footer Placeholder 7"/>
          <p:cNvSpPr>
            <a:spLocks noGrp="1"/>
          </p:cNvSpPr>
          <p:nvPr>
            <p:ph type="ftr" sz="quarter" idx="11"/>
          </p:nvPr>
        </p:nvSpPr>
        <p:spPr/>
        <p:txBody>
          <a:bodyPr/>
          <a:lstStyle/>
          <a:p>
            <a:r>
              <a:rPr lang="en-US"/>
              <a:t>Lecture 12 - Multiple Linear Regression II</a:t>
            </a:r>
          </a:p>
        </p:txBody>
      </p:sp>
      <p:sp>
        <p:nvSpPr>
          <p:cNvPr id="9" name="Slide Number Placeholder 8"/>
          <p:cNvSpPr>
            <a:spLocks noGrp="1"/>
          </p:cNvSpPr>
          <p:nvPr>
            <p:ph type="sldNum" sz="quarter" idx="12"/>
          </p:nvPr>
        </p:nvSpPr>
        <p:spPr/>
        <p:txBody>
          <a:bodyPr/>
          <a:lstStyle/>
          <a:p>
            <a:fld id="{F4D71D88-BA1A-4A31-92D9-86A2D66DFAE5}" type="slidenum">
              <a:rPr lang="en-US" smtClean="0"/>
              <a:t>‹#›</a:t>
            </a:fld>
            <a:endParaRPr lang="en-US"/>
          </a:p>
        </p:txBody>
      </p:sp>
    </p:spTree>
    <p:extLst>
      <p:ext uri="{BB962C8B-B14F-4D97-AF65-F5344CB8AC3E}">
        <p14:creationId xmlns:p14="http://schemas.microsoft.com/office/powerpoint/2010/main" val="985832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E7BB93-C6E1-9640-90F9-4CC4221DF7BF}" type="datetime1">
              <a:rPr lang="en-US" smtClean="0"/>
              <a:t>11/26/20</a:t>
            </a:fld>
            <a:endParaRPr lang="en-US"/>
          </a:p>
        </p:txBody>
      </p:sp>
      <p:sp>
        <p:nvSpPr>
          <p:cNvPr id="4" name="Footer Placeholder 3"/>
          <p:cNvSpPr>
            <a:spLocks noGrp="1"/>
          </p:cNvSpPr>
          <p:nvPr>
            <p:ph type="ftr" sz="quarter" idx="11"/>
          </p:nvPr>
        </p:nvSpPr>
        <p:spPr/>
        <p:txBody>
          <a:bodyPr/>
          <a:lstStyle/>
          <a:p>
            <a:r>
              <a:rPr lang="en-US"/>
              <a:t>Lecture 12 - Multiple Linear Regression II</a:t>
            </a:r>
          </a:p>
        </p:txBody>
      </p:sp>
      <p:sp>
        <p:nvSpPr>
          <p:cNvPr id="5" name="Slide Number Placeholder 4"/>
          <p:cNvSpPr>
            <a:spLocks noGrp="1"/>
          </p:cNvSpPr>
          <p:nvPr>
            <p:ph type="sldNum" sz="quarter" idx="12"/>
          </p:nvPr>
        </p:nvSpPr>
        <p:spPr/>
        <p:txBody>
          <a:bodyPr/>
          <a:lstStyle/>
          <a:p>
            <a:fld id="{F4D71D88-BA1A-4A31-92D9-86A2D66DFAE5}" type="slidenum">
              <a:rPr lang="en-US" smtClean="0"/>
              <a:t>‹#›</a:t>
            </a:fld>
            <a:endParaRPr lang="en-US"/>
          </a:p>
        </p:txBody>
      </p:sp>
    </p:spTree>
    <p:extLst>
      <p:ext uri="{BB962C8B-B14F-4D97-AF65-F5344CB8AC3E}">
        <p14:creationId xmlns:p14="http://schemas.microsoft.com/office/powerpoint/2010/main" val="3907589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AB3DE6-1C0A-3645-B4FB-0D13E9584755}" type="datetime1">
              <a:rPr lang="en-US" smtClean="0"/>
              <a:t>11/26/20</a:t>
            </a:fld>
            <a:endParaRPr lang="en-US"/>
          </a:p>
        </p:txBody>
      </p:sp>
      <p:sp>
        <p:nvSpPr>
          <p:cNvPr id="3" name="Footer Placeholder 2"/>
          <p:cNvSpPr>
            <a:spLocks noGrp="1"/>
          </p:cNvSpPr>
          <p:nvPr>
            <p:ph type="ftr" sz="quarter" idx="11"/>
          </p:nvPr>
        </p:nvSpPr>
        <p:spPr/>
        <p:txBody>
          <a:bodyPr/>
          <a:lstStyle/>
          <a:p>
            <a:r>
              <a:rPr lang="en-US"/>
              <a:t>Lecture 12 - Multiple Linear Regression II</a:t>
            </a:r>
          </a:p>
        </p:txBody>
      </p:sp>
      <p:sp>
        <p:nvSpPr>
          <p:cNvPr id="4" name="Slide Number Placeholder 3"/>
          <p:cNvSpPr>
            <a:spLocks noGrp="1"/>
          </p:cNvSpPr>
          <p:nvPr>
            <p:ph type="sldNum" sz="quarter" idx="12"/>
          </p:nvPr>
        </p:nvSpPr>
        <p:spPr/>
        <p:txBody>
          <a:bodyPr/>
          <a:lstStyle/>
          <a:p>
            <a:fld id="{F4D71D88-BA1A-4A31-92D9-86A2D66DFAE5}" type="slidenum">
              <a:rPr lang="en-US" smtClean="0"/>
              <a:t>‹#›</a:t>
            </a:fld>
            <a:endParaRPr lang="en-US"/>
          </a:p>
        </p:txBody>
      </p:sp>
    </p:spTree>
    <p:extLst>
      <p:ext uri="{BB962C8B-B14F-4D97-AF65-F5344CB8AC3E}">
        <p14:creationId xmlns:p14="http://schemas.microsoft.com/office/powerpoint/2010/main" val="745282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4FFD2C-2F2F-3B43-9CC3-2C9332B6BD0C}" type="datetime1">
              <a:rPr lang="en-US" smtClean="0"/>
              <a:t>11/26/20</a:t>
            </a:fld>
            <a:endParaRPr lang="en-US"/>
          </a:p>
        </p:txBody>
      </p:sp>
      <p:sp>
        <p:nvSpPr>
          <p:cNvPr id="6" name="Footer Placeholder 5"/>
          <p:cNvSpPr>
            <a:spLocks noGrp="1"/>
          </p:cNvSpPr>
          <p:nvPr>
            <p:ph type="ftr" sz="quarter" idx="11"/>
          </p:nvPr>
        </p:nvSpPr>
        <p:spPr/>
        <p:txBody>
          <a:bodyPr/>
          <a:lstStyle/>
          <a:p>
            <a:r>
              <a:rPr lang="en-US"/>
              <a:t>Lecture 12 - Multiple Linear Regression II</a:t>
            </a:r>
          </a:p>
        </p:txBody>
      </p:sp>
      <p:sp>
        <p:nvSpPr>
          <p:cNvPr id="7" name="Slide Number Placeholder 6"/>
          <p:cNvSpPr>
            <a:spLocks noGrp="1"/>
          </p:cNvSpPr>
          <p:nvPr>
            <p:ph type="sldNum" sz="quarter" idx="12"/>
          </p:nvPr>
        </p:nvSpPr>
        <p:spPr/>
        <p:txBody>
          <a:bodyPr/>
          <a:lstStyle/>
          <a:p>
            <a:fld id="{F4D71D88-BA1A-4A31-92D9-86A2D66DFAE5}" type="slidenum">
              <a:rPr lang="en-US" smtClean="0"/>
              <a:t>‹#›</a:t>
            </a:fld>
            <a:endParaRPr lang="en-US"/>
          </a:p>
        </p:txBody>
      </p:sp>
    </p:spTree>
    <p:extLst>
      <p:ext uri="{BB962C8B-B14F-4D97-AF65-F5344CB8AC3E}">
        <p14:creationId xmlns:p14="http://schemas.microsoft.com/office/powerpoint/2010/main" val="3397602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C790B7-BB36-1543-B122-6A227B415B7A}" type="datetime1">
              <a:rPr lang="en-US" smtClean="0"/>
              <a:t>11/26/20</a:t>
            </a:fld>
            <a:endParaRPr lang="en-US"/>
          </a:p>
        </p:txBody>
      </p:sp>
      <p:sp>
        <p:nvSpPr>
          <p:cNvPr id="6" name="Footer Placeholder 5"/>
          <p:cNvSpPr>
            <a:spLocks noGrp="1"/>
          </p:cNvSpPr>
          <p:nvPr>
            <p:ph type="ftr" sz="quarter" idx="11"/>
          </p:nvPr>
        </p:nvSpPr>
        <p:spPr/>
        <p:txBody>
          <a:bodyPr/>
          <a:lstStyle/>
          <a:p>
            <a:r>
              <a:rPr lang="en-US"/>
              <a:t>Lecture 12 - Multiple Linear Regression II</a:t>
            </a:r>
          </a:p>
        </p:txBody>
      </p:sp>
      <p:sp>
        <p:nvSpPr>
          <p:cNvPr id="7" name="Slide Number Placeholder 6"/>
          <p:cNvSpPr>
            <a:spLocks noGrp="1"/>
          </p:cNvSpPr>
          <p:nvPr>
            <p:ph type="sldNum" sz="quarter" idx="12"/>
          </p:nvPr>
        </p:nvSpPr>
        <p:spPr/>
        <p:txBody>
          <a:bodyPr/>
          <a:lstStyle/>
          <a:p>
            <a:fld id="{F4D71D88-BA1A-4A31-92D9-86A2D66DFAE5}" type="slidenum">
              <a:rPr lang="en-US" smtClean="0"/>
              <a:t>‹#›</a:t>
            </a:fld>
            <a:endParaRPr lang="en-US"/>
          </a:p>
        </p:txBody>
      </p:sp>
    </p:spTree>
    <p:extLst>
      <p:ext uri="{BB962C8B-B14F-4D97-AF65-F5344CB8AC3E}">
        <p14:creationId xmlns:p14="http://schemas.microsoft.com/office/powerpoint/2010/main" val="1811635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241285-E5D1-E54F-9299-27C11AE04C1B}" type="datetime1">
              <a:rPr lang="en-US" smtClean="0"/>
              <a:t>11/26/20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Lecture 12 - Multiple Linear Regression II</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D71D88-BA1A-4A31-92D9-86A2D66DFAE5}" type="slidenum">
              <a:rPr lang="en-US" smtClean="0"/>
              <a:t>‹#›</a:t>
            </a:fld>
            <a:endParaRPr lang="en-US"/>
          </a:p>
        </p:txBody>
      </p:sp>
      <p:pic>
        <p:nvPicPr>
          <p:cNvPr id="7" name="Picture 6" descr="A screenshot of a cell phone&#10;&#10;Description automatically generated">
            <a:extLst>
              <a:ext uri="{FF2B5EF4-FFF2-40B4-BE49-F238E27FC236}">
                <a16:creationId xmlns:a16="http://schemas.microsoft.com/office/drawing/2014/main" id="{1212296E-7CAD-034B-97A1-EB220FB5AD0F}"/>
              </a:ext>
            </a:extLst>
          </p:cNvPr>
          <p:cNvPicPr>
            <a:picLocks noChangeAspect="1"/>
          </p:cNvPicPr>
          <p:nvPr userDrawn="1"/>
        </p:nvPicPr>
        <p:blipFill>
          <a:blip r:embed="rId13">
            <a:alphaModFix amt="50000"/>
            <a:extLst>
              <a:ext uri="{28A0092B-C50C-407E-A947-70E740481C1C}">
                <a14:useLocalDpi xmlns:a14="http://schemas.microsoft.com/office/drawing/2010/main" val="0"/>
              </a:ext>
            </a:extLst>
          </a:blip>
          <a:stretch>
            <a:fillRect/>
          </a:stretch>
        </p:blipFill>
        <p:spPr>
          <a:xfrm>
            <a:off x="0" y="5704764"/>
            <a:ext cx="1967908" cy="1153236"/>
          </a:xfrm>
          <a:prstGeom prst="rect">
            <a:avLst/>
          </a:prstGeom>
        </p:spPr>
      </p:pic>
    </p:spTree>
    <p:extLst>
      <p:ext uri="{BB962C8B-B14F-4D97-AF65-F5344CB8AC3E}">
        <p14:creationId xmlns:p14="http://schemas.microsoft.com/office/powerpoint/2010/main" val="2930172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C4748CE-ADBE-43A1-A995-45BFA222288E}"/>
              </a:ext>
            </a:extLst>
          </p:cNvPr>
          <p:cNvSpPr>
            <a:spLocks noGrp="1"/>
          </p:cNvSpPr>
          <p:nvPr>
            <p:ph type="ftr" sz="quarter" idx="11"/>
          </p:nvPr>
        </p:nvSpPr>
        <p:spPr/>
        <p:txBody>
          <a:bodyPr/>
          <a:lstStyle/>
          <a:p>
            <a:r>
              <a:rPr lang="en-US"/>
              <a:t>Lecture 12 - Multiple Linear Regression II</a:t>
            </a:r>
          </a:p>
        </p:txBody>
      </p:sp>
      <p:sp>
        <p:nvSpPr>
          <p:cNvPr id="5" name="Slide Number Placeholder 4">
            <a:extLst>
              <a:ext uri="{FF2B5EF4-FFF2-40B4-BE49-F238E27FC236}">
                <a16:creationId xmlns:a16="http://schemas.microsoft.com/office/drawing/2014/main" id="{D0E56FFF-EF30-4EF9-AF8B-087877437170}"/>
              </a:ext>
            </a:extLst>
          </p:cNvPr>
          <p:cNvSpPr>
            <a:spLocks noGrp="1"/>
          </p:cNvSpPr>
          <p:nvPr>
            <p:ph type="sldNum" sz="quarter" idx="12"/>
          </p:nvPr>
        </p:nvSpPr>
        <p:spPr/>
        <p:txBody>
          <a:bodyPr/>
          <a:lstStyle/>
          <a:p>
            <a:fld id="{F4D677F5-6401-4ECE-9434-31FD34043E71}" type="slidenum">
              <a:rPr lang="en-US" smtClean="0"/>
              <a:t>1</a:t>
            </a:fld>
            <a:endParaRPr lang="en-US"/>
          </a:p>
        </p:txBody>
      </p:sp>
      <p:sp>
        <p:nvSpPr>
          <p:cNvPr id="10" name="Title 1">
            <a:extLst>
              <a:ext uri="{FF2B5EF4-FFF2-40B4-BE49-F238E27FC236}">
                <a16:creationId xmlns:a16="http://schemas.microsoft.com/office/drawing/2014/main" id="{C10AD8EB-E3EA-4803-B041-CAC626CD6B96}"/>
              </a:ext>
            </a:extLst>
          </p:cNvPr>
          <p:cNvSpPr>
            <a:spLocks noGrp="1"/>
          </p:cNvSpPr>
          <p:nvPr>
            <p:ph type="ctrTitle"/>
          </p:nvPr>
        </p:nvSpPr>
        <p:spPr>
          <a:xfrm>
            <a:off x="1524000" y="1122363"/>
            <a:ext cx="9144000" cy="2387600"/>
          </a:xfrm>
        </p:spPr>
        <p:txBody>
          <a:bodyPr>
            <a:normAutofit/>
          </a:bodyPr>
          <a:lstStyle/>
          <a:p>
            <a:r>
              <a:rPr lang="en-US" dirty="0">
                <a:latin typeface="Cambria Math" panose="02040503050406030204" pitchFamily="18" charset="0"/>
                <a:ea typeface="Cambria Math" panose="02040503050406030204" pitchFamily="18" charset="0"/>
              </a:rPr>
              <a:t>BUSQOM 1080</a:t>
            </a:r>
            <a:br>
              <a:rPr lang="en-US" dirty="0"/>
            </a:br>
            <a:r>
              <a:rPr lang="en-US" dirty="0"/>
              <a:t>Multiple Regression II</a:t>
            </a:r>
          </a:p>
        </p:txBody>
      </p:sp>
      <p:sp>
        <p:nvSpPr>
          <p:cNvPr id="6" name="Subtitle 2">
            <a:extLst>
              <a:ext uri="{FF2B5EF4-FFF2-40B4-BE49-F238E27FC236}">
                <a16:creationId xmlns:a16="http://schemas.microsoft.com/office/drawing/2014/main" id="{D2F96A0F-4BB9-1A4D-9BC0-17C56E5FAC39}"/>
              </a:ext>
            </a:extLst>
          </p:cNvPr>
          <p:cNvSpPr>
            <a:spLocks noGrp="1"/>
          </p:cNvSpPr>
          <p:nvPr>
            <p:ph type="subTitle" idx="1"/>
          </p:nvPr>
        </p:nvSpPr>
        <p:spPr>
          <a:xfrm>
            <a:off x="1524000" y="4079875"/>
            <a:ext cx="9144000" cy="1655762"/>
          </a:xfrm>
        </p:spPr>
        <p:txBody>
          <a:bodyPr>
            <a:normAutofit fontScale="85000" lnSpcReduction="20000"/>
          </a:bodyPr>
          <a:lstStyle/>
          <a:p>
            <a:r>
              <a:rPr lang="en-US" sz="4400" dirty="0">
                <a:latin typeface="Cambria Math" panose="02040503050406030204" pitchFamily="18" charset="0"/>
                <a:ea typeface="Cambria Math" panose="02040503050406030204" pitchFamily="18" charset="0"/>
              </a:rPr>
              <a:t>Fall 2020</a:t>
            </a:r>
          </a:p>
          <a:p>
            <a:r>
              <a:rPr lang="en-US" sz="4400" dirty="0">
                <a:latin typeface="Cambria Math" panose="02040503050406030204" pitchFamily="18" charset="0"/>
                <a:ea typeface="Cambria Math" panose="02040503050406030204" pitchFamily="18" charset="0"/>
              </a:rPr>
              <a:t>Lecture 12</a:t>
            </a:r>
          </a:p>
          <a:p>
            <a:r>
              <a:rPr lang="en-US" sz="4400" dirty="0">
                <a:latin typeface="Cambria Math" panose="02040503050406030204" pitchFamily="18" charset="0"/>
                <a:ea typeface="Cambria Math" panose="02040503050406030204" pitchFamily="18" charset="0"/>
              </a:rPr>
              <a:t>Professor: Michael Hamilton</a:t>
            </a:r>
          </a:p>
        </p:txBody>
      </p:sp>
    </p:spTree>
    <p:extLst>
      <p:ext uri="{BB962C8B-B14F-4D97-AF65-F5344CB8AC3E}">
        <p14:creationId xmlns:p14="http://schemas.microsoft.com/office/powerpoint/2010/main" val="1017662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192193"/>
                <a:ext cx="10515600" cy="5386738"/>
              </a:xfrm>
            </p:spPr>
            <p:txBody>
              <a:bodyPr>
                <a:normAutofit/>
              </a:bodyPr>
              <a:lstStyle/>
              <a:p>
                <a:r>
                  <a:rPr lang="en-US" sz="2400" b="1" dirty="0"/>
                  <a:t>Idea: </a:t>
                </a:r>
                <a:r>
                  <a:rPr lang="en-US" sz="2400" dirty="0"/>
                  <a:t>Use a binary (0/1) variable to identify different groups i.e. X</a:t>
                </a:r>
                <a:r>
                  <a:rPr lang="en-US" sz="2400" baseline="-25000" dirty="0"/>
                  <a:t>i </a:t>
                </a:r>
                <a:r>
                  <a:rPr lang="en-US" sz="2400" dirty="0"/>
                  <a:t> = 1 if observation is of the category and X</a:t>
                </a:r>
                <a:r>
                  <a:rPr lang="en-US" sz="2400" baseline="-25000" dirty="0"/>
                  <a:t>i </a:t>
                </a:r>
                <a:r>
                  <a:rPr lang="en-US" sz="2400" dirty="0"/>
                  <a:t> = 0 otherwise.</a:t>
                </a:r>
              </a:p>
              <a:p>
                <a:r>
                  <a:rPr lang="en-US" sz="2400" dirty="0"/>
                  <a:t>The binary categorical variable acts as an additive correction term. </a:t>
                </a:r>
              </a:p>
              <a:p>
                <a:pPr lvl="1"/>
                <a:r>
                  <a:rPr lang="en-US" sz="2000" dirty="0"/>
                  <a:t>Suppose x</a:t>
                </a:r>
                <a:r>
                  <a:rPr lang="en-US" sz="2000" baseline="-25000" dirty="0"/>
                  <a:t>2</a:t>
                </a:r>
                <a:r>
                  <a:rPr lang="en-US" sz="2000" dirty="0"/>
                  <a:t> is binary with </a:t>
                </a:r>
                <a:r>
                  <a:rPr lang="en-US" sz="2000" dirty="0" err="1"/>
                  <a:t>coeff</a:t>
                </a:r>
                <a:r>
                  <a:rPr lang="en-US" sz="2000" dirty="0"/>
                  <a:t>. </a:t>
                </a:r>
                <a14:m>
                  <m:oMath xmlns:m="http://schemas.openxmlformats.org/officeDocument/2006/math">
                    <m:sSub>
                      <m:sSubPr>
                        <m:ctrlPr>
                          <a:rPr lang="en-US" sz="2000" i="1">
                            <a:solidFill>
                              <a:srgbClr val="000000"/>
                            </a:solidFill>
                            <a:latin typeface="Cambria Math" panose="02040503050406030204" pitchFamily="18" charset="0"/>
                          </a:rPr>
                        </m:ctrlPr>
                      </m:sSubPr>
                      <m:e>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𝛽</m:t>
                            </m:r>
                          </m:e>
                        </m:acc>
                      </m:e>
                      <m:sub>
                        <m:r>
                          <a:rPr lang="en-US" sz="2000" i="1">
                            <a:solidFill>
                              <a:srgbClr val="000000"/>
                            </a:solidFill>
                            <a:latin typeface="Cambria Math" charset="0"/>
                          </a:rPr>
                          <m:t>2</m:t>
                        </m:r>
                      </m:sub>
                    </m:sSub>
                  </m:oMath>
                </a14:m>
                <a:r>
                  <a:rPr lang="en-US" sz="2000" dirty="0"/>
                  <a:t>. </a:t>
                </a:r>
              </a:p>
              <a:p>
                <a:pPr lvl="1"/>
                <a:r>
                  <a:rPr lang="en-US" sz="2000" dirty="0"/>
                  <a:t>Then the model is:   </a:t>
                </a:r>
                <a14:m>
                  <m:oMath xmlns:m="http://schemas.openxmlformats.org/officeDocument/2006/math">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𝑦</m:t>
                        </m:r>
                      </m:e>
                    </m:acc>
                    <m:r>
                      <m:rPr>
                        <m:nor/>
                      </m:rPr>
                      <a:rPr lang="en-US" sz="2000" baseline="-25000" dirty="0"/>
                      <m:t> </m:t>
                    </m:r>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𝛽</m:t>
                            </m:r>
                          </m:e>
                        </m:acc>
                      </m:e>
                      <m:sub>
                        <m:r>
                          <a:rPr lang="en-US" sz="2000" i="1">
                            <a:solidFill>
                              <a:srgbClr val="000000"/>
                            </a:solidFill>
                            <a:latin typeface="Cambria Math" panose="02040503050406030204" pitchFamily="18" charset="0"/>
                          </a:rPr>
                          <m:t>0</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𝛽</m:t>
                            </m:r>
                          </m:e>
                        </m:acc>
                      </m:e>
                      <m:sub>
                        <m:r>
                          <a:rPr lang="en-US" sz="2000" i="1">
                            <a:solidFill>
                              <a:srgbClr val="000000"/>
                            </a:solidFill>
                            <a:latin typeface="Cambria Math" panose="02040503050406030204" pitchFamily="18" charset="0"/>
                          </a:rPr>
                          <m:t>1</m:t>
                        </m:r>
                      </m:sub>
                    </m:sSub>
                    <m:r>
                      <a:rPr lang="en-US" sz="2000" i="1">
                        <a:solidFill>
                          <a:srgbClr val="000000"/>
                        </a:solidFill>
                        <a:latin typeface="Cambria Math" panose="02040503050406030204" pitchFamily="18" charset="0"/>
                      </a:rPr>
                      <m:t>𝑥</m:t>
                    </m:r>
                    <m:r>
                      <a:rPr lang="en-US" sz="2000" i="1" baseline="-25000">
                        <a:solidFill>
                          <a:srgbClr val="000000"/>
                        </a:solidFill>
                        <a:latin typeface="Cambria Math" panose="02040503050406030204" pitchFamily="18" charset="0"/>
                      </a:rPr>
                      <m:t>1</m:t>
                    </m:r>
                  </m:oMath>
                </a14:m>
                <a:r>
                  <a:rPr lang="en-US" sz="2000" dirty="0"/>
                  <a:t>+</a:t>
                </a:r>
                <a:r>
                  <a:rPr lang="en-US" sz="2000" dirty="0">
                    <a:solidFill>
                      <a:srgbClr val="000000"/>
                    </a:solidFill>
                  </a:rPr>
                  <a:t> </a:t>
                </a:r>
                <a14:m>
                  <m:oMath xmlns:m="http://schemas.openxmlformats.org/officeDocument/2006/math">
                    <m:sSub>
                      <m:sSubPr>
                        <m:ctrlPr>
                          <a:rPr lang="en-US" sz="2000" i="1">
                            <a:solidFill>
                              <a:srgbClr val="000000"/>
                            </a:solidFill>
                            <a:latin typeface="Cambria Math" panose="02040503050406030204" pitchFamily="18" charset="0"/>
                          </a:rPr>
                        </m:ctrlPr>
                      </m:sSubPr>
                      <m:e>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𝛽</m:t>
                            </m:r>
                          </m:e>
                        </m:acc>
                      </m:e>
                      <m:sub>
                        <m:r>
                          <a:rPr lang="en-US" sz="2000" i="1">
                            <a:solidFill>
                              <a:srgbClr val="000000"/>
                            </a:solidFill>
                            <a:latin typeface="Cambria Math" charset="0"/>
                          </a:rPr>
                          <m:t>2</m:t>
                        </m:r>
                      </m:sub>
                    </m:sSub>
                  </m:oMath>
                </a14:m>
                <a:r>
                  <a:rPr lang="en-US" sz="2000" dirty="0">
                    <a:solidFill>
                      <a:srgbClr val="000000"/>
                    </a:solidFill>
                  </a:rPr>
                  <a:t> </a:t>
                </a:r>
                <a14:m>
                  <m:oMath xmlns:m="http://schemas.openxmlformats.org/officeDocument/2006/math">
                    <m:r>
                      <a:rPr lang="en-US" sz="2000" i="1">
                        <a:solidFill>
                          <a:srgbClr val="000000"/>
                        </a:solidFill>
                        <a:latin typeface="Cambria Math" panose="02040503050406030204" pitchFamily="18" charset="0"/>
                      </a:rPr>
                      <m:t>𝑥</m:t>
                    </m:r>
                    <m:r>
                      <a:rPr lang="en-US" sz="2000" b="0" i="1" baseline="-25000" smtClean="0">
                        <a:solidFill>
                          <a:srgbClr val="000000"/>
                        </a:solidFill>
                        <a:latin typeface="Cambria Math" panose="02040503050406030204" pitchFamily="18" charset="0"/>
                      </a:rPr>
                      <m:t>2 </m:t>
                    </m:r>
                  </m:oMath>
                </a14:m>
                <a:r>
                  <a:rPr lang="en-US" sz="2000" dirty="0"/>
                  <a:t>  which splits into:</a:t>
                </a:r>
                <a:endParaRPr lang="en-US" sz="2000" u="sng" baseline="-25000" dirty="0"/>
              </a:p>
              <a:p>
                <a:pPr marL="0" indent="0" algn="ctr">
                  <a:buNone/>
                </a:pPr>
                <a:r>
                  <a:rPr lang="en-US" sz="2000" dirty="0"/>
                  <a:t>  </a:t>
                </a:r>
                <a14:m>
                  <m:oMath xmlns:m="http://schemas.openxmlformats.org/officeDocument/2006/math">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𝑦</m:t>
                        </m:r>
                      </m:e>
                    </m:acc>
                    <m:d>
                      <m:dPr>
                        <m:begChr m:val="|"/>
                        <m:endChr m:val="|"/>
                        <m:ctrlPr>
                          <a:rPr lang="en-US" sz="2000" b="0" i="1" smtClean="0">
                            <a:solidFill>
                              <a:srgbClr val="000000"/>
                            </a:solidFill>
                            <a:latin typeface="Cambria Math" panose="02040503050406030204" pitchFamily="18" charset="0"/>
                          </a:rPr>
                        </m:ctrlPr>
                      </m:dPr>
                      <m:e>
                        <m:r>
                          <m:rPr>
                            <m:nor/>
                          </m:rPr>
                          <a:rPr lang="en-US" sz="2000" b="0" i="0" smtClean="0">
                            <a:solidFill>
                              <a:srgbClr val="000000"/>
                            </a:solidFill>
                            <a:latin typeface="Cambria Math" panose="02040503050406030204" pitchFamily="18" charset="0"/>
                          </a:rPr>
                          <m:t>(</m:t>
                        </m:r>
                        <m:r>
                          <m:rPr>
                            <m:nor/>
                          </m:rPr>
                          <a:rPr lang="en-US" sz="2000" dirty="0" smtClean="0"/>
                          <m:t>x</m:t>
                        </m:r>
                        <m:r>
                          <m:rPr>
                            <m:nor/>
                          </m:rPr>
                          <a:rPr lang="en-US" sz="2000" b="0" i="0" baseline="-25000" dirty="0" smtClean="0"/>
                          <m:t>2</m:t>
                        </m:r>
                        <m:r>
                          <m:rPr>
                            <m:nor/>
                          </m:rPr>
                          <a:rPr lang="en-US" sz="2000" b="0" i="0" dirty="0" smtClean="0"/>
                          <m:t>=0)</m:t>
                        </m:r>
                        <m:r>
                          <m:rPr>
                            <m:nor/>
                          </m:rPr>
                          <a:rPr lang="en-US" sz="2000" b="0" i="0" baseline="-25000" dirty="0" smtClean="0"/>
                          <m:t> </m:t>
                        </m:r>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𝛽</m:t>
                                </m:r>
                              </m:e>
                            </m:acc>
                          </m:e>
                          <m:sub>
                            <m:r>
                              <a:rPr lang="en-US" sz="2000" i="1">
                                <a:solidFill>
                                  <a:srgbClr val="000000"/>
                                </a:solidFill>
                                <a:latin typeface="Cambria Math" panose="02040503050406030204" pitchFamily="18" charset="0"/>
                              </a:rPr>
                              <m:t>0</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𝛽</m:t>
                                </m:r>
                              </m:e>
                            </m:acc>
                          </m:e>
                          <m:sub>
                            <m:r>
                              <a:rPr lang="en-US" sz="2000" i="1">
                                <a:solidFill>
                                  <a:srgbClr val="000000"/>
                                </a:solidFill>
                                <a:latin typeface="Cambria Math" panose="02040503050406030204" pitchFamily="18" charset="0"/>
                              </a:rPr>
                              <m:t>1</m:t>
                            </m:r>
                          </m:sub>
                        </m:sSub>
                        <m:r>
                          <a:rPr lang="en-US" sz="2000" i="1">
                            <a:solidFill>
                              <a:srgbClr val="000000"/>
                            </a:solidFill>
                            <a:latin typeface="Cambria Math" panose="02040503050406030204" pitchFamily="18" charset="0"/>
                          </a:rPr>
                          <m:t>𝑥</m:t>
                        </m:r>
                        <m:r>
                          <a:rPr lang="en-US" sz="2000" b="0" i="1" baseline="-25000" smtClean="0">
                            <a:solidFill>
                              <a:srgbClr val="000000"/>
                            </a:solidFill>
                            <a:latin typeface="Cambria Math" panose="02040503050406030204" pitchFamily="18" charset="0"/>
                          </a:rPr>
                          <m:t>1           </m:t>
                        </m:r>
                        <m:r>
                          <a:rPr lang="en-US" sz="2000" b="0" i="1" baseline="-25000" smtClean="0">
                            <a:solidFill>
                              <a:srgbClr val="000000"/>
                            </a:solidFill>
                            <a:latin typeface="Cambria Math" panose="02040503050406030204" pitchFamily="18" charset="0"/>
                          </a:rPr>
                          <m:t>               </m:t>
                        </m:r>
                        <m:r>
                          <a:rPr lang="en-US" sz="2000" b="0" i="1" baseline="-25000" smtClean="0">
                            <a:solidFill>
                              <a:srgbClr val="000000"/>
                            </a:solidFill>
                            <a:latin typeface="Cambria Math" panose="02040503050406030204" pitchFamily="18" charset="0"/>
                          </a:rPr>
                          <m:t>    </m:t>
                        </m:r>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𝑦</m:t>
                            </m:r>
                          </m:e>
                        </m:acc>
                      </m:e>
                    </m:d>
                    <m:r>
                      <m:rPr>
                        <m:nor/>
                      </m:rPr>
                      <a:rPr lang="en-US" sz="2000">
                        <a:solidFill>
                          <a:srgbClr val="000000"/>
                        </a:solidFill>
                        <a:latin typeface="Cambria Math" panose="02040503050406030204" pitchFamily="18" charset="0"/>
                      </a:rPr>
                      <m:t>(</m:t>
                    </m:r>
                    <m:r>
                      <m:rPr>
                        <m:nor/>
                      </m:rPr>
                      <a:rPr lang="en-US" sz="2000" dirty="0"/>
                      <m:t>x</m:t>
                    </m:r>
                    <m:r>
                      <m:rPr>
                        <m:nor/>
                      </m:rPr>
                      <a:rPr lang="en-US" sz="2000" baseline="-25000" dirty="0"/>
                      <m:t>2</m:t>
                    </m:r>
                    <m:r>
                      <m:rPr>
                        <m:nor/>
                      </m:rPr>
                      <a:rPr lang="en-US" sz="2000" dirty="0"/>
                      <m:t>=</m:t>
                    </m:r>
                    <m:r>
                      <m:rPr>
                        <m:nor/>
                      </m:rPr>
                      <a:rPr lang="en-US" sz="2000" b="0" i="0" dirty="0" smtClean="0"/>
                      <m:t>1</m:t>
                    </m:r>
                    <m:r>
                      <m:rPr>
                        <m:nor/>
                      </m:rPr>
                      <a:rPr lang="en-US" sz="2000" dirty="0"/>
                      <m:t>)</m:t>
                    </m:r>
                    <m:r>
                      <m:rPr>
                        <m:nor/>
                      </m:rPr>
                      <a:rPr lang="en-US" sz="2000" baseline="-25000" dirty="0"/>
                      <m:t> </m:t>
                    </m:r>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𝛽</m:t>
                            </m:r>
                          </m:e>
                        </m:acc>
                      </m:e>
                      <m:sub>
                        <m:r>
                          <a:rPr lang="en-US" sz="2000" i="1">
                            <a:solidFill>
                              <a:srgbClr val="000000"/>
                            </a:solidFill>
                            <a:latin typeface="Cambria Math" panose="02040503050406030204" pitchFamily="18" charset="0"/>
                          </a:rPr>
                          <m:t>0</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𝛽</m:t>
                            </m:r>
                          </m:e>
                        </m:acc>
                      </m:e>
                      <m:sub>
                        <m:r>
                          <a:rPr lang="en-US" sz="2000" i="1">
                            <a:solidFill>
                              <a:srgbClr val="000000"/>
                            </a:solidFill>
                            <a:latin typeface="Cambria Math" panose="02040503050406030204" pitchFamily="18" charset="0"/>
                          </a:rPr>
                          <m:t>1</m:t>
                        </m:r>
                      </m:sub>
                    </m:sSub>
                    <m:r>
                      <a:rPr lang="en-US" sz="2000" i="1">
                        <a:solidFill>
                          <a:srgbClr val="000000"/>
                        </a:solidFill>
                        <a:latin typeface="Cambria Math" panose="02040503050406030204" pitchFamily="18" charset="0"/>
                      </a:rPr>
                      <m:t>𝑥</m:t>
                    </m:r>
                    <m:r>
                      <a:rPr lang="en-US" sz="2000" i="1" baseline="-25000" smtClean="0">
                        <a:solidFill>
                          <a:srgbClr val="000000"/>
                        </a:solidFill>
                        <a:latin typeface="Cambria Math" panose="02040503050406030204" pitchFamily="18" charset="0"/>
                      </a:rPr>
                      <m:t>1</m:t>
                    </m:r>
                  </m:oMath>
                </a14:m>
                <a:r>
                  <a:rPr lang="en-US" sz="2000" dirty="0"/>
                  <a:t>+</a:t>
                </a:r>
                <a:r>
                  <a:rPr lang="en-US" sz="2000" dirty="0">
                    <a:solidFill>
                      <a:srgbClr val="000000"/>
                    </a:solidFill>
                  </a:rPr>
                  <a:t> </a:t>
                </a:r>
                <a14:m>
                  <m:oMath xmlns:m="http://schemas.openxmlformats.org/officeDocument/2006/math">
                    <m:sSub>
                      <m:sSubPr>
                        <m:ctrlPr>
                          <a:rPr lang="en-US" sz="2000" i="1">
                            <a:solidFill>
                              <a:srgbClr val="000000"/>
                            </a:solidFill>
                            <a:latin typeface="Cambria Math" panose="02040503050406030204" pitchFamily="18" charset="0"/>
                          </a:rPr>
                        </m:ctrlPr>
                      </m:sSubPr>
                      <m:e>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𝛽</m:t>
                            </m:r>
                          </m:e>
                        </m:acc>
                      </m:e>
                      <m:sub>
                        <m:r>
                          <a:rPr lang="en-US" sz="2000" i="1">
                            <a:solidFill>
                              <a:srgbClr val="000000"/>
                            </a:solidFill>
                            <a:latin typeface="Cambria Math" charset="0"/>
                          </a:rPr>
                          <m:t>2</m:t>
                        </m:r>
                      </m:sub>
                    </m:sSub>
                  </m:oMath>
                </a14:m>
                <a:endParaRPr lang="en-US" sz="2000" dirty="0"/>
              </a:p>
              <a:p>
                <a:r>
                  <a:rPr lang="en-US" sz="2400" b="1" dirty="0"/>
                  <a:t>Example</a:t>
                </a:r>
                <a:r>
                  <a:rPr lang="en-US" sz="2400" dirty="0"/>
                  <a:t>: Using cba data, variable for whether a student is an alum. Note this is a simple binary variable (Y/N).</a:t>
                </a:r>
              </a:p>
              <a:p>
                <a:pPr lvl="1"/>
                <a:r>
                  <a:rPr lang="en-US" dirty="0"/>
                  <a:t>Label the groups with no alum family 0, else 1 </a:t>
                </a:r>
              </a:p>
              <a:p>
                <a:pPr lvl="1"/>
                <a:r>
                  <a:rPr lang="en-US" dirty="0"/>
                  <a:t>The “0” group is called the </a:t>
                </a:r>
                <a:r>
                  <a:rPr lang="en-US" b="1" dirty="0"/>
                  <a:t>reference group</a:t>
                </a:r>
                <a:r>
                  <a:rPr lang="en-US" dirty="0"/>
                  <a:t>, no additive correction present here</a:t>
                </a:r>
              </a:p>
              <a:p>
                <a:pPr lvl="1"/>
                <a:r>
                  <a:rPr lang="en-US" sz="2000" dirty="0"/>
                  <a:t>The “slope” for the binary categorical variable is the difference in the intercepts between of the two groups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192193"/>
                <a:ext cx="10515600" cy="5386738"/>
              </a:xfrm>
              <a:blipFill>
                <a:blip r:embed="rId2"/>
                <a:stretch>
                  <a:fillRect l="-844" t="-1887" r="-48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Lecture 12 - Multiple Linear Regression II</a:t>
            </a:r>
          </a:p>
        </p:txBody>
      </p:sp>
      <p:sp>
        <p:nvSpPr>
          <p:cNvPr id="5" name="Slide Number Placeholder 4"/>
          <p:cNvSpPr>
            <a:spLocks noGrp="1"/>
          </p:cNvSpPr>
          <p:nvPr>
            <p:ph type="sldNum" sz="quarter" idx="12"/>
          </p:nvPr>
        </p:nvSpPr>
        <p:spPr/>
        <p:txBody>
          <a:bodyPr/>
          <a:lstStyle/>
          <a:p>
            <a:fld id="{F4D71D88-BA1A-4A31-92D9-86A2D66DFAE5}" type="slidenum">
              <a:rPr lang="en-US" smtClean="0"/>
              <a:t>10</a:t>
            </a:fld>
            <a:endParaRPr lang="en-US"/>
          </a:p>
        </p:txBody>
      </p:sp>
      <p:sp>
        <p:nvSpPr>
          <p:cNvPr id="10" name="Rectangle 9">
            <a:extLst>
              <a:ext uri="{FF2B5EF4-FFF2-40B4-BE49-F238E27FC236}">
                <a16:creationId xmlns:a16="http://schemas.microsoft.com/office/drawing/2014/main" id="{D233E84D-F348-124B-BA83-0581A07EBAB2}"/>
              </a:ext>
            </a:extLst>
          </p:cNvPr>
          <p:cNvSpPr/>
          <p:nvPr/>
        </p:nvSpPr>
        <p:spPr>
          <a:xfrm>
            <a:off x="8901899" y="3090863"/>
            <a:ext cx="600916" cy="50006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821B0C1-3AB4-F047-9F8C-5F431148B1C1}"/>
              </a:ext>
            </a:extLst>
          </p:cNvPr>
          <p:cNvSpPr txBox="1"/>
          <p:nvPr/>
        </p:nvSpPr>
        <p:spPr>
          <a:xfrm>
            <a:off x="9618370" y="2774276"/>
            <a:ext cx="2110643" cy="830997"/>
          </a:xfrm>
          <a:prstGeom prst="rect">
            <a:avLst/>
          </a:prstGeom>
          <a:noFill/>
        </p:spPr>
        <p:txBody>
          <a:bodyPr wrap="square" rtlCol="0">
            <a:spAutoFit/>
          </a:bodyPr>
          <a:lstStyle/>
          <a:p>
            <a:r>
              <a:rPr lang="en-US" sz="2400" dirty="0">
                <a:solidFill>
                  <a:srgbClr val="C00000"/>
                </a:solidFill>
              </a:rPr>
              <a:t>Additive Correction</a:t>
            </a:r>
          </a:p>
        </p:txBody>
      </p:sp>
      <p:sp>
        <p:nvSpPr>
          <p:cNvPr id="11" name="Title 1">
            <a:extLst>
              <a:ext uri="{FF2B5EF4-FFF2-40B4-BE49-F238E27FC236}">
                <a16:creationId xmlns:a16="http://schemas.microsoft.com/office/drawing/2014/main" id="{0EA90997-A186-3F4E-A82D-CEA19C205DD9}"/>
              </a:ext>
            </a:extLst>
          </p:cNvPr>
          <p:cNvSpPr>
            <a:spLocks noGrp="1"/>
          </p:cNvSpPr>
          <p:nvPr>
            <p:ph type="title"/>
          </p:nvPr>
        </p:nvSpPr>
        <p:spPr>
          <a:xfrm>
            <a:off x="838200" y="0"/>
            <a:ext cx="10515600" cy="1325563"/>
          </a:xfrm>
        </p:spPr>
        <p:txBody>
          <a:bodyPr/>
          <a:lstStyle/>
          <a:p>
            <a:r>
              <a:rPr lang="en-US" u="sng" dirty="0"/>
              <a:t>Topic: Categorical Vars and Dummies()</a:t>
            </a:r>
          </a:p>
        </p:txBody>
      </p:sp>
    </p:spTree>
    <p:extLst>
      <p:ext uri="{BB962C8B-B14F-4D97-AF65-F5344CB8AC3E}">
        <p14:creationId xmlns:p14="http://schemas.microsoft.com/office/powerpoint/2010/main" val="3652935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200" y="1001712"/>
            <a:ext cx="8204200" cy="5537200"/>
          </a:xfrm>
          <a:prstGeom prst="rect">
            <a:avLst/>
          </a:prstGeom>
        </p:spPr>
      </p:pic>
      <p:sp>
        <p:nvSpPr>
          <p:cNvPr id="2" name="Title 1">
            <a:extLst>
              <a:ext uri="{FF2B5EF4-FFF2-40B4-BE49-F238E27FC236}">
                <a16:creationId xmlns:a16="http://schemas.microsoft.com/office/drawing/2014/main" id="{3B2603D9-D405-4197-B1DB-793704B35BDE}"/>
              </a:ext>
            </a:extLst>
          </p:cNvPr>
          <p:cNvSpPr>
            <a:spLocks noGrp="1"/>
          </p:cNvSpPr>
          <p:nvPr>
            <p:ph type="title"/>
          </p:nvPr>
        </p:nvSpPr>
        <p:spPr>
          <a:xfrm>
            <a:off x="838199" y="0"/>
            <a:ext cx="10991127" cy="1325563"/>
          </a:xfrm>
        </p:spPr>
        <p:txBody>
          <a:bodyPr/>
          <a:lstStyle/>
          <a:p>
            <a:r>
              <a:rPr lang="en-US" u="sng" dirty="0"/>
              <a:t>Topic: Handling Categorical Vars in R</a:t>
            </a:r>
          </a:p>
        </p:txBody>
      </p:sp>
      <p:sp>
        <p:nvSpPr>
          <p:cNvPr id="5" name="TextBox 4">
            <a:extLst>
              <a:ext uri="{FF2B5EF4-FFF2-40B4-BE49-F238E27FC236}">
                <a16:creationId xmlns:a16="http://schemas.microsoft.com/office/drawing/2014/main" id="{A702C6D0-FB49-4A02-9ECC-B0FF7A7B623D}"/>
              </a:ext>
            </a:extLst>
          </p:cNvPr>
          <p:cNvSpPr txBox="1"/>
          <p:nvPr/>
        </p:nvSpPr>
        <p:spPr>
          <a:xfrm>
            <a:off x="4435309" y="3039473"/>
            <a:ext cx="6455672" cy="707886"/>
          </a:xfrm>
          <a:prstGeom prst="rect">
            <a:avLst/>
          </a:prstGeom>
          <a:solidFill>
            <a:schemeClr val="bg1"/>
          </a:solidFill>
          <a:ln>
            <a:solidFill>
              <a:srgbClr val="C00000"/>
            </a:solidFill>
          </a:ln>
        </p:spPr>
        <p:txBody>
          <a:bodyPr wrap="square" rtlCol="0">
            <a:spAutoFit/>
          </a:bodyPr>
          <a:lstStyle/>
          <a:p>
            <a:r>
              <a:rPr lang="en-US" sz="2000" dirty="0">
                <a:solidFill>
                  <a:srgbClr val="C00000"/>
                </a:solidFill>
              </a:rPr>
              <a:t>Regression Equation: </a:t>
            </a:r>
          </a:p>
          <a:p>
            <a:r>
              <a:rPr lang="en-US" sz="2000" dirty="0">
                <a:solidFill>
                  <a:srgbClr val="C00000"/>
                </a:solidFill>
              </a:rPr>
              <a:t>Rank = 68.89 + .007*</a:t>
            </a:r>
            <a:r>
              <a:rPr lang="en-US" sz="2000" dirty="0" err="1">
                <a:solidFill>
                  <a:srgbClr val="C00000"/>
                </a:solidFill>
              </a:rPr>
              <a:t>SAT_math</a:t>
            </a:r>
            <a:r>
              <a:rPr lang="en-US" sz="2000" dirty="0">
                <a:solidFill>
                  <a:srgbClr val="C00000"/>
                </a:solidFill>
              </a:rPr>
              <a:t> </a:t>
            </a:r>
            <a:r>
              <a:rPr lang="mr-IN" sz="2000" dirty="0">
                <a:solidFill>
                  <a:srgbClr val="C00000"/>
                </a:solidFill>
              </a:rPr>
              <a:t>–</a:t>
            </a:r>
            <a:r>
              <a:rPr lang="en-US" sz="2000" dirty="0">
                <a:solidFill>
                  <a:srgbClr val="C00000"/>
                </a:solidFill>
              </a:rPr>
              <a:t> 2.6*(IF ALUM)</a:t>
            </a:r>
          </a:p>
        </p:txBody>
      </p:sp>
      <p:sp>
        <p:nvSpPr>
          <p:cNvPr id="8" name="Rectangle 7">
            <a:extLst>
              <a:ext uri="{FF2B5EF4-FFF2-40B4-BE49-F238E27FC236}">
                <a16:creationId xmlns:a16="http://schemas.microsoft.com/office/drawing/2014/main" id="{750F587A-553B-4463-A912-7B6D1CE167A9}"/>
              </a:ext>
            </a:extLst>
          </p:cNvPr>
          <p:cNvSpPr/>
          <p:nvPr/>
        </p:nvSpPr>
        <p:spPr>
          <a:xfrm>
            <a:off x="3382211" y="4026042"/>
            <a:ext cx="946722" cy="90167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1"/>
          </p:nvPr>
        </p:nvSpPr>
        <p:spPr/>
        <p:txBody>
          <a:bodyPr/>
          <a:lstStyle/>
          <a:p>
            <a:r>
              <a:rPr lang="en-US"/>
              <a:t>Lecture 12 - Multiple Linear Regression II</a:t>
            </a:r>
          </a:p>
        </p:txBody>
      </p:sp>
      <p:sp>
        <p:nvSpPr>
          <p:cNvPr id="4" name="Slide Number Placeholder 3"/>
          <p:cNvSpPr>
            <a:spLocks noGrp="1"/>
          </p:cNvSpPr>
          <p:nvPr>
            <p:ph type="sldNum" sz="quarter" idx="12"/>
          </p:nvPr>
        </p:nvSpPr>
        <p:spPr/>
        <p:txBody>
          <a:bodyPr/>
          <a:lstStyle/>
          <a:p>
            <a:fld id="{F4D71D88-BA1A-4A31-92D9-86A2D66DFAE5}" type="slidenum">
              <a:rPr lang="en-US" smtClean="0"/>
              <a:t>11</a:t>
            </a:fld>
            <a:endParaRPr lang="en-US"/>
          </a:p>
        </p:txBody>
      </p:sp>
      <p:sp>
        <p:nvSpPr>
          <p:cNvPr id="12" name="TextBox 11">
            <a:extLst>
              <a:ext uri="{FF2B5EF4-FFF2-40B4-BE49-F238E27FC236}">
                <a16:creationId xmlns:a16="http://schemas.microsoft.com/office/drawing/2014/main" id="{A702C6D0-FB49-4A02-9ECC-B0FF7A7B623D}"/>
              </a:ext>
            </a:extLst>
          </p:cNvPr>
          <p:cNvSpPr txBox="1"/>
          <p:nvPr/>
        </p:nvSpPr>
        <p:spPr>
          <a:xfrm>
            <a:off x="6792464" y="5655439"/>
            <a:ext cx="3069166" cy="400110"/>
          </a:xfrm>
          <a:prstGeom prst="rect">
            <a:avLst/>
          </a:prstGeom>
          <a:solidFill>
            <a:schemeClr val="bg1"/>
          </a:solidFill>
          <a:ln>
            <a:solidFill>
              <a:srgbClr val="C00000"/>
            </a:solidFill>
          </a:ln>
        </p:spPr>
        <p:txBody>
          <a:bodyPr wrap="square" rtlCol="0">
            <a:spAutoFit/>
          </a:bodyPr>
          <a:lstStyle/>
          <a:p>
            <a:r>
              <a:rPr lang="en-US" sz="2000" dirty="0">
                <a:solidFill>
                  <a:srgbClr val="C00000"/>
                </a:solidFill>
              </a:rPr>
              <a:t>Not a good fit to the data</a:t>
            </a:r>
          </a:p>
        </p:txBody>
      </p:sp>
      <p:sp>
        <p:nvSpPr>
          <p:cNvPr id="13" name="Rectangle 12">
            <a:extLst>
              <a:ext uri="{FF2B5EF4-FFF2-40B4-BE49-F238E27FC236}">
                <a16:creationId xmlns:a16="http://schemas.microsoft.com/office/drawing/2014/main" id="{750F587A-553B-4463-A912-7B6D1CE167A9}"/>
              </a:ext>
            </a:extLst>
          </p:cNvPr>
          <p:cNvSpPr/>
          <p:nvPr/>
        </p:nvSpPr>
        <p:spPr>
          <a:xfrm>
            <a:off x="6096000" y="4026042"/>
            <a:ext cx="1047645" cy="90167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27A4F22-EB6E-5E43-A686-D2936A61B6B2}"/>
              </a:ext>
            </a:extLst>
          </p:cNvPr>
          <p:cNvSpPr/>
          <p:nvPr/>
        </p:nvSpPr>
        <p:spPr>
          <a:xfrm>
            <a:off x="5618477" y="1386575"/>
            <a:ext cx="2546498" cy="3651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3F0F247A-5564-144A-8D96-587A0CA8C5FA}"/>
              </a:ext>
            </a:extLst>
          </p:cNvPr>
          <p:cNvGrpSpPr/>
          <p:nvPr/>
        </p:nvGrpSpPr>
        <p:grpSpPr>
          <a:xfrm>
            <a:off x="9042399" y="1046035"/>
            <a:ext cx="3149601" cy="1765577"/>
            <a:chOff x="9042399" y="1046035"/>
            <a:chExt cx="3149601" cy="1765577"/>
          </a:xfrm>
        </p:grpSpPr>
        <p:sp>
          <p:nvSpPr>
            <p:cNvPr id="11" name="TextBox 10">
              <a:extLst>
                <a:ext uri="{FF2B5EF4-FFF2-40B4-BE49-F238E27FC236}">
                  <a16:creationId xmlns:a16="http://schemas.microsoft.com/office/drawing/2014/main" id="{6454A14E-1C2A-5049-91AE-9D3B876C7D94}"/>
                </a:ext>
              </a:extLst>
            </p:cNvPr>
            <p:cNvSpPr txBox="1"/>
            <p:nvPr/>
          </p:nvSpPr>
          <p:spPr>
            <a:xfrm>
              <a:off x="9042399" y="1046035"/>
              <a:ext cx="3149601" cy="1754326"/>
            </a:xfrm>
            <a:prstGeom prst="rect">
              <a:avLst/>
            </a:prstGeom>
            <a:noFill/>
            <a:ln>
              <a:solidFill>
                <a:schemeClr val="bg1"/>
              </a:solidFill>
            </a:ln>
          </p:spPr>
          <p:txBody>
            <a:bodyPr wrap="square" rtlCol="0">
              <a:spAutoFit/>
            </a:bodyPr>
            <a:lstStyle/>
            <a:p>
              <a:r>
                <a:rPr lang="en-US" dirty="0">
                  <a:solidFill>
                    <a:srgbClr val="FF0000"/>
                  </a:solidFill>
                </a:rPr>
                <a:t>Coding Notes:</a:t>
              </a:r>
            </a:p>
            <a:p>
              <a:pPr marL="342900" indent="-342900">
                <a:buAutoNum type="arabicPeriod"/>
              </a:pPr>
              <a:r>
                <a:rPr lang="en-US" dirty="0">
                  <a:solidFill>
                    <a:srgbClr val="FF0000"/>
                  </a:solidFill>
                </a:rPr>
                <a:t>Loop makes the feature binary, and sets it to 1 if any family are alums. </a:t>
              </a:r>
            </a:p>
            <a:p>
              <a:pPr marL="342900" indent="-342900">
                <a:buAutoNum type="arabicPeriod"/>
              </a:pPr>
              <a:r>
                <a:rPr lang="en-US" dirty="0">
                  <a:solidFill>
                    <a:srgbClr val="FF0000"/>
                  </a:solidFill>
                </a:rPr>
                <a:t>No alum is the reference group! (Why?)</a:t>
              </a:r>
            </a:p>
          </p:txBody>
        </p:sp>
        <p:sp>
          <p:nvSpPr>
            <p:cNvPr id="15" name="Rectangle 14">
              <a:extLst>
                <a:ext uri="{FF2B5EF4-FFF2-40B4-BE49-F238E27FC236}">
                  <a16:creationId xmlns:a16="http://schemas.microsoft.com/office/drawing/2014/main" id="{8AFB911E-C569-894C-8207-DCF7D6290974}"/>
                </a:ext>
              </a:extLst>
            </p:cNvPr>
            <p:cNvSpPr/>
            <p:nvPr/>
          </p:nvSpPr>
          <p:spPr>
            <a:xfrm>
              <a:off x="9042399" y="1057287"/>
              <a:ext cx="2972123" cy="17543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59994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2" grpId="0" animBg="1"/>
      <p:bldP spid="13"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718A9-4EAE-4A5D-8A7B-CE3AC04FBD2B}"/>
              </a:ext>
            </a:extLst>
          </p:cNvPr>
          <p:cNvSpPr>
            <a:spLocks noGrp="1"/>
          </p:cNvSpPr>
          <p:nvPr>
            <p:ph type="title"/>
          </p:nvPr>
        </p:nvSpPr>
        <p:spPr/>
        <p:txBody>
          <a:bodyPr/>
          <a:lstStyle/>
          <a:p>
            <a:r>
              <a:rPr lang="en-US" u="sng" dirty="0"/>
              <a:t>Dummy Coding with &gt;2 Levels in R</a:t>
            </a:r>
          </a:p>
        </p:txBody>
      </p:sp>
      <p:sp>
        <p:nvSpPr>
          <p:cNvPr id="3" name="Content Placeholder 2">
            <a:extLst>
              <a:ext uri="{FF2B5EF4-FFF2-40B4-BE49-F238E27FC236}">
                <a16:creationId xmlns:a16="http://schemas.microsoft.com/office/drawing/2014/main" id="{D07ECA2E-9808-4A60-B093-A77E3B7F97FB}"/>
              </a:ext>
            </a:extLst>
          </p:cNvPr>
          <p:cNvSpPr>
            <a:spLocks noGrp="1"/>
          </p:cNvSpPr>
          <p:nvPr>
            <p:ph idx="1"/>
          </p:nvPr>
        </p:nvSpPr>
        <p:spPr>
          <a:xfrm>
            <a:off x="838200" y="1111171"/>
            <a:ext cx="10515600" cy="5610304"/>
          </a:xfrm>
        </p:spPr>
        <p:txBody>
          <a:bodyPr>
            <a:normAutofit fontScale="92500" lnSpcReduction="20000"/>
          </a:bodyPr>
          <a:lstStyle/>
          <a:p>
            <a:r>
              <a:rPr lang="en-US" b="1" dirty="0"/>
              <a:t>Problem</a:t>
            </a:r>
            <a:r>
              <a:rPr lang="en-US" dirty="0"/>
              <a:t>: Sometimes categorical variables have more than two levels!</a:t>
            </a:r>
          </a:p>
          <a:p>
            <a:r>
              <a:rPr lang="en-US" b="1" dirty="0"/>
              <a:t>Potential Idea</a:t>
            </a:r>
            <a:r>
              <a:rPr lang="en-US" dirty="0"/>
              <a:t>: Code the categories as the numbers 1, 2, 3, 4</a:t>
            </a:r>
          </a:p>
          <a:p>
            <a:pPr lvl="1"/>
            <a:r>
              <a:rPr lang="en-US" dirty="0"/>
              <a:t>This doesn’t work unfortunately. Encoding features as numbers makes the numeric levels impact the regression equation! i.e. if we code a category as 4, it’s appear has 4 times the impact of level 1 categorical feature.</a:t>
            </a:r>
          </a:p>
          <a:p>
            <a:pPr lvl="1"/>
            <a:r>
              <a:rPr lang="en-US" dirty="0"/>
              <a:t>Example: Encode races {Black, Latinx, Pacific Islander} as {0,1,2}, then in the regression equation Black is the reference group, and Pacific Islander has twice the “impact” as Latinx…</a:t>
            </a:r>
          </a:p>
          <a:p>
            <a:r>
              <a:rPr lang="en-US" b="1" dirty="0"/>
              <a:t>Solution</a:t>
            </a:r>
            <a:r>
              <a:rPr lang="en-US" dirty="0"/>
              <a:t>: We will use sets of binary (0/1) variables to identify different groups</a:t>
            </a:r>
          </a:p>
          <a:p>
            <a:pPr lvl="1"/>
            <a:r>
              <a:rPr lang="en-US" u="sng" dirty="0"/>
              <a:t>Example</a:t>
            </a:r>
            <a:r>
              <a:rPr lang="en-US" dirty="0"/>
              <a:t>: Insurance Type (payment method)</a:t>
            </a:r>
          </a:p>
          <a:p>
            <a:pPr lvl="2"/>
            <a:r>
              <a:rPr lang="en-US" dirty="0"/>
              <a:t>Levels of Category: Commercial, Medicare, Medicaid, Self-Pay, Other</a:t>
            </a:r>
          </a:p>
          <a:p>
            <a:pPr lvl="2"/>
            <a:r>
              <a:rPr lang="en-US" dirty="0"/>
              <a:t>Choose a reference group that will get absorbed into intercept</a:t>
            </a:r>
          </a:p>
          <a:p>
            <a:pPr lvl="2"/>
            <a:r>
              <a:rPr lang="en-US" dirty="0"/>
              <a:t>For remaining groups, create binary variable (1 if in that group, 0 otherwise)</a:t>
            </a:r>
          </a:p>
          <a:p>
            <a:r>
              <a:rPr lang="en-US" dirty="0"/>
              <a:t>Each group has a different intercept</a:t>
            </a:r>
          </a:p>
          <a:p>
            <a:pPr lvl="1"/>
            <a:r>
              <a:rPr lang="en-US" dirty="0"/>
              <a:t>The “slope” for each dummy variable signifies the difference between its intercept and the reference group’s intercept</a:t>
            </a:r>
          </a:p>
          <a:p>
            <a:endParaRPr lang="en-US" dirty="0"/>
          </a:p>
        </p:txBody>
      </p:sp>
      <p:sp>
        <p:nvSpPr>
          <p:cNvPr id="4" name="Footer Placeholder 3"/>
          <p:cNvSpPr>
            <a:spLocks noGrp="1"/>
          </p:cNvSpPr>
          <p:nvPr>
            <p:ph type="ftr" sz="quarter" idx="11"/>
          </p:nvPr>
        </p:nvSpPr>
        <p:spPr/>
        <p:txBody>
          <a:bodyPr/>
          <a:lstStyle/>
          <a:p>
            <a:r>
              <a:rPr lang="en-US"/>
              <a:t>Lecture 12 - Multiple Linear Regression II</a:t>
            </a:r>
          </a:p>
        </p:txBody>
      </p:sp>
      <p:sp>
        <p:nvSpPr>
          <p:cNvPr id="5" name="Slide Number Placeholder 4"/>
          <p:cNvSpPr>
            <a:spLocks noGrp="1"/>
          </p:cNvSpPr>
          <p:nvPr>
            <p:ph type="sldNum" sz="quarter" idx="12"/>
          </p:nvPr>
        </p:nvSpPr>
        <p:spPr/>
        <p:txBody>
          <a:bodyPr/>
          <a:lstStyle/>
          <a:p>
            <a:fld id="{F4D71D88-BA1A-4A31-92D9-86A2D66DFAE5}" type="slidenum">
              <a:rPr lang="en-US" smtClean="0"/>
              <a:t>12</a:t>
            </a:fld>
            <a:endParaRPr lang="en-US"/>
          </a:p>
        </p:txBody>
      </p:sp>
    </p:spTree>
    <p:extLst>
      <p:ext uri="{BB962C8B-B14F-4D97-AF65-F5344CB8AC3E}">
        <p14:creationId xmlns:p14="http://schemas.microsoft.com/office/powerpoint/2010/main" val="1748508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987A8-B134-4DC9-9BCD-6DCB82226C56}"/>
              </a:ext>
            </a:extLst>
          </p:cNvPr>
          <p:cNvSpPr>
            <a:spLocks noGrp="1"/>
          </p:cNvSpPr>
          <p:nvPr>
            <p:ph type="title"/>
          </p:nvPr>
        </p:nvSpPr>
        <p:spPr/>
        <p:txBody>
          <a:bodyPr/>
          <a:lstStyle/>
          <a:p>
            <a:r>
              <a:rPr lang="en-US" u="sng" dirty="0"/>
              <a:t>Example of Dummy Variables as a Table</a:t>
            </a:r>
          </a:p>
        </p:txBody>
      </p:sp>
      <p:graphicFrame>
        <p:nvGraphicFramePr>
          <p:cNvPr id="5" name="Content Placeholder 4">
            <a:extLst>
              <a:ext uri="{FF2B5EF4-FFF2-40B4-BE49-F238E27FC236}">
                <a16:creationId xmlns:a16="http://schemas.microsoft.com/office/drawing/2014/main" id="{2E683BCF-B030-4DE2-8EF9-9587F28559CD}"/>
              </a:ext>
            </a:extLst>
          </p:cNvPr>
          <p:cNvGraphicFramePr>
            <a:graphicFrameLocks noGrp="1"/>
          </p:cNvGraphicFramePr>
          <p:nvPr>
            <p:ph idx="1"/>
            <p:extLst>
              <p:ext uri="{D42A27DB-BD31-4B8C-83A1-F6EECF244321}">
                <p14:modId xmlns:p14="http://schemas.microsoft.com/office/powerpoint/2010/main" val="4092840005"/>
              </p:ext>
            </p:extLst>
          </p:nvPr>
        </p:nvGraphicFramePr>
        <p:xfrm>
          <a:off x="2456509" y="1247463"/>
          <a:ext cx="7278981" cy="3309777"/>
        </p:xfrm>
        <a:graphic>
          <a:graphicData uri="http://schemas.openxmlformats.org/drawingml/2006/table">
            <a:tbl>
              <a:tblPr/>
              <a:tblGrid>
                <a:gridCol w="1496376">
                  <a:extLst>
                    <a:ext uri="{9D8B030D-6E8A-4147-A177-3AD203B41FA5}">
                      <a16:colId xmlns:a16="http://schemas.microsoft.com/office/drawing/2014/main" val="598339164"/>
                    </a:ext>
                  </a:extLst>
                </a:gridCol>
                <a:gridCol w="1496376">
                  <a:extLst>
                    <a:ext uri="{9D8B030D-6E8A-4147-A177-3AD203B41FA5}">
                      <a16:colId xmlns:a16="http://schemas.microsoft.com/office/drawing/2014/main" val="3054163339"/>
                    </a:ext>
                  </a:extLst>
                </a:gridCol>
                <a:gridCol w="1192028">
                  <a:extLst>
                    <a:ext uri="{9D8B030D-6E8A-4147-A177-3AD203B41FA5}">
                      <a16:colId xmlns:a16="http://schemas.microsoft.com/office/drawing/2014/main" val="3030535406"/>
                    </a:ext>
                  </a:extLst>
                </a:gridCol>
                <a:gridCol w="1217391">
                  <a:extLst>
                    <a:ext uri="{9D8B030D-6E8A-4147-A177-3AD203B41FA5}">
                      <a16:colId xmlns:a16="http://schemas.microsoft.com/office/drawing/2014/main" val="312065757"/>
                    </a:ext>
                  </a:extLst>
                </a:gridCol>
                <a:gridCol w="1014491">
                  <a:extLst>
                    <a:ext uri="{9D8B030D-6E8A-4147-A177-3AD203B41FA5}">
                      <a16:colId xmlns:a16="http://schemas.microsoft.com/office/drawing/2014/main" val="206539259"/>
                    </a:ext>
                  </a:extLst>
                </a:gridCol>
                <a:gridCol w="862319">
                  <a:extLst>
                    <a:ext uri="{9D8B030D-6E8A-4147-A177-3AD203B41FA5}">
                      <a16:colId xmlns:a16="http://schemas.microsoft.com/office/drawing/2014/main" val="1548149308"/>
                    </a:ext>
                  </a:extLst>
                </a:gridCol>
              </a:tblGrid>
              <a:tr h="367753">
                <a:tc>
                  <a:txBody>
                    <a:bodyPr/>
                    <a:lstStyle/>
                    <a:p>
                      <a:pPr algn="l" fontAlgn="b"/>
                      <a:r>
                        <a:rPr lang="en-US" sz="2200" b="1" i="0" u="none" strike="noStrike" dirty="0">
                          <a:solidFill>
                            <a:srgbClr val="000000"/>
                          </a:solidFill>
                          <a:effectLst/>
                          <a:latin typeface="Calibri" panose="020F0502020204030204" pitchFamily="34" charset="0"/>
                        </a:rPr>
                        <a:t>Insurance</a:t>
                      </a:r>
                    </a:p>
                  </a:txBody>
                  <a:tcPr marL="12681" marR="12681" marT="12681"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2200" b="1" i="0" u="none" strike="noStrike" dirty="0">
                          <a:solidFill>
                            <a:srgbClr val="000000"/>
                          </a:solidFill>
                          <a:effectLst/>
                          <a:latin typeface="Calibri" panose="020F0502020204030204" pitchFamily="34" charset="0"/>
                        </a:rPr>
                        <a:t>Commercial</a:t>
                      </a:r>
                    </a:p>
                  </a:txBody>
                  <a:tcPr marL="12681" marR="12681" marT="12681"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200" b="1" i="0" u="none" strike="noStrike" dirty="0">
                          <a:solidFill>
                            <a:srgbClr val="000000"/>
                          </a:solidFill>
                          <a:effectLst/>
                          <a:latin typeface="Calibri" panose="020F0502020204030204" pitchFamily="34" charset="0"/>
                        </a:rPr>
                        <a:t>Medicaid</a:t>
                      </a:r>
                    </a:p>
                  </a:txBody>
                  <a:tcPr marL="12681" marR="12681" marT="12681"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200" b="1" i="0" u="none" strike="noStrike" dirty="0">
                          <a:solidFill>
                            <a:srgbClr val="000000"/>
                          </a:solidFill>
                          <a:effectLst/>
                          <a:latin typeface="Calibri" panose="020F0502020204030204" pitchFamily="34" charset="0"/>
                        </a:rPr>
                        <a:t>Medicare</a:t>
                      </a:r>
                    </a:p>
                  </a:txBody>
                  <a:tcPr marL="12681" marR="12681" marT="12681"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200" b="1" i="0" u="none" strike="noStrike" dirty="0">
                          <a:solidFill>
                            <a:srgbClr val="000000"/>
                          </a:solidFill>
                          <a:effectLst/>
                          <a:latin typeface="Calibri" panose="020F0502020204030204" pitchFamily="34" charset="0"/>
                        </a:rPr>
                        <a:t>Self Pay</a:t>
                      </a:r>
                    </a:p>
                  </a:txBody>
                  <a:tcPr marL="12681" marR="12681" marT="12681"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200" b="1" i="0" u="none" strike="noStrike" dirty="0">
                          <a:solidFill>
                            <a:srgbClr val="000000"/>
                          </a:solidFill>
                          <a:effectLst/>
                          <a:latin typeface="Calibri" panose="020F0502020204030204" pitchFamily="34" charset="0"/>
                        </a:rPr>
                        <a:t>Other </a:t>
                      </a:r>
                    </a:p>
                  </a:txBody>
                  <a:tcPr marL="12681" marR="12681" marT="12681"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6399920"/>
                  </a:ext>
                </a:extLst>
              </a:tr>
              <a:tr h="367753">
                <a:tc>
                  <a:txBody>
                    <a:bodyPr/>
                    <a:lstStyle/>
                    <a:p>
                      <a:pPr algn="l" fontAlgn="b"/>
                      <a:r>
                        <a:rPr lang="en-US" sz="2200" b="0" i="0" u="none" strike="noStrike" dirty="0">
                          <a:solidFill>
                            <a:srgbClr val="000000"/>
                          </a:solidFill>
                          <a:effectLst/>
                          <a:latin typeface="Calibri" panose="020F0502020204030204" pitchFamily="34" charset="0"/>
                        </a:rPr>
                        <a:t>Medicaid</a:t>
                      </a:r>
                    </a:p>
                  </a:txBody>
                  <a:tcPr marL="12681" marR="12681" marT="1268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US" sz="2200" b="0" i="0" u="none" strike="noStrike" dirty="0">
                          <a:solidFill>
                            <a:srgbClr val="000000"/>
                          </a:solidFill>
                          <a:effectLst/>
                          <a:latin typeface="Calibri" panose="020F0502020204030204" pitchFamily="34" charset="0"/>
                        </a:rPr>
                        <a:t>0</a:t>
                      </a:r>
                    </a:p>
                  </a:txBody>
                  <a:tcPr marL="12681" marR="12681" marT="1268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US" sz="2200" b="0" i="0" u="none" strike="noStrike">
                          <a:solidFill>
                            <a:srgbClr val="FF0000"/>
                          </a:solidFill>
                          <a:effectLst/>
                          <a:latin typeface="Calibri" panose="020F0502020204030204" pitchFamily="34" charset="0"/>
                        </a:rPr>
                        <a:t>1</a:t>
                      </a:r>
                    </a:p>
                  </a:txBody>
                  <a:tcPr marL="12681" marR="12681" marT="1268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US" sz="2200" b="0" i="0" u="none" strike="noStrike">
                          <a:solidFill>
                            <a:srgbClr val="000000"/>
                          </a:solidFill>
                          <a:effectLst/>
                          <a:latin typeface="Calibri" panose="020F0502020204030204" pitchFamily="34" charset="0"/>
                        </a:rPr>
                        <a:t>0</a:t>
                      </a:r>
                    </a:p>
                  </a:txBody>
                  <a:tcPr marL="12681" marR="12681" marT="1268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US" sz="2200" b="0" i="0" u="none" strike="noStrike">
                          <a:solidFill>
                            <a:srgbClr val="000000"/>
                          </a:solidFill>
                          <a:effectLst/>
                          <a:latin typeface="Calibri" panose="020F0502020204030204" pitchFamily="34" charset="0"/>
                        </a:rPr>
                        <a:t>0</a:t>
                      </a:r>
                    </a:p>
                  </a:txBody>
                  <a:tcPr marL="12681" marR="12681" marT="1268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US" sz="2200" b="0" i="0" u="none" strike="noStrike">
                          <a:solidFill>
                            <a:srgbClr val="000000"/>
                          </a:solidFill>
                          <a:effectLst/>
                          <a:latin typeface="Calibri" panose="020F0502020204030204" pitchFamily="34" charset="0"/>
                        </a:rPr>
                        <a:t>0</a:t>
                      </a:r>
                    </a:p>
                  </a:txBody>
                  <a:tcPr marL="12681" marR="12681" marT="12681" marB="0" anchor="b">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050502150"/>
                  </a:ext>
                </a:extLst>
              </a:tr>
              <a:tr h="367753">
                <a:tc>
                  <a:txBody>
                    <a:bodyPr/>
                    <a:lstStyle/>
                    <a:p>
                      <a:pPr algn="l" fontAlgn="b"/>
                      <a:r>
                        <a:rPr lang="en-US" sz="2200" b="0" i="0" u="none" strike="noStrike" dirty="0">
                          <a:solidFill>
                            <a:srgbClr val="000000"/>
                          </a:solidFill>
                          <a:effectLst/>
                          <a:latin typeface="Calibri" panose="020F0502020204030204" pitchFamily="34" charset="0"/>
                        </a:rPr>
                        <a:t>Medicaid</a:t>
                      </a:r>
                    </a:p>
                  </a:txBody>
                  <a:tcPr marL="12681" marR="12681" marT="12681" marB="0" anchor="b">
                    <a:lnL>
                      <a:noFill/>
                    </a:lnL>
                    <a:lnR>
                      <a:noFill/>
                    </a:lnR>
                    <a:lnT>
                      <a:noFill/>
                    </a:lnT>
                    <a:lnB>
                      <a:noFill/>
                    </a:lnB>
                  </a:tcPr>
                </a:tc>
                <a:tc>
                  <a:txBody>
                    <a:bodyPr/>
                    <a:lstStyle/>
                    <a:p>
                      <a:pPr algn="r" fontAlgn="b"/>
                      <a:r>
                        <a:rPr lang="en-US" sz="2200" b="0" i="0" u="none" strike="noStrike" dirty="0">
                          <a:solidFill>
                            <a:srgbClr val="000000"/>
                          </a:solidFill>
                          <a:effectLst/>
                          <a:latin typeface="Calibri" panose="020F0502020204030204" pitchFamily="34" charset="0"/>
                        </a:rPr>
                        <a:t>0</a:t>
                      </a:r>
                    </a:p>
                  </a:txBody>
                  <a:tcPr marL="12681" marR="12681" marT="12681" marB="0" anchor="b">
                    <a:lnL>
                      <a:noFill/>
                    </a:lnL>
                    <a:lnR>
                      <a:noFill/>
                    </a:lnR>
                    <a:lnT>
                      <a:noFill/>
                    </a:lnT>
                    <a:lnB>
                      <a:noFill/>
                    </a:lnB>
                  </a:tcPr>
                </a:tc>
                <a:tc>
                  <a:txBody>
                    <a:bodyPr/>
                    <a:lstStyle/>
                    <a:p>
                      <a:pPr algn="r" fontAlgn="b"/>
                      <a:r>
                        <a:rPr lang="en-US" sz="2200" b="0" i="0" u="none" strike="noStrike" dirty="0">
                          <a:solidFill>
                            <a:srgbClr val="FF0000"/>
                          </a:solidFill>
                          <a:effectLst/>
                          <a:latin typeface="Calibri" panose="020F0502020204030204" pitchFamily="34" charset="0"/>
                        </a:rPr>
                        <a:t>1</a:t>
                      </a:r>
                    </a:p>
                  </a:txBody>
                  <a:tcPr marL="12681" marR="12681" marT="12681" marB="0" anchor="b">
                    <a:lnL>
                      <a:noFill/>
                    </a:lnL>
                    <a:lnR>
                      <a:noFill/>
                    </a:lnR>
                    <a:lnT>
                      <a:noFill/>
                    </a:lnT>
                    <a:lnB>
                      <a:noFill/>
                    </a:lnB>
                  </a:tcPr>
                </a:tc>
                <a:tc>
                  <a:txBody>
                    <a:bodyPr/>
                    <a:lstStyle/>
                    <a:p>
                      <a:pPr algn="r" fontAlgn="b"/>
                      <a:r>
                        <a:rPr lang="en-US" sz="2200" b="0" i="0" u="none" strike="noStrike">
                          <a:solidFill>
                            <a:srgbClr val="000000"/>
                          </a:solidFill>
                          <a:effectLst/>
                          <a:latin typeface="Calibri" panose="020F0502020204030204" pitchFamily="34" charset="0"/>
                        </a:rPr>
                        <a:t>0</a:t>
                      </a:r>
                    </a:p>
                  </a:txBody>
                  <a:tcPr marL="12681" marR="12681" marT="12681" marB="0" anchor="b">
                    <a:lnL>
                      <a:noFill/>
                    </a:lnL>
                    <a:lnR>
                      <a:noFill/>
                    </a:lnR>
                    <a:lnT>
                      <a:noFill/>
                    </a:lnT>
                    <a:lnB>
                      <a:noFill/>
                    </a:lnB>
                  </a:tcPr>
                </a:tc>
                <a:tc>
                  <a:txBody>
                    <a:bodyPr/>
                    <a:lstStyle/>
                    <a:p>
                      <a:pPr algn="r" fontAlgn="b"/>
                      <a:r>
                        <a:rPr lang="en-US" sz="2200" b="0" i="0" u="none" strike="noStrike">
                          <a:solidFill>
                            <a:srgbClr val="000000"/>
                          </a:solidFill>
                          <a:effectLst/>
                          <a:latin typeface="Calibri" panose="020F0502020204030204" pitchFamily="34" charset="0"/>
                        </a:rPr>
                        <a:t>0</a:t>
                      </a:r>
                    </a:p>
                  </a:txBody>
                  <a:tcPr marL="12681" marR="12681" marT="12681" marB="0" anchor="b">
                    <a:lnL>
                      <a:noFill/>
                    </a:lnL>
                    <a:lnR>
                      <a:noFill/>
                    </a:lnR>
                    <a:lnT>
                      <a:noFill/>
                    </a:lnT>
                    <a:lnB>
                      <a:noFill/>
                    </a:lnB>
                  </a:tcPr>
                </a:tc>
                <a:tc>
                  <a:txBody>
                    <a:bodyPr/>
                    <a:lstStyle/>
                    <a:p>
                      <a:pPr algn="r" fontAlgn="b"/>
                      <a:r>
                        <a:rPr lang="en-US" sz="2200" b="0" i="0" u="none" strike="noStrike">
                          <a:solidFill>
                            <a:srgbClr val="000000"/>
                          </a:solidFill>
                          <a:effectLst/>
                          <a:latin typeface="Calibri" panose="020F0502020204030204" pitchFamily="34" charset="0"/>
                        </a:rPr>
                        <a:t>0</a:t>
                      </a:r>
                    </a:p>
                  </a:txBody>
                  <a:tcPr marL="12681" marR="12681" marT="12681" marB="0" anchor="b">
                    <a:lnL>
                      <a:noFill/>
                    </a:lnL>
                    <a:lnR>
                      <a:noFill/>
                    </a:lnR>
                    <a:lnT>
                      <a:noFill/>
                    </a:lnT>
                    <a:lnB>
                      <a:noFill/>
                    </a:lnB>
                  </a:tcPr>
                </a:tc>
                <a:extLst>
                  <a:ext uri="{0D108BD9-81ED-4DB2-BD59-A6C34878D82A}">
                    <a16:rowId xmlns:a16="http://schemas.microsoft.com/office/drawing/2014/main" val="54885804"/>
                  </a:ext>
                </a:extLst>
              </a:tr>
              <a:tr h="367753">
                <a:tc>
                  <a:txBody>
                    <a:bodyPr/>
                    <a:lstStyle/>
                    <a:p>
                      <a:pPr algn="l" fontAlgn="b"/>
                      <a:r>
                        <a:rPr lang="en-US" sz="2200" b="0" i="0" u="none" strike="noStrike">
                          <a:solidFill>
                            <a:srgbClr val="000000"/>
                          </a:solidFill>
                          <a:effectLst/>
                          <a:latin typeface="Calibri" panose="020F0502020204030204" pitchFamily="34" charset="0"/>
                        </a:rPr>
                        <a:t>Medicare</a:t>
                      </a:r>
                    </a:p>
                  </a:txBody>
                  <a:tcPr marL="12681" marR="12681" marT="12681" marB="0" anchor="b">
                    <a:lnL>
                      <a:noFill/>
                    </a:lnL>
                    <a:lnR>
                      <a:noFill/>
                    </a:lnR>
                    <a:lnT>
                      <a:noFill/>
                    </a:lnT>
                    <a:lnB>
                      <a:noFill/>
                    </a:lnB>
                  </a:tcPr>
                </a:tc>
                <a:tc>
                  <a:txBody>
                    <a:bodyPr/>
                    <a:lstStyle/>
                    <a:p>
                      <a:pPr algn="r" fontAlgn="b"/>
                      <a:r>
                        <a:rPr lang="en-US" sz="2200" b="0" i="0" u="none" strike="noStrike">
                          <a:solidFill>
                            <a:srgbClr val="000000"/>
                          </a:solidFill>
                          <a:effectLst/>
                          <a:latin typeface="Calibri" panose="020F0502020204030204" pitchFamily="34" charset="0"/>
                        </a:rPr>
                        <a:t>0</a:t>
                      </a:r>
                    </a:p>
                  </a:txBody>
                  <a:tcPr marL="12681" marR="12681" marT="12681" marB="0" anchor="b">
                    <a:lnL>
                      <a:noFill/>
                    </a:lnL>
                    <a:lnR>
                      <a:noFill/>
                    </a:lnR>
                    <a:lnT>
                      <a:noFill/>
                    </a:lnT>
                    <a:lnB>
                      <a:noFill/>
                    </a:lnB>
                  </a:tcPr>
                </a:tc>
                <a:tc>
                  <a:txBody>
                    <a:bodyPr/>
                    <a:lstStyle/>
                    <a:p>
                      <a:pPr algn="r" fontAlgn="b"/>
                      <a:r>
                        <a:rPr lang="en-US" sz="2200" b="0" i="0" u="none" strike="noStrike" dirty="0">
                          <a:solidFill>
                            <a:srgbClr val="000000"/>
                          </a:solidFill>
                          <a:effectLst/>
                          <a:latin typeface="Calibri" panose="020F0502020204030204" pitchFamily="34" charset="0"/>
                        </a:rPr>
                        <a:t>0</a:t>
                      </a:r>
                    </a:p>
                  </a:txBody>
                  <a:tcPr marL="12681" marR="12681" marT="12681" marB="0" anchor="b">
                    <a:lnL>
                      <a:noFill/>
                    </a:lnL>
                    <a:lnR>
                      <a:noFill/>
                    </a:lnR>
                    <a:lnT>
                      <a:noFill/>
                    </a:lnT>
                    <a:lnB>
                      <a:noFill/>
                    </a:lnB>
                  </a:tcPr>
                </a:tc>
                <a:tc>
                  <a:txBody>
                    <a:bodyPr/>
                    <a:lstStyle/>
                    <a:p>
                      <a:pPr algn="r" fontAlgn="b"/>
                      <a:r>
                        <a:rPr lang="en-US" sz="2200" b="0" i="0" u="none" strike="noStrike" dirty="0">
                          <a:solidFill>
                            <a:srgbClr val="FF0000"/>
                          </a:solidFill>
                          <a:effectLst/>
                          <a:latin typeface="Calibri" panose="020F0502020204030204" pitchFamily="34" charset="0"/>
                        </a:rPr>
                        <a:t>1</a:t>
                      </a:r>
                    </a:p>
                  </a:txBody>
                  <a:tcPr marL="12681" marR="12681" marT="12681" marB="0" anchor="b">
                    <a:lnL>
                      <a:noFill/>
                    </a:lnL>
                    <a:lnR>
                      <a:noFill/>
                    </a:lnR>
                    <a:lnT>
                      <a:noFill/>
                    </a:lnT>
                    <a:lnB>
                      <a:noFill/>
                    </a:lnB>
                  </a:tcPr>
                </a:tc>
                <a:tc>
                  <a:txBody>
                    <a:bodyPr/>
                    <a:lstStyle/>
                    <a:p>
                      <a:pPr algn="r" fontAlgn="b"/>
                      <a:r>
                        <a:rPr lang="en-US" sz="2200" b="0" i="0" u="none" strike="noStrike">
                          <a:solidFill>
                            <a:srgbClr val="000000"/>
                          </a:solidFill>
                          <a:effectLst/>
                          <a:latin typeface="Calibri" panose="020F0502020204030204" pitchFamily="34" charset="0"/>
                        </a:rPr>
                        <a:t>0</a:t>
                      </a:r>
                    </a:p>
                  </a:txBody>
                  <a:tcPr marL="12681" marR="12681" marT="12681" marB="0" anchor="b">
                    <a:lnL>
                      <a:noFill/>
                    </a:lnL>
                    <a:lnR>
                      <a:noFill/>
                    </a:lnR>
                    <a:lnT>
                      <a:noFill/>
                    </a:lnT>
                    <a:lnB>
                      <a:noFill/>
                    </a:lnB>
                  </a:tcPr>
                </a:tc>
                <a:tc>
                  <a:txBody>
                    <a:bodyPr/>
                    <a:lstStyle/>
                    <a:p>
                      <a:pPr algn="r" fontAlgn="b"/>
                      <a:r>
                        <a:rPr lang="en-US" sz="2200" b="0" i="0" u="none" strike="noStrike">
                          <a:solidFill>
                            <a:srgbClr val="000000"/>
                          </a:solidFill>
                          <a:effectLst/>
                          <a:latin typeface="Calibri" panose="020F0502020204030204" pitchFamily="34" charset="0"/>
                        </a:rPr>
                        <a:t>0</a:t>
                      </a:r>
                    </a:p>
                  </a:txBody>
                  <a:tcPr marL="12681" marR="12681" marT="12681" marB="0" anchor="b">
                    <a:lnL>
                      <a:noFill/>
                    </a:lnL>
                    <a:lnR>
                      <a:noFill/>
                    </a:lnR>
                    <a:lnT>
                      <a:noFill/>
                    </a:lnT>
                    <a:lnB>
                      <a:noFill/>
                    </a:lnB>
                  </a:tcPr>
                </a:tc>
                <a:extLst>
                  <a:ext uri="{0D108BD9-81ED-4DB2-BD59-A6C34878D82A}">
                    <a16:rowId xmlns:a16="http://schemas.microsoft.com/office/drawing/2014/main" val="2148532165"/>
                  </a:ext>
                </a:extLst>
              </a:tr>
              <a:tr h="367753">
                <a:tc>
                  <a:txBody>
                    <a:bodyPr/>
                    <a:lstStyle/>
                    <a:p>
                      <a:pPr algn="l" fontAlgn="b"/>
                      <a:r>
                        <a:rPr lang="en-US" sz="2200" b="0" i="0" u="none" strike="noStrike">
                          <a:solidFill>
                            <a:srgbClr val="000000"/>
                          </a:solidFill>
                          <a:effectLst/>
                          <a:latin typeface="Calibri" panose="020F0502020204030204" pitchFamily="34" charset="0"/>
                        </a:rPr>
                        <a:t>Self Pay</a:t>
                      </a:r>
                    </a:p>
                  </a:txBody>
                  <a:tcPr marL="12681" marR="12681" marT="12681" marB="0" anchor="b">
                    <a:lnL>
                      <a:noFill/>
                    </a:lnL>
                    <a:lnR>
                      <a:noFill/>
                    </a:lnR>
                    <a:lnT>
                      <a:noFill/>
                    </a:lnT>
                    <a:lnB>
                      <a:noFill/>
                    </a:lnB>
                  </a:tcPr>
                </a:tc>
                <a:tc>
                  <a:txBody>
                    <a:bodyPr/>
                    <a:lstStyle/>
                    <a:p>
                      <a:pPr algn="r" fontAlgn="b"/>
                      <a:r>
                        <a:rPr lang="en-US" sz="2200" b="0" i="0" u="none" strike="noStrike" dirty="0">
                          <a:solidFill>
                            <a:srgbClr val="000000"/>
                          </a:solidFill>
                          <a:effectLst/>
                          <a:latin typeface="Calibri" panose="020F0502020204030204" pitchFamily="34" charset="0"/>
                        </a:rPr>
                        <a:t>0</a:t>
                      </a:r>
                    </a:p>
                  </a:txBody>
                  <a:tcPr marL="12681" marR="12681" marT="12681" marB="0" anchor="b">
                    <a:lnL>
                      <a:noFill/>
                    </a:lnL>
                    <a:lnR>
                      <a:noFill/>
                    </a:lnR>
                    <a:lnT>
                      <a:noFill/>
                    </a:lnT>
                    <a:lnB>
                      <a:noFill/>
                    </a:lnB>
                  </a:tcPr>
                </a:tc>
                <a:tc>
                  <a:txBody>
                    <a:bodyPr/>
                    <a:lstStyle/>
                    <a:p>
                      <a:pPr algn="r" fontAlgn="b"/>
                      <a:r>
                        <a:rPr lang="en-US" sz="2200" b="0" i="0" u="none" strike="noStrike">
                          <a:solidFill>
                            <a:srgbClr val="000000"/>
                          </a:solidFill>
                          <a:effectLst/>
                          <a:latin typeface="Calibri" panose="020F0502020204030204" pitchFamily="34" charset="0"/>
                        </a:rPr>
                        <a:t>0</a:t>
                      </a:r>
                    </a:p>
                  </a:txBody>
                  <a:tcPr marL="12681" marR="12681" marT="12681" marB="0" anchor="b">
                    <a:lnL>
                      <a:noFill/>
                    </a:lnL>
                    <a:lnR>
                      <a:noFill/>
                    </a:lnR>
                    <a:lnT>
                      <a:noFill/>
                    </a:lnT>
                    <a:lnB>
                      <a:noFill/>
                    </a:lnB>
                  </a:tcPr>
                </a:tc>
                <a:tc>
                  <a:txBody>
                    <a:bodyPr/>
                    <a:lstStyle/>
                    <a:p>
                      <a:pPr algn="r" fontAlgn="b"/>
                      <a:r>
                        <a:rPr lang="en-US" sz="2200" b="0" i="0" u="none" strike="noStrike" dirty="0">
                          <a:solidFill>
                            <a:srgbClr val="000000"/>
                          </a:solidFill>
                          <a:effectLst/>
                          <a:latin typeface="Calibri" panose="020F0502020204030204" pitchFamily="34" charset="0"/>
                        </a:rPr>
                        <a:t>0</a:t>
                      </a:r>
                    </a:p>
                  </a:txBody>
                  <a:tcPr marL="12681" marR="12681" marT="12681" marB="0" anchor="b">
                    <a:lnL>
                      <a:noFill/>
                    </a:lnL>
                    <a:lnR>
                      <a:noFill/>
                    </a:lnR>
                    <a:lnT>
                      <a:noFill/>
                    </a:lnT>
                    <a:lnB>
                      <a:noFill/>
                    </a:lnB>
                  </a:tcPr>
                </a:tc>
                <a:tc>
                  <a:txBody>
                    <a:bodyPr/>
                    <a:lstStyle/>
                    <a:p>
                      <a:pPr algn="r" fontAlgn="b"/>
                      <a:r>
                        <a:rPr lang="en-US" sz="2200" b="0" i="0" u="none" strike="noStrike">
                          <a:solidFill>
                            <a:srgbClr val="FF0000"/>
                          </a:solidFill>
                          <a:effectLst/>
                          <a:latin typeface="Calibri" panose="020F0502020204030204" pitchFamily="34" charset="0"/>
                        </a:rPr>
                        <a:t>1</a:t>
                      </a:r>
                    </a:p>
                  </a:txBody>
                  <a:tcPr marL="12681" marR="12681" marT="12681" marB="0" anchor="b">
                    <a:lnL>
                      <a:noFill/>
                    </a:lnL>
                    <a:lnR>
                      <a:noFill/>
                    </a:lnR>
                    <a:lnT>
                      <a:noFill/>
                    </a:lnT>
                    <a:lnB>
                      <a:noFill/>
                    </a:lnB>
                  </a:tcPr>
                </a:tc>
                <a:tc>
                  <a:txBody>
                    <a:bodyPr/>
                    <a:lstStyle/>
                    <a:p>
                      <a:pPr algn="r" fontAlgn="b"/>
                      <a:r>
                        <a:rPr lang="en-US" sz="2200" b="0" i="0" u="none" strike="noStrike">
                          <a:solidFill>
                            <a:srgbClr val="000000"/>
                          </a:solidFill>
                          <a:effectLst/>
                          <a:latin typeface="Calibri" panose="020F0502020204030204" pitchFamily="34" charset="0"/>
                        </a:rPr>
                        <a:t>0</a:t>
                      </a:r>
                    </a:p>
                  </a:txBody>
                  <a:tcPr marL="12681" marR="12681" marT="12681" marB="0" anchor="b">
                    <a:lnL>
                      <a:noFill/>
                    </a:lnL>
                    <a:lnR>
                      <a:noFill/>
                    </a:lnR>
                    <a:lnT>
                      <a:noFill/>
                    </a:lnT>
                    <a:lnB>
                      <a:noFill/>
                    </a:lnB>
                  </a:tcPr>
                </a:tc>
                <a:extLst>
                  <a:ext uri="{0D108BD9-81ED-4DB2-BD59-A6C34878D82A}">
                    <a16:rowId xmlns:a16="http://schemas.microsoft.com/office/drawing/2014/main" val="1975138919"/>
                  </a:ext>
                </a:extLst>
              </a:tr>
              <a:tr h="367753">
                <a:tc>
                  <a:txBody>
                    <a:bodyPr/>
                    <a:lstStyle/>
                    <a:p>
                      <a:pPr algn="l" fontAlgn="b"/>
                      <a:r>
                        <a:rPr lang="en-US" sz="2200" b="0" i="0" u="none" strike="noStrike">
                          <a:solidFill>
                            <a:srgbClr val="000000"/>
                          </a:solidFill>
                          <a:effectLst/>
                          <a:latin typeface="Calibri" panose="020F0502020204030204" pitchFamily="34" charset="0"/>
                        </a:rPr>
                        <a:t>Medicare</a:t>
                      </a:r>
                    </a:p>
                  </a:txBody>
                  <a:tcPr marL="12681" marR="12681" marT="12681" marB="0" anchor="b">
                    <a:lnL>
                      <a:noFill/>
                    </a:lnL>
                    <a:lnR>
                      <a:noFill/>
                    </a:lnR>
                    <a:lnT>
                      <a:noFill/>
                    </a:lnT>
                    <a:lnB>
                      <a:noFill/>
                    </a:lnB>
                  </a:tcPr>
                </a:tc>
                <a:tc>
                  <a:txBody>
                    <a:bodyPr/>
                    <a:lstStyle/>
                    <a:p>
                      <a:pPr algn="r" fontAlgn="b"/>
                      <a:r>
                        <a:rPr lang="en-US" sz="2200" b="0" i="0" u="none" strike="noStrike">
                          <a:solidFill>
                            <a:srgbClr val="000000"/>
                          </a:solidFill>
                          <a:effectLst/>
                          <a:latin typeface="Calibri" panose="020F0502020204030204" pitchFamily="34" charset="0"/>
                        </a:rPr>
                        <a:t>0</a:t>
                      </a:r>
                    </a:p>
                  </a:txBody>
                  <a:tcPr marL="12681" marR="12681" marT="12681" marB="0" anchor="b">
                    <a:lnL>
                      <a:noFill/>
                    </a:lnL>
                    <a:lnR>
                      <a:noFill/>
                    </a:lnR>
                    <a:lnT>
                      <a:noFill/>
                    </a:lnT>
                    <a:lnB>
                      <a:noFill/>
                    </a:lnB>
                  </a:tcPr>
                </a:tc>
                <a:tc>
                  <a:txBody>
                    <a:bodyPr/>
                    <a:lstStyle/>
                    <a:p>
                      <a:pPr algn="r" fontAlgn="b"/>
                      <a:r>
                        <a:rPr lang="en-US" sz="2200" b="0" i="0" u="none" strike="noStrike">
                          <a:solidFill>
                            <a:srgbClr val="000000"/>
                          </a:solidFill>
                          <a:effectLst/>
                          <a:latin typeface="Calibri" panose="020F0502020204030204" pitchFamily="34" charset="0"/>
                        </a:rPr>
                        <a:t>0</a:t>
                      </a:r>
                    </a:p>
                  </a:txBody>
                  <a:tcPr marL="12681" marR="12681" marT="12681" marB="0" anchor="b">
                    <a:lnL>
                      <a:noFill/>
                    </a:lnL>
                    <a:lnR>
                      <a:noFill/>
                    </a:lnR>
                    <a:lnT>
                      <a:noFill/>
                    </a:lnT>
                    <a:lnB>
                      <a:noFill/>
                    </a:lnB>
                  </a:tcPr>
                </a:tc>
                <a:tc>
                  <a:txBody>
                    <a:bodyPr/>
                    <a:lstStyle/>
                    <a:p>
                      <a:pPr algn="r" fontAlgn="b"/>
                      <a:r>
                        <a:rPr lang="en-US" sz="2200" b="0" i="0" u="none" strike="noStrike" dirty="0">
                          <a:solidFill>
                            <a:srgbClr val="FF0000"/>
                          </a:solidFill>
                          <a:effectLst/>
                          <a:latin typeface="Calibri" panose="020F0502020204030204" pitchFamily="34" charset="0"/>
                        </a:rPr>
                        <a:t>1</a:t>
                      </a:r>
                    </a:p>
                  </a:txBody>
                  <a:tcPr marL="12681" marR="12681" marT="12681" marB="0" anchor="b">
                    <a:lnL>
                      <a:noFill/>
                    </a:lnL>
                    <a:lnR>
                      <a:noFill/>
                    </a:lnR>
                    <a:lnT>
                      <a:noFill/>
                    </a:lnT>
                    <a:lnB>
                      <a:noFill/>
                    </a:lnB>
                  </a:tcPr>
                </a:tc>
                <a:tc>
                  <a:txBody>
                    <a:bodyPr/>
                    <a:lstStyle/>
                    <a:p>
                      <a:pPr algn="r" fontAlgn="b"/>
                      <a:r>
                        <a:rPr lang="en-US" sz="2200" b="0" i="0" u="none" strike="noStrike">
                          <a:solidFill>
                            <a:srgbClr val="000000"/>
                          </a:solidFill>
                          <a:effectLst/>
                          <a:latin typeface="Calibri" panose="020F0502020204030204" pitchFamily="34" charset="0"/>
                        </a:rPr>
                        <a:t>0</a:t>
                      </a:r>
                    </a:p>
                  </a:txBody>
                  <a:tcPr marL="12681" marR="12681" marT="12681" marB="0" anchor="b">
                    <a:lnL>
                      <a:noFill/>
                    </a:lnL>
                    <a:lnR>
                      <a:noFill/>
                    </a:lnR>
                    <a:lnT>
                      <a:noFill/>
                    </a:lnT>
                    <a:lnB>
                      <a:noFill/>
                    </a:lnB>
                  </a:tcPr>
                </a:tc>
                <a:tc>
                  <a:txBody>
                    <a:bodyPr/>
                    <a:lstStyle/>
                    <a:p>
                      <a:pPr algn="r" fontAlgn="b"/>
                      <a:r>
                        <a:rPr lang="en-US" sz="2200" b="0" i="0" u="none" strike="noStrike">
                          <a:solidFill>
                            <a:srgbClr val="000000"/>
                          </a:solidFill>
                          <a:effectLst/>
                          <a:latin typeface="Calibri" panose="020F0502020204030204" pitchFamily="34" charset="0"/>
                        </a:rPr>
                        <a:t>0</a:t>
                      </a:r>
                    </a:p>
                  </a:txBody>
                  <a:tcPr marL="12681" marR="12681" marT="12681" marB="0" anchor="b">
                    <a:lnL>
                      <a:noFill/>
                    </a:lnL>
                    <a:lnR>
                      <a:noFill/>
                    </a:lnR>
                    <a:lnT>
                      <a:noFill/>
                    </a:lnT>
                    <a:lnB>
                      <a:noFill/>
                    </a:lnB>
                  </a:tcPr>
                </a:tc>
                <a:extLst>
                  <a:ext uri="{0D108BD9-81ED-4DB2-BD59-A6C34878D82A}">
                    <a16:rowId xmlns:a16="http://schemas.microsoft.com/office/drawing/2014/main" val="1034335581"/>
                  </a:ext>
                </a:extLst>
              </a:tr>
              <a:tr h="367753">
                <a:tc>
                  <a:txBody>
                    <a:bodyPr/>
                    <a:lstStyle/>
                    <a:p>
                      <a:pPr algn="l" fontAlgn="b"/>
                      <a:r>
                        <a:rPr lang="en-US" sz="2200" b="0" i="0" u="none" strike="noStrike">
                          <a:solidFill>
                            <a:srgbClr val="000000"/>
                          </a:solidFill>
                          <a:effectLst/>
                          <a:latin typeface="Calibri" panose="020F0502020204030204" pitchFamily="34" charset="0"/>
                        </a:rPr>
                        <a:t>Commercial</a:t>
                      </a:r>
                    </a:p>
                  </a:txBody>
                  <a:tcPr marL="12681" marR="12681" marT="12681" marB="0" anchor="b">
                    <a:lnL>
                      <a:noFill/>
                    </a:lnL>
                    <a:lnR>
                      <a:noFill/>
                    </a:lnR>
                    <a:lnT>
                      <a:noFill/>
                    </a:lnT>
                    <a:lnB>
                      <a:noFill/>
                    </a:lnB>
                  </a:tcPr>
                </a:tc>
                <a:tc>
                  <a:txBody>
                    <a:bodyPr/>
                    <a:lstStyle/>
                    <a:p>
                      <a:pPr algn="r" fontAlgn="b"/>
                      <a:r>
                        <a:rPr lang="en-US" sz="2200" b="0" i="0" u="none" strike="noStrike">
                          <a:solidFill>
                            <a:srgbClr val="FF0000"/>
                          </a:solidFill>
                          <a:effectLst/>
                          <a:latin typeface="Calibri" panose="020F0502020204030204" pitchFamily="34" charset="0"/>
                        </a:rPr>
                        <a:t>1</a:t>
                      </a:r>
                    </a:p>
                  </a:txBody>
                  <a:tcPr marL="12681" marR="12681" marT="12681" marB="0" anchor="b">
                    <a:lnL>
                      <a:noFill/>
                    </a:lnL>
                    <a:lnR>
                      <a:noFill/>
                    </a:lnR>
                    <a:lnT>
                      <a:noFill/>
                    </a:lnT>
                    <a:lnB>
                      <a:noFill/>
                    </a:lnB>
                  </a:tcPr>
                </a:tc>
                <a:tc>
                  <a:txBody>
                    <a:bodyPr/>
                    <a:lstStyle/>
                    <a:p>
                      <a:pPr algn="r" fontAlgn="b"/>
                      <a:r>
                        <a:rPr lang="en-US" sz="2200" b="0" i="0" u="none" strike="noStrike">
                          <a:solidFill>
                            <a:srgbClr val="000000"/>
                          </a:solidFill>
                          <a:effectLst/>
                          <a:latin typeface="Calibri" panose="020F0502020204030204" pitchFamily="34" charset="0"/>
                        </a:rPr>
                        <a:t>0</a:t>
                      </a:r>
                    </a:p>
                  </a:txBody>
                  <a:tcPr marL="12681" marR="12681" marT="12681" marB="0" anchor="b">
                    <a:lnL>
                      <a:noFill/>
                    </a:lnL>
                    <a:lnR>
                      <a:noFill/>
                    </a:lnR>
                    <a:lnT>
                      <a:noFill/>
                    </a:lnT>
                    <a:lnB>
                      <a:noFill/>
                    </a:lnB>
                  </a:tcPr>
                </a:tc>
                <a:tc>
                  <a:txBody>
                    <a:bodyPr/>
                    <a:lstStyle/>
                    <a:p>
                      <a:pPr algn="r" fontAlgn="b"/>
                      <a:r>
                        <a:rPr lang="en-US" sz="2200" b="0" i="0" u="none" strike="noStrike" dirty="0">
                          <a:solidFill>
                            <a:srgbClr val="000000"/>
                          </a:solidFill>
                          <a:effectLst/>
                          <a:latin typeface="Calibri" panose="020F0502020204030204" pitchFamily="34" charset="0"/>
                        </a:rPr>
                        <a:t>0</a:t>
                      </a:r>
                    </a:p>
                  </a:txBody>
                  <a:tcPr marL="12681" marR="12681" marT="12681" marB="0" anchor="b">
                    <a:lnL>
                      <a:noFill/>
                    </a:lnL>
                    <a:lnR>
                      <a:noFill/>
                    </a:lnR>
                    <a:lnT>
                      <a:noFill/>
                    </a:lnT>
                    <a:lnB>
                      <a:noFill/>
                    </a:lnB>
                  </a:tcPr>
                </a:tc>
                <a:tc>
                  <a:txBody>
                    <a:bodyPr/>
                    <a:lstStyle/>
                    <a:p>
                      <a:pPr algn="r" fontAlgn="b"/>
                      <a:r>
                        <a:rPr lang="en-US" sz="2200" b="0" i="0" u="none" strike="noStrike" dirty="0">
                          <a:solidFill>
                            <a:srgbClr val="000000"/>
                          </a:solidFill>
                          <a:effectLst/>
                          <a:latin typeface="Calibri" panose="020F0502020204030204" pitchFamily="34" charset="0"/>
                        </a:rPr>
                        <a:t>0</a:t>
                      </a:r>
                    </a:p>
                  </a:txBody>
                  <a:tcPr marL="12681" marR="12681" marT="12681" marB="0" anchor="b">
                    <a:lnL>
                      <a:noFill/>
                    </a:lnL>
                    <a:lnR>
                      <a:noFill/>
                    </a:lnR>
                    <a:lnT>
                      <a:noFill/>
                    </a:lnT>
                    <a:lnB>
                      <a:noFill/>
                    </a:lnB>
                  </a:tcPr>
                </a:tc>
                <a:tc>
                  <a:txBody>
                    <a:bodyPr/>
                    <a:lstStyle/>
                    <a:p>
                      <a:pPr algn="r" fontAlgn="b"/>
                      <a:r>
                        <a:rPr lang="en-US" sz="2200" b="0" i="0" u="none" strike="noStrike">
                          <a:solidFill>
                            <a:srgbClr val="000000"/>
                          </a:solidFill>
                          <a:effectLst/>
                          <a:latin typeface="Calibri" panose="020F0502020204030204" pitchFamily="34" charset="0"/>
                        </a:rPr>
                        <a:t>0</a:t>
                      </a:r>
                    </a:p>
                  </a:txBody>
                  <a:tcPr marL="12681" marR="12681" marT="12681" marB="0" anchor="b">
                    <a:lnL>
                      <a:noFill/>
                    </a:lnL>
                    <a:lnR>
                      <a:noFill/>
                    </a:lnR>
                    <a:lnT>
                      <a:noFill/>
                    </a:lnT>
                    <a:lnB>
                      <a:noFill/>
                    </a:lnB>
                  </a:tcPr>
                </a:tc>
                <a:extLst>
                  <a:ext uri="{0D108BD9-81ED-4DB2-BD59-A6C34878D82A}">
                    <a16:rowId xmlns:a16="http://schemas.microsoft.com/office/drawing/2014/main" val="1421687712"/>
                  </a:ext>
                </a:extLst>
              </a:tr>
              <a:tr h="367753">
                <a:tc>
                  <a:txBody>
                    <a:bodyPr/>
                    <a:lstStyle/>
                    <a:p>
                      <a:pPr algn="l" fontAlgn="b"/>
                      <a:r>
                        <a:rPr lang="en-US" sz="2200" b="0" i="0" u="none" strike="noStrike">
                          <a:solidFill>
                            <a:srgbClr val="000000"/>
                          </a:solidFill>
                          <a:effectLst/>
                          <a:latin typeface="Calibri" panose="020F0502020204030204" pitchFamily="34" charset="0"/>
                        </a:rPr>
                        <a:t>Commercial</a:t>
                      </a:r>
                    </a:p>
                  </a:txBody>
                  <a:tcPr marL="12681" marR="12681" marT="12681" marB="0" anchor="b">
                    <a:lnL>
                      <a:noFill/>
                    </a:lnL>
                    <a:lnR>
                      <a:noFill/>
                    </a:lnR>
                    <a:lnT>
                      <a:noFill/>
                    </a:lnT>
                    <a:lnB>
                      <a:noFill/>
                    </a:lnB>
                  </a:tcPr>
                </a:tc>
                <a:tc>
                  <a:txBody>
                    <a:bodyPr/>
                    <a:lstStyle/>
                    <a:p>
                      <a:pPr algn="r" fontAlgn="b"/>
                      <a:r>
                        <a:rPr lang="en-US" sz="2200" b="0" i="0" u="none" strike="noStrike">
                          <a:solidFill>
                            <a:srgbClr val="FF0000"/>
                          </a:solidFill>
                          <a:effectLst/>
                          <a:latin typeface="Calibri" panose="020F0502020204030204" pitchFamily="34" charset="0"/>
                        </a:rPr>
                        <a:t>1</a:t>
                      </a:r>
                    </a:p>
                  </a:txBody>
                  <a:tcPr marL="12681" marR="12681" marT="12681" marB="0" anchor="b">
                    <a:lnL>
                      <a:noFill/>
                    </a:lnL>
                    <a:lnR>
                      <a:noFill/>
                    </a:lnR>
                    <a:lnT>
                      <a:noFill/>
                    </a:lnT>
                    <a:lnB>
                      <a:noFill/>
                    </a:lnB>
                  </a:tcPr>
                </a:tc>
                <a:tc>
                  <a:txBody>
                    <a:bodyPr/>
                    <a:lstStyle/>
                    <a:p>
                      <a:pPr algn="r" fontAlgn="b"/>
                      <a:r>
                        <a:rPr lang="en-US" sz="2200" b="0" i="0" u="none" strike="noStrike">
                          <a:solidFill>
                            <a:srgbClr val="000000"/>
                          </a:solidFill>
                          <a:effectLst/>
                          <a:latin typeface="Calibri" panose="020F0502020204030204" pitchFamily="34" charset="0"/>
                        </a:rPr>
                        <a:t>0</a:t>
                      </a:r>
                    </a:p>
                  </a:txBody>
                  <a:tcPr marL="12681" marR="12681" marT="12681" marB="0" anchor="b">
                    <a:lnL>
                      <a:noFill/>
                    </a:lnL>
                    <a:lnR>
                      <a:noFill/>
                    </a:lnR>
                    <a:lnT>
                      <a:noFill/>
                    </a:lnT>
                    <a:lnB>
                      <a:noFill/>
                    </a:lnB>
                  </a:tcPr>
                </a:tc>
                <a:tc>
                  <a:txBody>
                    <a:bodyPr/>
                    <a:lstStyle/>
                    <a:p>
                      <a:pPr algn="r" fontAlgn="b"/>
                      <a:r>
                        <a:rPr lang="en-US" sz="2200" b="0" i="0" u="none" strike="noStrike">
                          <a:solidFill>
                            <a:srgbClr val="000000"/>
                          </a:solidFill>
                          <a:effectLst/>
                          <a:latin typeface="Calibri" panose="020F0502020204030204" pitchFamily="34" charset="0"/>
                        </a:rPr>
                        <a:t>0</a:t>
                      </a:r>
                    </a:p>
                  </a:txBody>
                  <a:tcPr marL="12681" marR="12681" marT="12681" marB="0" anchor="b">
                    <a:lnL>
                      <a:noFill/>
                    </a:lnL>
                    <a:lnR>
                      <a:noFill/>
                    </a:lnR>
                    <a:lnT>
                      <a:noFill/>
                    </a:lnT>
                    <a:lnB>
                      <a:noFill/>
                    </a:lnB>
                  </a:tcPr>
                </a:tc>
                <a:tc>
                  <a:txBody>
                    <a:bodyPr/>
                    <a:lstStyle/>
                    <a:p>
                      <a:pPr algn="r" fontAlgn="b"/>
                      <a:r>
                        <a:rPr lang="en-US" sz="2200" b="0" i="0" u="none" strike="noStrike" dirty="0">
                          <a:solidFill>
                            <a:srgbClr val="000000"/>
                          </a:solidFill>
                          <a:effectLst/>
                          <a:latin typeface="Calibri" panose="020F0502020204030204" pitchFamily="34" charset="0"/>
                        </a:rPr>
                        <a:t>0</a:t>
                      </a:r>
                    </a:p>
                  </a:txBody>
                  <a:tcPr marL="12681" marR="12681" marT="12681" marB="0" anchor="b">
                    <a:lnL>
                      <a:noFill/>
                    </a:lnL>
                    <a:lnR>
                      <a:noFill/>
                    </a:lnR>
                    <a:lnT>
                      <a:noFill/>
                    </a:lnT>
                    <a:lnB>
                      <a:noFill/>
                    </a:lnB>
                  </a:tcPr>
                </a:tc>
                <a:tc>
                  <a:txBody>
                    <a:bodyPr/>
                    <a:lstStyle/>
                    <a:p>
                      <a:pPr algn="r" fontAlgn="b"/>
                      <a:r>
                        <a:rPr lang="en-US" sz="2200" b="0" i="0" u="none" strike="noStrike" dirty="0">
                          <a:solidFill>
                            <a:srgbClr val="000000"/>
                          </a:solidFill>
                          <a:effectLst/>
                          <a:latin typeface="Calibri" panose="020F0502020204030204" pitchFamily="34" charset="0"/>
                        </a:rPr>
                        <a:t>0</a:t>
                      </a:r>
                    </a:p>
                  </a:txBody>
                  <a:tcPr marL="12681" marR="12681" marT="12681" marB="0" anchor="b">
                    <a:lnL>
                      <a:noFill/>
                    </a:lnL>
                    <a:lnR>
                      <a:noFill/>
                    </a:lnR>
                    <a:lnT>
                      <a:noFill/>
                    </a:lnT>
                    <a:lnB>
                      <a:noFill/>
                    </a:lnB>
                  </a:tcPr>
                </a:tc>
                <a:extLst>
                  <a:ext uri="{0D108BD9-81ED-4DB2-BD59-A6C34878D82A}">
                    <a16:rowId xmlns:a16="http://schemas.microsoft.com/office/drawing/2014/main" val="3982485057"/>
                  </a:ext>
                </a:extLst>
              </a:tr>
              <a:tr h="367753">
                <a:tc>
                  <a:txBody>
                    <a:bodyPr/>
                    <a:lstStyle/>
                    <a:p>
                      <a:pPr algn="l" fontAlgn="b"/>
                      <a:r>
                        <a:rPr lang="en-US" sz="2200" b="0" i="0" u="none" strike="noStrike">
                          <a:solidFill>
                            <a:srgbClr val="000000"/>
                          </a:solidFill>
                          <a:effectLst/>
                          <a:latin typeface="Calibri" panose="020F0502020204030204" pitchFamily="34" charset="0"/>
                        </a:rPr>
                        <a:t>Other </a:t>
                      </a:r>
                    </a:p>
                  </a:txBody>
                  <a:tcPr marL="12681" marR="12681" marT="1268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US" sz="2200" b="0" i="0" u="none" strike="noStrike">
                          <a:solidFill>
                            <a:srgbClr val="000000"/>
                          </a:solidFill>
                          <a:effectLst/>
                          <a:latin typeface="Calibri" panose="020F0502020204030204" pitchFamily="34" charset="0"/>
                        </a:rPr>
                        <a:t>0</a:t>
                      </a:r>
                    </a:p>
                  </a:txBody>
                  <a:tcPr marL="12681" marR="12681" marT="1268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US" sz="2200" b="0" i="0" u="none" strike="noStrike">
                          <a:solidFill>
                            <a:srgbClr val="000000"/>
                          </a:solidFill>
                          <a:effectLst/>
                          <a:latin typeface="Calibri" panose="020F0502020204030204" pitchFamily="34" charset="0"/>
                        </a:rPr>
                        <a:t>0</a:t>
                      </a:r>
                    </a:p>
                  </a:txBody>
                  <a:tcPr marL="12681" marR="12681" marT="1268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US" sz="2200" b="0" i="0" u="none" strike="noStrike">
                          <a:solidFill>
                            <a:srgbClr val="000000"/>
                          </a:solidFill>
                          <a:effectLst/>
                          <a:latin typeface="Calibri" panose="020F0502020204030204" pitchFamily="34" charset="0"/>
                        </a:rPr>
                        <a:t>0</a:t>
                      </a:r>
                    </a:p>
                  </a:txBody>
                  <a:tcPr marL="12681" marR="12681" marT="1268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US" sz="2200" b="0" i="0" u="none" strike="noStrike" dirty="0">
                          <a:solidFill>
                            <a:srgbClr val="000000"/>
                          </a:solidFill>
                          <a:effectLst/>
                          <a:latin typeface="Calibri" panose="020F0502020204030204" pitchFamily="34" charset="0"/>
                        </a:rPr>
                        <a:t>0</a:t>
                      </a:r>
                    </a:p>
                  </a:txBody>
                  <a:tcPr marL="12681" marR="12681" marT="1268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US" sz="2200" b="0" i="0" u="none" strike="noStrike" dirty="0">
                          <a:solidFill>
                            <a:srgbClr val="FF0000"/>
                          </a:solidFill>
                          <a:effectLst/>
                          <a:latin typeface="Calibri" panose="020F0502020204030204" pitchFamily="34" charset="0"/>
                        </a:rPr>
                        <a:t>1</a:t>
                      </a:r>
                    </a:p>
                  </a:txBody>
                  <a:tcPr marL="12681" marR="12681" marT="12681"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2187703"/>
                  </a:ext>
                </a:extLst>
              </a:tr>
            </a:tbl>
          </a:graphicData>
        </a:graphic>
      </p:graphicFrame>
      <p:sp>
        <p:nvSpPr>
          <p:cNvPr id="6" name="Content Placeholder 2">
            <a:extLst>
              <a:ext uri="{FF2B5EF4-FFF2-40B4-BE49-F238E27FC236}">
                <a16:creationId xmlns:a16="http://schemas.microsoft.com/office/drawing/2014/main" id="{5CB3F461-6999-464E-8F68-6048571DF8BD}"/>
              </a:ext>
            </a:extLst>
          </p:cNvPr>
          <p:cNvSpPr txBox="1">
            <a:spLocks/>
          </p:cNvSpPr>
          <p:nvPr/>
        </p:nvSpPr>
        <p:spPr>
          <a:xfrm>
            <a:off x="1046543" y="4730990"/>
            <a:ext cx="10690185" cy="1451609"/>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We will encode the multi-level variable for Insurance as a set of four binary variables!</a:t>
            </a:r>
          </a:p>
          <a:p>
            <a:r>
              <a:rPr lang="en-US" dirty="0"/>
              <a:t>Each row has a “1” in exactly one column</a:t>
            </a:r>
          </a:p>
          <a:p>
            <a:r>
              <a:rPr lang="en-US" dirty="0"/>
              <a:t>One of the columns is redundant</a:t>
            </a:r>
          </a:p>
          <a:p>
            <a:pPr lvl="1"/>
            <a:r>
              <a:rPr lang="en-US" dirty="0"/>
              <a:t>If we know the values for 4 columns, we can figure out the fifth!</a:t>
            </a:r>
          </a:p>
          <a:p>
            <a:pPr marL="0" indent="0">
              <a:buNone/>
            </a:pPr>
            <a:endParaRPr lang="en-US" dirty="0"/>
          </a:p>
        </p:txBody>
      </p:sp>
      <p:sp>
        <p:nvSpPr>
          <p:cNvPr id="3" name="Footer Placeholder 2"/>
          <p:cNvSpPr>
            <a:spLocks noGrp="1"/>
          </p:cNvSpPr>
          <p:nvPr>
            <p:ph type="ftr" sz="quarter" idx="11"/>
          </p:nvPr>
        </p:nvSpPr>
        <p:spPr/>
        <p:txBody>
          <a:bodyPr/>
          <a:lstStyle/>
          <a:p>
            <a:r>
              <a:rPr lang="en-US"/>
              <a:t>Lecture 12 - Multiple Linear Regression II</a:t>
            </a:r>
          </a:p>
        </p:txBody>
      </p:sp>
      <p:sp>
        <p:nvSpPr>
          <p:cNvPr id="4" name="Slide Number Placeholder 3"/>
          <p:cNvSpPr>
            <a:spLocks noGrp="1"/>
          </p:cNvSpPr>
          <p:nvPr>
            <p:ph type="sldNum" sz="quarter" idx="12"/>
          </p:nvPr>
        </p:nvSpPr>
        <p:spPr/>
        <p:txBody>
          <a:bodyPr/>
          <a:lstStyle/>
          <a:p>
            <a:fld id="{F4D71D88-BA1A-4A31-92D9-86A2D66DFAE5}" type="slidenum">
              <a:rPr lang="en-US" smtClean="0"/>
              <a:t>13</a:t>
            </a:fld>
            <a:endParaRPr lang="en-US"/>
          </a:p>
        </p:txBody>
      </p:sp>
    </p:spTree>
    <p:extLst>
      <p:ext uri="{BB962C8B-B14F-4D97-AF65-F5344CB8AC3E}">
        <p14:creationId xmlns:p14="http://schemas.microsoft.com/office/powerpoint/2010/main" val="3670255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980" y="2415580"/>
            <a:ext cx="7721600" cy="4127500"/>
          </a:xfrm>
          <a:prstGeom prst="rect">
            <a:avLst/>
          </a:prstGeom>
        </p:spPr>
      </p:pic>
      <p:sp>
        <p:nvSpPr>
          <p:cNvPr id="2" name="Title 1">
            <a:extLst>
              <a:ext uri="{FF2B5EF4-FFF2-40B4-BE49-F238E27FC236}">
                <a16:creationId xmlns:a16="http://schemas.microsoft.com/office/drawing/2014/main" id="{8EDC507E-EAC7-4F1F-B03B-51854D272F31}"/>
              </a:ext>
            </a:extLst>
          </p:cNvPr>
          <p:cNvSpPr>
            <a:spLocks noGrp="1"/>
          </p:cNvSpPr>
          <p:nvPr>
            <p:ph type="title"/>
          </p:nvPr>
        </p:nvSpPr>
        <p:spPr/>
        <p:txBody>
          <a:bodyPr/>
          <a:lstStyle/>
          <a:p>
            <a:r>
              <a:rPr lang="en-US" u="sng" dirty="0"/>
              <a:t>Creating Dummy Variables in R</a:t>
            </a:r>
          </a:p>
        </p:txBody>
      </p:sp>
      <p:sp>
        <p:nvSpPr>
          <p:cNvPr id="3" name="Content Placeholder 2">
            <a:extLst>
              <a:ext uri="{FF2B5EF4-FFF2-40B4-BE49-F238E27FC236}">
                <a16:creationId xmlns:a16="http://schemas.microsoft.com/office/drawing/2014/main" id="{86D5FD6A-1031-4AC3-8013-69CD5D40E385}"/>
              </a:ext>
            </a:extLst>
          </p:cNvPr>
          <p:cNvSpPr>
            <a:spLocks noGrp="1"/>
          </p:cNvSpPr>
          <p:nvPr>
            <p:ph idx="1"/>
          </p:nvPr>
        </p:nvSpPr>
        <p:spPr>
          <a:xfrm>
            <a:off x="838200" y="1313823"/>
            <a:ext cx="10515600" cy="4351338"/>
          </a:xfrm>
        </p:spPr>
        <p:txBody>
          <a:bodyPr/>
          <a:lstStyle/>
          <a:p>
            <a:pPr marL="0" indent="0">
              <a:buNone/>
            </a:pPr>
            <a:r>
              <a:rPr lang="en-US" dirty="0">
                <a:solidFill>
                  <a:srgbClr val="002060"/>
                </a:solidFill>
              </a:rPr>
              <a:t>&gt;</a:t>
            </a:r>
            <a:r>
              <a:rPr lang="en-US" dirty="0" err="1">
                <a:solidFill>
                  <a:srgbClr val="002060"/>
                </a:solidFill>
              </a:rPr>
              <a:t>install.packages</a:t>
            </a:r>
            <a:r>
              <a:rPr lang="en-US" dirty="0">
                <a:solidFill>
                  <a:srgbClr val="002060"/>
                </a:solidFill>
              </a:rPr>
              <a:t>("dummies")</a:t>
            </a:r>
          </a:p>
          <a:p>
            <a:pPr marL="0" indent="0">
              <a:buNone/>
            </a:pPr>
            <a:r>
              <a:rPr lang="en-US" dirty="0">
                <a:solidFill>
                  <a:srgbClr val="002060"/>
                </a:solidFill>
              </a:rPr>
              <a:t>&gt;library(dummies)</a:t>
            </a:r>
          </a:p>
          <a:p>
            <a:pPr>
              <a:buFont typeface="Wingdings" panose="05000000000000000000" pitchFamily="2" charset="2"/>
              <a:buChar char="Ø"/>
            </a:pPr>
            <a:endParaRPr lang="en-US" dirty="0"/>
          </a:p>
          <a:p>
            <a:pPr marL="0" indent="0">
              <a:buNone/>
            </a:pPr>
            <a:endParaRPr lang="en-US" dirty="0"/>
          </a:p>
          <a:p>
            <a:endParaRPr lang="en-US" dirty="0"/>
          </a:p>
        </p:txBody>
      </p:sp>
      <p:sp>
        <p:nvSpPr>
          <p:cNvPr id="6" name="Rectangle: Rounded Corners 5">
            <a:extLst>
              <a:ext uri="{FF2B5EF4-FFF2-40B4-BE49-F238E27FC236}">
                <a16:creationId xmlns:a16="http://schemas.microsoft.com/office/drawing/2014/main" id="{78E92579-1994-4B91-B96B-A8F801A48538}"/>
              </a:ext>
            </a:extLst>
          </p:cNvPr>
          <p:cNvSpPr/>
          <p:nvPr/>
        </p:nvSpPr>
        <p:spPr>
          <a:xfrm>
            <a:off x="962026" y="2388067"/>
            <a:ext cx="7475392" cy="1101425"/>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6FC0C173-5BB7-4C00-B381-2D778BBF3EBF}"/>
              </a:ext>
            </a:extLst>
          </p:cNvPr>
          <p:cNvCxnSpPr>
            <a:cxnSpLocks/>
            <a:stCxn id="8" idx="2"/>
          </p:cNvCxnSpPr>
          <p:nvPr/>
        </p:nvCxnSpPr>
        <p:spPr>
          <a:xfrm flipH="1">
            <a:off x="8561244" y="2195374"/>
            <a:ext cx="636944" cy="70252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36B1220-755E-40C8-9F5F-DD5E36020D9A}"/>
              </a:ext>
            </a:extLst>
          </p:cNvPr>
          <p:cNvSpPr txBox="1"/>
          <p:nvPr/>
        </p:nvSpPr>
        <p:spPr>
          <a:xfrm>
            <a:off x="7166402" y="1364377"/>
            <a:ext cx="4063572" cy="830997"/>
          </a:xfrm>
          <a:prstGeom prst="rect">
            <a:avLst/>
          </a:prstGeom>
          <a:noFill/>
        </p:spPr>
        <p:txBody>
          <a:bodyPr wrap="square" rtlCol="0">
            <a:spAutoFit/>
          </a:bodyPr>
          <a:lstStyle/>
          <a:p>
            <a:r>
              <a:rPr lang="en-US" sz="2400" dirty="0">
                <a:solidFill>
                  <a:srgbClr val="C00000"/>
                </a:solidFill>
              </a:rPr>
              <a:t>Notice that the feature Race is categorical with 6 “levels”</a:t>
            </a:r>
          </a:p>
        </p:txBody>
      </p:sp>
      <p:sp>
        <p:nvSpPr>
          <p:cNvPr id="11" name="Rectangle: Rounded Corners 10">
            <a:extLst>
              <a:ext uri="{FF2B5EF4-FFF2-40B4-BE49-F238E27FC236}">
                <a16:creationId xmlns:a16="http://schemas.microsoft.com/office/drawing/2014/main" id="{C891899E-B221-45E5-ACC6-9C5DF771A62D}"/>
              </a:ext>
            </a:extLst>
          </p:cNvPr>
          <p:cNvSpPr/>
          <p:nvPr/>
        </p:nvSpPr>
        <p:spPr>
          <a:xfrm>
            <a:off x="1034417" y="3499224"/>
            <a:ext cx="2734019" cy="22942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F82624D1-5359-4C5E-B194-3FDBC56E3039}"/>
              </a:ext>
            </a:extLst>
          </p:cNvPr>
          <p:cNvCxnSpPr>
            <a:cxnSpLocks/>
          </p:cNvCxnSpPr>
          <p:nvPr/>
        </p:nvCxnSpPr>
        <p:spPr>
          <a:xfrm flipH="1" flipV="1">
            <a:off x="3819873" y="3658511"/>
            <a:ext cx="4215764" cy="4457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EB0BEAA-4CD5-420E-ACFC-5055DA50149A}"/>
              </a:ext>
            </a:extLst>
          </p:cNvPr>
          <p:cNvSpPr txBox="1"/>
          <p:nvPr/>
        </p:nvSpPr>
        <p:spPr>
          <a:xfrm>
            <a:off x="8145780" y="3548477"/>
            <a:ext cx="4254038" cy="1200329"/>
          </a:xfrm>
          <a:prstGeom prst="rect">
            <a:avLst/>
          </a:prstGeom>
          <a:noFill/>
        </p:spPr>
        <p:txBody>
          <a:bodyPr wrap="square" rtlCol="0">
            <a:spAutoFit/>
          </a:bodyPr>
          <a:lstStyle/>
          <a:p>
            <a:r>
              <a:rPr lang="en-US" sz="2400" dirty="0">
                <a:solidFill>
                  <a:srgbClr val="C00000"/>
                </a:solidFill>
              </a:rPr>
              <a:t>Use dummy() function to create dummy variables for each category/group</a:t>
            </a:r>
          </a:p>
        </p:txBody>
      </p:sp>
      <p:sp>
        <p:nvSpPr>
          <p:cNvPr id="17" name="Rectangle: Rounded Corners 16">
            <a:extLst>
              <a:ext uri="{FF2B5EF4-FFF2-40B4-BE49-F238E27FC236}">
                <a16:creationId xmlns:a16="http://schemas.microsoft.com/office/drawing/2014/main" id="{BB40614C-1F51-49F0-959A-1F97A946B431}"/>
              </a:ext>
            </a:extLst>
          </p:cNvPr>
          <p:cNvSpPr/>
          <p:nvPr/>
        </p:nvSpPr>
        <p:spPr>
          <a:xfrm>
            <a:off x="994410" y="6246390"/>
            <a:ext cx="3189663" cy="33581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30CF43C5-ADFF-4008-BEFA-EBAFA095E1D5}"/>
              </a:ext>
            </a:extLst>
          </p:cNvPr>
          <p:cNvCxnSpPr>
            <a:cxnSpLocks/>
            <a:stCxn id="19" idx="1"/>
          </p:cNvCxnSpPr>
          <p:nvPr/>
        </p:nvCxnSpPr>
        <p:spPr>
          <a:xfrm flipH="1">
            <a:off x="4195504" y="6055041"/>
            <a:ext cx="2374842" cy="30130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1D5E5BFF-6CC8-4D77-BA22-9624887B47C2}"/>
              </a:ext>
            </a:extLst>
          </p:cNvPr>
          <p:cNvSpPr txBox="1"/>
          <p:nvPr/>
        </p:nvSpPr>
        <p:spPr>
          <a:xfrm>
            <a:off x="6570346" y="5639542"/>
            <a:ext cx="4794885" cy="830997"/>
          </a:xfrm>
          <a:prstGeom prst="rect">
            <a:avLst/>
          </a:prstGeom>
          <a:noFill/>
        </p:spPr>
        <p:txBody>
          <a:bodyPr wrap="square" rtlCol="0">
            <a:spAutoFit/>
          </a:bodyPr>
          <a:lstStyle/>
          <a:p>
            <a:r>
              <a:rPr lang="en-US" sz="2400" dirty="0">
                <a:solidFill>
                  <a:srgbClr val="C00000"/>
                </a:solidFill>
              </a:rPr>
              <a:t>Append newly created dummy variables to your data </a:t>
            </a:r>
          </a:p>
        </p:txBody>
      </p:sp>
      <p:sp>
        <p:nvSpPr>
          <p:cNvPr id="9" name="Slide Number Placeholder 8"/>
          <p:cNvSpPr>
            <a:spLocks noGrp="1"/>
          </p:cNvSpPr>
          <p:nvPr>
            <p:ph type="sldNum" sz="quarter" idx="12"/>
          </p:nvPr>
        </p:nvSpPr>
        <p:spPr/>
        <p:txBody>
          <a:bodyPr/>
          <a:lstStyle/>
          <a:p>
            <a:fld id="{F4D71D88-BA1A-4A31-92D9-86A2D66DFAE5}" type="slidenum">
              <a:rPr lang="en-US" smtClean="0"/>
              <a:t>14</a:t>
            </a:fld>
            <a:endParaRPr lang="en-US"/>
          </a:p>
        </p:txBody>
      </p:sp>
      <p:sp>
        <p:nvSpPr>
          <p:cNvPr id="4" name="Footer Placeholder 3">
            <a:extLst>
              <a:ext uri="{FF2B5EF4-FFF2-40B4-BE49-F238E27FC236}">
                <a16:creationId xmlns:a16="http://schemas.microsoft.com/office/drawing/2014/main" id="{DA6BB531-1137-B440-8183-D346CCAFBC51}"/>
              </a:ext>
            </a:extLst>
          </p:cNvPr>
          <p:cNvSpPr>
            <a:spLocks noGrp="1"/>
          </p:cNvSpPr>
          <p:nvPr>
            <p:ph type="ftr" sz="quarter" idx="11"/>
          </p:nvPr>
        </p:nvSpPr>
        <p:spPr/>
        <p:txBody>
          <a:bodyPr/>
          <a:lstStyle/>
          <a:p>
            <a:r>
              <a:rPr lang="en-US"/>
              <a:t>Lecture 12 - Multiple Linear Regression II</a:t>
            </a:r>
          </a:p>
        </p:txBody>
      </p:sp>
    </p:spTree>
    <p:extLst>
      <p:ext uri="{BB962C8B-B14F-4D97-AF65-F5344CB8AC3E}">
        <p14:creationId xmlns:p14="http://schemas.microsoft.com/office/powerpoint/2010/main" val="404215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1" grpId="0" animBg="1"/>
      <p:bldP spid="13" grpId="0"/>
      <p:bldP spid="17" grpId="0" animBg="1"/>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28734-26FB-4B46-AEE6-6FA6A5D42F2B}"/>
              </a:ext>
            </a:extLst>
          </p:cNvPr>
          <p:cNvSpPr>
            <a:spLocks noGrp="1"/>
          </p:cNvSpPr>
          <p:nvPr>
            <p:ph type="title"/>
          </p:nvPr>
        </p:nvSpPr>
        <p:spPr/>
        <p:txBody>
          <a:bodyPr/>
          <a:lstStyle/>
          <a:p>
            <a:r>
              <a:rPr lang="en-US" u="sng" dirty="0"/>
              <a:t>More on Dummies in R</a:t>
            </a:r>
          </a:p>
        </p:txBody>
      </p:sp>
      <p:sp>
        <p:nvSpPr>
          <p:cNvPr id="3" name="Content Placeholder 2">
            <a:extLst>
              <a:ext uri="{FF2B5EF4-FFF2-40B4-BE49-F238E27FC236}">
                <a16:creationId xmlns:a16="http://schemas.microsoft.com/office/drawing/2014/main" id="{3E910874-29BE-4E31-9564-F24604183D42}"/>
              </a:ext>
            </a:extLst>
          </p:cNvPr>
          <p:cNvSpPr>
            <a:spLocks noGrp="1"/>
          </p:cNvSpPr>
          <p:nvPr>
            <p:ph idx="1"/>
          </p:nvPr>
        </p:nvSpPr>
        <p:spPr>
          <a:xfrm>
            <a:off x="838200" y="1325562"/>
            <a:ext cx="10515600" cy="5030787"/>
          </a:xfrm>
        </p:spPr>
        <p:txBody>
          <a:bodyPr>
            <a:normAutofit/>
          </a:bodyPr>
          <a:lstStyle/>
          <a:p>
            <a:r>
              <a:rPr lang="en-US" dirty="0"/>
              <a:t>We don’t </a:t>
            </a:r>
            <a:r>
              <a:rPr lang="en-US" i="1" dirty="0"/>
              <a:t>need</a:t>
            </a:r>
            <a:r>
              <a:rPr lang="en-US" dirty="0"/>
              <a:t> to create dummy variables in R, but they add flexibility. </a:t>
            </a:r>
          </a:p>
          <a:p>
            <a:pPr lvl="1"/>
            <a:r>
              <a:rPr lang="en-US" u="sng" dirty="0"/>
              <a:t>Note</a:t>
            </a:r>
            <a:r>
              <a:rPr lang="en-US" dirty="0"/>
              <a:t>: R will let you include categorical predictors in the regression equation and generate it’s own dummy variables.</a:t>
            </a:r>
          </a:p>
          <a:p>
            <a:pPr lvl="1"/>
            <a:r>
              <a:rPr lang="en-US" u="sng" dirty="0"/>
              <a:t>Note</a:t>
            </a:r>
            <a:r>
              <a:rPr lang="en-US" dirty="0"/>
              <a:t>: R will </a:t>
            </a:r>
            <a:r>
              <a:rPr lang="en-US" i="1" dirty="0"/>
              <a:t>always </a:t>
            </a:r>
            <a:r>
              <a:rPr lang="en-US" dirty="0"/>
              <a:t>treat the group that comes first alphabetically or numerically as the reference group</a:t>
            </a:r>
          </a:p>
          <a:p>
            <a:r>
              <a:rPr lang="en-US" dirty="0"/>
              <a:t>In some cases, we might prefer to create dummy variables and choose the reference group manually</a:t>
            </a:r>
          </a:p>
          <a:p>
            <a:pPr lvl="1"/>
            <a:r>
              <a:rPr lang="en-US" dirty="0"/>
              <a:t>Example: Low, Medium, High (R would select High as reference group, do you see why?)</a:t>
            </a:r>
          </a:p>
          <a:p>
            <a:pPr marL="0" indent="0">
              <a:buNone/>
            </a:pPr>
            <a:endParaRPr lang="en-US" dirty="0"/>
          </a:p>
        </p:txBody>
      </p:sp>
      <p:sp>
        <p:nvSpPr>
          <p:cNvPr id="4" name="Footer Placeholder 3"/>
          <p:cNvSpPr>
            <a:spLocks noGrp="1"/>
          </p:cNvSpPr>
          <p:nvPr>
            <p:ph type="ftr" sz="quarter" idx="11"/>
          </p:nvPr>
        </p:nvSpPr>
        <p:spPr/>
        <p:txBody>
          <a:bodyPr/>
          <a:lstStyle/>
          <a:p>
            <a:r>
              <a:rPr lang="en-US"/>
              <a:t>Lecture 12 - Multiple Linear Regression II</a:t>
            </a:r>
          </a:p>
        </p:txBody>
      </p:sp>
      <p:sp>
        <p:nvSpPr>
          <p:cNvPr id="5" name="Slide Number Placeholder 4"/>
          <p:cNvSpPr>
            <a:spLocks noGrp="1"/>
          </p:cNvSpPr>
          <p:nvPr>
            <p:ph type="sldNum" sz="quarter" idx="12"/>
          </p:nvPr>
        </p:nvSpPr>
        <p:spPr/>
        <p:txBody>
          <a:bodyPr/>
          <a:lstStyle/>
          <a:p>
            <a:fld id="{F4D71D88-BA1A-4A31-92D9-86A2D66DFAE5}" type="slidenum">
              <a:rPr lang="en-US" smtClean="0"/>
              <a:t>15</a:t>
            </a:fld>
            <a:endParaRPr lang="en-US"/>
          </a:p>
        </p:txBody>
      </p:sp>
    </p:spTree>
    <p:extLst>
      <p:ext uri="{BB962C8B-B14F-4D97-AF65-F5344CB8AC3E}">
        <p14:creationId xmlns:p14="http://schemas.microsoft.com/office/powerpoint/2010/main" val="2564325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395" y="1048949"/>
            <a:ext cx="6972687" cy="5775231"/>
          </a:xfrm>
          <a:prstGeom prst="rect">
            <a:avLst/>
          </a:prstGeom>
        </p:spPr>
      </p:pic>
      <p:sp>
        <p:nvSpPr>
          <p:cNvPr id="2" name="Title 1">
            <a:extLst>
              <a:ext uri="{FF2B5EF4-FFF2-40B4-BE49-F238E27FC236}">
                <a16:creationId xmlns:a16="http://schemas.microsoft.com/office/drawing/2014/main" id="{3B2603D9-D405-4197-B1DB-793704B35BDE}"/>
              </a:ext>
            </a:extLst>
          </p:cNvPr>
          <p:cNvSpPr>
            <a:spLocks noGrp="1"/>
          </p:cNvSpPr>
          <p:nvPr>
            <p:ph type="title"/>
          </p:nvPr>
        </p:nvSpPr>
        <p:spPr/>
        <p:txBody>
          <a:bodyPr/>
          <a:lstStyle/>
          <a:p>
            <a:r>
              <a:rPr lang="en-US" u="sng" dirty="0"/>
              <a:t>Example with Dummy Coding (Automatic)</a:t>
            </a:r>
          </a:p>
        </p:txBody>
      </p:sp>
      <p:sp>
        <p:nvSpPr>
          <p:cNvPr id="6" name="TextBox 5">
            <a:extLst>
              <a:ext uri="{FF2B5EF4-FFF2-40B4-BE49-F238E27FC236}">
                <a16:creationId xmlns:a16="http://schemas.microsoft.com/office/drawing/2014/main" id="{49ADC1DF-99F1-4BF6-80EB-EF8AE4FF5197}"/>
              </a:ext>
            </a:extLst>
          </p:cNvPr>
          <p:cNvSpPr txBox="1"/>
          <p:nvPr/>
        </p:nvSpPr>
        <p:spPr>
          <a:xfrm>
            <a:off x="6991550" y="2536915"/>
            <a:ext cx="4603023" cy="707886"/>
          </a:xfrm>
          <a:prstGeom prst="rect">
            <a:avLst/>
          </a:prstGeom>
          <a:solidFill>
            <a:schemeClr val="bg1"/>
          </a:solidFill>
          <a:ln>
            <a:solidFill>
              <a:srgbClr val="C00000"/>
            </a:solidFill>
          </a:ln>
        </p:spPr>
        <p:txBody>
          <a:bodyPr wrap="square" rtlCol="0">
            <a:spAutoFit/>
          </a:bodyPr>
          <a:lstStyle/>
          <a:p>
            <a:r>
              <a:rPr lang="en-US" sz="2000" i="1" u="sng" dirty="0">
                <a:solidFill>
                  <a:srgbClr val="C00000"/>
                </a:solidFill>
              </a:rPr>
              <a:t>Intercept</a:t>
            </a:r>
            <a:r>
              <a:rPr lang="en-US" sz="2000" dirty="0">
                <a:solidFill>
                  <a:srgbClr val="C00000"/>
                </a:solidFill>
              </a:rPr>
              <a:t>: There’s one slope for level of the factor race</a:t>
            </a:r>
          </a:p>
        </p:txBody>
      </p:sp>
      <p:sp>
        <p:nvSpPr>
          <p:cNvPr id="8" name="Rectangle 7">
            <a:extLst>
              <a:ext uri="{FF2B5EF4-FFF2-40B4-BE49-F238E27FC236}">
                <a16:creationId xmlns:a16="http://schemas.microsoft.com/office/drawing/2014/main" id="{750F587A-553B-4463-A912-7B6D1CE167A9}"/>
              </a:ext>
            </a:extLst>
          </p:cNvPr>
          <p:cNvSpPr/>
          <p:nvPr/>
        </p:nvSpPr>
        <p:spPr>
          <a:xfrm>
            <a:off x="2688611" y="3825240"/>
            <a:ext cx="1221841" cy="149352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F4D71D88-BA1A-4A31-92D9-86A2D66DFAE5}" type="slidenum">
              <a:rPr lang="en-US" smtClean="0"/>
              <a:t>16</a:t>
            </a:fld>
            <a:endParaRPr lang="en-US" dirty="0"/>
          </a:p>
        </p:txBody>
      </p:sp>
      <p:sp>
        <p:nvSpPr>
          <p:cNvPr id="14" name="TextBox 13">
            <a:extLst>
              <a:ext uri="{FF2B5EF4-FFF2-40B4-BE49-F238E27FC236}">
                <a16:creationId xmlns:a16="http://schemas.microsoft.com/office/drawing/2014/main" id="{49ADC1DF-99F1-4BF6-80EB-EF8AE4FF5197}"/>
              </a:ext>
            </a:extLst>
          </p:cNvPr>
          <p:cNvSpPr txBox="1"/>
          <p:nvPr/>
        </p:nvSpPr>
        <p:spPr>
          <a:xfrm>
            <a:off x="6991550" y="4123218"/>
            <a:ext cx="4603023" cy="1938992"/>
          </a:xfrm>
          <a:prstGeom prst="rect">
            <a:avLst/>
          </a:prstGeom>
          <a:solidFill>
            <a:schemeClr val="bg1"/>
          </a:solidFill>
          <a:ln>
            <a:solidFill>
              <a:srgbClr val="C00000"/>
            </a:solidFill>
          </a:ln>
        </p:spPr>
        <p:txBody>
          <a:bodyPr wrap="square" rtlCol="0">
            <a:spAutoFit/>
          </a:bodyPr>
          <a:lstStyle/>
          <a:p>
            <a:r>
              <a:rPr lang="en-US" sz="2000" i="1" u="sng" dirty="0">
                <a:solidFill>
                  <a:srgbClr val="C00000"/>
                </a:solidFill>
              </a:rPr>
              <a:t>Disclaimer</a:t>
            </a:r>
            <a:r>
              <a:rPr lang="en-US" sz="2000" dirty="0">
                <a:solidFill>
                  <a:srgbClr val="C00000"/>
                </a:solidFill>
              </a:rPr>
              <a:t>: The data is agnostic from the process that generates it. There’s no notion of systematic racism, socio-economic status etc. in the data. Up to you to interpret the model and make sound inference.</a:t>
            </a:r>
          </a:p>
        </p:txBody>
      </p:sp>
      <p:sp>
        <p:nvSpPr>
          <p:cNvPr id="15" name="TextBox 14">
            <a:extLst>
              <a:ext uri="{FF2B5EF4-FFF2-40B4-BE49-F238E27FC236}">
                <a16:creationId xmlns:a16="http://schemas.microsoft.com/office/drawing/2014/main" id="{49ADC1DF-99F1-4BF6-80EB-EF8AE4FF5197}"/>
              </a:ext>
            </a:extLst>
          </p:cNvPr>
          <p:cNvSpPr txBox="1"/>
          <p:nvPr/>
        </p:nvSpPr>
        <p:spPr>
          <a:xfrm>
            <a:off x="6982120" y="3330066"/>
            <a:ext cx="4603023" cy="707886"/>
          </a:xfrm>
          <a:prstGeom prst="rect">
            <a:avLst/>
          </a:prstGeom>
          <a:solidFill>
            <a:schemeClr val="bg1"/>
          </a:solidFill>
          <a:ln>
            <a:solidFill>
              <a:srgbClr val="C00000"/>
            </a:solidFill>
          </a:ln>
        </p:spPr>
        <p:txBody>
          <a:bodyPr wrap="square" rtlCol="0">
            <a:spAutoFit/>
          </a:bodyPr>
          <a:lstStyle/>
          <a:p>
            <a:r>
              <a:rPr lang="en-US" sz="2000" i="1" u="sng" dirty="0">
                <a:solidFill>
                  <a:srgbClr val="C00000"/>
                </a:solidFill>
              </a:rPr>
              <a:t>Disclaimer</a:t>
            </a:r>
            <a:r>
              <a:rPr lang="en-US" sz="2000" dirty="0">
                <a:solidFill>
                  <a:srgbClr val="C00000"/>
                </a:solidFill>
              </a:rPr>
              <a:t>: None of the racial dummy variables are significant.</a:t>
            </a:r>
          </a:p>
        </p:txBody>
      </p:sp>
      <p:sp>
        <p:nvSpPr>
          <p:cNvPr id="3" name="Footer Placeholder 2">
            <a:extLst>
              <a:ext uri="{FF2B5EF4-FFF2-40B4-BE49-F238E27FC236}">
                <a16:creationId xmlns:a16="http://schemas.microsoft.com/office/drawing/2014/main" id="{69316F19-0DC5-F948-9C26-5F2B28D66749}"/>
              </a:ext>
            </a:extLst>
          </p:cNvPr>
          <p:cNvSpPr>
            <a:spLocks noGrp="1"/>
          </p:cNvSpPr>
          <p:nvPr>
            <p:ph type="ftr" sz="quarter" idx="11"/>
          </p:nvPr>
        </p:nvSpPr>
        <p:spPr/>
        <p:txBody>
          <a:bodyPr/>
          <a:lstStyle/>
          <a:p>
            <a:r>
              <a:rPr lang="en-US"/>
              <a:t>Lecture 12 - Multiple Linear Regression II</a:t>
            </a:r>
          </a:p>
        </p:txBody>
      </p:sp>
    </p:spTree>
    <p:extLst>
      <p:ext uri="{BB962C8B-B14F-4D97-AF65-F5344CB8AC3E}">
        <p14:creationId xmlns:p14="http://schemas.microsoft.com/office/powerpoint/2010/main" val="128486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4"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Topic: Interpreting Dummy Variables</a:t>
            </a:r>
          </a:p>
        </p:txBody>
      </p:sp>
      <p:sp>
        <p:nvSpPr>
          <p:cNvPr id="3" name="Content Placeholder 2"/>
          <p:cNvSpPr>
            <a:spLocks noGrp="1"/>
          </p:cNvSpPr>
          <p:nvPr>
            <p:ph idx="1"/>
          </p:nvPr>
        </p:nvSpPr>
        <p:spPr>
          <a:xfrm>
            <a:off x="838200" y="1325563"/>
            <a:ext cx="10515600" cy="4727996"/>
          </a:xfrm>
        </p:spPr>
        <p:txBody>
          <a:bodyPr>
            <a:normAutofit/>
          </a:bodyPr>
          <a:lstStyle/>
          <a:p>
            <a:r>
              <a:rPr lang="en-US" dirty="0"/>
              <a:t>Can add categorical variables to regression model, but first need to create dummy codes</a:t>
            </a:r>
          </a:p>
          <a:p>
            <a:pPr lvl="1"/>
            <a:r>
              <a:rPr lang="en-US" dirty="0"/>
              <a:t>If k categories, you only need k-1 dummy variables</a:t>
            </a:r>
          </a:p>
          <a:p>
            <a:pPr lvl="1"/>
            <a:r>
              <a:rPr lang="en-US" dirty="0"/>
              <a:t>Other category acts as reference group; absorbed into intercept</a:t>
            </a:r>
          </a:p>
          <a:p>
            <a:r>
              <a:rPr lang="en-US" dirty="0"/>
              <a:t>Each dummy variable acts as an </a:t>
            </a:r>
            <a:r>
              <a:rPr lang="en-US" u="sng" dirty="0"/>
              <a:t>indicator</a:t>
            </a:r>
            <a:r>
              <a:rPr lang="en-US" dirty="0"/>
              <a:t> of whether the observation is in that category </a:t>
            </a:r>
          </a:p>
          <a:p>
            <a:r>
              <a:rPr lang="en-US" dirty="0"/>
              <a:t>Each dummy coefficients can be interpreted as </a:t>
            </a:r>
            <a:r>
              <a:rPr lang="en-US" i="1" dirty="0"/>
              <a:t>the average difference </a:t>
            </a:r>
            <a:r>
              <a:rPr lang="en-US" dirty="0"/>
              <a:t>in Y between the dummy category and the reference group.</a:t>
            </a:r>
          </a:p>
          <a:p>
            <a:pPr lvl="1"/>
            <a:r>
              <a:rPr lang="en-US" dirty="0"/>
              <a:t>Specifically the dummy coefficients are the linear correction in the model for that level, relative to the reference group.</a:t>
            </a:r>
          </a:p>
        </p:txBody>
      </p:sp>
      <p:sp>
        <p:nvSpPr>
          <p:cNvPr id="4" name="Footer Placeholder 3"/>
          <p:cNvSpPr>
            <a:spLocks noGrp="1"/>
          </p:cNvSpPr>
          <p:nvPr>
            <p:ph type="ftr" sz="quarter" idx="11"/>
          </p:nvPr>
        </p:nvSpPr>
        <p:spPr/>
        <p:txBody>
          <a:bodyPr/>
          <a:lstStyle/>
          <a:p>
            <a:r>
              <a:rPr lang="en-US"/>
              <a:t>Lecture 12 - Multiple Linear Regression II</a:t>
            </a:r>
          </a:p>
        </p:txBody>
      </p:sp>
      <p:sp>
        <p:nvSpPr>
          <p:cNvPr id="5" name="Slide Number Placeholder 4"/>
          <p:cNvSpPr>
            <a:spLocks noGrp="1"/>
          </p:cNvSpPr>
          <p:nvPr>
            <p:ph type="sldNum" sz="quarter" idx="12"/>
          </p:nvPr>
        </p:nvSpPr>
        <p:spPr/>
        <p:txBody>
          <a:bodyPr/>
          <a:lstStyle/>
          <a:p>
            <a:fld id="{F4D71D88-BA1A-4A31-92D9-86A2D66DFAE5}" type="slidenum">
              <a:rPr lang="en-US" smtClean="0"/>
              <a:t>17</a:t>
            </a:fld>
            <a:endParaRPr lang="en-US"/>
          </a:p>
        </p:txBody>
      </p:sp>
    </p:spTree>
    <p:extLst>
      <p:ext uri="{BB962C8B-B14F-4D97-AF65-F5344CB8AC3E}">
        <p14:creationId xmlns:p14="http://schemas.microsoft.com/office/powerpoint/2010/main" val="804841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02497" y="1153610"/>
                <a:ext cx="10515600" cy="5043365"/>
              </a:xfrm>
            </p:spPr>
            <p:txBody>
              <a:bodyPr>
                <a:normAutofit fontScale="85000" lnSpcReduction="20000"/>
              </a:bodyPr>
              <a:lstStyle/>
              <a:p>
                <a:r>
                  <a:rPr lang="en-US" b="1" dirty="0"/>
                  <a:t>Problem</a:t>
                </a:r>
                <a:r>
                  <a:rPr lang="en-US" dirty="0"/>
                  <a:t>: What if, before running our multiple linear regression we look at paired scatter plots and observe that the relationship between independent and response is not simply a straight line? </a:t>
                </a:r>
              </a:p>
              <a:p>
                <a:endParaRPr lang="en-US" dirty="0"/>
              </a:p>
              <a:p>
                <a:endParaRPr lang="en-US" dirty="0"/>
              </a:p>
              <a:p>
                <a:pPr marL="0" indent="0">
                  <a:buNone/>
                </a:pPr>
                <a:endParaRPr lang="en-US" dirty="0"/>
              </a:p>
              <a:p>
                <a:pPr marL="0" indent="0">
                  <a:buNone/>
                </a:pPr>
                <a:endParaRPr lang="en-US" dirty="0"/>
              </a:p>
              <a:p>
                <a:pPr marL="0" indent="0">
                  <a:buNone/>
                </a:pPr>
                <a:endParaRPr lang="en-US" dirty="0"/>
              </a:p>
              <a:p>
                <a:endParaRPr lang="en-US" u="sng" dirty="0"/>
              </a:p>
              <a:p>
                <a:endParaRPr lang="en-US" u="sng" dirty="0"/>
              </a:p>
              <a:p>
                <a:r>
                  <a:rPr lang="en-US" u="sng" dirty="0"/>
                  <a:t>One Solution</a:t>
                </a:r>
                <a:r>
                  <a:rPr lang="en-US" dirty="0"/>
                  <a:t>: Use X</a:t>
                </a:r>
                <a:r>
                  <a:rPr lang="en-US" baseline="30000" dirty="0"/>
                  <a:t>2</a:t>
                </a:r>
                <a:r>
                  <a:rPr lang="en-US" dirty="0"/>
                  <a:t> to model a curvilinear relationship:</a:t>
                </a:r>
              </a:p>
              <a:p>
                <a:pPr marL="0" indent="0" algn="ctr">
                  <a:buNone/>
                </a:pPr>
                <a14:m>
                  <m:oMath xmlns:m="http://schemas.openxmlformats.org/officeDocument/2006/math">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𝑦</m:t>
                        </m:r>
                      </m:e>
                    </m:acc>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𝛽</m:t>
                            </m:r>
                          </m:e>
                        </m:acc>
                      </m:e>
                      <m:sub>
                        <m:r>
                          <a:rPr lang="en-US" i="1">
                            <a:solidFill>
                              <a:srgbClr val="000000"/>
                            </a:solidFill>
                            <a:latin typeface="Cambria Math" panose="02040503050406030204" pitchFamily="18" charset="0"/>
                          </a:rPr>
                          <m:t>0</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𝛽</m:t>
                            </m:r>
                          </m:e>
                        </m:acc>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𝑥</m:t>
                    </m:r>
                    <m:r>
                      <a:rPr lang="en-US" b="0" i="1" baseline="-25000" smtClean="0">
                        <a:solidFill>
                          <a:srgbClr val="000000"/>
                        </a:solidFill>
                        <a:latin typeface="Cambria Math" panose="02040503050406030204" pitchFamily="18" charset="0"/>
                      </a:rPr>
                      <m:t>1</m:t>
                    </m:r>
                    <m:r>
                      <a:rPr lang="en-US" i="1">
                        <a:solidFill>
                          <a:srgbClr val="000000"/>
                        </a:solidFill>
                        <a:latin typeface="Cambria Math" charset="0"/>
                      </a:rPr>
                      <m:t>+</m:t>
                    </m:r>
                    <m:sSub>
                      <m:sSubPr>
                        <m:ctrlPr>
                          <a:rPr lang="en-US" i="1">
                            <a:solidFill>
                              <a:srgbClr val="000000"/>
                            </a:solidFill>
                            <a:latin typeface="Cambria Math" panose="02040503050406030204" pitchFamily="18" charset="0"/>
                          </a:rPr>
                        </m:ctrlPr>
                      </m:sSubPr>
                      <m:e>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𝛽</m:t>
                            </m:r>
                          </m:e>
                        </m:acc>
                      </m:e>
                      <m:sub>
                        <m:r>
                          <a:rPr lang="en-US" i="1">
                            <a:solidFill>
                              <a:srgbClr val="000000"/>
                            </a:solidFill>
                            <a:latin typeface="Cambria Math" charset="0"/>
                          </a:rPr>
                          <m:t>2</m:t>
                        </m:r>
                      </m:sub>
                    </m:sSub>
                    <m:r>
                      <a:rPr lang="en-US" i="1">
                        <a:solidFill>
                          <a:srgbClr val="000000"/>
                        </a:solidFill>
                        <a:latin typeface="Cambria Math" panose="02040503050406030204" pitchFamily="18" charset="0"/>
                      </a:rPr>
                      <m:t>𝑥</m:t>
                    </m:r>
                    <m:r>
                      <a:rPr lang="en-US" b="0" i="1" baseline="-25000" smtClean="0">
                        <a:solidFill>
                          <a:srgbClr val="000000"/>
                        </a:solidFill>
                        <a:latin typeface="Cambria Math" panose="02040503050406030204" pitchFamily="18" charset="0"/>
                      </a:rPr>
                      <m:t>1</m:t>
                    </m:r>
                  </m:oMath>
                </a14:m>
                <a:r>
                  <a:rPr lang="en-US" baseline="30000" dirty="0"/>
                  <a:t>2</a:t>
                </a:r>
                <a:endParaRPr lang="en-US" dirty="0"/>
              </a:p>
              <a:p>
                <a:r>
                  <a:rPr lang="en-US" dirty="0"/>
                  <a:t>x</a:t>
                </a:r>
                <a:r>
                  <a:rPr lang="en-US" baseline="-25000" dirty="0"/>
                  <a:t>1</a:t>
                </a:r>
                <a:r>
                  <a:rPr lang="en-US" baseline="30000" dirty="0"/>
                  <a:t>2</a:t>
                </a:r>
                <a:r>
                  <a:rPr lang="en-US" dirty="0"/>
                  <a:t> is treated as another predictor, data is generated by simply squaring the features value for each observation!</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02497" y="1153610"/>
                <a:ext cx="10515600" cy="5043365"/>
              </a:xfrm>
              <a:blipFill>
                <a:blip r:embed="rId2"/>
                <a:stretch>
                  <a:fillRect l="-724" t="-3008" b="-100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Lecture 12 - Multiple Linear Regression II</a:t>
            </a:r>
          </a:p>
        </p:txBody>
      </p:sp>
      <p:sp>
        <p:nvSpPr>
          <p:cNvPr id="5" name="Slide Number Placeholder 4"/>
          <p:cNvSpPr>
            <a:spLocks noGrp="1"/>
          </p:cNvSpPr>
          <p:nvPr>
            <p:ph type="sldNum" sz="quarter" idx="12"/>
          </p:nvPr>
        </p:nvSpPr>
        <p:spPr/>
        <p:txBody>
          <a:bodyPr/>
          <a:lstStyle/>
          <a:p>
            <a:fld id="{F4D71D88-BA1A-4A31-92D9-86A2D66DFAE5}" type="slidenum">
              <a:rPr lang="en-US" smtClean="0"/>
              <a:t>18</a:t>
            </a:fld>
            <a:endParaRPr lang="en-US"/>
          </a:p>
        </p:txBody>
      </p:sp>
      <p:sp>
        <p:nvSpPr>
          <p:cNvPr id="9" name="Title 1">
            <a:extLst>
              <a:ext uri="{FF2B5EF4-FFF2-40B4-BE49-F238E27FC236}">
                <a16:creationId xmlns:a16="http://schemas.microsoft.com/office/drawing/2014/main" id="{3DAE0A1B-7F66-B04B-BCB4-0B0FC588ACE4}"/>
              </a:ext>
            </a:extLst>
          </p:cNvPr>
          <p:cNvSpPr>
            <a:spLocks noGrp="1"/>
          </p:cNvSpPr>
          <p:nvPr>
            <p:ph type="title"/>
          </p:nvPr>
        </p:nvSpPr>
        <p:spPr>
          <a:xfrm>
            <a:off x="838200" y="18873"/>
            <a:ext cx="10515600" cy="1153610"/>
          </a:xfrm>
        </p:spPr>
        <p:txBody>
          <a:bodyPr/>
          <a:lstStyle/>
          <a:p>
            <a:r>
              <a:rPr lang="en-US" u="sng" dirty="0" err="1"/>
              <a:t>Mult</a:t>
            </a:r>
            <a:r>
              <a:rPr lang="en-US" u="sng" dirty="0"/>
              <a:t>. </a:t>
            </a:r>
            <a:r>
              <a:rPr lang="en-US" u="sng" dirty="0" err="1"/>
              <a:t>Regr</a:t>
            </a:r>
            <a:r>
              <a:rPr lang="en-US" u="sng" dirty="0"/>
              <a:t>: Quadratic Terms </a:t>
            </a:r>
          </a:p>
        </p:txBody>
      </p:sp>
      <p:pic>
        <p:nvPicPr>
          <p:cNvPr id="1028" name="Picture 4" descr="Scatter plots with best-fitting fitted regressions. (a) Fitted quadratic regression line for RTs of Exp 2. against the relatedness rating scores of Exp 1. (b) Scatter plot and fitted linear regression line for N400 amplitude of Exp 2. against relatedness rating scores of Exp 1. ">
            <a:extLst>
              <a:ext uri="{FF2B5EF4-FFF2-40B4-BE49-F238E27FC236}">
                <a16:creationId xmlns:a16="http://schemas.microsoft.com/office/drawing/2014/main" id="{A1F7BF75-D1A8-B840-B5E5-C89E3A9B4F5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000"/>
          <a:stretch/>
        </p:blipFill>
        <p:spPr bwMode="auto">
          <a:xfrm>
            <a:off x="3072568" y="2104706"/>
            <a:ext cx="2698750" cy="21971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Scatter plots with best-fitting fitted regressions. (a) Fitted quadratic regression line for RTs of Exp 2. against the relatedness rating scores of Exp 1. (b) Scatter plot and fitted linear regression line for N400 amplitude of Exp 2. against relatedness rating scores of Exp 1. ">
            <a:extLst>
              <a:ext uri="{FF2B5EF4-FFF2-40B4-BE49-F238E27FC236}">
                <a16:creationId xmlns:a16="http://schemas.microsoft.com/office/drawing/2014/main" id="{7766C78D-50AF-BA48-9CB2-681B6083102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7606"/>
          <a:stretch/>
        </p:blipFill>
        <p:spPr bwMode="auto">
          <a:xfrm>
            <a:off x="8189843" y="2104706"/>
            <a:ext cx="2827959" cy="21971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5CE61205-83E4-0D46-918E-9902ECD11A96}"/>
              </a:ext>
            </a:extLst>
          </p:cNvPr>
          <p:cNvSpPr txBox="1"/>
          <p:nvPr/>
        </p:nvSpPr>
        <p:spPr>
          <a:xfrm>
            <a:off x="1174198" y="2485024"/>
            <a:ext cx="2188865" cy="1200329"/>
          </a:xfrm>
          <a:prstGeom prst="rect">
            <a:avLst/>
          </a:prstGeom>
          <a:solidFill>
            <a:schemeClr val="bg1"/>
          </a:solidFill>
          <a:ln>
            <a:solidFill>
              <a:srgbClr val="C00000"/>
            </a:solidFill>
          </a:ln>
        </p:spPr>
        <p:txBody>
          <a:bodyPr wrap="square" rtlCol="0">
            <a:spAutoFit/>
          </a:bodyPr>
          <a:lstStyle/>
          <a:p>
            <a:r>
              <a:rPr lang="en-US" sz="2400" dirty="0">
                <a:solidFill>
                  <a:srgbClr val="C00000"/>
                </a:solidFill>
              </a:rPr>
              <a:t>(Barely) Linear Scatterplot </a:t>
            </a:r>
          </a:p>
          <a:p>
            <a:r>
              <a:rPr lang="en-US" sz="2400" dirty="0">
                <a:solidFill>
                  <a:srgbClr val="C00000"/>
                </a:solidFill>
              </a:rPr>
              <a:t>Rel.</a:t>
            </a:r>
          </a:p>
        </p:txBody>
      </p:sp>
      <p:sp>
        <p:nvSpPr>
          <p:cNvPr id="14" name="TextBox 13">
            <a:extLst>
              <a:ext uri="{FF2B5EF4-FFF2-40B4-BE49-F238E27FC236}">
                <a16:creationId xmlns:a16="http://schemas.microsoft.com/office/drawing/2014/main" id="{EC3F2BD5-26BF-4E4B-9AD6-96BAC3A9227D}"/>
              </a:ext>
            </a:extLst>
          </p:cNvPr>
          <p:cNvSpPr txBox="1"/>
          <p:nvPr/>
        </p:nvSpPr>
        <p:spPr>
          <a:xfrm>
            <a:off x="6225572" y="2474964"/>
            <a:ext cx="2126248" cy="1200329"/>
          </a:xfrm>
          <a:prstGeom prst="rect">
            <a:avLst/>
          </a:prstGeom>
          <a:solidFill>
            <a:schemeClr val="bg1"/>
          </a:solidFill>
          <a:ln>
            <a:solidFill>
              <a:srgbClr val="C00000"/>
            </a:solidFill>
          </a:ln>
        </p:spPr>
        <p:txBody>
          <a:bodyPr wrap="square" rtlCol="0">
            <a:spAutoFit/>
          </a:bodyPr>
          <a:lstStyle/>
          <a:p>
            <a:r>
              <a:rPr lang="en-US" sz="2400" dirty="0">
                <a:solidFill>
                  <a:srgbClr val="C00000"/>
                </a:solidFill>
              </a:rPr>
              <a:t>Nonlinear Scatterplot Rel.</a:t>
            </a:r>
          </a:p>
        </p:txBody>
      </p:sp>
    </p:spTree>
    <p:extLst>
      <p:ext uri="{BB962C8B-B14F-4D97-AF65-F5344CB8AC3E}">
        <p14:creationId xmlns:p14="http://schemas.microsoft.com/office/powerpoint/2010/main" val="1316749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err="1"/>
              <a:t>Mult</a:t>
            </a:r>
            <a:r>
              <a:rPr lang="en-US" u="sng" dirty="0"/>
              <a:t>. </a:t>
            </a:r>
            <a:r>
              <a:rPr lang="en-US" u="sng" dirty="0" err="1"/>
              <a:t>Regr</a:t>
            </a:r>
            <a:r>
              <a:rPr lang="en-US" u="sng" dirty="0"/>
              <a:t>: Quadratic Terms </a:t>
            </a:r>
          </a:p>
        </p:txBody>
      </p:sp>
      <p:sp>
        <p:nvSpPr>
          <p:cNvPr id="3" name="Content Placeholder 2"/>
          <p:cNvSpPr>
            <a:spLocks noGrp="1"/>
          </p:cNvSpPr>
          <p:nvPr>
            <p:ph idx="1"/>
          </p:nvPr>
        </p:nvSpPr>
        <p:spPr>
          <a:xfrm>
            <a:off x="838200" y="1441311"/>
            <a:ext cx="10515600" cy="4461777"/>
          </a:xfrm>
        </p:spPr>
        <p:txBody>
          <a:bodyPr>
            <a:normAutofit/>
          </a:bodyPr>
          <a:lstStyle/>
          <a:p>
            <a:r>
              <a:rPr lang="en-US" dirty="0"/>
              <a:t>A quadratic term is an interaction of a variable with itself, sometimes we suspect these relationships even without seeing the scatter plot.</a:t>
            </a:r>
          </a:p>
          <a:p>
            <a:pPr lvl="1"/>
            <a:r>
              <a:rPr lang="en-US" u="sng" dirty="0"/>
              <a:t>Example</a:t>
            </a:r>
            <a:r>
              <a:rPr lang="en-US" dirty="0"/>
              <a:t>: Modeling the effect of increasing the distance from Pitt on sat score might also be dependent on the current distance from Pitt, thus requiring a quadratic term.</a:t>
            </a:r>
          </a:p>
          <a:p>
            <a:pPr lvl="1"/>
            <a:endParaRPr lang="en-US" dirty="0"/>
          </a:p>
          <a:p>
            <a:r>
              <a:rPr lang="en-US" b="1" dirty="0"/>
              <a:t>Warning</a:t>
            </a:r>
            <a:r>
              <a:rPr lang="en-US" dirty="0"/>
              <a:t>: Adding quadratic terms increases the number of variables in your model like anything else, and thus hurts the models r</a:t>
            </a:r>
            <a:r>
              <a:rPr lang="en-US" baseline="30000" dirty="0"/>
              <a:t>2</a:t>
            </a:r>
            <a:r>
              <a:rPr lang="en-US" dirty="0"/>
              <a:t> unless this relationship is strongly present. </a:t>
            </a:r>
          </a:p>
          <a:p>
            <a:pPr lvl="1"/>
            <a:r>
              <a:rPr lang="en-US" dirty="0"/>
              <a:t>It’s also an easy way to overfit your data, can lead to bizarre predictions!</a:t>
            </a:r>
          </a:p>
        </p:txBody>
      </p:sp>
      <p:sp>
        <p:nvSpPr>
          <p:cNvPr id="4" name="Footer Placeholder 3"/>
          <p:cNvSpPr>
            <a:spLocks noGrp="1"/>
          </p:cNvSpPr>
          <p:nvPr>
            <p:ph type="ftr" sz="quarter" idx="11"/>
          </p:nvPr>
        </p:nvSpPr>
        <p:spPr/>
        <p:txBody>
          <a:bodyPr/>
          <a:lstStyle/>
          <a:p>
            <a:r>
              <a:rPr lang="en-US"/>
              <a:t>Lecture 12 - Multiple Linear Regression II</a:t>
            </a:r>
          </a:p>
        </p:txBody>
      </p:sp>
      <p:sp>
        <p:nvSpPr>
          <p:cNvPr id="5" name="Slide Number Placeholder 4"/>
          <p:cNvSpPr>
            <a:spLocks noGrp="1"/>
          </p:cNvSpPr>
          <p:nvPr>
            <p:ph type="sldNum" sz="quarter" idx="12"/>
          </p:nvPr>
        </p:nvSpPr>
        <p:spPr/>
        <p:txBody>
          <a:bodyPr/>
          <a:lstStyle/>
          <a:p>
            <a:fld id="{F4D71D88-BA1A-4A31-92D9-86A2D66DFAE5}" type="slidenum">
              <a:rPr lang="en-US" smtClean="0"/>
              <a:t>19</a:t>
            </a:fld>
            <a:endParaRPr lang="en-US"/>
          </a:p>
        </p:txBody>
      </p:sp>
    </p:spTree>
    <p:extLst>
      <p:ext uri="{BB962C8B-B14F-4D97-AF65-F5344CB8AC3E}">
        <p14:creationId xmlns:p14="http://schemas.microsoft.com/office/powerpoint/2010/main" val="1458844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B84981-0ACC-417F-BE2E-BE99A615F328}"/>
              </a:ext>
            </a:extLst>
          </p:cNvPr>
          <p:cNvSpPr>
            <a:spLocks noGrp="1"/>
          </p:cNvSpPr>
          <p:nvPr>
            <p:ph idx="1"/>
          </p:nvPr>
        </p:nvSpPr>
        <p:spPr>
          <a:xfrm>
            <a:off x="678944" y="1433357"/>
            <a:ext cx="11138807" cy="4399869"/>
          </a:xfrm>
        </p:spPr>
        <p:txBody>
          <a:bodyPr>
            <a:normAutofit/>
          </a:bodyPr>
          <a:lstStyle/>
          <a:p>
            <a:pPr marL="514350" indent="-514350">
              <a:lnSpc>
                <a:spcPct val="150000"/>
              </a:lnSpc>
              <a:buFont typeface="+mj-lt"/>
              <a:buAutoNum type="arabicPeriod"/>
            </a:pPr>
            <a:r>
              <a:rPr lang="en-US" sz="2400" dirty="0"/>
              <a:t>Review multiple regression [5 Mins]</a:t>
            </a:r>
          </a:p>
          <a:p>
            <a:pPr marL="514350" indent="-514350">
              <a:lnSpc>
                <a:spcPct val="150000"/>
              </a:lnSpc>
              <a:buFont typeface="+mj-lt"/>
              <a:buAutoNum type="arabicPeriod"/>
            </a:pPr>
            <a:r>
              <a:rPr lang="en-US" sz="2400" dirty="0"/>
              <a:t>Multiple regression with numeric and categorical variables. [10 Mins]</a:t>
            </a:r>
          </a:p>
          <a:p>
            <a:pPr marL="514350" indent="-514350">
              <a:lnSpc>
                <a:spcPct val="150000"/>
              </a:lnSpc>
              <a:buFont typeface="+mj-lt"/>
              <a:buAutoNum type="arabicPeriod"/>
            </a:pPr>
            <a:r>
              <a:rPr lang="en-US" sz="2400" dirty="0" err="1"/>
              <a:t>Mult</a:t>
            </a:r>
            <a:r>
              <a:rPr lang="en-US" sz="2400" dirty="0"/>
              <a:t>. </a:t>
            </a:r>
            <a:r>
              <a:rPr lang="en-US" sz="2400" dirty="0" err="1"/>
              <a:t>Regr</a:t>
            </a:r>
            <a:r>
              <a:rPr lang="en-US" sz="2400" dirty="0"/>
              <a:t>. with numeric and categorical variables in R [10 Mins]</a:t>
            </a:r>
          </a:p>
          <a:p>
            <a:pPr marL="514350" indent="-514350">
              <a:lnSpc>
                <a:spcPct val="150000"/>
              </a:lnSpc>
              <a:buFont typeface="+mj-lt"/>
              <a:buAutoNum type="arabicPeriod"/>
            </a:pPr>
            <a:r>
              <a:rPr lang="en-US" sz="2400" dirty="0"/>
              <a:t>Dummy encodings of categorical variables [10 Mins]</a:t>
            </a:r>
          </a:p>
          <a:p>
            <a:pPr marL="514350" indent="-514350">
              <a:lnSpc>
                <a:spcPct val="150000"/>
              </a:lnSpc>
              <a:buFont typeface="+mj-lt"/>
              <a:buAutoNum type="arabicPeriod"/>
            </a:pPr>
            <a:r>
              <a:rPr lang="en-US" sz="2400" dirty="0" err="1"/>
              <a:t>Mult</a:t>
            </a:r>
            <a:r>
              <a:rPr lang="en-US" sz="2400" dirty="0"/>
              <a:t>. </a:t>
            </a:r>
            <a:r>
              <a:rPr lang="en-US" sz="2400" dirty="0" err="1"/>
              <a:t>Regr</a:t>
            </a:r>
            <a:r>
              <a:rPr lang="en-US" sz="2400" dirty="0"/>
              <a:t>. with non-linear terms: Quadratic terms [5 Mins]</a:t>
            </a:r>
          </a:p>
          <a:p>
            <a:pPr marL="514350" indent="-514350">
              <a:lnSpc>
                <a:spcPct val="150000"/>
              </a:lnSpc>
              <a:buFont typeface="+mj-lt"/>
              <a:buAutoNum type="arabicPeriod"/>
            </a:pPr>
            <a:r>
              <a:rPr lang="en-US" sz="2400" dirty="0" err="1"/>
              <a:t>Mult</a:t>
            </a:r>
            <a:r>
              <a:rPr lang="en-US" sz="2400" dirty="0"/>
              <a:t>. </a:t>
            </a:r>
            <a:r>
              <a:rPr lang="en-US" sz="2400" dirty="0" err="1"/>
              <a:t>Regr</a:t>
            </a:r>
            <a:r>
              <a:rPr lang="en-US" sz="2400" dirty="0"/>
              <a:t>. with non-linear terms: Interaction terms [5 Mins]</a:t>
            </a:r>
          </a:p>
          <a:p>
            <a:pPr marL="0" indent="0">
              <a:lnSpc>
                <a:spcPct val="150000"/>
              </a:lnSpc>
              <a:buNone/>
            </a:pPr>
            <a:endParaRPr lang="en-US" sz="2400" dirty="0"/>
          </a:p>
          <a:p>
            <a:pPr marL="0" indent="0">
              <a:buNone/>
            </a:pPr>
            <a:endParaRPr lang="en-US" sz="100" dirty="0"/>
          </a:p>
        </p:txBody>
      </p:sp>
      <p:sp>
        <p:nvSpPr>
          <p:cNvPr id="4" name="Footer Placeholder 3">
            <a:extLst>
              <a:ext uri="{FF2B5EF4-FFF2-40B4-BE49-F238E27FC236}">
                <a16:creationId xmlns:a16="http://schemas.microsoft.com/office/drawing/2014/main" id="{1A2CC8B6-CC04-4E01-B6BF-C398277DB263}"/>
              </a:ext>
            </a:extLst>
          </p:cNvPr>
          <p:cNvSpPr>
            <a:spLocks noGrp="1"/>
          </p:cNvSpPr>
          <p:nvPr>
            <p:ph type="ftr" sz="quarter" idx="11"/>
          </p:nvPr>
        </p:nvSpPr>
        <p:spPr/>
        <p:txBody>
          <a:bodyPr/>
          <a:lstStyle/>
          <a:p>
            <a:r>
              <a:rPr lang="en-US"/>
              <a:t>Lecture 12 - Multiple Linear Regression II</a:t>
            </a:r>
          </a:p>
        </p:txBody>
      </p:sp>
      <p:sp>
        <p:nvSpPr>
          <p:cNvPr id="6" name="Slide Number Placeholder 5">
            <a:extLst>
              <a:ext uri="{FF2B5EF4-FFF2-40B4-BE49-F238E27FC236}">
                <a16:creationId xmlns:a16="http://schemas.microsoft.com/office/drawing/2014/main" id="{DBD9EF64-A4B5-4BCF-B00C-F7B648E2D1EB}"/>
              </a:ext>
            </a:extLst>
          </p:cNvPr>
          <p:cNvSpPr>
            <a:spLocks noGrp="1"/>
          </p:cNvSpPr>
          <p:nvPr>
            <p:ph type="sldNum" sz="quarter" idx="12"/>
          </p:nvPr>
        </p:nvSpPr>
        <p:spPr/>
        <p:txBody>
          <a:bodyPr/>
          <a:lstStyle/>
          <a:p>
            <a:fld id="{2ED2C57A-F7DF-46C2-A706-F642AD4437AF}" type="slidenum">
              <a:rPr lang="en-US" smtClean="0"/>
              <a:t>2</a:t>
            </a:fld>
            <a:endParaRPr lang="en-US"/>
          </a:p>
        </p:txBody>
      </p:sp>
      <p:sp>
        <p:nvSpPr>
          <p:cNvPr id="8" name="Title 1">
            <a:extLst>
              <a:ext uri="{FF2B5EF4-FFF2-40B4-BE49-F238E27FC236}">
                <a16:creationId xmlns:a16="http://schemas.microsoft.com/office/drawing/2014/main" id="{8E95AC5F-E29A-8849-8105-168542854DBE}"/>
              </a:ext>
            </a:extLst>
          </p:cNvPr>
          <p:cNvSpPr txBox="1">
            <a:spLocks/>
          </p:cNvSpPr>
          <p:nvPr/>
        </p:nvSpPr>
        <p:spPr>
          <a:xfrm>
            <a:off x="838201" y="0"/>
            <a:ext cx="868819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dirty="0"/>
              <a:t>Lecture Summary</a:t>
            </a:r>
          </a:p>
        </p:txBody>
      </p:sp>
    </p:spTree>
    <p:extLst>
      <p:ext uri="{BB962C8B-B14F-4D97-AF65-F5344CB8AC3E}">
        <p14:creationId xmlns:p14="http://schemas.microsoft.com/office/powerpoint/2010/main" val="1060020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084" y="1325563"/>
            <a:ext cx="7543800" cy="5105400"/>
          </a:xfrm>
          <a:prstGeom prst="rect">
            <a:avLst/>
          </a:prstGeom>
        </p:spPr>
      </p:pic>
      <p:sp>
        <p:nvSpPr>
          <p:cNvPr id="2" name="Title 1"/>
          <p:cNvSpPr>
            <a:spLocks noGrp="1"/>
          </p:cNvSpPr>
          <p:nvPr>
            <p:ph type="title"/>
          </p:nvPr>
        </p:nvSpPr>
        <p:spPr/>
        <p:txBody>
          <a:bodyPr/>
          <a:lstStyle/>
          <a:p>
            <a:r>
              <a:rPr lang="en-US" u="sng" dirty="0"/>
              <a:t>Example</a:t>
            </a:r>
            <a:r>
              <a:rPr lang="en-US" dirty="0"/>
              <a:t>: Is SAT Score a quadratic function of the distance from </a:t>
            </a:r>
            <a:r>
              <a:rPr lang="en-US" dirty="0" err="1"/>
              <a:t>pitt</a:t>
            </a:r>
            <a:r>
              <a:rPr lang="en-US" dirty="0"/>
              <a:t>?</a:t>
            </a:r>
          </a:p>
        </p:txBody>
      </p:sp>
      <p:sp>
        <p:nvSpPr>
          <p:cNvPr id="12" name="Rectangle: Rounded Corners 11">
            <a:extLst>
              <a:ext uri="{FF2B5EF4-FFF2-40B4-BE49-F238E27FC236}">
                <a16:creationId xmlns:a16="http://schemas.microsoft.com/office/drawing/2014/main" id="{3FDCA445-67A1-4CC0-8288-89B82FEE8B4C}"/>
              </a:ext>
            </a:extLst>
          </p:cNvPr>
          <p:cNvSpPr/>
          <p:nvPr/>
        </p:nvSpPr>
        <p:spPr>
          <a:xfrm>
            <a:off x="5217256" y="1322760"/>
            <a:ext cx="2102981" cy="30101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F9559CD9-2628-4E36-B4FD-E879A35DC205}"/>
              </a:ext>
            </a:extLst>
          </p:cNvPr>
          <p:cNvCxnSpPr>
            <a:cxnSpLocks/>
          </p:cNvCxnSpPr>
          <p:nvPr/>
        </p:nvCxnSpPr>
        <p:spPr>
          <a:xfrm flipH="1" flipV="1">
            <a:off x="6446520" y="1623775"/>
            <a:ext cx="1516980" cy="54549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92915E1-A580-4AEC-AC3D-9CD41309918C}"/>
              </a:ext>
            </a:extLst>
          </p:cNvPr>
          <p:cNvSpPr txBox="1"/>
          <p:nvPr/>
        </p:nvSpPr>
        <p:spPr>
          <a:xfrm>
            <a:off x="8022020" y="1763819"/>
            <a:ext cx="3920359" cy="830997"/>
          </a:xfrm>
          <a:prstGeom prst="rect">
            <a:avLst/>
          </a:prstGeom>
          <a:noFill/>
        </p:spPr>
        <p:txBody>
          <a:bodyPr wrap="square" rtlCol="0">
            <a:spAutoFit/>
          </a:bodyPr>
          <a:lstStyle/>
          <a:p>
            <a:r>
              <a:rPr lang="en-US" sz="2400" dirty="0">
                <a:solidFill>
                  <a:srgbClr val="C00000"/>
                </a:solidFill>
              </a:rPr>
              <a:t>May opt to create new column, or use </a:t>
            </a:r>
            <a:r>
              <a:rPr lang="en-US" sz="2400" dirty="0">
                <a:solidFill>
                  <a:srgbClr val="C00000"/>
                </a:solidFill>
                <a:latin typeface="Times New Roman" panose="02020603050405020304" pitchFamily="18" charset="0"/>
                <a:cs typeface="Times New Roman" panose="02020603050405020304" pitchFamily="18" charset="0"/>
              </a:rPr>
              <a:t>I</a:t>
            </a:r>
            <a:r>
              <a:rPr lang="en-US" sz="2400" dirty="0">
                <a:solidFill>
                  <a:srgbClr val="C00000"/>
                </a:solidFill>
              </a:rPr>
              <a:t>() notation</a:t>
            </a:r>
          </a:p>
        </p:txBody>
      </p:sp>
      <p:sp>
        <p:nvSpPr>
          <p:cNvPr id="17" name="Rectangle: Rounded Corners 16">
            <a:extLst>
              <a:ext uri="{FF2B5EF4-FFF2-40B4-BE49-F238E27FC236}">
                <a16:creationId xmlns:a16="http://schemas.microsoft.com/office/drawing/2014/main" id="{78BB03EE-28EC-405B-B7ED-635B625F7D3B}"/>
              </a:ext>
            </a:extLst>
          </p:cNvPr>
          <p:cNvSpPr/>
          <p:nvPr/>
        </p:nvSpPr>
        <p:spPr>
          <a:xfrm>
            <a:off x="803639" y="4587881"/>
            <a:ext cx="6115321" cy="21272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C9B40E13-E936-4FA9-B113-4E48E3647662}"/>
              </a:ext>
            </a:extLst>
          </p:cNvPr>
          <p:cNvCxnSpPr>
            <a:cxnSpLocks/>
          </p:cNvCxnSpPr>
          <p:nvPr/>
        </p:nvCxnSpPr>
        <p:spPr>
          <a:xfrm flipH="1">
            <a:off x="6930406" y="4648840"/>
            <a:ext cx="1033094" cy="4540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3D38F7F-C87D-4FFB-8E3E-9A921249DBA0}"/>
              </a:ext>
            </a:extLst>
          </p:cNvPr>
          <p:cNvSpPr txBox="1"/>
          <p:nvPr/>
        </p:nvSpPr>
        <p:spPr>
          <a:xfrm>
            <a:off x="7997689" y="4187175"/>
            <a:ext cx="4194311" cy="830997"/>
          </a:xfrm>
          <a:prstGeom prst="rect">
            <a:avLst/>
          </a:prstGeom>
          <a:noFill/>
        </p:spPr>
        <p:txBody>
          <a:bodyPr wrap="square" rtlCol="0">
            <a:spAutoFit/>
          </a:bodyPr>
          <a:lstStyle/>
          <a:p>
            <a:r>
              <a:rPr lang="en-US" sz="2400" dirty="0">
                <a:solidFill>
                  <a:srgbClr val="C00000"/>
                </a:solidFill>
              </a:rPr>
              <a:t>Note the quadratic Term is not significant here</a:t>
            </a:r>
          </a:p>
        </p:txBody>
      </p:sp>
      <p:sp>
        <p:nvSpPr>
          <p:cNvPr id="3" name="Footer Placeholder 2"/>
          <p:cNvSpPr>
            <a:spLocks noGrp="1"/>
          </p:cNvSpPr>
          <p:nvPr>
            <p:ph type="ftr" sz="quarter" idx="11"/>
          </p:nvPr>
        </p:nvSpPr>
        <p:spPr/>
        <p:txBody>
          <a:bodyPr/>
          <a:lstStyle/>
          <a:p>
            <a:r>
              <a:rPr lang="en-US"/>
              <a:t>Lecture 12 - Multiple Linear Regression II</a:t>
            </a:r>
          </a:p>
        </p:txBody>
      </p:sp>
      <p:sp>
        <p:nvSpPr>
          <p:cNvPr id="4" name="Slide Number Placeholder 3"/>
          <p:cNvSpPr>
            <a:spLocks noGrp="1"/>
          </p:cNvSpPr>
          <p:nvPr>
            <p:ph type="sldNum" sz="quarter" idx="12"/>
          </p:nvPr>
        </p:nvSpPr>
        <p:spPr/>
        <p:txBody>
          <a:bodyPr/>
          <a:lstStyle/>
          <a:p>
            <a:fld id="{F4D71D88-BA1A-4A31-92D9-86A2D66DFAE5}" type="slidenum">
              <a:rPr lang="en-US" smtClean="0"/>
              <a:t>20</a:t>
            </a:fld>
            <a:endParaRPr lang="en-US"/>
          </a:p>
        </p:txBody>
      </p:sp>
      <p:cxnSp>
        <p:nvCxnSpPr>
          <p:cNvPr id="15" name="Straight Arrow Connector 14">
            <a:extLst>
              <a:ext uri="{FF2B5EF4-FFF2-40B4-BE49-F238E27FC236}">
                <a16:creationId xmlns:a16="http://schemas.microsoft.com/office/drawing/2014/main" id="{4F088550-F3FD-FC4C-8BED-D7FA20BD4E15}"/>
              </a:ext>
            </a:extLst>
          </p:cNvPr>
          <p:cNvCxnSpPr>
            <a:cxnSpLocks/>
          </p:cNvCxnSpPr>
          <p:nvPr/>
        </p:nvCxnSpPr>
        <p:spPr>
          <a:xfrm flipH="1" flipV="1">
            <a:off x="6388000" y="2530781"/>
            <a:ext cx="1516980" cy="54549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0657B39-BC3C-C94F-ABE3-8B9D4A2551F6}"/>
              </a:ext>
            </a:extLst>
          </p:cNvPr>
          <p:cNvSpPr txBox="1"/>
          <p:nvPr/>
        </p:nvSpPr>
        <p:spPr>
          <a:xfrm>
            <a:off x="8022020" y="2881312"/>
            <a:ext cx="3920359" cy="830997"/>
          </a:xfrm>
          <a:prstGeom prst="rect">
            <a:avLst/>
          </a:prstGeom>
          <a:noFill/>
        </p:spPr>
        <p:txBody>
          <a:bodyPr wrap="square" rtlCol="0">
            <a:spAutoFit/>
          </a:bodyPr>
          <a:lstStyle/>
          <a:p>
            <a:r>
              <a:rPr lang="en-US" sz="2400" dirty="0">
                <a:solidFill>
                  <a:srgbClr val="C00000"/>
                </a:solidFill>
              </a:rPr>
              <a:t>To make quadratic term use syntax I(var_name^2)!</a:t>
            </a:r>
          </a:p>
        </p:txBody>
      </p:sp>
    </p:spTree>
    <p:extLst>
      <p:ext uri="{BB962C8B-B14F-4D97-AF65-F5344CB8AC3E}">
        <p14:creationId xmlns:p14="http://schemas.microsoft.com/office/powerpoint/2010/main" val="175649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p:bldP spid="17" grpId="0" animBg="1"/>
      <p:bldP spid="19"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err="1"/>
              <a:t>Mult</a:t>
            </a:r>
            <a:r>
              <a:rPr lang="en-US" u="sng" dirty="0"/>
              <a:t>. </a:t>
            </a:r>
            <a:r>
              <a:rPr lang="en-US" u="sng" dirty="0" err="1"/>
              <a:t>Regr</a:t>
            </a:r>
            <a:r>
              <a:rPr lang="en-US" u="sng" dirty="0"/>
              <a:t>.: Interaction Terms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203768"/>
                <a:ext cx="10515600" cy="5152582"/>
              </a:xfrm>
            </p:spPr>
            <p:txBody>
              <a:bodyPr>
                <a:normAutofit fontScale="92500"/>
              </a:bodyPr>
              <a:lstStyle/>
              <a:p>
                <a:r>
                  <a:rPr lang="en-US" dirty="0"/>
                  <a:t>More generally than just quadratic terms, sometimes the the effect of one variable depends on the value of another variable</a:t>
                </a:r>
              </a:p>
              <a:p>
                <a:pPr lvl="1"/>
                <a:r>
                  <a:rPr lang="en-US" dirty="0"/>
                  <a:t>Can include interactions of 2 or more variables</a:t>
                </a:r>
              </a:p>
              <a:p>
                <a:pPr lvl="1"/>
                <a:r>
                  <a:rPr lang="en-US" dirty="0"/>
                  <a:t>Usually one continuous and one categorical variable (but not always)</a:t>
                </a:r>
              </a:p>
              <a:p>
                <a:pPr lvl="1"/>
                <a:r>
                  <a:rPr lang="en-US" dirty="0">
                    <a:solidFill>
                      <a:srgbClr val="000000"/>
                    </a:solidFill>
                  </a:rPr>
                  <a:t>Model is of the form: </a:t>
                </a:r>
                <a14:m>
                  <m:oMath xmlns:m="http://schemas.openxmlformats.org/officeDocument/2006/math">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𝑦</m:t>
                        </m:r>
                      </m:e>
                    </m:acc>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𝛽</m:t>
                            </m:r>
                          </m:e>
                        </m:acc>
                      </m:e>
                      <m:sub>
                        <m:r>
                          <a:rPr lang="en-US" i="1">
                            <a:solidFill>
                              <a:srgbClr val="000000"/>
                            </a:solidFill>
                            <a:latin typeface="Cambria Math" panose="02040503050406030204" pitchFamily="18" charset="0"/>
                          </a:rPr>
                          <m:t>0</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𝛽</m:t>
                            </m:r>
                          </m:e>
                        </m:acc>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𝑥</m:t>
                    </m:r>
                    <m:r>
                      <a:rPr lang="en-US" b="0" i="1" baseline="-25000" smtClean="0">
                        <a:solidFill>
                          <a:srgbClr val="000000"/>
                        </a:solidFill>
                        <a:latin typeface="Cambria Math" panose="02040503050406030204" pitchFamily="18" charset="0"/>
                      </a:rPr>
                      <m:t>1</m:t>
                    </m:r>
                    <m:r>
                      <a:rPr lang="en-US" i="1">
                        <a:solidFill>
                          <a:srgbClr val="000000"/>
                        </a:solidFill>
                        <a:latin typeface="Cambria Math" charset="0"/>
                      </a:rPr>
                      <m:t>+</m:t>
                    </m:r>
                    <m:sSub>
                      <m:sSubPr>
                        <m:ctrlPr>
                          <a:rPr lang="en-US" i="1">
                            <a:solidFill>
                              <a:srgbClr val="000000"/>
                            </a:solidFill>
                            <a:latin typeface="Cambria Math" panose="02040503050406030204" pitchFamily="18" charset="0"/>
                          </a:rPr>
                        </m:ctrlPr>
                      </m:sSubPr>
                      <m:e>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𝛽</m:t>
                            </m:r>
                          </m:e>
                        </m:acc>
                      </m:e>
                      <m:sub>
                        <m:r>
                          <a:rPr lang="en-US" i="1">
                            <a:solidFill>
                              <a:srgbClr val="000000"/>
                            </a:solidFill>
                            <a:latin typeface="Cambria Math" charset="0"/>
                          </a:rPr>
                          <m:t>2</m:t>
                        </m:r>
                      </m:sub>
                    </m:sSub>
                    <m:r>
                      <a:rPr lang="en-US" b="0" i="1" smtClean="0">
                        <a:solidFill>
                          <a:srgbClr val="000000"/>
                        </a:solidFill>
                        <a:latin typeface="Cambria Math" panose="02040503050406030204" pitchFamily="18" charset="0"/>
                      </a:rPr>
                      <m:t>𝑥</m:t>
                    </m:r>
                    <m:r>
                      <a:rPr lang="en-US" b="0" i="1" baseline="-25000" smtClean="0">
                        <a:solidFill>
                          <a:srgbClr val="000000"/>
                        </a:solidFill>
                        <a:latin typeface="Cambria Math" panose="02040503050406030204" pitchFamily="18" charset="0"/>
                      </a:rPr>
                      <m:t>2</m:t>
                    </m:r>
                    <m:r>
                      <a:rPr lang="en-US" i="1">
                        <a:solidFill>
                          <a:srgbClr val="000000"/>
                        </a:solidFill>
                        <a:latin typeface="Cambria Math" charset="0"/>
                      </a:rPr>
                      <m:t>+</m:t>
                    </m:r>
                    <m:sSub>
                      <m:sSubPr>
                        <m:ctrlPr>
                          <a:rPr lang="en-US" i="1">
                            <a:solidFill>
                              <a:srgbClr val="000000"/>
                            </a:solidFill>
                            <a:latin typeface="Cambria Math" panose="02040503050406030204" pitchFamily="18" charset="0"/>
                          </a:rPr>
                        </m:ctrlPr>
                      </m:sSubPr>
                      <m:e>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𝛽</m:t>
                            </m:r>
                          </m:e>
                        </m:acc>
                      </m:e>
                      <m:sub>
                        <m:r>
                          <a:rPr lang="en-US" i="1">
                            <a:solidFill>
                              <a:srgbClr val="000000"/>
                            </a:solidFill>
                            <a:latin typeface="Cambria Math" charset="0"/>
                          </a:rPr>
                          <m:t>3</m:t>
                        </m:r>
                      </m:sub>
                    </m:sSub>
                    <m:r>
                      <a:rPr lang="en-US" i="1">
                        <a:solidFill>
                          <a:srgbClr val="000000"/>
                        </a:solidFill>
                        <a:latin typeface="Cambria Math" charset="0"/>
                      </a:rPr>
                      <m:t>𝑥</m:t>
                    </m:r>
                    <m:r>
                      <a:rPr lang="en-US" b="0" i="1" baseline="-25000" smtClean="0">
                        <a:solidFill>
                          <a:srgbClr val="000000"/>
                        </a:solidFill>
                        <a:latin typeface="Cambria Math" panose="02040503050406030204" pitchFamily="18" charset="0"/>
                      </a:rPr>
                      <m:t>1</m:t>
                    </m:r>
                    <m:r>
                      <a:rPr lang="en-US" b="0" i="1" smtClean="0">
                        <a:solidFill>
                          <a:srgbClr val="000000"/>
                        </a:solidFill>
                        <a:latin typeface="Cambria Math" panose="02040503050406030204" pitchFamily="18" charset="0"/>
                      </a:rPr>
                      <m:t>𝑥</m:t>
                    </m:r>
                    <m:r>
                      <a:rPr lang="en-US" b="0" i="1" baseline="-25000" smtClean="0">
                        <a:solidFill>
                          <a:srgbClr val="000000"/>
                        </a:solidFill>
                        <a:latin typeface="Cambria Math" panose="02040503050406030204" pitchFamily="18" charset="0"/>
                      </a:rPr>
                      <m:t>2</m:t>
                    </m:r>
                  </m:oMath>
                </a14:m>
                <a:endParaRPr lang="en-US" dirty="0"/>
              </a:p>
              <a:p>
                <a:r>
                  <a:rPr lang="en-US" dirty="0"/>
                  <a:t>Note these sorts of interactions are </a:t>
                </a:r>
                <a:r>
                  <a:rPr lang="en-US" i="1" dirty="0"/>
                  <a:t>hard to pick up from scatterplots</a:t>
                </a:r>
                <a:r>
                  <a:rPr lang="en-US" dirty="0"/>
                  <a:t>. In this class, they will come most often from data specific knowledge</a:t>
                </a:r>
              </a:p>
              <a:p>
                <a:r>
                  <a:rPr lang="en-US" dirty="0"/>
                  <a:t>Natural Interpretation when interactions include categorical variables!</a:t>
                </a:r>
              </a:p>
              <a:p>
                <a:pPr lvl="1"/>
                <a:r>
                  <a:rPr lang="en-US" dirty="0"/>
                  <a:t>Variables of the form x</a:t>
                </a:r>
                <a:r>
                  <a:rPr lang="en-US" baseline="-25000" dirty="0"/>
                  <a:t>1</a:t>
                </a:r>
                <a:r>
                  <a:rPr lang="en-US" dirty="0"/>
                  <a:t>x</a:t>
                </a:r>
                <a:r>
                  <a:rPr lang="en-US" baseline="-25000" dirty="0"/>
                  <a:t>2</a:t>
                </a:r>
                <a:r>
                  <a:rPr lang="en-US" dirty="0"/>
                  <a:t> where x</a:t>
                </a:r>
                <a:r>
                  <a:rPr lang="en-US" baseline="-25000" dirty="0"/>
                  <a:t>1</a:t>
                </a:r>
                <a:r>
                  <a:rPr lang="en-US" dirty="0"/>
                  <a:t> is binary and x</a:t>
                </a:r>
                <a:r>
                  <a:rPr lang="en-US" baseline="-25000" dirty="0"/>
                  <a:t>2</a:t>
                </a:r>
                <a:r>
                  <a:rPr lang="en-US" dirty="0"/>
                  <a:t> is numeric, model </a:t>
                </a:r>
                <a:r>
                  <a:rPr lang="en-US" u="sng" dirty="0"/>
                  <a:t>linear corrections</a:t>
                </a:r>
                <a:r>
                  <a:rPr lang="en-US" dirty="0"/>
                  <a:t> as opposed to additive corrections. That is they are corrections to the slope of the coefficient on the numeric variable.</a:t>
                </a:r>
              </a:p>
              <a:p>
                <a:pPr lvl="1"/>
                <a:r>
                  <a:rPr lang="en-US" u="sng" dirty="0"/>
                  <a:t>Example</a:t>
                </a:r>
                <a:r>
                  <a:rPr lang="en-US" dirty="0"/>
                  <a:t>: the relationship between SAT Score and Distance from Pitt may depend in </a:t>
                </a:r>
                <a:r>
                  <a:rPr lang="en-US" i="1" dirty="0"/>
                  <a:t>different linear </a:t>
                </a:r>
                <a:r>
                  <a:rPr lang="en-US" dirty="0"/>
                  <a:t>ways according to the Gender of the student.</a:t>
                </a:r>
              </a:p>
              <a:p>
                <a:pPr lvl="1"/>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203768"/>
                <a:ext cx="10515600" cy="5152582"/>
              </a:xfrm>
              <a:blipFill>
                <a:blip r:embed="rId3"/>
                <a:stretch>
                  <a:fillRect l="-965" t="-1720" r="-1086"/>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Lecture 12 - Multiple Linear Regression II</a:t>
            </a:r>
          </a:p>
        </p:txBody>
      </p:sp>
      <p:sp>
        <p:nvSpPr>
          <p:cNvPr id="5" name="Slide Number Placeholder 4"/>
          <p:cNvSpPr>
            <a:spLocks noGrp="1"/>
          </p:cNvSpPr>
          <p:nvPr>
            <p:ph type="sldNum" sz="quarter" idx="12"/>
          </p:nvPr>
        </p:nvSpPr>
        <p:spPr/>
        <p:txBody>
          <a:bodyPr/>
          <a:lstStyle/>
          <a:p>
            <a:fld id="{F4D71D88-BA1A-4A31-92D9-86A2D66DFAE5}" type="slidenum">
              <a:rPr lang="en-US" smtClean="0"/>
              <a:t>21</a:t>
            </a:fld>
            <a:endParaRPr lang="en-US"/>
          </a:p>
        </p:txBody>
      </p:sp>
    </p:spTree>
    <p:extLst>
      <p:ext uri="{BB962C8B-B14F-4D97-AF65-F5344CB8AC3E}">
        <p14:creationId xmlns:p14="http://schemas.microsoft.com/office/powerpoint/2010/main" val="428161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184275"/>
            <a:ext cx="8178800" cy="5537200"/>
          </a:xfrm>
          <a:prstGeom prst="rect">
            <a:avLst/>
          </a:prstGeom>
        </p:spPr>
      </p:pic>
      <p:sp>
        <p:nvSpPr>
          <p:cNvPr id="2" name="Title 1"/>
          <p:cNvSpPr>
            <a:spLocks noGrp="1"/>
          </p:cNvSpPr>
          <p:nvPr>
            <p:ph type="title"/>
          </p:nvPr>
        </p:nvSpPr>
        <p:spPr/>
        <p:txBody>
          <a:bodyPr>
            <a:normAutofit/>
          </a:bodyPr>
          <a:lstStyle/>
          <a:p>
            <a:r>
              <a:rPr lang="en-US" u="sng" dirty="0"/>
              <a:t>Example</a:t>
            </a:r>
            <a:r>
              <a:rPr lang="en-US" dirty="0"/>
              <a:t>: Does the relationship between SAT and Distance depend HS Rank?</a:t>
            </a:r>
          </a:p>
        </p:txBody>
      </p:sp>
      <p:sp>
        <p:nvSpPr>
          <p:cNvPr id="13" name="Rectangle: Rounded Corners 12">
            <a:extLst>
              <a:ext uri="{FF2B5EF4-FFF2-40B4-BE49-F238E27FC236}">
                <a16:creationId xmlns:a16="http://schemas.microsoft.com/office/drawing/2014/main" id="{7F48B64B-26D7-4A6E-9CD0-12A8B2FEBD3A}"/>
              </a:ext>
            </a:extLst>
          </p:cNvPr>
          <p:cNvSpPr/>
          <p:nvPr/>
        </p:nvSpPr>
        <p:spPr>
          <a:xfrm>
            <a:off x="6187875" y="1215490"/>
            <a:ext cx="2240638" cy="22668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2D008BB1-6CE2-4FD0-AF29-C99F21EB71B3}"/>
              </a:ext>
            </a:extLst>
          </p:cNvPr>
          <p:cNvCxnSpPr>
            <a:cxnSpLocks/>
            <a:stCxn id="15" idx="0"/>
          </p:cNvCxnSpPr>
          <p:nvPr/>
        </p:nvCxnSpPr>
        <p:spPr>
          <a:xfrm flipH="1" flipV="1">
            <a:off x="7328452" y="1481507"/>
            <a:ext cx="2601617" cy="137419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04A704B-7E42-4425-BA0C-1A6470806936}"/>
              </a:ext>
            </a:extLst>
          </p:cNvPr>
          <p:cNvSpPr txBox="1"/>
          <p:nvPr/>
        </p:nvSpPr>
        <p:spPr>
          <a:xfrm>
            <a:off x="7969889" y="2855697"/>
            <a:ext cx="3920359" cy="830997"/>
          </a:xfrm>
          <a:prstGeom prst="rect">
            <a:avLst/>
          </a:prstGeom>
          <a:noFill/>
        </p:spPr>
        <p:txBody>
          <a:bodyPr wrap="square" rtlCol="0">
            <a:spAutoFit/>
          </a:bodyPr>
          <a:lstStyle/>
          <a:p>
            <a:r>
              <a:rPr lang="en-US" sz="2400" dirty="0">
                <a:solidFill>
                  <a:srgbClr val="C00000"/>
                </a:solidFill>
              </a:rPr>
              <a:t>Syntax for interaction terms:</a:t>
            </a:r>
          </a:p>
          <a:p>
            <a:r>
              <a:rPr lang="en-US" sz="2400" dirty="0">
                <a:solidFill>
                  <a:srgbClr val="C00000"/>
                </a:solidFill>
              </a:rPr>
              <a:t>Variable 1:Variable 2</a:t>
            </a:r>
          </a:p>
        </p:txBody>
      </p:sp>
      <p:sp>
        <p:nvSpPr>
          <p:cNvPr id="16" name="Rectangle: Rounded Corners 15">
            <a:extLst>
              <a:ext uri="{FF2B5EF4-FFF2-40B4-BE49-F238E27FC236}">
                <a16:creationId xmlns:a16="http://schemas.microsoft.com/office/drawing/2014/main" id="{A9C4E315-B9B7-4644-91D9-E2BE3CC3868D}"/>
              </a:ext>
            </a:extLst>
          </p:cNvPr>
          <p:cNvSpPr/>
          <p:nvPr/>
        </p:nvSpPr>
        <p:spPr>
          <a:xfrm>
            <a:off x="838201" y="4852926"/>
            <a:ext cx="6172199" cy="35650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54142434-E06A-4B0F-AC11-7A487AD0C6C8}"/>
              </a:ext>
            </a:extLst>
          </p:cNvPr>
          <p:cNvCxnSpPr>
            <a:cxnSpLocks/>
          </p:cNvCxnSpPr>
          <p:nvPr/>
        </p:nvCxnSpPr>
        <p:spPr>
          <a:xfrm flipH="1">
            <a:off x="7010400" y="4847388"/>
            <a:ext cx="905835" cy="18379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7982859-7148-4AA4-B9AA-363CDA76C737}"/>
              </a:ext>
            </a:extLst>
          </p:cNvPr>
          <p:cNvSpPr txBox="1"/>
          <p:nvPr/>
        </p:nvSpPr>
        <p:spPr>
          <a:xfrm>
            <a:off x="7969889" y="4358501"/>
            <a:ext cx="2094220" cy="830997"/>
          </a:xfrm>
          <a:prstGeom prst="rect">
            <a:avLst/>
          </a:prstGeom>
          <a:noFill/>
        </p:spPr>
        <p:txBody>
          <a:bodyPr wrap="square" rtlCol="0">
            <a:spAutoFit/>
          </a:bodyPr>
          <a:lstStyle/>
          <a:p>
            <a:r>
              <a:rPr lang="en-US" sz="2400" dirty="0">
                <a:solidFill>
                  <a:srgbClr val="C00000"/>
                </a:solidFill>
              </a:rPr>
              <a:t>Interaction is not significant</a:t>
            </a:r>
          </a:p>
        </p:txBody>
      </p:sp>
      <p:sp>
        <p:nvSpPr>
          <p:cNvPr id="4" name="Slide Number Placeholder 3"/>
          <p:cNvSpPr>
            <a:spLocks noGrp="1"/>
          </p:cNvSpPr>
          <p:nvPr>
            <p:ph type="sldNum" sz="quarter" idx="12"/>
          </p:nvPr>
        </p:nvSpPr>
        <p:spPr/>
        <p:txBody>
          <a:bodyPr/>
          <a:lstStyle/>
          <a:p>
            <a:fld id="{F4D71D88-BA1A-4A31-92D9-86A2D66DFAE5}" type="slidenum">
              <a:rPr lang="en-US" smtClean="0"/>
              <a:t>22</a:t>
            </a:fld>
            <a:endParaRPr lang="en-US"/>
          </a:p>
        </p:txBody>
      </p:sp>
      <p:sp>
        <p:nvSpPr>
          <p:cNvPr id="19" name="Rectangle: Rounded Corners 15">
            <a:extLst>
              <a:ext uri="{FF2B5EF4-FFF2-40B4-BE49-F238E27FC236}">
                <a16:creationId xmlns:a16="http://schemas.microsoft.com/office/drawing/2014/main" id="{A9C4E315-B9B7-4644-91D9-E2BE3CC3868D}"/>
              </a:ext>
            </a:extLst>
          </p:cNvPr>
          <p:cNvSpPr/>
          <p:nvPr/>
        </p:nvSpPr>
        <p:spPr>
          <a:xfrm>
            <a:off x="838201" y="6099422"/>
            <a:ext cx="6172199" cy="35650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54142434-E06A-4B0F-AC11-7A487AD0C6C8}"/>
              </a:ext>
            </a:extLst>
          </p:cNvPr>
          <p:cNvCxnSpPr>
            <a:cxnSpLocks/>
          </p:cNvCxnSpPr>
          <p:nvPr/>
        </p:nvCxnSpPr>
        <p:spPr>
          <a:xfrm flipH="1">
            <a:off x="7010400" y="6093884"/>
            <a:ext cx="905835" cy="18379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7982859-7148-4AA4-B9AA-363CDA76C737}"/>
              </a:ext>
            </a:extLst>
          </p:cNvPr>
          <p:cNvSpPr txBox="1"/>
          <p:nvPr/>
        </p:nvSpPr>
        <p:spPr>
          <a:xfrm>
            <a:off x="7992119" y="5413202"/>
            <a:ext cx="3048631" cy="1200329"/>
          </a:xfrm>
          <a:prstGeom prst="rect">
            <a:avLst/>
          </a:prstGeom>
          <a:noFill/>
        </p:spPr>
        <p:txBody>
          <a:bodyPr wrap="square" rtlCol="0">
            <a:spAutoFit/>
          </a:bodyPr>
          <a:lstStyle/>
          <a:p>
            <a:r>
              <a:rPr lang="en-US" sz="2400" dirty="0">
                <a:solidFill>
                  <a:srgbClr val="C00000"/>
                </a:solidFill>
              </a:rPr>
              <a:t>Model does not explain much of the variance</a:t>
            </a:r>
          </a:p>
        </p:txBody>
      </p:sp>
      <p:sp>
        <p:nvSpPr>
          <p:cNvPr id="3" name="Footer Placeholder 2">
            <a:extLst>
              <a:ext uri="{FF2B5EF4-FFF2-40B4-BE49-F238E27FC236}">
                <a16:creationId xmlns:a16="http://schemas.microsoft.com/office/drawing/2014/main" id="{FA8C5FE4-AA22-7B4F-B157-43C7BF1F4939}"/>
              </a:ext>
            </a:extLst>
          </p:cNvPr>
          <p:cNvSpPr>
            <a:spLocks noGrp="1"/>
          </p:cNvSpPr>
          <p:nvPr>
            <p:ph type="ftr" sz="quarter" idx="11"/>
          </p:nvPr>
        </p:nvSpPr>
        <p:spPr/>
        <p:txBody>
          <a:bodyPr/>
          <a:lstStyle/>
          <a:p>
            <a:r>
              <a:rPr lang="en-US"/>
              <a:t>Lecture 12 - Multiple Linear Regression II</a:t>
            </a:r>
          </a:p>
        </p:txBody>
      </p:sp>
    </p:spTree>
    <p:extLst>
      <p:ext uri="{BB962C8B-B14F-4D97-AF65-F5344CB8AC3E}">
        <p14:creationId xmlns:p14="http://schemas.microsoft.com/office/powerpoint/2010/main" val="1175729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P spid="16" grpId="0" animBg="1"/>
      <p:bldP spid="18" grpId="0"/>
      <p:bldP spid="19" grpId="0" animBg="1"/>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Slide Number Placeholder 4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spcBef>
                <a:spcPct val="0"/>
              </a:spcBef>
            </a:pPr>
            <a:fld id="{7FED890F-0188-4F4C-9B94-7A4D7FDA73E6}" type="slidenum">
              <a:rPr lang="en-US" altLang="en-US" sz="1400"/>
              <a:pPr eaLnBrk="1" hangingPunct="1">
                <a:spcBef>
                  <a:spcPct val="0"/>
                </a:spcBef>
              </a:pPr>
              <a:t>3</a:t>
            </a:fld>
            <a:endParaRPr lang="en-US" altLang="en-US" sz="1400"/>
          </a:p>
        </p:txBody>
      </p:sp>
      <p:sp>
        <p:nvSpPr>
          <p:cNvPr id="3" name="Footer Placeholder 2">
            <a:extLst>
              <a:ext uri="{FF2B5EF4-FFF2-40B4-BE49-F238E27FC236}">
                <a16:creationId xmlns:a16="http://schemas.microsoft.com/office/drawing/2014/main" id="{A5A734E7-95B3-4CE4-AEEA-E9FFE624D0DD}"/>
              </a:ext>
            </a:extLst>
          </p:cNvPr>
          <p:cNvSpPr>
            <a:spLocks noGrp="1"/>
          </p:cNvSpPr>
          <p:nvPr>
            <p:ph type="ftr" sz="quarter" idx="11"/>
          </p:nvPr>
        </p:nvSpPr>
        <p:spPr/>
        <p:txBody>
          <a:bodyPr/>
          <a:lstStyle/>
          <a:p>
            <a:r>
              <a:rPr lang="en-US"/>
              <a:t>Lecture 12 - Multiple Linear Regression II</a:t>
            </a:r>
          </a:p>
        </p:txBody>
      </p:sp>
      <p:sp>
        <p:nvSpPr>
          <p:cNvPr id="7" name="Rectangle 6">
            <a:extLst>
              <a:ext uri="{FF2B5EF4-FFF2-40B4-BE49-F238E27FC236}">
                <a16:creationId xmlns:a16="http://schemas.microsoft.com/office/drawing/2014/main" id="{27AF6CCE-B5C5-4651-979C-B6D9322E7B2D}"/>
              </a:ext>
            </a:extLst>
          </p:cNvPr>
          <p:cNvSpPr/>
          <p:nvPr/>
        </p:nvSpPr>
        <p:spPr>
          <a:xfrm>
            <a:off x="838201" y="1172120"/>
            <a:ext cx="9048696" cy="2239780"/>
          </a:xfrm>
          <a:prstGeom prst="rect">
            <a:avLst/>
          </a:prstGeom>
        </p:spPr>
        <p:txBody>
          <a:bodyPr wrap="none">
            <a:spAutoFit/>
          </a:bodyPr>
          <a:lstStyle/>
          <a:p>
            <a:pPr marL="285750" indent="-285750">
              <a:lnSpc>
                <a:spcPct val="150000"/>
              </a:lnSpc>
              <a:buFont typeface="Arial" panose="020B0604020202020204" pitchFamily="34" charset="0"/>
              <a:buChar char="•"/>
            </a:pPr>
            <a:r>
              <a:rPr lang="en-US" sz="2400" dirty="0"/>
              <a:t>Save </a:t>
            </a:r>
            <a:r>
              <a:rPr lang="en-US" sz="2400" b="1" dirty="0"/>
              <a:t>cba_admissions_1999.txt </a:t>
            </a:r>
            <a:r>
              <a:rPr lang="en-US" sz="2400" dirty="0"/>
              <a:t>in your working directory</a:t>
            </a:r>
          </a:p>
          <a:p>
            <a:pPr marL="285750" indent="-285750">
              <a:lnSpc>
                <a:spcPct val="150000"/>
              </a:lnSpc>
              <a:buFont typeface="Arial" panose="020B0604020202020204" pitchFamily="34" charset="0"/>
              <a:buChar char="•"/>
            </a:pPr>
            <a:r>
              <a:rPr lang="en-US" sz="2400" dirty="0" err="1"/>
              <a:t>cba</a:t>
            </a:r>
            <a:r>
              <a:rPr lang="en-US" sz="2400" dirty="0"/>
              <a:t> =</a:t>
            </a:r>
            <a:r>
              <a:rPr lang="en-US" sz="2400" dirty="0" err="1"/>
              <a:t>read.table</a:t>
            </a:r>
            <a:r>
              <a:rPr lang="en-US" sz="2400" dirty="0"/>
              <a:t>(”cba_admissions_1999.txt", </a:t>
            </a:r>
            <a:r>
              <a:rPr lang="en-US" sz="2400" dirty="0" err="1"/>
              <a:t>sep</a:t>
            </a:r>
            <a:r>
              <a:rPr lang="en-US" sz="2400" dirty="0"/>
              <a:t> = "\t", header = T.</a:t>
            </a:r>
          </a:p>
          <a:p>
            <a:pPr>
              <a:lnSpc>
                <a:spcPct val="150000"/>
              </a:lnSpc>
            </a:pPr>
            <a:r>
              <a:rPr lang="en-US" sz="2400" dirty="0"/>
              <a:t>			quote = “”, </a:t>
            </a:r>
            <a:r>
              <a:rPr lang="en-US" sz="2400" dirty="0" err="1"/>
              <a:t>allowEscapes</a:t>
            </a:r>
            <a:r>
              <a:rPr lang="en-US" sz="2400" dirty="0"/>
              <a:t> = T)</a:t>
            </a:r>
          </a:p>
          <a:p>
            <a:pPr marL="285750" indent="-285750">
              <a:lnSpc>
                <a:spcPct val="150000"/>
              </a:lnSpc>
              <a:buFont typeface="Arial" panose="020B0604020202020204" pitchFamily="34" charset="0"/>
              <a:buChar char="•"/>
            </a:pPr>
            <a:r>
              <a:rPr lang="en-US" sz="2400" dirty="0"/>
              <a:t>880 Student </a:t>
            </a:r>
            <a:r>
              <a:rPr lang="en-US" sz="2400" dirty="0" err="1"/>
              <a:t>Obs</a:t>
            </a:r>
            <a:endParaRPr lang="en-US" sz="2400" dirty="0"/>
          </a:p>
        </p:txBody>
      </p:sp>
      <p:grpSp>
        <p:nvGrpSpPr>
          <p:cNvPr id="6" name="Group 5"/>
          <p:cNvGrpSpPr/>
          <p:nvPr/>
        </p:nvGrpSpPr>
        <p:grpSpPr>
          <a:xfrm>
            <a:off x="4376911" y="2948674"/>
            <a:ext cx="5967186" cy="3508653"/>
            <a:chOff x="3650343" y="2490847"/>
            <a:chExt cx="5967186" cy="3508653"/>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0343" y="2490847"/>
              <a:ext cx="5967186" cy="3148981"/>
            </a:xfrm>
            <a:prstGeom prst="rect">
              <a:avLst/>
            </a:prstGeom>
          </p:spPr>
        </p:pic>
        <p:sp>
          <p:nvSpPr>
            <p:cNvPr id="5" name="TextBox 4"/>
            <p:cNvSpPr txBox="1"/>
            <p:nvPr/>
          </p:nvSpPr>
          <p:spPr>
            <a:xfrm>
              <a:off x="6433455" y="5353169"/>
              <a:ext cx="1159329" cy="646331"/>
            </a:xfrm>
            <a:prstGeom prst="rect">
              <a:avLst/>
            </a:prstGeom>
            <a:noFill/>
          </p:spPr>
          <p:txBody>
            <a:bodyPr wrap="square" rtlCol="0">
              <a:spAutoFit/>
            </a:bodyPr>
            <a:lstStyle/>
            <a:p>
              <a:r>
                <a:rPr lang="mr-IN" sz="3600" dirty="0">
                  <a:latin typeface="Cambria Math" charset="0"/>
                  <a:ea typeface="Cambria Math" charset="0"/>
                  <a:cs typeface="Cambria Math" charset="0"/>
                </a:rPr>
                <a:t>…</a:t>
              </a:r>
              <a:endParaRPr lang="en-US" sz="3600" dirty="0">
                <a:latin typeface="Cambria Math" charset="0"/>
                <a:ea typeface="Cambria Math" charset="0"/>
                <a:cs typeface="Cambria Math" charset="0"/>
              </a:endParaRPr>
            </a:p>
          </p:txBody>
        </p:sp>
      </p:grpSp>
      <p:sp>
        <p:nvSpPr>
          <p:cNvPr id="11" name="Title 1">
            <a:extLst>
              <a:ext uri="{FF2B5EF4-FFF2-40B4-BE49-F238E27FC236}">
                <a16:creationId xmlns:a16="http://schemas.microsoft.com/office/drawing/2014/main" id="{53DF1C01-04C4-F843-86B2-7DA35A6E5BDD}"/>
              </a:ext>
            </a:extLst>
          </p:cNvPr>
          <p:cNvSpPr txBox="1">
            <a:spLocks/>
          </p:cNvSpPr>
          <p:nvPr/>
        </p:nvSpPr>
        <p:spPr>
          <a:xfrm>
            <a:off x="838201" y="0"/>
            <a:ext cx="868819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dirty="0"/>
              <a:t>Data for lecture</a:t>
            </a:r>
          </a:p>
        </p:txBody>
      </p:sp>
    </p:spTree>
    <p:extLst>
      <p:ext uri="{BB962C8B-B14F-4D97-AF65-F5344CB8AC3E}">
        <p14:creationId xmlns:p14="http://schemas.microsoft.com/office/powerpoint/2010/main" val="1794817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9909" name="Rectangle 37"/>
              <p:cNvSpPr>
                <a:spLocks noGrp="1" noChangeArrowheads="1"/>
              </p:cNvSpPr>
              <p:nvPr>
                <p:ph type="body" idx="1"/>
              </p:nvPr>
            </p:nvSpPr>
            <p:spPr>
              <a:xfrm>
                <a:off x="838200" y="1066605"/>
                <a:ext cx="10515600" cy="4351338"/>
              </a:xfrm>
              <a:noFill/>
            </p:spPr>
            <p:txBody>
              <a:bodyPr vert="horz" lIns="90488" tIns="44450" rIns="90488" bIns="44450" rtlCol="0">
                <a:normAutofit/>
              </a:bodyPr>
              <a:lstStyle/>
              <a:p>
                <a:pPr marL="609600" indent="-609600">
                  <a:buClr>
                    <a:srgbClr val="8E0D30"/>
                  </a:buClr>
                  <a:buFontTx/>
                  <a:buAutoNum type="arabicPeriod"/>
                </a:pPr>
                <a:r>
                  <a:rPr lang="en-US" altLang="en-US" b="1" dirty="0"/>
                  <a:t>Data</a:t>
                </a:r>
                <a:r>
                  <a:rPr lang="en-US" altLang="en-US" dirty="0"/>
                  <a:t>: (</a:t>
                </a:r>
                <a:r>
                  <a:rPr lang="en-US" altLang="en-US" i="1" dirty="0"/>
                  <a:t>x</a:t>
                </a:r>
                <a:r>
                  <a:rPr lang="en-US" altLang="en-US" i="1" baseline="-25000" dirty="0"/>
                  <a:t>i</a:t>
                </a:r>
                <a:r>
                  <a:rPr lang="en-US" altLang="en-US" dirty="0"/>
                  <a:t>, </a:t>
                </a:r>
                <a:r>
                  <a:rPr lang="en-US" altLang="en-US" i="1" dirty="0" err="1"/>
                  <a:t>y</a:t>
                </a:r>
                <a:r>
                  <a:rPr lang="en-US" altLang="en-US" i="1" baseline="-25000" dirty="0" err="1"/>
                  <a:t>i</a:t>
                </a:r>
                <a:r>
                  <a:rPr lang="en-US" altLang="en-US" dirty="0"/>
                  <a:t>) pairs</a:t>
                </a:r>
              </a:p>
              <a:p>
                <a:pPr marL="609600" indent="-609600">
                  <a:buClr>
                    <a:srgbClr val="8E0D30"/>
                  </a:buClr>
                  <a:buFontTx/>
                  <a:buAutoNum type="arabicPeriod"/>
                </a:pPr>
                <a:r>
                  <a:rPr lang="en-US" altLang="en-US" b="1" dirty="0"/>
                  <a:t>Goal</a:t>
                </a:r>
                <a:r>
                  <a:rPr lang="en-US" altLang="en-US" dirty="0"/>
                  <a:t>: Find the straight line that best fits the data</a:t>
                </a:r>
              </a:p>
              <a:p>
                <a:pPr lvl="1">
                  <a:buClr>
                    <a:srgbClr val="8E0D30"/>
                  </a:buClr>
                </a:pPr>
                <a:r>
                  <a:rPr lang="en-US" altLang="en-US" dirty="0"/>
                  <a:t>Find coefficients </a:t>
                </a:r>
                <a14:m>
                  <m:oMath xmlns:m="http://schemas.openxmlformats.org/officeDocument/2006/math">
                    <m:sSub>
                      <m:sSubPr>
                        <m:ctrlPr>
                          <a:rPr lang="en-US" i="1">
                            <a:solidFill>
                              <a:srgbClr val="000000"/>
                            </a:solidFill>
                            <a:latin typeface="Cambria Math" panose="02040503050406030204" pitchFamily="18" charset="0"/>
                          </a:rPr>
                        </m:ctrlPr>
                      </m:sSubPr>
                      <m:e>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𝛽</m:t>
                            </m:r>
                          </m:e>
                        </m:acc>
                      </m:e>
                      <m:sub>
                        <m:r>
                          <a:rPr lang="en-US" i="1">
                            <a:solidFill>
                              <a:srgbClr val="000000"/>
                            </a:solidFill>
                            <a:latin typeface="Cambria Math" panose="02040503050406030204" pitchFamily="18" charset="0"/>
                          </a:rPr>
                          <m:t>0</m:t>
                        </m:r>
                      </m:sub>
                    </m:sSub>
                  </m:oMath>
                </a14:m>
                <a:r>
                  <a:rPr lang="en-US" altLang="en-US" dirty="0"/>
                  <a:t>, </a:t>
                </a:r>
                <a14:m>
                  <m:oMath xmlns:m="http://schemas.openxmlformats.org/officeDocument/2006/math">
                    <m:sSub>
                      <m:sSubPr>
                        <m:ctrlPr>
                          <a:rPr lang="en-US" i="1">
                            <a:solidFill>
                              <a:srgbClr val="000000"/>
                            </a:solidFill>
                            <a:latin typeface="Cambria Math" panose="02040503050406030204" pitchFamily="18" charset="0"/>
                          </a:rPr>
                        </m:ctrlPr>
                      </m:sSubPr>
                      <m:e>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𝛽</m:t>
                            </m:r>
                          </m:e>
                        </m:acc>
                      </m:e>
                      <m:sub>
                        <m:r>
                          <a:rPr lang="en-US" i="1">
                            <a:solidFill>
                              <a:srgbClr val="000000"/>
                            </a:solidFill>
                            <a:latin typeface="Cambria Math" panose="02040503050406030204" pitchFamily="18" charset="0"/>
                          </a:rPr>
                          <m:t>1</m:t>
                        </m:r>
                      </m:sub>
                    </m:sSub>
                  </m:oMath>
                </a14:m>
                <a:r>
                  <a:rPr lang="en-US" altLang="en-US" dirty="0"/>
                  <a:t> for linear model:</a:t>
                </a:r>
              </a:p>
              <a:p>
                <a:pPr marL="514350" indent="-514350">
                  <a:buClr>
                    <a:srgbClr val="8E0D30"/>
                  </a:buClr>
                  <a:buFont typeface="+mj-lt"/>
                  <a:buAutoNum type="arabicPeriod"/>
                </a:pPr>
                <a:r>
                  <a:rPr lang="en-US" altLang="en-US" b="1" dirty="0"/>
                  <a:t>Example</a:t>
                </a:r>
                <a:r>
                  <a:rPr lang="en-US" altLang="en-US" dirty="0"/>
                  <a:t>: Explain </a:t>
                </a:r>
                <a:r>
                  <a:rPr lang="en-US" altLang="en-US" dirty="0" err="1"/>
                  <a:t>AvgRuns</a:t>
                </a:r>
                <a:r>
                  <a:rPr lang="en-US" altLang="en-US" dirty="0"/>
                  <a:t> by team OPS</a:t>
                </a:r>
              </a:p>
            </p:txBody>
          </p:sp>
        </mc:Choice>
        <mc:Fallback>
          <p:sp>
            <p:nvSpPr>
              <p:cNvPr id="79909" name="Rectangle 37"/>
              <p:cNvSpPr>
                <a:spLocks noGrp="1" noRot="1" noChangeAspect="1" noMove="1" noResize="1" noEditPoints="1" noAdjustHandles="1" noChangeArrowheads="1" noChangeShapeType="1" noTextEdit="1"/>
              </p:cNvSpPr>
              <p:nvPr>
                <p:ph type="body" idx="1"/>
              </p:nvPr>
            </p:nvSpPr>
            <p:spPr>
              <a:xfrm>
                <a:off x="838200" y="1066605"/>
                <a:ext cx="10515600" cy="4351338"/>
              </a:xfrm>
              <a:blipFill>
                <a:blip r:embed="rId3"/>
                <a:stretch>
                  <a:fillRect l="-1206" t="-2624"/>
                </a:stretch>
              </a:blipFill>
            </p:spPr>
            <p:txBody>
              <a:bodyPr/>
              <a:lstStyle/>
              <a:p>
                <a:r>
                  <a:rPr lang="en-US">
                    <a:noFill/>
                  </a:rPr>
                  <a:t> </a:t>
                </a:r>
              </a:p>
            </p:txBody>
          </p:sp>
        </mc:Fallback>
      </mc:AlternateContent>
      <p:sp>
        <p:nvSpPr>
          <p:cNvPr id="9221" name="Slide Number Placeholder 4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spcBef>
                <a:spcPct val="0"/>
              </a:spcBef>
            </a:pPr>
            <a:fld id="{7FED890F-0188-4F4C-9B94-7A4D7FDA73E6}" type="slidenum">
              <a:rPr lang="en-US" altLang="en-US" sz="1400"/>
              <a:pPr eaLnBrk="1" hangingPunct="1">
                <a:spcBef>
                  <a:spcPct val="0"/>
                </a:spcBef>
              </a:pPr>
              <a:t>4</a:t>
            </a:fld>
            <a:endParaRPr lang="en-US" altLang="en-US" sz="1400"/>
          </a:p>
        </p:txBody>
      </p:sp>
      <p:sp>
        <p:nvSpPr>
          <p:cNvPr id="3" name="Footer Placeholder 2">
            <a:extLst>
              <a:ext uri="{FF2B5EF4-FFF2-40B4-BE49-F238E27FC236}">
                <a16:creationId xmlns:a16="http://schemas.microsoft.com/office/drawing/2014/main" id="{A5A734E7-95B3-4CE4-AEEA-E9FFE624D0DD}"/>
              </a:ext>
            </a:extLst>
          </p:cNvPr>
          <p:cNvSpPr>
            <a:spLocks noGrp="1"/>
          </p:cNvSpPr>
          <p:nvPr>
            <p:ph type="ftr" sz="quarter" idx="11"/>
          </p:nvPr>
        </p:nvSpPr>
        <p:spPr/>
        <p:txBody>
          <a:bodyPr/>
          <a:lstStyle/>
          <a:p>
            <a:r>
              <a:rPr lang="en-US"/>
              <a:t>Lecture 12 - Multiple Linear Regression II</a:t>
            </a:r>
          </a:p>
        </p:txBody>
      </p:sp>
      <mc:AlternateContent xmlns:mc="http://schemas.openxmlformats.org/markup-compatibility/2006" xmlns:a14="http://schemas.microsoft.com/office/drawing/2010/main">
        <mc:Choice Requires="a14">
          <p:sp>
            <p:nvSpPr>
              <p:cNvPr id="48" name="Object 3">
                <a:extLst>
                  <a:ext uri="{FF2B5EF4-FFF2-40B4-BE49-F238E27FC236}">
                    <a16:creationId xmlns:a16="http://schemas.microsoft.com/office/drawing/2014/main" id="{977719FE-1FE5-4393-AAD8-488A0EEED119}"/>
                  </a:ext>
                </a:extLst>
              </p:cNvPr>
              <p:cNvSpPr txBox="1"/>
              <p:nvPr/>
            </p:nvSpPr>
            <p:spPr bwMode="auto">
              <a:xfrm>
                <a:off x="6138513" y="1951423"/>
                <a:ext cx="3200400" cy="1031875"/>
              </a:xfrm>
              <a:prstGeom prst="rect">
                <a:avLst/>
              </a:prstGeom>
              <a:noFill/>
            </p:spPr>
            <p:txBody>
              <a:bodyPr>
                <a:normAutofit/>
              </a:bodyPr>
              <a:lstStyle/>
              <a:p>
                <a:pPr/>
                <a14:m>
                  <m:oMathPara xmlns:m="http://schemas.openxmlformats.org/officeDocument/2006/math">
                    <m:oMathParaPr>
                      <m:jc m:val="centerGroup"/>
                    </m:oMathParaPr>
                    <m:oMath xmlns:m="http://schemas.openxmlformats.org/officeDocument/2006/math">
                      <m:acc>
                        <m:accPr>
                          <m:chr m:val="̂"/>
                          <m:ctrlPr>
                            <a:rPr lang="en-US" sz="2400" i="1">
                              <a:solidFill>
                                <a:srgbClr val="000000"/>
                              </a:solidFill>
                              <a:latin typeface="Cambria Math" panose="02040503050406030204" pitchFamily="18" charset="0"/>
                            </a:rPr>
                          </m:ctrlPr>
                        </m:accPr>
                        <m:e>
                          <m:r>
                            <a:rPr lang="en-US" sz="2400" i="1">
                              <a:solidFill>
                                <a:srgbClr val="000000"/>
                              </a:solidFill>
                              <a:latin typeface="Cambria Math" panose="02040503050406030204" pitchFamily="18" charset="0"/>
                            </a:rPr>
                            <m:t>𝑦</m:t>
                          </m:r>
                        </m:e>
                      </m:acc>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acc>
                            <m:accPr>
                              <m:chr m:val="̂"/>
                              <m:ctrlPr>
                                <a:rPr lang="en-US" sz="2400" i="1">
                                  <a:solidFill>
                                    <a:srgbClr val="000000"/>
                                  </a:solidFill>
                                  <a:latin typeface="Cambria Math" panose="02040503050406030204" pitchFamily="18" charset="0"/>
                                </a:rPr>
                              </m:ctrlPr>
                            </m:accPr>
                            <m:e>
                              <m:r>
                                <a:rPr lang="en-US" sz="2400" i="1">
                                  <a:solidFill>
                                    <a:srgbClr val="000000"/>
                                  </a:solidFill>
                                  <a:latin typeface="Cambria Math" panose="02040503050406030204" pitchFamily="18" charset="0"/>
                                </a:rPr>
                                <m:t>𝛽</m:t>
                              </m:r>
                            </m:e>
                          </m:acc>
                        </m:e>
                        <m:sub>
                          <m:r>
                            <a:rPr lang="en-US" sz="2400" i="1">
                              <a:solidFill>
                                <a:srgbClr val="000000"/>
                              </a:solidFill>
                              <a:latin typeface="Cambria Math" panose="02040503050406030204" pitchFamily="18" charset="0"/>
                            </a:rPr>
                            <m:t>0</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acc>
                            <m:accPr>
                              <m:chr m:val="̂"/>
                              <m:ctrlPr>
                                <a:rPr lang="en-US" sz="2400" i="1">
                                  <a:solidFill>
                                    <a:srgbClr val="000000"/>
                                  </a:solidFill>
                                  <a:latin typeface="Cambria Math" panose="02040503050406030204" pitchFamily="18" charset="0"/>
                                </a:rPr>
                              </m:ctrlPr>
                            </m:accPr>
                            <m:e>
                              <m:r>
                                <a:rPr lang="en-US" sz="2400" i="1">
                                  <a:solidFill>
                                    <a:srgbClr val="000000"/>
                                  </a:solidFill>
                                  <a:latin typeface="Cambria Math" panose="02040503050406030204" pitchFamily="18" charset="0"/>
                                </a:rPr>
                                <m:t>𝛽</m:t>
                              </m:r>
                            </m:e>
                          </m:acc>
                        </m:e>
                        <m:sub>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𝑥</m:t>
                      </m:r>
                    </m:oMath>
                  </m:oMathPara>
                </a14:m>
                <a:endParaRPr lang="en-US" sz="2400" dirty="0"/>
              </a:p>
            </p:txBody>
          </p:sp>
        </mc:Choice>
        <mc:Fallback xmlns="">
          <p:sp>
            <p:nvSpPr>
              <p:cNvPr id="48" name="Object 3">
                <a:extLst>
                  <a:ext uri="{FF2B5EF4-FFF2-40B4-BE49-F238E27FC236}">
                    <a16:creationId xmlns:a16="http://schemas.microsoft.com/office/drawing/2014/main" xmlns:a14="http://schemas.microsoft.com/office/drawing/2010/main" xmlns="" id="{977719FE-1FE5-4393-AAD8-488A0EEED119}"/>
                  </a:ext>
                </a:extLst>
              </p:cNvPr>
              <p:cNvSpPr txBox="1">
                <a:spLocks noRot="1" noChangeAspect="1" noMove="1" noResize="1" noEditPoints="1" noAdjustHandles="1" noChangeArrowheads="1" noChangeShapeType="1" noTextEdit="1"/>
              </p:cNvSpPr>
              <p:nvPr/>
            </p:nvSpPr>
            <p:spPr bwMode="auto">
              <a:xfrm>
                <a:off x="6138513" y="1951423"/>
                <a:ext cx="3200400" cy="1031875"/>
              </a:xfrm>
              <a:prstGeom prst="rect">
                <a:avLst/>
              </a:prstGeom>
              <a:blipFill rotWithShape="0">
                <a:blip r:embed="rId4"/>
                <a:stretch>
                  <a:fillRect/>
                </a:stretch>
              </a:blipFill>
              <a:extLst/>
            </p:spPr>
            <p:txBody>
              <a:bodyPr/>
              <a:lstStyle/>
              <a:p>
                <a:r>
                  <a:rPr lang="en-US">
                    <a:noFill/>
                  </a:rPr>
                  <a:t> </a:t>
                </a:r>
              </a:p>
            </p:txBody>
          </p:sp>
        </mc:Fallback>
      </mc:AlternateContent>
      <p:pic>
        <p:nvPicPr>
          <p:cNvPr id="2" name="Picture 1"/>
          <p:cNvPicPr>
            <a:picLocks noChangeAspect="1"/>
          </p:cNvPicPr>
          <p:nvPr/>
        </p:nvPicPr>
        <p:blipFill rotWithShape="1">
          <a:blip r:embed="rId5">
            <a:extLst>
              <a:ext uri="{28A0092B-C50C-407E-A947-70E740481C1C}">
                <a14:useLocalDpi xmlns:a14="http://schemas.microsoft.com/office/drawing/2010/main" val="0"/>
              </a:ext>
            </a:extLst>
          </a:blip>
          <a:srcRect b="86712"/>
          <a:stretch/>
        </p:blipFill>
        <p:spPr>
          <a:xfrm>
            <a:off x="1230074" y="3036887"/>
            <a:ext cx="8752126" cy="884818"/>
          </a:xfrm>
          <a:prstGeom prst="rect">
            <a:avLst/>
          </a:prstGeom>
        </p:spPr>
      </p:pic>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t="49952" b="29544"/>
          <a:stretch/>
        </p:blipFill>
        <p:spPr>
          <a:xfrm>
            <a:off x="1404963" y="4031648"/>
            <a:ext cx="7170571" cy="1118623"/>
          </a:xfrm>
          <a:prstGeom prst="rect">
            <a:avLst/>
          </a:prstGeom>
        </p:spPr>
      </p:pic>
      <p:pic>
        <p:nvPicPr>
          <p:cNvPr id="4" name="Picture 3"/>
          <p:cNvPicPr>
            <a:picLocks noChangeAspect="1"/>
          </p:cNvPicPr>
          <p:nvPr/>
        </p:nvPicPr>
        <p:blipFill rotWithShape="1">
          <a:blip r:embed="rId5">
            <a:extLst>
              <a:ext uri="{28A0092B-C50C-407E-A947-70E740481C1C}">
                <a14:useLocalDpi xmlns:a14="http://schemas.microsoft.com/office/drawing/2010/main" val="0"/>
              </a:ext>
            </a:extLst>
          </a:blip>
          <a:srcRect t="80674"/>
          <a:stretch/>
        </p:blipFill>
        <p:spPr>
          <a:xfrm>
            <a:off x="1404964" y="5182990"/>
            <a:ext cx="6911980" cy="1016332"/>
          </a:xfrm>
          <a:prstGeom prst="rect">
            <a:avLst/>
          </a:prstGeom>
        </p:spPr>
      </p:pic>
      <p:sp>
        <p:nvSpPr>
          <p:cNvPr id="13" name="Title 1">
            <a:extLst>
              <a:ext uri="{FF2B5EF4-FFF2-40B4-BE49-F238E27FC236}">
                <a16:creationId xmlns:a16="http://schemas.microsoft.com/office/drawing/2014/main" id="{A8BA15E5-2D25-6744-BD38-723ECAED5A98}"/>
              </a:ext>
            </a:extLst>
          </p:cNvPr>
          <p:cNvSpPr>
            <a:spLocks noGrp="1"/>
          </p:cNvSpPr>
          <p:nvPr>
            <p:ph type="title"/>
          </p:nvPr>
        </p:nvSpPr>
        <p:spPr>
          <a:xfrm>
            <a:off x="838200" y="0"/>
            <a:ext cx="10515600" cy="1325563"/>
          </a:xfrm>
        </p:spPr>
        <p:txBody>
          <a:bodyPr/>
          <a:lstStyle/>
          <a:p>
            <a:r>
              <a:rPr lang="en-US" u="sng" dirty="0"/>
              <a:t>Review: Simple Linear Regression</a:t>
            </a:r>
          </a:p>
        </p:txBody>
      </p:sp>
    </p:spTree>
    <p:extLst>
      <p:ext uri="{BB962C8B-B14F-4D97-AF65-F5344CB8AC3E}">
        <p14:creationId xmlns:p14="http://schemas.microsoft.com/office/powerpoint/2010/main" val="2035995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90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Review: Multiple Linear Regression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343817"/>
                <a:ext cx="10515600" cy="4906511"/>
              </a:xfrm>
            </p:spPr>
            <p:txBody>
              <a:bodyPr>
                <a:normAutofit/>
              </a:bodyPr>
              <a:lstStyle/>
              <a:p>
                <a:r>
                  <a:rPr lang="en-US" b="1" dirty="0"/>
                  <a:t>Data</a:t>
                </a:r>
                <a:r>
                  <a:rPr lang="en-US" dirty="0"/>
                  <a:t>: (</a:t>
                </a:r>
                <a:r>
                  <a:rPr lang="en-US" dirty="0" err="1"/>
                  <a:t>y</a:t>
                </a:r>
                <a:r>
                  <a:rPr lang="en-US" baseline="-25000" dirty="0" err="1"/>
                  <a:t>i</a:t>
                </a:r>
                <a:r>
                  <a:rPr lang="en-US" dirty="0"/>
                  <a:t>, x</a:t>
                </a:r>
                <a:r>
                  <a:rPr lang="en-US" baseline="-25000" dirty="0"/>
                  <a:t>i,1 </a:t>
                </a:r>
                <a:r>
                  <a:rPr lang="en-US" dirty="0"/>
                  <a:t>, x</a:t>
                </a:r>
                <a:r>
                  <a:rPr lang="en-US" baseline="-25000" dirty="0"/>
                  <a:t>i,2</a:t>
                </a:r>
                <a:r>
                  <a:rPr lang="en-US" dirty="0"/>
                  <a:t>,</a:t>
                </a:r>
                <a:r>
                  <a:rPr lang="mr-IN" dirty="0"/>
                  <a:t>…</a:t>
                </a:r>
                <a:r>
                  <a:rPr lang="en-US" dirty="0"/>
                  <a:t> ,</a:t>
                </a:r>
                <a:r>
                  <a:rPr lang="en-US" dirty="0" err="1"/>
                  <a:t>x</a:t>
                </a:r>
                <a:r>
                  <a:rPr lang="en-US" baseline="-25000" dirty="0" err="1"/>
                  <a:t>i,k</a:t>
                </a:r>
                <a:r>
                  <a:rPr lang="en-US" dirty="0"/>
                  <a:t>) i.e.  k pieces of numeric info per obs.</a:t>
                </a:r>
              </a:p>
              <a:p>
                <a:r>
                  <a:rPr lang="en-US" b="1" dirty="0"/>
                  <a:t>Goal</a:t>
                </a:r>
                <a:r>
                  <a:rPr lang="en-US" dirty="0"/>
                  <a:t>: Find coefficients of “line”: </a:t>
                </a:r>
                <a14:m>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charset="0"/>
                          </a:rPr>
                          <m:t>𝑦</m:t>
                        </m:r>
                      </m:e>
                    </m:acc>
                  </m:oMath>
                </a14:m>
                <a:r>
                  <a:rPr lang="en-US" dirty="0"/>
                  <a:t> = </a:t>
                </a:r>
                <a14:m>
                  <m:oMath xmlns:m="http://schemas.openxmlformats.org/officeDocument/2006/math">
                    <m:sSub>
                      <m:sSubPr>
                        <m:ctrlPr>
                          <a:rPr lang="en-US" i="1">
                            <a:solidFill>
                              <a:srgbClr val="000000"/>
                            </a:solidFill>
                            <a:latin typeface="Cambria Math" panose="02040503050406030204" pitchFamily="18" charset="0"/>
                          </a:rPr>
                        </m:ctrlPr>
                      </m:sSubPr>
                      <m:e>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𝛽</m:t>
                            </m:r>
                          </m:e>
                        </m:acc>
                      </m:e>
                      <m:sub>
                        <m:r>
                          <a:rPr lang="en-US" i="1">
                            <a:solidFill>
                              <a:srgbClr val="000000"/>
                            </a:solidFill>
                            <a:latin typeface="Cambria Math" panose="02040503050406030204" pitchFamily="18" charset="0"/>
                          </a:rPr>
                          <m:t>0</m:t>
                        </m:r>
                      </m:sub>
                    </m:sSub>
                    <m:r>
                      <m:rPr>
                        <m:nor/>
                      </m:rPr>
                      <a:rPr lang="en-US" b="0" i="0" smtClean="0">
                        <a:solidFill>
                          <a:srgbClr val="000000"/>
                        </a:solidFill>
                        <a:latin typeface="Cambria Math" charset="0"/>
                      </a:rPr>
                      <m:t> +</m:t>
                    </m:r>
                    <m:r>
                      <m:rPr>
                        <m:nor/>
                      </m:rPr>
                      <a:rPr lang="en-US" altLang="en-US" dirty="0"/>
                      <m:t> </m:t>
                    </m:r>
                    <m:sSub>
                      <m:sSubPr>
                        <m:ctrlPr>
                          <a:rPr lang="en-US" i="1">
                            <a:solidFill>
                              <a:srgbClr val="000000"/>
                            </a:solidFill>
                            <a:latin typeface="Cambria Math" panose="02040503050406030204" pitchFamily="18" charset="0"/>
                          </a:rPr>
                        </m:ctrlPr>
                      </m:sSubPr>
                      <m:e>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𝛽</m:t>
                            </m:r>
                          </m:e>
                        </m:acc>
                      </m:e>
                      <m:sub>
                        <m:r>
                          <a:rPr lang="en-US" i="1">
                            <a:solidFill>
                              <a:srgbClr val="000000"/>
                            </a:solidFill>
                            <a:latin typeface="Cambria Math" panose="02040503050406030204" pitchFamily="18" charset="0"/>
                          </a:rPr>
                          <m:t>1</m:t>
                        </m:r>
                      </m:sub>
                    </m:sSub>
                    <m:r>
                      <a:rPr lang="en-US" b="0" i="1" smtClean="0">
                        <a:solidFill>
                          <a:srgbClr val="000000"/>
                        </a:solidFill>
                        <a:latin typeface="Cambria Math" charset="0"/>
                      </a:rPr>
                      <m:t>𝑥</m:t>
                    </m:r>
                    <m:r>
                      <a:rPr lang="en-US" b="0" i="1" baseline="-25000" smtClean="0">
                        <a:solidFill>
                          <a:srgbClr val="000000"/>
                        </a:solidFill>
                        <a:latin typeface="Cambria Math" charset="0"/>
                      </a:rPr>
                      <m:t>1</m:t>
                    </m:r>
                    <m:r>
                      <a:rPr lang="en-US" i="1">
                        <a:solidFill>
                          <a:srgbClr val="000000"/>
                        </a:solidFill>
                        <a:latin typeface="Cambria Math" charset="0"/>
                      </a:rPr>
                      <m:t>, …,</m:t>
                    </m:r>
                    <m:r>
                      <a:rPr lang="en-US" b="0" i="1" smtClean="0">
                        <a:solidFill>
                          <a:srgbClr val="000000"/>
                        </a:solidFill>
                        <a:latin typeface="Cambria Math" charset="0"/>
                      </a:rPr>
                      <m:t>+</m:t>
                    </m:r>
                    <m:sSub>
                      <m:sSubPr>
                        <m:ctrlPr>
                          <a:rPr lang="en-US" i="1">
                            <a:solidFill>
                              <a:srgbClr val="000000"/>
                            </a:solidFill>
                            <a:latin typeface="Cambria Math" panose="02040503050406030204" pitchFamily="18" charset="0"/>
                          </a:rPr>
                        </m:ctrlPr>
                      </m:sSubPr>
                      <m:e>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𝛽</m:t>
                            </m:r>
                          </m:e>
                        </m:acc>
                      </m:e>
                      <m:sub>
                        <m:r>
                          <a:rPr lang="en-US" i="1">
                            <a:solidFill>
                              <a:srgbClr val="000000"/>
                            </a:solidFill>
                            <a:latin typeface="Cambria Math" charset="0"/>
                          </a:rPr>
                          <m:t>𝑘</m:t>
                        </m:r>
                      </m:sub>
                    </m:sSub>
                  </m:oMath>
                </a14:m>
                <a:r>
                  <a:rPr lang="en-US" dirty="0"/>
                  <a:t>x</a:t>
                </a:r>
                <a:r>
                  <a:rPr lang="en-US" baseline="-25000" dirty="0"/>
                  <a:t>k</a:t>
                </a:r>
              </a:p>
              <a:p>
                <a:pPr lvl="1"/>
                <a:r>
                  <a:rPr lang="en-US" dirty="0"/>
                  <a:t>Least Squares Method (OLS)</a:t>
                </a:r>
              </a:p>
              <a:p>
                <a:endParaRPr lang="en-US" dirty="0"/>
              </a:p>
              <a:p>
                <a:pPr lvl="1"/>
                <a:endParaRPr lang="en-US" dirty="0"/>
              </a:p>
              <a:p>
                <a:pPr marL="0" indent="0">
                  <a:buNone/>
                </a:pPr>
                <a:r>
                  <a:rPr lang="en-US" u="sng" dirty="0"/>
                  <a:t>Evaluating Regressions</a:t>
                </a:r>
                <a:r>
                  <a:rPr lang="en-US" dirty="0"/>
                  <a:t>:</a:t>
                </a:r>
              </a:p>
              <a:p>
                <a:pPr marL="971550" lvl="1" indent="-514350">
                  <a:buFont typeface="+mj-lt"/>
                  <a:buAutoNum type="arabicPeriod"/>
                </a:pPr>
                <a:r>
                  <a:rPr lang="en-US" dirty="0"/>
                  <a:t>Read the model </a:t>
                </a:r>
                <a:r>
                  <a:rPr lang="en-US" dirty="0" err="1"/>
                  <a:t>coeff</a:t>
                </a:r>
                <a:r>
                  <a:rPr lang="en-US" dirty="0"/>
                  <a:t>. from summary function</a:t>
                </a:r>
              </a:p>
              <a:p>
                <a:pPr marL="971550" lvl="1" indent="-514350">
                  <a:buFont typeface="+mj-lt"/>
                  <a:buAutoNum type="arabicPeriod"/>
                </a:pPr>
                <a:r>
                  <a:rPr lang="en-US" dirty="0"/>
                  <a:t>Test significance of linear relationship between each predictor and the response by reading off p values from summary</a:t>
                </a:r>
              </a:p>
              <a:p>
                <a:pPr marL="971550" lvl="1" indent="-514350">
                  <a:buFont typeface="+mj-lt"/>
                  <a:buAutoNum type="arabicPeriod"/>
                </a:pPr>
                <a:r>
                  <a:rPr lang="en-US" dirty="0"/>
                  <a:t>Use Adjusted R</a:t>
                </a:r>
                <a:r>
                  <a:rPr lang="en-US" baseline="30000" dirty="0"/>
                  <a:t>2</a:t>
                </a:r>
                <a:r>
                  <a:rPr lang="en-US" dirty="0"/>
                  <a:t> to measure performance of model</a:t>
                </a:r>
              </a:p>
              <a:p>
                <a:pPr marL="514350" indent="-514350">
                  <a:buFont typeface="+mj-lt"/>
                  <a:buAutoNum type="arabicPeriod"/>
                </a:pPr>
                <a:endParaRPr lang="en-US" dirty="0"/>
              </a:p>
              <a:p>
                <a:pPr marL="514350" indent="-514350">
                  <a:buFont typeface="+mj-lt"/>
                  <a:buAutoNum type="arabicPeriod"/>
                </a:pPr>
                <a:endParaRPr lang="en-US" dirty="0"/>
              </a:p>
              <a:p>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343817"/>
                <a:ext cx="10515600" cy="4906511"/>
              </a:xfrm>
              <a:blipFill>
                <a:blip r:embed="rId2"/>
                <a:stretch>
                  <a:fillRect l="-1206" t="-2062"/>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E99B506-A60F-44E8-A6A3-16188A679010}"/>
              </a:ext>
            </a:extLst>
          </p:cNvPr>
          <p:cNvSpPr>
            <a:spLocks noGrp="1"/>
          </p:cNvSpPr>
          <p:nvPr>
            <p:ph type="ftr" sz="quarter" idx="11"/>
          </p:nvPr>
        </p:nvSpPr>
        <p:spPr/>
        <p:txBody>
          <a:bodyPr/>
          <a:lstStyle/>
          <a:p>
            <a:r>
              <a:rPr lang="en-US"/>
              <a:t>Lecture 12 - Multiple Linear Regression II</a:t>
            </a:r>
          </a:p>
        </p:txBody>
      </p:sp>
      <p:sp>
        <p:nvSpPr>
          <p:cNvPr id="5" name="Slide Number Placeholder 4">
            <a:extLst>
              <a:ext uri="{FF2B5EF4-FFF2-40B4-BE49-F238E27FC236}">
                <a16:creationId xmlns:a16="http://schemas.microsoft.com/office/drawing/2014/main" id="{BA93D746-49E6-44B9-A74E-23E10B03FC28}"/>
              </a:ext>
            </a:extLst>
          </p:cNvPr>
          <p:cNvSpPr>
            <a:spLocks noGrp="1"/>
          </p:cNvSpPr>
          <p:nvPr>
            <p:ph type="sldNum" sz="quarter" idx="12"/>
          </p:nvPr>
        </p:nvSpPr>
        <p:spPr/>
        <p:txBody>
          <a:bodyPr/>
          <a:lstStyle/>
          <a:p>
            <a:fld id="{F4D677F5-6401-4ECE-9434-31FD34043E71}" type="slidenum">
              <a:rPr lang="en-US" smtClean="0"/>
              <a:t>5</a:t>
            </a:fld>
            <a:endParaRPr lang="en-US"/>
          </a:p>
        </p:txBody>
      </p:sp>
      <mc:AlternateContent xmlns:mc="http://schemas.openxmlformats.org/markup-compatibility/2006" xmlns:a14="http://schemas.microsoft.com/office/drawing/2010/main">
        <mc:Choice Requires="a14">
          <p:sp>
            <p:nvSpPr>
              <p:cNvPr id="7" name="Rectangle 6"/>
              <p:cNvSpPr/>
              <p:nvPr/>
            </p:nvSpPr>
            <p:spPr>
              <a:xfrm>
                <a:off x="1600200" y="2716504"/>
                <a:ext cx="8382000" cy="1137876"/>
              </a:xfrm>
              <a:prstGeom prst="rect">
                <a:avLst/>
              </a:prstGeom>
            </p:spPr>
            <p:txBody>
              <a:bodyPr wrap="square">
                <a:spAutoFit/>
              </a:bodyPr>
              <a:lstStyle/>
              <a:p>
                <a:pPr>
                  <a:buClr>
                    <a:srgbClr val="8E0D30"/>
                  </a:buClr>
                </a:pPr>
                <a14:m>
                  <m:oMath xmlns:m="http://schemas.openxmlformats.org/officeDocument/2006/math">
                    <m:sSub>
                      <m:sSubPr>
                        <m:ctrlPr>
                          <a:rPr lang="en-US" altLang="en-US" sz="2800" i="1" smtClean="0">
                            <a:latin typeface="Cambria Math" panose="02040503050406030204" pitchFamily="18" charset="0"/>
                          </a:rPr>
                        </m:ctrlPr>
                      </m:sSubPr>
                      <m:e>
                        <m:r>
                          <a:rPr lang="en-US" altLang="en-US" sz="2800" i="1">
                            <a:latin typeface="Cambria Math" charset="0"/>
                          </a:rPr>
                          <m:t>𝑚𝑖𝑛</m:t>
                        </m:r>
                      </m:e>
                      <m:sub>
                        <m:sSub>
                          <m:sSubPr>
                            <m:ctrlPr>
                              <a:rPr lang="en-US" sz="2800" i="1">
                                <a:solidFill>
                                  <a:srgbClr val="000000"/>
                                </a:solidFill>
                                <a:latin typeface="Cambria Math" panose="02040503050406030204" pitchFamily="18" charset="0"/>
                              </a:rPr>
                            </m:ctrlPr>
                          </m:sSubPr>
                          <m:e>
                            <m:acc>
                              <m:accPr>
                                <m:chr m:val="̂"/>
                                <m:ctrlPr>
                                  <a:rPr lang="en-US" sz="2800" i="1">
                                    <a:solidFill>
                                      <a:srgbClr val="000000"/>
                                    </a:solidFill>
                                    <a:latin typeface="Cambria Math" panose="02040503050406030204" pitchFamily="18" charset="0"/>
                                  </a:rPr>
                                </m:ctrlPr>
                              </m:accPr>
                              <m:e>
                                <m:r>
                                  <a:rPr lang="en-US" sz="2800" i="1">
                                    <a:solidFill>
                                      <a:srgbClr val="000000"/>
                                    </a:solidFill>
                                    <a:latin typeface="Cambria Math" panose="02040503050406030204" pitchFamily="18" charset="0"/>
                                  </a:rPr>
                                  <m:t>𝛽</m:t>
                                </m:r>
                              </m:e>
                            </m:acc>
                          </m:e>
                          <m:sub>
                            <m:r>
                              <a:rPr lang="en-US" sz="2800" i="1">
                                <a:solidFill>
                                  <a:srgbClr val="000000"/>
                                </a:solidFill>
                                <a:latin typeface="Cambria Math" panose="02040503050406030204" pitchFamily="18" charset="0"/>
                              </a:rPr>
                              <m:t>0</m:t>
                            </m:r>
                          </m:sub>
                        </m:sSub>
                        <m:r>
                          <m:rPr>
                            <m:nor/>
                          </m:rPr>
                          <a:rPr lang="en-US" altLang="en-US" sz="2800" dirty="0"/>
                          <m:t>, </m:t>
                        </m:r>
                        <m:sSub>
                          <m:sSubPr>
                            <m:ctrlPr>
                              <a:rPr lang="en-US" sz="2800" i="1">
                                <a:solidFill>
                                  <a:srgbClr val="000000"/>
                                </a:solidFill>
                                <a:latin typeface="Cambria Math" panose="02040503050406030204" pitchFamily="18" charset="0"/>
                              </a:rPr>
                            </m:ctrlPr>
                          </m:sSubPr>
                          <m:e>
                            <m:acc>
                              <m:accPr>
                                <m:chr m:val="̂"/>
                                <m:ctrlPr>
                                  <a:rPr lang="en-US" sz="2800" i="1">
                                    <a:solidFill>
                                      <a:srgbClr val="000000"/>
                                    </a:solidFill>
                                    <a:latin typeface="Cambria Math" panose="02040503050406030204" pitchFamily="18" charset="0"/>
                                  </a:rPr>
                                </m:ctrlPr>
                              </m:accPr>
                              <m:e>
                                <m:r>
                                  <a:rPr lang="en-US" sz="2800" i="1">
                                    <a:solidFill>
                                      <a:srgbClr val="000000"/>
                                    </a:solidFill>
                                    <a:latin typeface="Cambria Math" panose="02040503050406030204" pitchFamily="18" charset="0"/>
                                  </a:rPr>
                                  <m:t>𝛽</m:t>
                                </m:r>
                              </m:e>
                            </m:acc>
                          </m:e>
                          <m:sub>
                            <m:r>
                              <a:rPr lang="en-US" sz="2800" i="1">
                                <a:solidFill>
                                  <a:srgbClr val="000000"/>
                                </a:solidFill>
                                <a:latin typeface="Cambria Math" panose="02040503050406030204" pitchFamily="18" charset="0"/>
                              </a:rPr>
                              <m:t>1</m:t>
                            </m:r>
                          </m:sub>
                        </m:sSub>
                        <m:r>
                          <a:rPr lang="en-US" sz="2800" b="0" i="1" smtClean="0">
                            <a:solidFill>
                              <a:srgbClr val="000000"/>
                            </a:solidFill>
                            <a:latin typeface="Cambria Math" charset="0"/>
                          </a:rPr>
                          <m:t>, …,</m:t>
                        </m:r>
                        <m:sSub>
                          <m:sSubPr>
                            <m:ctrlPr>
                              <a:rPr lang="en-US" sz="2800" i="1">
                                <a:solidFill>
                                  <a:srgbClr val="000000"/>
                                </a:solidFill>
                                <a:latin typeface="Cambria Math" panose="02040503050406030204" pitchFamily="18" charset="0"/>
                              </a:rPr>
                            </m:ctrlPr>
                          </m:sSubPr>
                          <m:e>
                            <m:acc>
                              <m:accPr>
                                <m:chr m:val="̂"/>
                                <m:ctrlPr>
                                  <a:rPr lang="en-US" sz="2800" i="1">
                                    <a:solidFill>
                                      <a:srgbClr val="000000"/>
                                    </a:solidFill>
                                    <a:latin typeface="Cambria Math" panose="02040503050406030204" pitchFamily="18" charset="0"/>
                                  </a:rPr>
                                </m:ctrlPr>
                              </m:accPr>
                              <m:e>
                                <m:r>
                                  <a:rPr lang="en-US" sz="2800" i="1">
                                    <a:solidFill>
                                      <a:srgbClr val="000000"/>
                                    </a:solidFill>
                                    <a:latin typeface="Cambria Math" panose="02040503050406030204" pitchFamily="18" charset="0"/>
                                  </a:rPr>
                                  <m:t>𝛽</m:t>
                                </m:r>
                              </m:e>
                            </m:acc>
                          </m:e>
                          <m:sub>
                            <m:r>
                              <a:rPr lang="en-US" sz="2800" b="0" i="1" smtClean="0">
                                <a:solidFill>
                                  <a:srgbClr val="000000"/>
                                </a:solidFill>
                                <a:latin typeface="Cambria Math" charset="0"/>
                              </a:rPr>
                              <m:t>𝑘</m:t>
                            </m:r>
                          </m:sub>
                        </m:sSub>
                      </m:sub>
                    </m:sSub>
                    <m:nary>
                      <m:naryPr>
                        <m:chr m:val="∑"/>
                        <m:supHide m:val="on"/>
                        <m:ctrlPr>
                          <a:rPr lang="en-US" altLang="en-US" sz="2800" i="1">
                            <a:latin typeface="Cambria Math" panose="02040503050406030204" pitchFamily="18" charset="0"/>
                          </a:rPr>
                        </m:ctrlPr>
                      </m:naryPr>
                      <m:sub>
                        <m:r>
                          <m:rPr>
                            <m:brk m:alnAt="7"/>
                          </m:rPr>
                          <a:rPr lang="en-US" altLang="en-US" sz="2800" i="1">
                            <a:latin typeface="Cambria Math" charset="0"/>
                          </a:rPr>
                          <m:t>𝑖</m:t>
                        </m:r>
                      </m:sub>
                      <m:sup/>
                      <m:e>
                        <m:r>
                          <a:rPr lang="en-US" altLang="en-US" sz="2800" i="1">
                            <a:latin typeface="Cambria Math" charset="0"/>
                          </a:rPr>
                          <m:t>(</m:t>
                        </m:r>
                        <m:sSub>
                          <m:sSubPr>
                            <m:ctrlPr>
                              <a:rPr lang="en-US" altLang="en-US" sz="2800" i="1">
                                <a:latin typeface="Cambria Math" panose="02040503050406030204" pitchFamily="18" charset="0"/>
                              </a:rPr>
                            </m:ctrlPr>
                          </m:sSubPr>
                          <m:e>
                            <m:r>
                              <a:rPr lang="en-US" altLang="en-US" sz="2800" i="1">
                                <a:latin typeface="Cambria Math" charset="0"/>
                              </a:rPr>
                              <m:t>𝑦</m:t>
                            </m:r>
                          </m:e>
                          <m:sub>
                            <m:r>
                              <a:rPr lang="en-US" altLang="en-US" sz="2800" i="1">
                                <a:latin typeface="Cambria Math" charset="0"/>
                              </a:rPr>
                              <m:t>𝑖</m:t>
                            </m:r>
                          </m:sub>
                        </m:sSub>
                        <m:r>
                          <a:rPr lang="en-US" altLang="en-US" sz="2800" i="1">
                            <a:latin typeface="Cambria Math" charset="0"/>
                          </a:rPr>
                          <m:t> −</m:t>
                        </m:r>
                        <m:sSub>
                          <m:sSubPr>
                            <m:ctrlPr>
                              <a:rPr lang="en-US" sz="2800" i="1">
                                <a:solidFill>
                                  <a:srgbClr val="000000"/>
                                </a:solidFill>
                                <a:latin typeface="Cambria Math" panose="02040503050406030204" pitchFamily="18" charset="0"/>
                              </a:rPr>
                            </m:ctrlPr>
                          </m:sSubPr>
                          <m:e>
                            <m:acc>
                              <m:accPr>
                                <m:chr m:val="̂"/>
                                <m:ctrlPr>
                                  <a:rPr lang="en-US" sz="2800" i="1">
                                    <a:solidFill>
                                      <a:srgbClr val="000000"/>
                                    </a:solidFill>
                                    <a:latin typeface="Cambria Math" panose="02040503050406030204" pitchFamily="18" charset="0"/>
                                  </a:rPr>
                                </m:ctrlPr>
                              </m:accPr>
                              <m:e>
                                <m:r>
                                  <a:rPr lang="en-US" sz="2800" i="1">
                                    <a:solidFill>
                                      <a:srgbClr val="000000"/>
                                    </a:solidFill>
                                    <a:latin typeface="Cambria Math" panose="02040503050406030204" pitchFamily="18" charset="0"/>
                                  </a:rPr>
                                  <m:t>𝛽</m:t>
                                </m:r>
                              </m:e>
                            </m:acc>
                          </m:e>
                          <m:sub>
                            <m:r>
                              <a:rPr lang="en-US" sz="2800" i="1">
                                <a:solidFill>
                                  <a:srgbClr val="000000"/>
                                </a:solidFill>
                                <a:latin typeface="Cambria Math" panose="02040503050406030204" pitchFamily="18" charset="0"/>
                              </a:rPr>
                              <m:t>0</m:t>
                            </m:r>
                          </m:sub>
                        </m:sSub>
                        <m:r>
                          <a:rPr lang="en-US" sz="2800" i="1">
                            <a:solidFill>
                              <a:srgbClr val="000000"/>
                            </a:solidFill>
                            <a:latin typeface="Cambria Math" charset="0"/>
                          </a:rPr>
                          <m:t> −</m:t>
                        </m:r>
                        <m:sSub>
                          <m:sSubPr>
                            <m:ctrlPr>
                              <a:rPr lang="en-US" sz="2800" i="1">
                                <a:solidFill>
                                  <a:srgbClr val="000000"/>
                                </a:solidFill>
                                <a:latin typeface="Cambria Math" panose="02040503050406030204" pitchFamily="18" charset="0"/>
                              </a:rPr>
                            </m:ctrlPr>
                          </m:sSubPr>
                          <m:e>
                            <m:acc>
                              <m:accPr>
                                <m:chr m:val="̂"/>
                                <m:ctrlPr>
                                  <a:rPr lang="en-US" sz="2800" i="1">
                                    <a:solidFill>
                                      <a:srgbClr val="000000"/>
                                    </a:solidFill>
                                    <a:latin typeface="Cambria Math" panose="02040503050406030204" pitchFamily="18" charset="0"/>
                                  </a:rPr>
                                </m:ctrlPr>
                              </m:accPr>
                              <m:e>
                                <m:r>
                                  <a:rPr lang="en-US" sz="2800" i="1">
                                    <a:solidFill>
                                      <a:srgbClr val="000000"/>
                                    </a:solidFill>
                                    <a:latin typeface="Cambria Math" panose="02040503050406030204" pitchFamily="18" charset="0"/>
                                  </a:rPr>
                                  <m:t>𝛽</m:t>
                                </m:r>
                              </m:e>
                            </m:acc>
                          </m:e>
                          <m:sub>
                            <m:r>
                              <a:rPr lang="en-US" sz="2800" i="1">
                                <a:solidFill>
                                  <a:srgbClr val="000000"/>
                                </a:solidFill>
                                <a:latin typeface="Cambria Math" panose="02040503050406030204" pitchFamily="18" charset="0"/>
                              </a:rPr>
                              <m:t>1</m:t>
                            </m:r>
                          </m:sub>
                        </m:sSub>
                        <m:r>
                          <a:rPr lang="en-US" sz="2800" i="1">
                            <a:solidFill>
                              <a:srgbClr val="000000"/>
                            </a:solidFill>
                            <a:latin typeface="Cambria Math" charset="0"/>
                          </a:rPr>
                          <m:t> </m:t>
                        </m:r>
                        <m:sSub>
                          <m:sSubPr>
                            <m:ctrlPr>
                              <a:rPr lang="en-US" sz="2800" i="1">
                                <a:solidFill>
                                  <a:srgbClr val="000000"/>
                                </a:solidFill>
                                <a:latin typeface="Cambria Math" panose="02040503050406030204" pitchFamily="18" charset="0"/>
                              </a:rPr>
                            </m:ctrlPr>
                          </m:sSubPr>
                          <m:e>
                            <m:r>
                              <a:rPr lang="en-US" sz="2800" i="1">
                                <a:solidFill>
                                  <a:srgbClr val="000000"/>
                                </a:solidFill>
                                <a:latin typeface="Cambria Math" charset="0"/>
                              </a:rPr>
                              <m:t>𝑥</m:t>
                            </m:r>
                          </m:e>
                          <m:sub>
                            <m:r>
                              <a:rPr lang="en-US" sz="2800" i="1">
                                <a:solidFill>
                                  <a:srgbClr val="000000"/>
                                </a:solidFill>
                                <a:latin typeface="Cambria Math" charset="0"/>
                              </a:rPr>
                              <m:t>𝑖</m:t>
                            </m:r>
                            <m:r>
                              <a:rPr lang="en-US" sz="2800" b="0" i="1" smtClean="0">
                                <a:solidFill>
                                  <a:srgbClr val="000000"/>
                                </a:solidFill>
                                <a:latin typeface="Cambria Math" charset="0"/>
                              </a:rPr>
                              <m:t>,1</m:t>
                            </m:r>
                          </m:sub>
                        </m:sSub>
                        <m:r>
                          <a:rPr lang="en-US" sz="2800" b="0" i="1" smtClean="0">
                            <a:solidFill>
                              <a:srgbClr val="000000"/>
                            </a:solidFill>
                            <a:latin typeface="Cambria Math" charset="0"/>
                          </a:rPr>
                          <m:t> − …−</m:t>
                        </m:r>
                        <m:sSub>
                          <m:sSubPr>
                            <m:ctrlPr>
                              <a:rPr lang="en-US" sz="2800" i="1">
                                <a:solidFill>
                                  <a:srgbClr val="000000"/>
                                </a:solidFill>
                                <a:latin typeface="Cambria Math" panose="02040503050406030204" pitchFamily="18" charset="0"/>
                              </a:rPr>
                            </m:ctrlPr>
                          </m:sSubPr>
                          <m:e>
                            <m:acc>
                              <m:accPr>
                                <m:chr m:val="̂"/>
                                <m:ctrlPr>
                                  <a:rPr lang="en-US" sz="2800" i="1">
                                    <a:solidFill>
                                      <a:srgbClr val="000000"/>
                                    </a:solidFill>
                                    <a:latin typeface="Cambria Math" panose="02040503050406030204" pitchFamily="18" charset="0"/>
                                  </a:rPr>
                                </m:ctrlPr>
                              </m:accPr>
                              <m:e>
                                <m:r>
                                  <a:rPr lang="en-US" sz="2800" i="1">
                                    <a:solidFill>
                                      <a:srgbClr val="000000"/>
                                    </a:solidFill>
                                    <a:latin typeface="Cambria Math" panose="02040503050406030204" pitchFamily="18" charset="0"/>
                                  </a:rPr>
                                  <m:t>𝛽</m:t>
                                </m:r>
                              </m:e>
                            </m:acc>
                          </m:e>
                          <m:sub>
                            <m:r>
                              <a:rPr lang="en-US" sz="2800" b="0" i="1" smtClean="0">
                                <a:solidFill>
                                  <a:srgbClr val="000000"/>
                                </a:solidFill>
                                <a:latin typeface="Cambria Math" charset="0"/>
                              </a:rPr>
                              <m:t>𝑘</m:t>
                            </m:r>
                          </m:sub>
                        </m:sSub>
                        <m:r>
                          <a:rPr lang="en-US" sz="2800" i="1">
                            <a:solidFill>
                              <a:srgbClr val="000000"/>
                            </a:solidFill>
                            <a:latin typeface="Cambria Math" charset="0"/>
                          </a:rPr>
                          <m:t> </m:t>
                        </m:r>
                        <m:sSub>
                          <m:sSubPr>
                            <m:ctrlPr>
                              <a:rPr lang="en-US" sz="2800" i="1">
                                <a:solidFill>
                                  <a:srgbClr val="000000"/>
                                </a:solidFill>
                                <a:latin typeface="Cambria Math" panose="02040503050406030204" pitchFamily="18" charset="0"/>
                              </a:rPr>
                            </m:ctrlPr>
                          </m:sSubPr>
                          <m:e>
                            <m:r>
                              <a:rPr lang="en-US" sz="2800" i="1">
                                <a:solidFill>
                                  <a:srgbClr val="000000"/>
                                </a:solidFill>
                                <a:latin typeface="Cambria Math" charset="0"/>
                              </a:rPr>
                              <m:t>𝑥</m:t>
                            </m:r>
                          </m:e>
                          <m:sub>
                            <m:r>
                              <a:rPr lang="en-US" sz="2800" i="1">
                                <a:solidFill>
                                  <a:srgbClr val="000000"/>
                                </a:solidFill>
                                <a:latin typeface="Cambria Math" charset="0"/>
                              </a:rPr>
                              <m:t>𝑖</m:t>
                            </m:r>
                            <m:r>
                              <a:rPr lang="en-US" sz="2800" i="1">
                                <a:solidFill>
                                  <a:srgbClr val="000000"/>
                                </a:solidFill>
                                <a:latin typeface="Cambria Math" charset="0"/>
                              </a:rPr>
                              <m:t>,</m:t>
                            </m:r>
                            <m:r>
                              <a:rPr lang="en-US" sz="2800" b="0" i="1" smtClean="0">
                                <a:solidFill>
                                  <a:srgbClr val="000000"/>
                                </a:solidFill>
                                <a:latin typeface="Cambria Math" charset="0"/>
                              </a:rPr>
                              <m:t>𝑘</m:t>
                            </m:r>
                          </m:sub>
                        </m:sSub>
                        <m:r>
                          <a:rPr lang="en-US" altLang="en-US" sz="2800" i="1">
                            <a:latin typeface="Cambria Math" charset="0"/>
                          </a:rPr>
                          <m:t>)</m:t>
                        </m:r>
                      </m:e>
                    </m:nary>
                  </m:oMath>
                </a14:m>
                <a:r>
                  <a:rPr lang="en-US" altLang="en-US" sz="2800" baseline="30000" dirty="0"/>
                  <a:t>2</a:t>
                </a:r>
                <a:endParaRPr lang="en-US" altLang="en-US" sz="2800" dirty="0"/>
              </a:p>
            </p:txBody>
          </p:sp>
        </mc:Choice>
        <mc:Fallback xmlns="">
          <p:sp>
            <p:nvSpPr>
              <p:cNvPr id="7" name="Rectangle 6"/>
              <p:cNvSpPr>
                <a:spLocks noRot="1" noChangeAspect="1" noMove="1" noResize="1" noEditPoints="1" noAdjustHandles="1" noChangeArrowheads="1" noChangeShapeType="1" noTextEdit="1"/>
              </p:cNvSpPr>
              <p:nvPr/>
            </p:nvSpPr>
            <p:spPr>
              <a:xfrm>
                <a:off x="1600200" y="2716504"/>
                <a:ext cx="8382000" cy="1137876"/>
              </a:xfrm>
              <a:prstGeom prst="rect">
                <a:avLst/>
              </a:prstGeom>
              <a:blipFill>
                <a:blip r:embed="rId3"/>
                <a:stretch>
                  <a:fillRect l="-454" t="-56667" b="-38889"/>
                </a:stretch>
              </a:blipFill>
            </p:spPr>
            <p:txBody>
              <a:bodyPr/>
              <a:lstStyle/>
              <a:p>
                <a:r>
                  <a:rPr lang="en-US">
                    <a:noFill/>
                  </a:rPr>
                  <a:t> </a:t>
                </a:r>
              </a:p>
            </p:txBody>
          </p:sp>
        </mc:Fallback>
      </mc:AlternateContent>
    </p:spTree>
    <p:extLst>
      <p:ext uri="{BB962C8B-B14F-4D97-AF65-F5344CB8AC3E}">
        <p14:creationId xmlns:p14="http://schemas.microsoft.com/office/powerpoint/2010/main" val="388431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25"/>
            <a:ext cx="10515600" cy="1325563"/>
          </a:xfrm>
        </p:spPr>
        <p:txBody>
          <a:bodyPr>
            <a:normAutofit/>
          </a:bodyPr>
          <a:lstStyle/>
          <a:p>
            <a:r>
              <a:rPr lang="en-US" u="sng" dirty="0"/>
              <a:t>Review: Evaluating </a:t>
            </a:r>
            <a:r>
              <a:rPr lang="en-US" u="sng" dirty="0" err="1"/>
              <a:t>Mult</a:t>
            </a:r>
            <a:r>
              <a:rPr lang="en-US" u="sng" dirty="0"/>
              <a:t>. Lin. Regression </a:t>
            </a:r>
          </a:p>
        </p:txBody>
      </p:sp>
      <p:sp>
        <p:nvSpPr>
          <p:cNvPr id="3" name="Content Placeholder 2"/>
          <p:cNvSpPr>
            <a:spLocks noGrp="1"/>
          </p:cNvSpPr>
          <p:nvPr>
            <p:ph idx="1"/>
          </p:nvPr>
        </p:nvSpPr>
        <p:spPr>
          <a:xfrm>
            <a:off x="838200" y="1539433"/>
            <a:ext cx="10782782" cy="4637530"/>
          </a:xfrm>
        </p:spPr>
        <p:txBody>
          <a:bodyPr>
            <a:normAutofit fontScale="92500"/>
          </a:bodyPr>
          <a:lstStyle/>
          <a:p>
            <a:r>
              <a:rPr lang="en-US" u="sng" dirty="0"/>
              <a:t>F-test (ANOVA table): </a:t>
            </a:r>
            <a:r>
              <a:rPr lang="en-US" dirty="0"/>
              <a:t>Tells us whether </a:t>
            </a:r>
            <a:r>
              <a:rPr lang="en-US" i="1" dirty="0"/>
              <a:t>any</a:t>
            </a:r>
            <a:r>
              <a:rPr lang="en-US" dirty="0"/>
              <a:t> </a:t>
            </a:r>
            <a:r>
              <a:rPr lang="en-US" dirty="0" err="1"/>
              <a:t>indep</a:t>
            </a:r>
            <a:r>
              <a:rPr lang="en-US" dirty="0"/>
              <a:t>. vars are significant</a:t>
            </a:r>
          </a:p>
          <a:p>
            <a:pPr lvl="1"/>
            <a:r>
              <a:rPr lang="en-US" dirty="0"/>
              <a:t>H</a:t>
            </a:r>
            <a:r>
              <a:rPr lang="en-US" baseline="-25000" dirty="0"/>
              <a:t>0</a:t>
            </a:r>
            <a:r>
              <a:rPr lang="en-US" dirty="0"/>
              <a:t>: </a:t>
            </a:r>
            <a:r>
              <a:rPr lang="el-GR" dirty="0"/>
              <a:t>β</a:t>
            </a:r>
            <a:r>
              <a:rPr lang="en-US" baseline="-25000" dirty="0" err="1"/>
              <a:t>i</a:t>
            </a:r>
            <a:r>
              <a:rPr lang="en-US" baseline="-25000" dirty="0"/>
              <a:t> </a:t>
            </a:r>
            <a:r>
              <a:rPr lang="en-US" dirty="0"/>
              <a:t>= 0 for all </a:t>
            </a:r>
            <a:r>
              <a:rPr lang="en-US" dirty="0" err="1"/>
              <a:t>i</a:t>
            </a:r>
            <a:r>
              <a:rPr lang="en-US" dirty="0"/>
              <a:t>		(None of the X variables have linear relationships with Y) </a:t>
            </a:r>
          </a:p>
          <a:p>
            <a:pPr lvl="1"/>
            <a:r>
              <a:rPr lang="en-US" dirty="0"/>
              <a:t>H</a:t>
            </a:r>
            <a:r>
              <a:rPr lang="en-US" baseline="-25000" dirty="0"/>
              <a:t>a</a:t>
            </a:r>
            <a:r>
              <a:rPr lang="en-US" dirty="0"/>
              <a:t>: </a:t>
            </a:r>
            <a:r>
              <a:rPr lang="el-GR" dirty="0"/>
              <a:t>β</a:t>
            </a:r>
            <a:r>
              <a:rPr lang="en-US" baseline="-25000" dirty="0" err="1"/>
              <a:t>i</a:t>
            </a:r>
            <a:r>
              <a:rPr lang="en-US" dirty="0"/>
              <a:t> ≠ 0 for some </a:t>
            </a:r>
            <a:r>
              <a:rPr lang="en-US" dirty="0" err="1"/>
              <a:t>i</a:t>
            </a:r>
            <a:r>
              <a:rPr lang="en-US" dirty="0"/>
              <a:t>	(At least one X variable has a linear relationship with Y) </a:t>
            </a:r>
          </a:p>
          <a:p>
            <a:r>
              <a:rPr lang="en-US" u="sng" dirty="0"/>
              <a:t>Intercept</a:t>
            </a:r>
            <a:r>
              <a:rPr lang="en-US" dirty="0"/>
              <a:t>: </a:t>
            </a:r>
            <a:r>
              <a:rPr lang="el-GR" dirty="0"/>
              <a:t>β</a:t>
            </a:r>
            <a:r>
              <a:rPr lang="en-US" baseline="-25000" dirty="0"/>
              <a:t>0 </a:t>
            </a:r>
            <a:r>
              <a:rPr lang="en-US" dirty="0"/>
              <a:t>is the expected value of Y when all predictors are zero</a:t>
            </a:r>
          </a:p>
          <a:p>
            <a:r>
              <a:rPr lang="en-US" u="sng" dirty="0"/>
              <a:t>Slope(s)</a:t>
            </a:r>
            <a:r>
              <a:rPr lang="en-US" dirty="0"/>
              <a:t>: </a:t>
            </a:r>
            <a:r>
              <a:rPr lang="el-GR" dirty="0"/>
              <a:t>β</a:t>
            </a:r>
            <a:r>
              <a:rPr lang="en-US" baseline="-25000" dirty="0" err="1"/>
              <a:t>i</a:t>
            </a:r>
            <a:r>
              <a:rPr lang="en-US" baseline="-25000" dirty="0"/>
              <a:t> </a:t>
            </a:r>
            <a:r>
              <a:rPr lang="en-US" dirty="0"/>
              <a:t>is the expected change in response (Y) for every 1 unit increase in X</a:t>
            </a:r>
            <a:r>
              <a:rPr lang="en-US" baseline="-25000" dirty="0"/>
              <a:t>i</a:t>
            </a:r>
            <a:r>
              <a:rPr lang="en-US" dirty="0"/>
              <a:t>, </a:t>
            </a:r>
            <a:r>
              <a:rPr lang="en-US" i="1" dirty="0"/>
              <a:t>while holding all other predictors constant</a:t>
            </a:r>
            <a:r>
              <a:rPr lang="en-US" dirty="0"/>
              <a:t>.</a:t>
            </a:r>
          </a:p>
          <a:p>
            <a:pPr lvl="1"/>
            <a:r>
              <a:rPr lang="en-US" dirty="0"/>
              <a:t>Individual t-tests for each coefficient are reported in summary</a:t>
            </a:r>
          </a:p>
          <a:p>
            <a:r>
              <a:rPr lang="en-US" u="sng" dirty="0"/>
              <a:t>R</a:t>
            </a:r>
            <a:r>
              <a:rPr lang="en-US" u="sng" baseline="30000" dirty="0"/>
              <a:t>2</a:t>
            </a:r>
            <a:r>
              <a:rPr lang="en-US" dirty="0"/>
              <a:t>: Proportion of variance in Y that is explained by features</a:t>
            </a:r>
          </a:p>
          <a:p>
            <a:pPr lvl="1"/>
            <a:r>
              <a:rPr lang="en-US" dirty="0"/>
              <a:t>Use </a:t>
            </a:r>
            <a:r>
              <a:rPr lang="en-US" b="1" dirty="0"/>
              <a:t>adjusted R-sq </a:t>
            </a:r>
            <a:r>
              <a:rPr lang="en-US" dirty="0"/>
              <a:t>because it adjusts for number of predictors (same interpretation) as opposed to regular r</a:t>
            </a:r>
            <a:r>
              <a:rPr lang="en-US" baseline="30000" dirty="0"/>
              <a:t>2 </a:t>
            </a:r>
            <a:r>
              <a:rPr lang="en-US" dirty="0"/>
              <a:t>which always increases in # predictors</a:t>
            </a:r>
          </a:p>
          <a:p>
            <a:pPr marL="0" indent="0">
              <a:buNone/>
            </a:pPr>
            <a:endParaRPr lang="en-US" dirty="0"/>
          </a:p>
        </p:txBody>
      </p:sp>
      <p:sp>
        <p:nvSpPr>
          <p:cNvPr id="4" name="Footer Placeholder 3"/>
          <p:cNvSpPr>
            <a:spLocks noGrp="1"/>
          </p:cNvSpPr>
          <p:nvPr>
            <p:ph type="ftr" sz="quarter" idx="11"/>
          </p:nvPr>
        </p:nvSpPr>
        <p:spPr/>
        <p:txBody>
          <a:bodyPr/>
          <a:lstStyle/>
          <a:p>
            <a:r>
              <a:rPr lang="en-US" dirty="0"/>
              <a:t>Lecture 12 - Multiple Linear Regression II</a:t>
            </a:r>
          </a:p>
        </p:txBody>
      </p:sp>
      <p:sp>
        <p:nvSpPr>
          <p:cNvPr id="5" name="Slide Number Placeholder 4"/>
          <p:cNvSpPr>
            <a:spLocks noGrp="1"/>
          </p:cNvSpPr>
          <p:nvPr>
            <p:ph type="sldNum" sz="quarter" idx="12"/>
          </p:nvPr>
        </p:nvSpPr>
        <p:spPr/>
        <p:txBody>
          <a:bodyPr/>
          <a:lstStyle/>
          <a:p>
            <a:fld id="{F4D71D88-BA1A-4A31-92D9-86A2D66DFAE5}" type="slidenum">
              <a:rPr lang="en-US" smtClean="0"/>
              <a:t>6</a:t>
            </a:fld>
            <a:endParaRPr lang="en-US"/>
          </a:p>
        </p:txBody>
      </p:sp>
    </p:spTree>
    <p:extLst>
      <p:ext uri="{BB962C8B-B14F-4D97-AF65-F5344CB8AC3E}">
        <p14:creationId xmlns:p14="http://schemas.microsoft.com/office/powerpoint/2010/main" val="419233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100" y="1076567"/>
            <a:ext cx="7327900" cy="5462345"/>
          </a:xfrm>
          <a:prstGeom prst="rect">
            <a:avLst/>
          </a:prstGeom>
        </p:spPr>
      </p:pic>
      <p:sp>
        <p:nvSpPr>
          <p:cNvPr id="11" name="Rectangle: Rounded Corners 10">
            <a:extLst>
              <a:ext uri="{FF2B5EF4-FFF2-40B4-BE49-F238E27FC236}">
                <a16:creationId xmlns:a16="http://schemas.microsoft.com/office/drawing/2014/main" id="{CDA2A377-ACF2-4F6B-A7CE-69378B080C12}"/>
              </a:ext>
            </a:extLst>
          </p:cNvPr>
          <p:cNvSpPr/>
          <p:nvPr/>
        </p:nvSpPr>
        <p:spPr>
          <a:xfrm>
            <a:off x="2921000" y="1053059"/>
            <a:ext cx="1587500" cy="29075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46427220-7609-4368-BEE3-E4DF7CBD6C92}"/>
              </a:ext>
            </a:extLst>
          </p:cNvPr>
          <p:cNvCxnSpPr>
            <a:cxnSpLocks/>
            <a:stCxn id="13" idx="1"/>
          </p:cNvCxnSpPr>
          <p:nvPr/>
        </p:nvCxnSpPr>
        <p:spPr>
          <a:xfrm flipH="1" flipV="1">
            <a:off x="3714750" y="1343818"/>
            <a:ext cx="1503947" cy="30091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5BD82E5-343D-4AD1-A2DD-7261F569350D}"/>
              </a:ext>
            </a:extLst>
          </p:cNvPr>
          <p:cNvSpPr txBox="1"/>
          <p:nvPr/>
        </p:nvSpPr>
        <p:spPr>
          <a:xfrm>
            <a:off x="5218697" y="1413895"/>
            <a:ext cx="6701038" cy="461665"/>
          </a:xfrm>
          <a:prstGeom prst="rect">
            <a:avLst/>
          </a:prstGeom>
          <a:noFill/>
        </p:spPr>
        <p:txBody>
          <a:bodyPr wrap="square" rtlCol="0">
            <a:spAutoFit/>
          </a:bodyPr>
          <a:lstStyle/>
          <a:p>
            <a:r>
              <a:rPr lang="en-US" sz="2400" dirty="0">
                <a:solidFill>
                  <a:srgbClr val="C00000"/>
                </a:solidFill>
              </a:rPr>
              <a:t>List all explanatory variables; separate with “+”</a:t>
            </a:r>
          </a:p>
        </p:txBody>
      </p:sp>
      <p:sp>
        <p:nvSpPr>
          <p:cNvPr id="15" name="TextBox 14">
            <a:extLst>
              <a:ext uri="{FF2B5EF4-FFF2-40B4-BE49-F238E27FC236}">
                <a16:creationId xmlns:a16="http://schemas.microsoft.com/office/drawing/2014/main" id="{F39655A6-9A6A-4F34-B747-EEA44F5E8968}"/>
              </a:ext>
            </a:extLst>
          </p:cNvPr>
          <p:cNvSpPr txBox="1"/>
          <p:nvPr/>
        </p:nvSpPr>
        <p:spPr>
          <a:xfrm>
            <a:off x="5664543" y="2706930"/>
            <a:ext cx="5981357" cy="707886"/>
          </a:xfrm>
          <a:prstGeom prst="rect">
            <a:avLst/>
          </a:prstGeom>
          <a:solidFill>
            <a:schemeClr val="bg1"/>
          </a:solidFill>
          <a:ln>
            <a:solidFill>
              <a:srgbClr val="C00000"/>
            </a:solidFill>
          </a:ln>
        </p:spPr>
        <p:txBody>
          <a:bodyPr wrap="square" rtlCol="0">
            <a:spAutoFit/>
          </a:bodyPr>
          <a:lstStyle/>
          <a:p>
            <a:r>
              <a:rPr lang="en-US" sz="2000" u="sng" dirty="0">
                <a:solidFill>
                  <a:srgbClr val="C00000"/>
                </a:solidFill>
              </a:rPr>
              <a:t>Regression Equation</a:t>
            </a:r>
            <a:r>
              <a:rPr lang="en-US" sz="2000" dirty="0">
                <a:solidFill>
                  <a:srgbClr val="C00000"/>
                </a:solidFill>
              </a:rPr>
              <a:t>: </a:t>
            </a:r>
          </a:p>
          <a:p>
            <a:r>
              <a:rPr lang="en-US" sz="2000" dirty="0">
                <a:solidFill>
                  <a:srgbClr val="C00000"/>
                </a:solidFill>
              </a:rPr>
              <a:t>LOB=807.6 + .2007 Hits + .006067*Strikeouts</a:t>
            </a:r>
          </a:p>
        </p:txBody>
      </p:sp>
      <p:sp>
        <p:nvSpPr>
          <p:cNvPr id="4" name="Slide Number Placeholder 3">
            <a:extLst>
              <a:ext uri="{FF2B5EF4-FFF2-40B4-BE49-F238E27FC236}">
                <a16:creationId xmlns:a16="http://schemas.microsoft.com/office/drawing/2014/main" id="{334D9E28-5354-41DD-8E61-09C48D7AC982}"/>
              </a:ext>
            </a:extLst>
          </p:cNvPr>
          <p:cNvSpPr>
            <a:spLocks noGrp="1"/>
          </p:cNvSpPr>
          <p:nvPr>
            <p:ph type="sldNum" sz="quarter" idx="12"/>
          </p:nvPr>
        </p:nvSpPr>
        <p:spPr/>
        <p:txBody>
          <a:bodyPr/>
          <a:lstStyle/>
          <a:p>
            <a:fld id="{F4D677F5-6401-4ECE-9434-31FD34043E71}" type="slidenum">
              <a:rPr lang="en-US" smtClean="0"/>
              <a:t>7</a:t>
            </a:fld>
            <a:endParaRPr lang="en-US"/>
          </a:p>
        </p:txBody>
      </p:sp>
      <p:sp>
        <p:nvSpPr>
          <p:cNvPr id="10" name="TextBox 9">
            <a:extLst>
              <a:ext uri="{FF2B5EF4-FFF2-40B4-BE49-F238E27FC236}">
                <a16:creationId xmlns:a16="http://schemas.microsoft.com/office/drawing/2014/main" id="{2301CB8F-CE06-2546-8C80-BBF8498E09ED}"/>
              </a:ext>
            </a:extLst>
          </p:cNvPr>
          <p:cNvSpPr txBox="1"/>
          <p:nvPr/>
        </p:nvSpPr>
        <p:spPr>
          <a:xfrm>
            <a:off x="7255168" y="3579722"/>
            <a:ext cx="4260678" cy="1015663"/>
          </a:xfrm>
          <a:prstGeom prst="rect">
            <a:avLst/>
          </a:prstGeom>
          <a:solidFill>
            <a:schemeClr val="bg1"/>
          </a:solidFill>
          <a:ln>
            <a:solidFill>
              <a:srgbClr val="C00000"/>
            </a:solidFill>
          </a:ln>
        </p:spPr>
        <p:txBody>
          <a:bodyPr wrap="square" rtlCol="0">
            <a:spAutoFit/>
          </a:bodyPr>
          <a:lstStyle/>
          <a:p>
            <a:r>
              <a:rPr lang="en-US" sz="2000" u="sng" dirty="0">
                <a:solidFill>
                  <a:srgbClr val="C00000"/>
                </a:solidFill>
              </a:rPr>
              <a:t>Significance of each predictor var</a:t>
            </a:r>
            <a:r>
              <a:rPr lang="en-US" sz="2000" dirty="0">
                <a:solidFill>
                  <a:srgbClr val="C00000"/>
                </a:solidFill>
              </a:rPr>
              <a:t>.: </a:t>
            </a:r>
          </a:p>
          <a:p>
            <a:r>
              <a:rPr lang="en-US" sz="2000" dirty="0">
                <a:solidFill>
                  <a:srgbClr val="C00000"/>
                </a:solidFill>
              </a:rPr>
              <a:t>Intercept is </a:t>
            </a:r>
            <a:r>
              <a:rPr lang="en-US" sz="2000" dirty="0" err="1">
                <a:solidFill>
                  <a:srgbClr val="C00000"/>
                </a:solidFill>
              </a:rPr>
              <a:t>signf</a:t>
            </a:r>
            <a:r>
              <a:rPr lang="en-US" sz="2000" dirty="0">
                <a:solidFill>
                  <a:srgbClr val="C00000"/>
                </a:solidFill>
              </a:rPr>
              <a:t>., H and SO are not at 95% Confidence level</a:t>
            </a:r>
          </a:p>
        </p:txBody>
      </p:sp>
      <p:cxnSp>
        <p:nvCxnSpPr>
          <p:cNvPr id="14" name="Straight Arrow Connector 13">
            <a:extLst>
              <a:ext uri="{FF2B5EF4-FFF2-40B4-BE49-F238E27FC236}">
                <a16:creationId xmlns:a16="http://schemas.microsoft.com/office/drawing/2014/main" id="{99EC15D5-50F5-514A-A621-32ED3CF11216}"/>
              </a:ext>
            </a:extLst>
          </p:cNvPr>
          <p:cNvCxnSpPr>
            <a:cxnSpLocks/>
            <a:stCxn id="15" idx="2"/>
          </p:cNvCxnSpPr>
          <p:nvPr/>
        </p:nvCxnSpPr>
        <p:spPr>
          <a:xfrm flipH="1">
            <a:off x="3020992" y="3414816"/>
            <a:ext cx="5634230" cy="43526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D97A40E-9240-2743-AB9B-454719E53F35}"/>
              </a:ext>
            </a:extLst>
          </p:cNvPr>
          <p:cNvCxnSpPr>
            <a:cxnSpLocks/>
            <a:stCxn id="10" idx="1"/>
          </p:cNvCxnSpPr>
          <p:nvPr/>
        </p:nvCxnSpPr>
        <p:spPr>
          <a:xfrm flipH="1" flipV="1">
            <a:off x="6455412" y="3981942"/>
            <a:ext cx="799756" cy="10561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3DE0ABB-35A2-8341-8826-28812C7E5633}"/>
              </a:ext>
            </a:extLst>
          </p:cNvPr>
          <p:cNvSpPr txBox="1"/>
          <p:nvPr/>
        </p:nvSpPr>
        <p:spPr>
          <a:xfrm>
            <a:off x="7946854" y="5581378"/>
            <a:ext cx="2204013" cy="400110"/>
          </a:xfrm>
          <a:prstGeom prst="rect">
            <a:avLst/>
          </a:prstGeom>
          <a:solidFill>
            <a:schemeClr val="bg1"/>
          </a:solidFill>
          <a:ln>
            <a:solidFill>
              <a:srgbClr val="C00000"/>
            </a:solidFill>
          </a:ln>
        </p:spPr>
        <p:txBody>
          <a:bodyPr wrap="square" rtlCol="0">
            <a:spAutoFit/>
          </a:bodyPr>
          <a:lstStyle/>
          <a:p>
            <a:r>
              <a:rPr lang="en-US" sz="2000" u="sng" dirty="0">
                <a:solidFill>
                  <a:srgbClr val="C00000"/>
                </a:solidFill>
              </a:rPr>
              <a:t>R</a:t>
            </a:r>
            <a:r>
              <a:rPr lang="en-US" sz="2000" u="sng" baseline="30000" dirty="0">
                <a:solidFill>
                  <a:srgbClr val="C00000"/>
                </a:solidFill>
              </a:rPr>
              <a:t>2</a:t>
            </a:r>
            <a:r>
              <a:rPr lang="en-US" sz="2000" u="sng" dirty="0">
                <a:solidFill>
                  <a:srgbClr val="C00000"/>
                </a:solidFill>
              </a:rPr>
              <a:t> and adjusted r</a:t>
            </a:r>
            <a:r>
              <a:rPr lang="en-US" sz="2000" u="sng" baseline="30000" dirty="0">
                <a:solidFill>
                  <a:srgbClr val="C00000"/>
                </a:solidFill>
              </a:rPr>
              <a:t>2</a:t>
            </a:r>
            <a:endParaRPr lang="en-US" sz="2000" dirty="0">
              <a:solidFill>
                <a:srgbClr val="C00000"/>
              </a:solidFill>
            </a:endParaRPr>
          </a:p>
        </p:txBody>
      </p:sp>
      <p:cxnSp>
        <p:nvCxnSpPr>
          <p:cNvPr id="19" name="Straight Arrow Connector 18">
            <a:extLst>
              <a:ext uri="{FF2B5EF4-FFF2-40B4-BE49-F238E27FC236}">
                <a16:creationId xmlns:a16="http://schemas.microsoft.com/office/drawing/2014/main" id="{1A0E3C13-BDA1-2E44-81FF-3C32BD931777}"/>
              </a:ext>
            </a:extLst>
          </p:cNvPr>
          <p:cNvCxnSpPr>
            <a:cxnSpLocks/>
          </p:cNvCxnSpPr>
          <p:nvPr/>
        </p:nvCxnSpPr>
        <p:spPr>
          <a:xfrm flipH="1">
            <a:off x="7536714" y="5781433"/>
            <a:ext cx="410140" cy="13964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37CCFD9-21AB-C442-A113-ED43F20B7C39}"/>
              </a:ext>
            </a:extLst>
          </p:cNvPr>
          <p:cNvSpPr txBox="1"/>
          <p:nvPr/>
        </p:nvSpPr>
        <p:spPr>
          <a:xfrm>
            <a:off x="7946853" y="6073114"/>
            <a:ext cx="2968074" cy="400110"/>
          </a:xfrm>
          <a:prstGeom prst="rect">
            <a:avLst/>
          </a:prstGeom>
          <a:solidFill>
            <a:schemeClr val="bg1"/>
          </a:solidFill>
          <a:ln>
            <a:solidFill>
              <a:srgbClr val="C00000"/>
            </a:solidFill>
          </a:ln>
        </p:spPr>
        <p:txBody>
          <a:bodyPr wrap="square" rtlCol="0">
            <a:spAutoFit/>
          </a:bodyPr>
          <a:lstStyle/>
          <a:p>
            <a:r>
              <a:rPr lang="en-US" sz="2000" u="sng" dirty="0">
                <a:solidFill>
                  <a:srgbClr val="C00000"/>
                </a:solidFill>
              </a:rPr>
              <a:t>F Test for </a:t>
            </a:r>
            <a:r>
              <a:rPr lang="en-US" sz="2000" u="sng" dirty="0" err="1">
                <a:solidFill>
                  <a:srgbClr val="C00000"/>
                </a:solidFill>
              </a:rPr>
              <a:t>Signf</a:t>
            </a:r>
            <a:r>
              <a:rPr lang="en-US" sz="2000" u="sng" dirty="0">
                <a:solidFill>
                  <a:srgbClr val="C00000"/>
                </a:solidFill>
              </a:rPr>
              <a:t>., p-value</a:t>
            </a:r>
            <a:endParaRPr lang="en-US" sz="2000" dirty="0">
              <a:solidFill>
                <a:srgbClr val="C00000"/>
              </a:solidFill>
            </a:endParaRPr>
          </a:p>
        </p:txBody>
      </p:sp>
      <p:cxnSp>
        <p:nvCxnSpPr>
          <p:cNvPr id="24" name="Straight Arrow Connector 23">
            <a:extLst>
              <a:ext uri="{FF2B5EF4-FFF2-40B4-BE49-F238E27FC236}">
                <a16:creationId xmlns:a16="http://schemas.microsoft.com/office/drawing/2014/main" id="{B207AC78-44C8-B742-82F9-C6C42067E0D9}"/>
              </a:ext>
            </a:extLst>
          </p:cNvPr>
          <p:cNvCxnSpPr>
            <a:cxnSpLocks/>
          </p:cNvCxnSpPr>
          <p:nvPr/>
        </p:nvCxnSpPr>
        <p:spPr>
          <a:xfrm flipH="1">
            <a:off x="6650220" y="6260200"/>
            <a:ext cx="1296633" cy="6982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6" name="Footer Placeholder 3">
            <a:extLst>
              <a:ext uri="{FF2B5EF4-FFF2-40B4-BE49-F238E27FC236}">
                <a16:creationId xmlns:a16="http://schemas.microsoft.com/office/drawing/2014/main" id="{7B812A9F-ADB9-7C44-A56B-58122FD568CF}"/>
              </a:ext>
            </a:extLst>
          </p:cNvPr>
          <p:cNvSpPr>
            <a:spLocks noGrp="1"/>
          </p:cNvSpPr>
          <p:nvPr>
            <p:ph type="ftr" sz="quarter" idx="11"/>
          </p:nvPr>
        </p:nvSpPr>
        <p:spPr>
          <a:xfrm>
            <a:off x="4038600" y="6356350"/>
            <a:ext cx="4114800" cy="365125"/>
          </a:xfrm>
        </p:spPr>
        <p:txBody>
          <a:bodyPr/>
          <a:lstStyle/>
          <a:p>
            <a:r>
              <a:rPr lang="en-US" dirty="0"/>
              <a:t>Lecture 12 - Multiple Linear Regression II</a:t>
            </a:r>
          </a:p>
        </p:txBody>
      </p:sp>
      <p:sp>
        <p:nvSpPr>
          <p:cNvPr id="20" name="Title 1">
            <a:extLst>
              <a:ext uri="{FF2B5EF4-FFF2-40B4-BE49-F238E27FC236}">
                <a16:creationId xmlns:a16="http://schemas.microsoft.com/office/drawing/2014/main" id="{DD68F45F-D146-AC47-9177-BF5A29CE3071}"/>
              </a:ext>
            </a:extLst>
          </p:cNvPr>
          <p:cNvSpPr>
            <a:spLocks noGrp="1"/>
          </p:cNvSpPr>
          <p:nvPr>
            <p:ph type="title"/>
          </p:nvPr>
        </p:nvSpPr>
        <p:spPr>
          <a:xfrm>
            <a:off x="565935" y="11341"/>
            <a:ext cx="11353800" cy="1325563"/>
          </a:xfrm>
        </p:spPr>
        <p:txBody>
          <a:bodyPr>
            <a:normAutofit/>
          </a:bodyPr>
          <a:lstStyle/>
          <a:p>
            <a:r>
              <a:rPr lang="en-US" u="sng" dirty="0"/>
              <a:t>Review: Evaluating </a:t>
            </a:r>
            <a:r>
              <a:rPr lang="en-US" u="sng" dirty="0" err="1"/>
              <a:t>Mult</a:t>
            </a:r>
            <a:r>
              <a:rPr lang="en-US" u="sng" dirty="0"/>
              <a:t>. Lin. Regression in R </a:t>
            </a:r>
          </a:p>
        </p:txBody>
      </p:sp>
    </p:spTree>
    <p:extLst>
      <p:ext uri="{BB962C8B-B14F-4D97-AF65-F5344CB8AC3E}">
        <p14:creationId xmlns:p14="http://schemas.microsoft.com/office/powerpoint/2010/main" val="3475656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p:bldP spid="15" grpId="0" animBg="1"/>
      <p:bldP spid="10" grpId="0" animBg="1"/>
      <p:bldP spid="18" grpId="0" animBg="1"/>
      <p:bldP spid="2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B3C9C-D5DE-44D3-8350-ECADD18794F3}"/>
              </a:ext>
            </a:extLst>
          </p:cNvPr>
          <p:cNvSpPr>
            <a:spLocks noGrp="1"/>
          </p:cNvSpPr>
          <p:nvPr>
            <p:ph type="title"/>
          </p:nvPr>
        </p:nvSpPr>
        <p:spPr>
          <a:xfrm>
            <a:off x="838200" y="136525"/>
            <a:ext cx="10515600" cy="1325563"/>
          </a:xfrm>
        </p:spPr>
        <p:txBody>
          <a:bodyPr/>
          <a:lstStyle/>
          <a:p>
            <a:r>
              <a:rPr lang="en-US" u="sng" dirty="0"/>
              <a:t>Topic: Beyond Numeric Features</a:t>
            </a:r>
          </a:p>
        </p:txBody>
      </p:sp>
      <p:sp>
        <p:nvSpPr>
          <p:cNvPr id="3" name="Content Placeholder 2">
            <a:extLst>
              <a:ext uri="{FF2B5EF4-FFF2-40B4-BE49-F238E27FC236}">
                <a16:creationId xmlns:a16="http://schemas.microsoft.com/office/drawing/2014/main" id="{8C8E3C25-83F3-45C8-8B7D-434D371A83EB}"/>
              </a:ext>
            </a:extLst>
          </p:cNvPr>
          <p:cNvSpPr>
            <a:spLocks noGrp="1"/>
          </p:cNvSpPr>
          <p:nvPr>
            <p:ph idx="1"/>
          </p:nvPr>
        </p:nvSpPr>
        <p:spPr>
          <a:xfrm>
            <a:off x="838200" y="1562582"/>
            <a:ext cx="10515600" cy="4614381"/>
          </a:xfrm>
        </p:spPr>
        <p:txBody>
          <a:bodyPr/>
          <a:lstStyle/>
          <a:p>
            <a:pPr marL="0" indent="0">
              <a:buNone/>
            </a:pPr>
            <a:r>
              <a:rPr lang="en-US" dirty="0"/>
              <a:t>Thus far we’ve seen regressions characterized by:</a:t>
            </a:r>
          </a:p>
          <a:p>
            <a:r>
              <a:rPr lang="en-US" dirty="0"/>
              <a:t>Numeric response (Y) variable </a:t>
            </a:r>
          </a:p>
          <a:p>
            <a:pPr lvl="1"/>
            <a:r>
              <a:rPr lang="en-US" dirty="0"/>
              <a:t>Example: SAT Verbal Score</a:t>
            </a:r>
          </a:p>
          <a:p>
            <a:r>
              <a:rPr lang="en-US" dirty="0"/>
              <a:t>Numeric explanatory (X) variable(s)</a:t>
            </a:r>
          </a:p>
          <a:p>
            <a:pPr lvl="1"/>
            <a:r>
              <a:rPr lang="en-US" dirty="0"/>
              <a:t>Example: SAT Math Score, ACT Score, Class Rank</a:t>
            </a:r>
          </a:p>
          <a:p>
            <a:pPr lvl="1"/>
            <a:endParaRPr lang="en-US" dirty="0"/>
          </a:p>
          <a:p>
            <a:r>
              <a:rPr lang="en-US" b="1" dirty="0"/>
              <a:t>Idea</a:t>
            </a:r>
            <a:r>
              <a:rPr lang="en-US" dirty="0"/>
              <a:t>: Explanatory variables are not just limited to numeric variables! We can incorporate categorical and higher order variables into the regression equation with (almost) no additional work.</a:t>
            </a:r>
          </a:p>
        </p:txBody>
      </p:sp>
      <p:sp>
        <p:nvSpPr>
          <p:cNvPr id="4" name="Footer Placeholder 3"/>
          <p:cNvSpPr>
            <a:spLocks noGrp="1"/>
          </p:cNvSpPr>
          <p:nvPr>
            <p:ph type="ftr" sz="quarter" idx="11"/>
          </p:nvPr>
        </p:nvSpPr>
        <p:spPr/>
        <p:txBody>
          <a:bodyPr/>
          <a:lstStyle/>
          <a:p>
            <a:r>
              <a:rPr lang="en-US"/>
              <a:t>Lecture 12 - Multiple Linear Regression II</a:t>
            </a:r>
          </a:p>
        </p:txBody>
      </p:sp>
      <p:sp>
        <p:nvSpPr>
          <p:cNvPr id="5" name="Slide Number Placeholder 4"/>
          <p:cNvSpPr>
            <a:spLocks noGrp="1"/>
          </p:cNvSpPr>
          <p:nvPr>
            <p:ph type="sldNum" sz="quarter" idx="12"/>
          </p:nvPr>
        </p:nvSpPr>
        <p:spPr/>
        <p:txBody>
          <a:bodyPr/>
          <a:lstStyle/>
          <a:p>
            <a:fld id="{F4D71D88-BA1A-4A31-92D9-86A2D66DFAE5}" type="slidenum">
              <a:rPr lang="en-US" smtClean="0"/>
              <a:t>8</a:t>
            </a:fld>
            <a:endParaRPr lang="en-US"/>
          </a:p>
        </p:txBody>
      </p:sp>
    </p:spTree>
    <p:extLst>
      <p:ext uri="{BB962C8B-B14F-4D97-AF65-F5344CB8AC3E}">
        <p14:creationId xmlns:p14="http://schemas.microsoft.com/office/powerpoint/2010/main" val="1587842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Topic: Heterogeneous Variable Types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469518"/>
                <a:ext cx="10875381" cy="4351338"/>
              </a:xfrm>
            </p:spPr>
            <p:txBody>
              <a:bodyPr>
                <a:normAutofit fontScale="92500" lnSpcReduction="20000"/>
              </a:bodyPr>
              <a:lstStyle/>
              <a:p>
                <a:pPr marL="514350" indent="-514350">
                  <a:buFont typeface="+mj-lt"/>
                  <a:buAutoNum type="arabicPeriod"/>
                </a:pPr>
                <a:r>
                  <a:rPr lang="en-US" u="sng" dirty="0"/>
                  <a:t>Categorical variables </a:t>
                </a:r>
                <a:r>
                  <a:rPr lang="en-US" dirty="0"/>
                  <a:t>in the Regression</a:t>
                </a:r>
              </a:p>
              <a:p>
                <a:pPr lvl="1"/>
                <a:r>
                  <a:rPr lang="en-US" dirty="0"/>
                  <a:t>Use dummy coding to encode the categories as 0 and 1</a:t>
                </a:r>
              </a:p>
              <a:p>
                <a:pPr lvl="1"/>
                <a:r>
                  <a:rPr lang="en-US" dirty="0"/>
                  <a:t>Shows up as additive corrections for the categorical value</a:t>
                </a:r>
              </a:p>
              <a:p>
                <a:pPr lvl="1"/>
                <a:endParaRPr lang="en-US" dirty="0"/>
              </a:p>
              <a:p>
                <a:pPr marL="514350" indent="-514350">
                  <a:buFont typeface="+mj-lt"/>
                  <a:buAutoNum type="arabicPeriod"/>
                </a:pPr>
                <a:r>
                  <a:rPr lang="en-US" u="sng" dirty="0"/>
                  <a:t>Polynomial Terms </a:t>
                </a:r>
                <a:r>
                  <a:rPr lang="en-US" dirty="0"/>
                  <a:t>in the Regression</a:t>
                </a:r>
              </a:p>
              <a:p>
                <a:pPr lvl="1"/>
                <a:r>
                  <a:rPr lang="en-US" dirty="0"/>
                  <a:t>We can fit the coefficients of a polynomial relationship via raising obs. to powers i.e.</a:t>
                </a:r>
              </a:p>
              <a:p>
                <a:pPr lvl="1"/>
                <a:r>
                  <a:rPr lang="en-US" dirty="0">
                    <a:solidFill>
                      <a:srgbClr val="000000"/>
                    </a:solidFill>
                  </a:rPr>
                  <a:t>To fit a quadratic:   </a:t>
                </a:r>
                <a14:m>
                  <m:oMath xmlns:m="http://schemas.openxmlformats.org/officeDocument/2006/math">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𝑦</m:t>
                        </m:r>
                      </m:e>
                    </m:acc>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𝛽</m:t>
                            </m:r>
                          </m:e>
                        </m:acc>
                      </m:e>
                      <m:sub>
                        <m:r>
                          <a:rPr lang="en-US" i="1">
                            <a:solidFill>
                              <a:srgbClr val="000000"/>
                            </a:solidFill>
                            <a:latin typeface="Cambria Math" panose="02040503050406030204" pitchFamily="18" charset="0"/>
                          </a:rPr>
                          <m:t>0</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𝛽</m:t>
                            </m:r>
                          </m:e>
                        </m:acc>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𝑥</m:t>
                    </m:r>
                    <m:r>
                      <a:rPr lang="en-US" b="0" i="1" smtClean="0">
                        <a:solidFill>
                          <a:srgbClr val="000000"/>
                        </a:solidFill>
                        <a:latin typeface="Cambria Math" charset="0"/>
                      </a:rPr>
                      <m:t>+</m:t>
                    </m:r>
                    <m:sSub>
                      <m:sSubPr>
                        <m:ctrlPr>
                          <a:rPr lang="en-US" i="1">
                            <a:solidFill>
                              <a:srgbClr val="000000"/>
                            </a:solidFill>
                            <a:latin typeface="Cambria Math" panose="02040503050406030204" pitchFamily="18" charset="0"/>
                          </a:rPr>
                        </m:ctrlPr>
                      </m:sSubPr>
                      <m:e>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𝛽</m:t>
                            </m:r>
                          </m:e>
                        </m:acc>
                      </m:e>
                      <m:sub>
                        <m:r>
                          <a:rPr lang="en-US" b="0" i="1" smtClean="0">
                            <a:solidFill>
                              <a:srgbClr val="000000"/>
                            </a:solidFill>
                            <a:latin typeface="Cambria Math" charset="0"/>
                          </a:rPr>
                          <m:t>2</m:t>
                        </m:r>
                      </m:sub>
                    </m:sSub>
                    <m:r>
                      <a:rPr lang="en-US" i="1">
                        <a:solidFill>
                          <a:srgbClr val="000000"/>
                        </a:solidFill>
                        <a:latin typeface="Cambria Math" panose="02040503050406030204" pitchFamily="18" charset="0"/>
                      </a:rPr>
                      <m:t>𝑥</m:t>
                    </m:r>
                  </m:oMath>
                </a14:m>
                <a:r>
                  <a:rPr lang="en-US" baseline="30000" dirty="0"/>
                  <a:t>2</a:t>
                </a:r>
              </a:p>
              <a:p>
                <a:pPr lvl="1"/>
                <a:endParaRPr lang="en-US" dirty="0"/>
              </a:p>
              <a:p>
                <a:pPr marL="514350" indent="-514350">
                  <a:buFont typeface="+mj-lt"/>
                  <a:buAutoNum type="arabicPeriod"/>
                </a:pPr>
                <a:r>
                  <a:rPr lang="en-US" u="sng" dirty="0"/>
                  <a:t>Interaction Terms </a:t>
                </a:r>
                <a:r>
                  <a:rPr lang="en-US" dirty="0"/>
                  <a:t>in the Regressions</a:t>
                </a:r>
              </a:p>
              <a:p>
                <a:pPr lvl="1"/>
                <a:r>
                  <a:rPr lang="en-US" dirty="0"/>
                  <a:t>Effects are not always simply additive, can have multiplicative interactions i.e. </a:t>
                </a:r>
              </a:p>
              <a:p>
                <a:pPr marL="457200" lvl="1" indent="0">
                  <a:buNone/>
                </a:pPr>
                <a14:m>
                  <m:oMathPara xmlns:m="http://schemas.openxmlformats.org/officeDocument/2006/math">
                    <m:oMathParaPr>
                      <m:jc m:val="centerGroup"/>
                    </m:oMathParaPr>
                    <m:oMath xmlns:m="http://schemas.openxmlformats.org/officeDocument/2006/math">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𝑦</m:t>
                          </m:r>
                        </m:e>
                      </m:acc>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𝛽</m:t>
                              </m:r>
                            </m:e>
                          </m:acc>
                        </m:e>
                        <m:sub>
                          <m:r>
                            <a:rPr lang="en-US" i="1">
                              <a:solidFill>
                                <a:srgbClr val="000000"/>
                              </a:solidFill>
                              <a:latin typeface="Cambria Math" panose="02040503050406030204" pitchFamily="18" charset="0"/>
                            </a:rPr>
                            <m:t>0</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𝛽</m:t>
                              </m:r>
                            </m:e>
                          </m:acc>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𝑥</m:t>
                      </m:r>
                      <m:r>
                        <a:rPr lang="en-US" b="0" i="1" baseline="-25000" smtClean="0">
                          <a:solidFill>
                            <a:srgbClr val="000000"/>
                          </a:solidFill>
                          <a:latin typeface="Cambria Math" panose="02040503050406030204" pitchFamily="18" charset="0"/>
                        </a:rPr>
                        <m:t>1</m:t>
                      </m:r>
                      <m:r>
                        <a:rPr lang="en-US" i="1">
                          <a:solidFill>
                            <a:srgbClr val="000000"/>
                          </a:solidFill>
                          <a:latin typeface="Cambria Math" charset="0"/>
                        </a:rPr>
                        <m:t>+</m:t>
                      </m:r>
                      <m:sSub>
                        <m:sSubPr>
                          <m:ctrlPr>
                            <a:rPr lang="en-US" i="1">
                              <a:solidFill>
                                <a:srgbClr val="000000"/>
                              </a:solidFill>
                              <a:latin typeface="Cambria Math" panose="02040503050406030204" pitchFamily="18" charset="0"/>
                            </a:rPr>
                          </m:ctrlPr>
                        </m:sSubPr>
                        <m:e>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𝛽</m:t>
                              </m:r>
                            </m:e>
                          </m:acc>
                        </m:e>
                        <m:sub>
                          <m:r>
                            <a:rPr lang="en-US" i="1">
                              <a:solidFill>
                                <a:srgbClr val="000000"/>
                              </a:solidFill>
                              <a:latin typeface="Cambria Math" charset="0"/>
                            </a:rPr>
                            <m:t>2</m:t>
                          </m:r>
                        </m:sub>
                      </m:sSub>
                      <m:r>
                        <a:rPr lang="en-US" b="0" i="1" smtClean="0">
                          <a:solidFill>
                            <a:srgbClr val="000000"/>
                          </a:solidFill>
                          <a:latin typeface="Cambria Math" panose="02040503050406030204" pitchFamily="18" charset="0"/>
                        </a:rPr>
                        <m:t>𝑥</m:t>
                      </m:r>
                      <m:r>
                        <a:rPr lang="en-US" b="0" i="1" baseline="-25000" smtClean="0">
                          <a:solidFill>
                            <a:srgbClr val="000000"/>
                          </a:solidFill>
                          <a:latin typeface="Cambria Math" panose="02040503050406030204" pitchFamily="18" charset="0"/>
                        </a:rPr>
                        <m:t>2</m:t>
                      </m:r>
                      <m:r>
                        <a:rPr lang="en-US" b="0" i="1" smtClean="0">
                          <a:solidFill>
                            <a:srgbClr val="000000"/>
                          </a:solidFill>
                          <a:latin typeface="Cambria Math" charset="0"/>
                        </a:rPr>
                        <m:t>→</m:t>
                      </m:r>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𝑦</m:t>
                          </m:r>
                        </m:e>
                      </m:acc>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𝛽</m:t>
                              </m:r>
                            </m:e>
                          </m:acc>
                        </m:e>
                        <m:sub>
                          <m:r>
                            <a:rPr lang="en-US" i="1">
                              <a:solidFill>
                                <a:srgbClr val="000000"/>
                              </a:solidFill>
                              <a:latin typeface="Cambria Math" panose="02040503050406030204" pitchFamily="18" charset="0"/>
                            </a:rPr>
                            <m:t>0</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𝛽</m:t>
                              </m:r>
                            </m:e>
                          </m:acc>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𝑥</m:t>
                      </m:r>
                      <m:r>
                        <a:rPr lang="en-US" b="0" i="1" baseline="-25000" smtClean="0">
                          <a:solidFill>
                            <a:srgbClr val="000000"/>
                          </a:solidFill>
                          <a:latin typeface="Cambria Math" panose="02040503050406030204" pitchFamily="18" charset="0"/>
                        </a:rPr>
                        <m:t>1</m:t>
                      </m:r>
                      <m:r>
                        <a:rPr lang="en-US" i="1">
                          <a:solidFill>
                            <a:srgbClr val="000000"/>
                          </a:solidFill>
                          <a:latin typeface="Cambria Math" charset="0"/>
                        </a:rPr>
                        <m:t>+</m:t>
                      </m:r>
                      <m:sSub>
                        <m:sSubPr>
                          <m:ctrlPr>
                            <a:rPr lang="en-US" i="1">
                              <a:solidFill>
                                <a:srgbClr val="000000"/>
                              </a:solidFill>
                              <a:latin typeface="Cambria Math" panose="02040503050406030204" pitchFamily="18" charset="0"/>
                            </a:rPr>
                          </m:ctrlPr>
                        </m:sSubPr>
                        <m:e>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𝛽</m:t>
                              </m:r>
                            </m:e>
                          </m:acc>
                        </m:e>
                        <m:sub>
                          <m:r>
                            <a:rPr lang="en-US" i="1">
                              <a:solidFill>
                                <a:srgbClr val="000000"/>
                              </a:solidFill>
                              <a:latin typeface="Cambria Math" charset="0"/>
                            </a:rPr>
                            <m:t>2</m:t>
                          </m:r>
                        </m:sub>
                      </m:sSub>
                      <m:r>
                        <a:rPr lang="en-US" b="0" i="1" smtClean="0">
                          <a:solidFill>
                            <a:srgbClr val="000000"/>
                          </a:solidFill>
                          <a:latin typeface="Cambria Math" panose="02040503050406030204" pitchFamily="18" charset="0"/>
                        </a:rPr>
                        <m:t>𝑥</m:t>
                      </m:r>
                      <m:r>
                        <a:rPr lang="en-US" b="0" i="1" baseline="-25000" smtClean="0">
                          <a:solidFill>
                            <a:srgbClr val="000000"/>
                          </a:solidFill>
                          <a:latin typeface="Cambria Math" panose="02040503050406030204" pitchFamily="18" charset="0"/>
                        </a:rPr>
                        <m:t>2</m:t>
                      </m:r>
                      <m:r>
                        <a:rPr lang="en-US" b="0" i="1" smtClean="0">
                          <a:solidFill>
                            <a:srgbClr val="000000"/>
                          </a:solidFill>
                          <a:latin typeface="Cambria Math" charset="0"/>
                        </a:rPr>
                        <m:t>+</m:t>
                      </m:r>
                      <m:sSub>
                        <m:sSubPr>
                          <m:ctrlPr>
                            <a:rPr lang="en-US" i="1">
                              <a:solidFill>
                                <a:srgbClr val="000000"/>
                              </a:solidFill>
                              <a:latin typeface="Cambria Math" panose="02040503050406030204" pitchFamily="18" charset="0"/>
                            </a:rPr>
                          </m:ctrlPr>
                        </m:sSubPr>
                        <m:e>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𝛽</m:t>
                              </m:r>
                            </m:e>
                          </m:acc>
                        </m:e>
                        <m:sub>
                          <m:r>
                            <a:rPr lang="en-US" b="0" i="1" smtClean="0">
                              <a:solidFill>
                                <a:srgbClr val="000000"/>
                              </a:solidFill>
                              <a:latin typeface="Cambria Math" charset="0"/>
                            </a:rPr>
                            <m:t>3</m:t>
                          </m:r>
                        </m:sub>
                      </m:sSub>
                      <m:r>
                        <a:rPr lang="en-US" b="0" i="1" smtClean="0">
                          <a:solidFill>
                            <a:srgbClr val="000000"/>
                          </a:solidFill>
                          <a:latin typeface="Cambria Math" charset="0"/>
                        </a:rPr>
                        <m:t>𝑥</m:t>
                      </m:r>
                      <m:r>
                        <a:rPr lang="en-US" b="0" i="1" baseline="-25000" smtClean="0">
                          <a:solidFill>
                            <a:srgbClr val="000000"/>
                          </a:solidFill>
                          <a:latin typeface="Cambria Math" panose="02040503050406030204" pitchFamily="18" charset="0"/>
                        </a:rPr>
                        <m:t>1</m:t>
                      </m:r>
                      <m:r>
                        <a:rPr lang="en-US" b="0" i="1" smtClean="0">
                          <a:solidFill>
                            <a:srgbClr val="000000"/>
                          </a:solidFill>
                          <a:latin typeface="Cambria Math" panose="02040503050406030204" pitchFamily="18" charset="0"/>
                        </a:rPr>
                        <m:t>𝑥</m:t>
                      </m:r>
                      <m:r>
                        <a:rPr lang="en-US" b="0" i="1" baseline="-25000" smtClean="0">
                          <a:solidFill>
                            <a:srgbClr val="000000"/>
                          </a:solidFill>
                          <a:latin typeface="Cambria Math" panose="02040503050406030204" pitchFamily="18" charset="0"/>
                        </a:rPr>
                        <m:t>2</m:t>
                      </m:r>
                    </m:oMath>
                  </m:oMathPara>
                </a14:m>
                <a:endParaRPr lang="en-US" baseline="-25000" dirty="0"/>
              </a:p>
              <a:p>
                <a:pPr lvl="1"/>
                <a:endParaRPr lang="en-US" dirty="0"/>
              </a:p>
              <a:p>
                <a:pPr lvl="1"/>
                <a:r>
                  <a:rPr lang="en-US" dirty="0"/>
                  <a:t>Different lines for different levels of a categorical variable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469518"/>
                <a:ext cx="10875381" cy="4351338"/>
              </a:xfrm>
              <a:blipFill>
                <a:blip r:embed="rId2"/>
                <a:stretch>
                  <a:fillRect l="-933" t="-3779"/>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Lecture 12 - Multiple Linear Regression II</a:t>
            </a:r>
          </a:p>
        </p:txBody>
      </p:sp>
      <p:sp>
        <p:nvSpPr>
          <p:cNvPr id="5" name="Slide Number Placeholder 4"/>
          <p:cNvSpPr>
            <a:spLocks noGrp="1"/>
          </p:cNvSpPr>
          <p:nvPr>
            <p:ph type="sldNum" sz="quarter" idx="12"/>
          </p:nvPr>
        </p:nvSpPr>
        <p:spPr/>
        <p:txBody>
          <a:bodyPr/>
          <a:lstStyle/>
          <a:p>
            <a:fld id="{F4D71D88-BA1A-4A31-92D9-86A2D66DFAE5}" type="slidenum">
              <a:rPr lang="en-US" smtClean="0"/>
              <a:t>9</a:t>
            </a:fld>
            <a:endParaRPr lang="en-US"/>
          </a:p>
        </p:txBody>
      </p:sp>
      <p:sp>
        <p:nvSpPr>
          <p:cNvPr id="6" name="Rectangle 5">
            <a:extLst>
              <a:ext uri="{FF2B5EF4-FFF2-40B4-BE49-F238E27FC236}">
                <a16:creationId xmlns:a16="http://schemas.microsoft.com/office/drawing/2014/main" id="{750F587A-553B-4463-A912-7B6D1CE167A9}"/>
              </a:ext>
            </a:extLst>
          </p:cNvPr>
          <p:cNvSpPr/>
          <p:nvPr/>
        </p:nvSpPr>
        <p:spPr>
          <a:xfrm>
            <a:off x="5688669" y="3328320"/>
            <a:ext cx="907261" cy="50006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6FC0C173-5BB7-4C00-B381-2D778BBF3EBF}"/>
              </a:ext>
            </a:extLst>
          </p:cNvPr>
          <p:cNvCxnSpPr>
            <a:cxnSpLocks/>
          </p:cNvCxnSpPr>
          <p:nvPr/>
        </p:nvCxnSpPr>
        <p:spPr>
          <a:xfrm flipH="1" flipV="1">
            <a:off x="6595930" y="3607625"/>
            <a:ext cx="1039310" cy="26160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36B1220-755E-40C8-9F5F-DD5E36020D9A}"/>
              </a:ext>
            </a:extLst>
          </p:cNvPr>
          <p:cNvSpPr txBox="1"/>
          <p:nvPr/>
        </p:nvSpPr>
        <p:spPr>
          <a:xfrm>
            <a:off x="7646815" y="3563354"/>
            <a:ext cx="3349205" cy="830997"/>
          </a:xfrm>
          <a:prstGeom prst="rect">
            <a:avLst/>
          </a:prstGeom>
          <a:noFill/>
        </p:spPr>
        <p:txBody>
          <a:bodyPr wrap="square" rtlCol="0">
            <a:spAutoFit/>
          </a:bodyPr>
          <a:lstStyle/>
          <a:p>
            <a:r>
              <a:rPr lang="en-US" sz="2400" dirty="0">
                <a:solidFill>
                  <a:srgbClr val="C00000"/>
                </a:solidFill>
              </a:rPr>
              <a:t>New variable, simply the square of the x</a:t>
            </a:r>
          </a:p>
        </p:txBody>
      </p:sp>
      <p:sp>
        <p:nvSpPr>
          <p:cNvPr id="15" name="Rectangle 14">
            <a:extLst>
              <a:ext uri="{FF2B5EF4-FFF2-40B4-BE49-F238E27FC236}">
                <a16:creationId xmlns:a16="http://schemas.microsoft.com/office/drawing/2014/main" id="{750F587A-553B-4463-A912-7B6D1CE167A9}"/>
              </a:ext>
            </a:extLst>
          </p:cNvPr>
          <p:cNvSpPr/>
          <p:nvPr/>
        </p:nvSpPr>
        <p:spPr>
          <a:xfrm>
            <a:off x="8473831" y="4665870"/>
            <a:ext cx="907261" cy="50006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6FC0C173-5BB7-4C00-B381-2D778BBF3EBF}"/>
              </a:ext>
            </a:extLst>
          </p:cNvPr>
          <p:cNvCxnSpPr>
            <a:cxnSpLocks/>
            <a:stCxn id="17" idx="0"/>
          </p:cNvCxnSpPr>
          <p:nvPr/>
        </p:nvCxnSpPr>
        <p:spPr>
          <a:xfrm flipH="1" flipV="1">
            <a:off x="9381092" y="5034019"/>
            <a:ext cx="904110" cy="52953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36B1220-755E-40C8-9F5F-DD5E36020D9A}"/>
              </a:ext>
            </a:extLst>
          </p:cNvPr>
          <p:cNvSpPr txBox="1"/>
          <p:nvPr/>
        </p:nvSpPr>
        <p:spPr>
          <a:xfrm>
            <a:off x="8610599" y="5563553"/>
            <a:ext cx="3349205" cy="830997"/>
          </a:xfrm>
          <a:prstGeom prst="rect">
            <a:avLst/>
          </a:prstGeom>
          <a:noFill/>
        </p:spPr>
        <p:txBody>
          <a:bodyPr wrap="square" rtlCol="0">
            <a:spAutoFit/>
          </a:bodyPr>
          <a:lstStyle/>
          <a:p>
            <a:r>
              <a:rPr lang="en-US" sz="2400" dirty="0">
                <a:solidFill>
                  <a:srgbClr val="C00000"/>
                </a:solidFill>
              </a:rPr>
              <a:t>New variable, product of x</a:t>
            </a:r>
            <a:r>
              <a:rPr lang="en-US" sz="2400" baseline="-25000" dirty="0">
                <a:solidFill>
                  <a:srgbClr val="C00000"/>
                </a:solidFill>
              </a:rPr>
              <a:t>1</a:t>
            </a:r>
            <a:r>
              <a:rPr lang="en-US" sz="2400" dirty="0">
                <a:solidFill>
                  <a:srgbClr val="C00000"/>
                </a:solidFill>
              </a:rPr>
              <a:t> and x</a:t>
            </a:r>
            <a:r>
              <a:rPr lang="en-US" sz="2400" baseline="-25000" dirty="0">
                <a:solidFill>
                  <a:srgbClr val="C00000"/>
                </a:solidFill>
              </a:rPr>
              <a:t>2</a:t>
            </a:r>
          </a:p>
        </p:txBody>
      </p:sp>
    </p:spTree>
    <p:extLst>
      <p:ext uri="{BB962C8B-B14F-4D97-AF65-F5344CB8AC3E}">
        <p14:creationId xmlns:p14="http://schemas.microsoft.com/office/powerpoint/2010/main" val="1486177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5" grpId="0" animBg="1"/>
      <p:bldP spid="1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2849</TotalTime>
  <Words>2221</Words>
  <Application>Microsoft Macintosh PowerPoint</Application>
  <PresentationFormat>Widescreen</PresentationFormat>
  <Paragraphs>278</Paragraphs>
  <Slides>22</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Cambria</vt:lpstr>
      <vt:lpstr>Cambria Math</vt:lpstr>
      <vt:lpstr>Times New Roman</vt:lpstr>
      <vt:lpstr>Wingdings</vt:lpstr>
      <vt:lpstr>Office Theme</vt:lpstr>
      <vt:lpstr>BUSQOM 1080 Multiple Regression II</vt:lpstr>
      <vt:lpstr>PowerPoint Presentation</vt:lpstr>
      <vt:lpstr>PowerPoint Presentation</vt:lpstr>
      <vt:lpstr>Review: Simple Linear Regression</vt:lpstr>
      <vt:lpstr>Review: Multiple Linear Regression</vt:lpstr>
      <vt:lpstr>Review: Evaluating Mult. Lin. Regression </vt:lpstr>
      <vt:lpstr>Review: Evaluating Mult. Lin. Regression in R </vt:lpstr>
      <vt:lpstr>Topic: Beyond Numeric Features</vt:lpstr>
      <vt:lpstr>Topic: Heterogeneous Variable Types</vt:lpstr>
      <vt:lpstr>Topic: Categorical Vars and Dummies()</vt:lpstr>
      <vt:lpstr>Topic: Handling Categorical Vars in R</vt:lpstr>
      <vt:lpstr>Dummy Coding with &gt;2 Levels in R</vt:lpstr>
      <vt:lpstr>Example of Dummy Variables as a Table</vt:lpstr>
      <vt:lpstr>Creating Dummy Variables in R</vt:lpstr>
      <vt:lpstr>More on Dummies in R</vt:lpstr>
      <vt:lpstr>Example with Dummy Coding (Automatic)</vt:lpstr>
      <vt:lpstr>Topic: Interpreting Dummy Variables</vt:lpstr>
      <vt:lpstr>Mult. Regr: Quadratic Terms </vt:lpstr>
      <vt:lpstr>Mult. Regr: Quadratic Terms </vt:lpstr>
      <vt:lpstr>Example: Is SAT Score a quadratic function of the distance from pitt?</vt:lpstr>
      <vt:lpstr>Mult. Regr.: Interaction Terms</vt:lpstr>
      <vt:lpstr>Example: Does the relationship between SAT and Distance depend HS Rank?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of Regression Concepts</dc:title>
  <dc:creator>Krista</dc:creator>
  <cp:lastModifiedBy>Hamilton, Michael</cp:lastModifiedBy>
  <cp:revision>89</cp:revision>
  <dcterms:created xsi:type="dcterms:W3CDTF">2016-10-06T15:16:34Z</dcterms:created>
  <dcterms:modified xsi:type="dcterms:W3CDTF">2020-11-26T22:40:02Z</dcterms:modified>
</cp:coreProperties>
</file>