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6" r:id="rId2"/>
    <p:sldId id="317" r:id="rId3"/>
    <p:sldId id="318" r:id="rId4"/>
    <p:sldId id="319" r:id="rId5"/>
    <p:sldId id="286" r:id="rId6"/>
    <p:sldId id="294" r:id="rId7"/>
    <p:sldId id="320" r:id="rId8"/>
    <p:sldId id="271" r:id="rId9"/>
    <p:sldId id="274" r:id="rId10"/>
    <p:sldId id="275" r:id="rId11"/>
    <p:sldId id="276" r:id="rId12"/>
    <p:sldId id="321" r:id="rId13"/>
    <p:sldId id="322" r:id="rId14"/>
    <p:sldId id="310" r:id="rId15"/>
    <p:sldId id="313" r:id="rId16"/>
    <p:sldId id="314" r:id="rId17"/>
    <p:sldId id="31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C5DD7-6349-4148-AF90-15C78E90C7A1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8A04-E4C3-A244-9223-3E280CAB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A8A04-E4C3-A244-9223-3E280CABE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3555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8A04-E4C3-A244-9223-3E280CABE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8A04-E4C3-A244-9223-3E280CABE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8A04-E4C3-A244-9223-3E280CABE4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E154-AD34-7F46-9D59-AA003B48C46F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D80B4-1325-2D48-8FC8-86259D8A1C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8B63-DFA5-434E-ACE1-D13B5549FC27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9FCD-FBE0-3646-9C49-ABAE2CD4149A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801-472C-514C-A0EC-9A6CD613B117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07285-B431-2946-B6E1-3F2E80C60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B6EF-B570-BE49-98A4-932EB993BA21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C9591-E145-A349-A8E9-69A5DF77E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CE37-D349-6F4A-9E46-94E0C0EA57B3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E917-8B2D-5C48-A6CA-EAA58BA5D9A7}" type="datetime1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BA0B-FF9A-1145-9BF5-147BBCB10ACA}" type="datetime1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5B5-54A4-9342-9C79-939CBF4214E6}" type="datetime1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172-B1DE-D640-A0A4-B0AD3E937A29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726B-6B35-4B44-BBD1-D913C5F15A40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332F-6896-EB4E-BDFB-8DFB11DCCADB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13 - Model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81DEDF-07C3-C547-ADC9-03D1487CA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748CE-ADBE-43A1-A995-45BFA222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56FFF-EF30-4EF9-AF8B-0878774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7F5-6401-4ECE-9434-31FD34043E71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0AD8EB-E3EA-4803-B041-CAC626CD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</a:t>
            </a:r>
            <a:br>
              <a:rPr lang="en-US" dirty="0"/>
            </a:br>
            <a:r>
              <a:rPr lang="en-US" dirty="0"/>
              <a:t>Model/Variable Selection 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6C85A21-889B-EC49-8130-74DD80D0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13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101766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Stepwise Subset Selection Methods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676652"/>
          </a:xfrm>
        </p:spPr>
        <p:txBody>
          <a:bodyPr>
            <a:normAutofit/>
          </a:bodyPr>
          <a:lstStyle/>
          <a:p>
            <a:r>
              <a:rPr lang="en-US" b="1" dirty="0"/>
              <a:t>Idea</a:t>
            </a:r>
            <a:r>
              <a:rPr lang="en-US" dirty="0"/>
              <a:t>: Build regression models one variable at a time, adding or removing a variable in each step according to some rule.</a:t>
            </a:r>
          </a:p>
          <a:p>
            <a:pPr lvl="1"/>
            <a:r>
              <a:rPr lang="en-US" dirty="0"/>
              <a:t>These are simple computer-run approaches. These rules builds on the previous rule, they’re not optimal but are often used in practice</a:t>
            </a:r>
          </a:p>
          <a:p>
            <a:endParaRPr lang="en-US" dirty="0"/>
          </a:p>
          <a:p>
            <a:r>
              <a:rPr lang="en-US" b="1" dirty="0"/>
              <a:t>Forward Step</a:t>
            </a:r>
            <a:r>
              <a:rPr lang="en-US" dirty="0"/>
              <a:t>: Start with </a:t>
            </a:r>
            <a:r>
              <a:rPr lang="en-US" u="sng" dirty="0"/>
              <a:t>no variables</a:t>
            </a:r>
            <a:r>
              <a:rPr lang="en-US" dirty="0"/>
              <a:t>, then </a:t>
            </a:r>
            <a:r>
              <a:rPr lang="en-US" i="1" dirty="0"/>
              <a:t>add</a:t>
            </a:r>
            <a:r>
              <a:rPr lang="en-US" dirty="0"/>
              <a:t> predictors one at a time, each time picking the best available, until none of the remaining predictors improve your model.</a:t>
            </a:r>
          </a:p>
          <a:p>
            <a:r>
              <a:rPr lang="en-US" b="1" dirty="0"/>
              <a:t>Backward Step</a:t>
            </a:r>
            <a:r>
              <a:rPr lang="en-US" dirty="0"/>
              <a:t>: Start with </a:t>
            </a:r>
            <a:r>
              <a:rPr lang="en-US" u="sng" dirty="0"/>
              <a:t>all the variables</a:t>
            </a:r>
            <a:r>
              <a:rPr lang="en-US" dirty="0"/>
              <a:t>, then </a:t>
            </a:r>
            <a:r>
              <a:rPr lang="en-US" i="1" dirty="0"/>
              <a:t>remove</a:t>
            </a:r>
            <a:r>
              <a:rPr lang="en-US" dirty="0"/>
              <a:t> predictors one at a time, each time removing the poorest available, until all remaining predictors are significant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Best-Subset Selection Method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2"/>
            <a:ext cx="10515600" cy="5030788"/>
          </a:xfrm>
        </p:spPr>
        <p:txBody>
          <a:bodyPr>
            <a:normAutofit/>
          </a:bodyPr>
          <a:lstStyle/>
          <a:p>
            <a:r>
              <a:rPr lang="en-US" b="1" dirty="0"/>
              <a:t>Idea</a:t>
            </a:r>
            <a:r>
              <a:rPr lang="en-US" dirty="0"/>
              <a:t>: If you have N possible predictors, then there are 2</a:t>
            </a:r>
            <a:r>
              <a:rPr lang="en-US" baseline="30000" dirty="0"/>
              <a:t>N</a:t>
            </a:r>
            <a:r>
              <a:rPr lang="en-US" dirty="0"/>
              <a:t> possible subsets of those predictors each corresponding to a different model. If N &lt; 15, this is only a couple thousand models, R can check them all!</a:t>
            </a:r>
            <a:endParaRPr lang="en-US" baseline="30000" dirty="0"/>
          </a:p>
          <a:p>
            <a:pPr lvl="1"/>
            <a:r>
              <a:rPr lang="en-US" dirty="0"/>
              <a:t>A slightly less simple computer-run approach, requires massive computation but is easy to use for the models we’ll see in this class and is “optimal” in the sense of maximizing your criterion</a:t>
            </a:r>
          </a:p>
          <a:p>
            <a:r>
              <a:rPr lang="en-US" u="sng" dirty="0"/>
              <a:t>Algorithm</a:t>
            </a:r>
            <a:r>
              <a:rPr lang="en-US" dirty="0"/>
              <a:t>: Try every possible subset of predictors and pick the best one according to some criterion </a:t>
            </a:r>
          </a:p>
          <a:p>
            <a:pPr lvl="1"/>
            <a:r>
              <a:rPr lang="en-US" u="sng" dirty="0"/>
              <a:t>Possible criteria</a:t>
            </a:r>
            <a:r>
              <a:rPr lang="en-US" dirty="0"/>
              <a:t>: We could use something like Adjusted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There are other criteria that are more commonly used: BIC, AIC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Criteria's for the Subset Selection Model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891" y="1105266"/>
            <a:ext cx="10515600" cy="5251084"/>
          </a:xfrm>
        </p:spPr>
        <p:txBody>
          <a:bodyPr>
            <a:normAutofit/>
          </a:bodyPr>
          <a:lstStyle/>
          <a:p>
            <a:r>
              <a:rPr lang="en-US" b="1" dirty="0"/>
              <a:t>Akaike Information Criterion </a:t>
            </a:r>
            <a:r>
              <a:rPr lang="en-US" dirty="0"/>
              <a:t>(AIC): Information theoretic measure of model quality</a:t>
            </a:r>
          </a:p>
          <a:p>
            <a:pPr lvl="1"/>
            <a:r>
              <a:rPr lang="en-US" dirty="0"/>
              <a:t>AIC = 2k – 2 ln(L(M)) , where k is the size of the model and L(M) is the </a:t>
            </a:r>
            <a:r>
              <a:rPr lang="en-US" i="1" dirty="0"/>
              <a:t>likelihood of the model</a:t>
            </a:r>
          </a:p>
          <a:p>
            <a:pPr lvl="1"/>
            <a:r>
              <a:rPr lang="en-US" u="sng" dirty="0"/>
              <a:t>Key point</a:t>
            </a:r>
            <a:r>
              <a:rPr lang="en-US" dirty="0"/>
              <a:t>: Like Adjusted R</a:t>
            </a:r>
            <a:r>
              <a:rPr lang="en-US" baseline="30000" dirty="0"/>
              <a:t>2</a:t>
            </a:r>
            <a:r>
              <a:rPr lang="en-US" dirty="0"/>
              <a:t> it captures the trade-off between model size and model performance</a:t>
            </a:r>
          </a:p>
          <a:p>
            <a:pPr lvl="1"/>
            <a:r>
              <a:rPr lang="en-US" dirty="0"/>
              <a:t>Note for AIC smaller means better model!</a:t>
            </a:r>
          </a:p>
          <a:p>
            <a:r>
              <a:rPr lang="en-US" b="1" dirty="0"/>
              <a:t>Bayesian Information Criterion </a:t>
            </a:r>
            <a:r>
              <a:rPr lang="en-US" dirty="0"/>
              <a:t>(BIC): </a:t>
            </a:r>
          </a:p>
          <a:p>
            <a:pPr lvl="1"/>
            <a:r>
              <a:rPr lang="en-US" dirty="0"/>
              <a:t>BIC = k ln(n) – 2 ln(L(M)) , where k is the size of the model, n is the number of data points, and L(M) is the </a:t>
            </a:r>
            <a:r>
              <a:rPr lang="en-US" i="1" dirty="0"/>
              <a:t>likelihood of the model</a:t>
            </a:r>
          </a:p>
          <a:p>
            <a:pPr lvl="1"/>
            <a:r>
              <a:rPr lang="en-US" u="sng" dirty="0"/>
              <a:t>Key point</a:t>
            </a:r>
            <a:r>
              <a:rPr lang="en-US" dirty="0"/>
              <a:t>: Like AIC it captures the trade-off between model size and model performance, higher penalty on larger models under BIC</a:t>
            </a:r>
          </a:p>
          <a:p>
            <a:pPr lvl="1"/>
            <a:r>
              <a:rPr lang="en-US" dirty="0"/>
              <a:t>Note like AIC, for BIC smaller means better model!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Best-Subset Selection Algorithm in Depth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2"/>
            <a:ext cx="10515600" cy="4795019"/>
          </a:xfrm>
        </p:spPr>
        <p:txBody>
          <a:bodyPr>
            <a:normAutofit/>
          </a:bodyPr>
          <a:lstStyle/>
          <a:p>
            <a:r>
              <a:rPr lang="en-US" u="sng" dirty="0"/>
              <a:t>Input</a:t>
            </a:r>
            <a:r>
              <a:rPr lang="en-US" dirty="0"/>
              <a:t>: Linear model with N independent variables</a:t>
            </a:r>
          </a:p>
          <a:p>
            <a:endParaRPr lang="en-US" dirty="0"/>
          </a:p>
          <a:p>
            <a:r>
              <a:rPr lang="en-US" u="sng" dirty="0"/>
              <a:t>Algorithm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every possible subset of predictors, for each subset of predictors run the corresponding linear model and measure the models R</a:t>
            </a:r>
            <a:r>
              <a:rPr lang="en-US" baseline="30000" dirty="0"/>
              <a:t>2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size between 2 and N, return the model of that size with best R</a:t>
            </a:r>
            <a:r>
              <a:rPr lang="en-US" baseline="30000" dirty="0"/>
              <a:t>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Of the now N-1 models, each of different sizes, choose the model with lowest BIC! That is your selected best subset.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81F5-1145-4CA9-9141-7D715621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Best-Subset Selection Example in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7BA0E-CDDD-4416-BDF4-26EB883F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592"/>
          <a:stretch/>
        </p:blipFill>
        <p:spPr>
          <a:xfrm>
            <a:off x="838200" y="1325563"/>
            <a:ext cx="9760579" cy="1256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E3F78-9A0B-4FD0-9514-0B9442CC1046}"/>
              </a:ext>
            </a:extLst>
          </p:cNvPr>
          <p:cNvSpPr txBox="1"/>
          <p:nvPr/>
        </p:nvSpPr>
        <p:spPr>
          <a:xfrm>
            <a:off x="838200" y="3791143"/>
            <a:ext cx="9313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the full model (just like you would enter it in </a:t>
            </a:r>
            <a:r>
              <a:rPr lang="en-US" sz="2400" dirty="0" err="1"/>
              <a:t>lm</a:t>
            </a:r>
            <a:r>
              <a:rPr lang="en-US" sz="2400" dirty="0"/>
              <a:t>() function, in fact you should copy and paste)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</a:t>
            </a:r>
            <a:r>
              <a:rPr lang="en-US" sz="2400" dirty="0" err="1"/>
              <a:t>regsubsets</a:t>
            </a:r>
            <a:r>
              <a:rPr lang="en-US" sz="2400" dirty="0"/>
              <a:t>() picks the best model of </a:t>
            </a:r>
            <a:r>
              <a:rPr lang="en-US" sz="2400" i="1" dirty="0"/>
              <a:t>each size </a:t>
            </a:r>
            <a:r>
              <a:rPr lang="en-US" sz="2400" dirty="0"/>
              <a:t>by R</a:t>
            </a:r>
            <a:r>
              <a:rPr lang="en-US" sz="2400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 to you to pick from the different size models. Here BIC is the standard criteria for choosing.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903666"/>
            <a:ext cx="10056536" cy="7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3" y="1219200"/>
            <a:ext cx="7188200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78802-AB40-4AE2-A968-40A27336EEC0}"/>
              </a:ext>
            </a:extLst>
          </p:cNvPr>
          <p:cNvSpPr txBox="1"/>
          <p:nvPr/>
        </p:nvSpPr>
        <p:spPr>
          <a:xfrm>
            <a:off x="7858027" y="4055032"/>
            <a:ext cx="4237456" cy="26776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For each subset size, this shows the best subset.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Example: For size 2, the best model is: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err="1">
                <a:solidFill>
                  <a:srgbClr val="C00000"/>
                </a:solidFill>
              </a:rPr>
              <a:t>Hours.worked</a:t>
            </a:r>
            <a:r>
              <a:rPr lang="en-US" sz="2400" dirty="0">
                <a:solidFill>
                  <a:srgbClr val="C00000"/>
                </a:solidFill>
              </a:rPr>
              <a:t> + </a:t>
            </a:r>
            <a:r>
              <a:rPr lang="en-US" sz="2400" dirty="0" err="1">
                <a:solidFill>
                  <a:srgbClr val="C00000"/>
                </a:solidFill>
              </a:rPr>
              <a:t>job.prestige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952CB-A4C6-48C8-AA3E-F992A0A56944}"/>
              </a:ext>
            </a:extLst>
          </p:cNvPr>
          <p:cNvSpPr/>
          <p:nvPr/>
        </p:nvSpPr>
        <p:spPr>
          <a:xfrm>
            <a:off x="239688" y="4055032"/>
            <a:ext cx="7412003" cy="271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78802-AB40-4AE2-A968-40A27336EEC0}"/>
              </a:ext>
            </a:extLst>
          </p:cNvPr>
          <p:cNvSpPr txBox="1"/>
          <p:nvPr/>
        </p:nvSpPr>
        <p:spPr>
          <a:xfrm>
            <a:off x="6877368" y="2001664"/>
            <a:ext cx="5228492" cy="193899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Returns the best subsets (by R</a:t>
            </a:r>
            <a:r>
              <a:rPr lang="en-US" sz="2400" baseline="30000" dirty="0"/>
              <a:t>2</a:t>
            </a:r>
            <a:r>
              <a:rPr lang="en-US" sz="2400" dirty="0"/>
              <a:t>) for each subset size.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Don’t use for many options (N &gt; 20).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Still need to pick at the end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3" y="943130"/>
            <a:ext cx="3213100" cy="457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B42C5F-4547-6A4D-A34E-C5C31962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Best-Subset Selection Example in R</a:t>
            </a:r>
          </a:p>
        </p:txBody>
      </p:sp>
    </p:spTree>
    <p:extLst>
      <p:ext uri="{BB962C8B-B14F-4D97-AF65-F5344CB8AC3E}">
        <p14:creationId xmlns:p14="http://schemas.microsoft.com/office/powerpoint/2010/main" val="16335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93" y="1509710"/>
            <a:ext cx="6329707" cy="511841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629FF52-EC00-48A7-8938-5AE1B3838C6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38428"/>
            <a:ext cx="10515600" cy="16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Which model to choose? It can be easier to see them by calling &gt;</a:t>
            </a:r>
            <a:r>
              <a:rPr lang="en-US" sz="2000" dirty="0">
                <a:solidFill>
                  <a:srgbClr val="002060"/>
                </a:solidFill>
              </a:rPr>
              <a:t>plot(</a:t>
            </a:r>
            <a:r>
              <a:rPr lang="en-US" sz="2000" dirty="0" err="1">
                <a:solidFill>
                  <a:srgbClr val="002060"/>
                </a:solidFill>
              </a:rPr>
              <a:t>best_model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sz="2000" dirty="0"/>
              <a:t>x-axis corresponds to each variable (and the intercept)</a:t>
            </a:r>
          </a:p>
          <a:p>
            <a:r>
              <a:rPr lang="en-US" sz="2000" dirty="0"/>
              <a:t>y-axis shows BIC for each model (row)</a:t>
            </a:r>
          </a:p>
          <a:p>
            <a:r>
              <a:rPr lang="en-US" sz="2000" dirty="0"/>
              <a:t>Shading shows which variables included in each (darker </a:t>
            </a:r>
            <a:r>
              <a:rPr lang="en-US" sz="2000" dirty="0">
                <a:sym typeface="Wingdings" panose="05000000000000000000" pitchFamily="2" charset="2"/>
              </a:rPr>
              <a:t> smaller BIC)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F90AA-975A-47EF-A627-1A9FE3AB55B8}"/>
              </a:ext>
            </a:extLst>
          </p:cNvPr>
          <p:cNvSpPr txBox="1"/>
          <p:nvPr/>
        </p:nvSpPr>
        <p:spPr>
          <a:xfrm>
            <a:off x="4918754" y="2631302"/>
            <a:ext cx="643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Best subset (smallest BIC)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8A9274-7D90-8F48-B853-FA888D28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Best-Subset Selection Example in R</a:t>
            </a:r>
          </a:p>
        </p:txBody>
      </p:sp>
    </p:spTree>
    <p:extLst>
      <p:ext uri="{BB962C8B-B14F-4D97-AF65-F5344CB8AC3E}">
        <p14:creationId xmlns:p14="http://schemas.microsoft.com/office/powerpoint/2010/main" val="28885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764846"/>
            <a:ext cx="7535127" cy="6093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55E6-D2D2-4C5A-A1CE-F5B2A64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Another way to visualize using subsets()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22C5B3-F302-4A73-BB06-8093735379AF}"/>
              </a:ext>
            </a:extLst>
          </p:cNvPr>
          <p:cNvSpPr/>
          <p:nvPr/>
        </p:nvSpPr>
        <p:spPr>
          <a:xfrm>
            <a:off x="6733081" y="5026570"/>
            <a:ext cx="1028168" cy="4821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5"/>
          <a:stretch/>
        </p:blipFill>
        <p:spPr>
          <a:xfrm>
            <a:off x="1010830" y="1151521"/>
            <a:ext cx="3814604" cy="7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Problems with Variable Selection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718"/>
            <a:ext cx="10515600" cy="4834155"/>
          </a:xfrm>
        </p:spPr>
        <p:txBody>
          <a:bodyPr>
            <a:normAutofit/>
          </a:bodyPr>
          <a:lstStyle/>
          <a:p>
            <a:r>
              <a:rPr lang="en-US" dirty="0"/>
              <a:t>A classic problem with variable selection is that significance tests like the F test may become invalid</a:t>
            </a:r>
          </a:p>
          <a:p>
            <a:pPr lvl="1"/>
            <a:r>
              <a:rPr lang="en-US" dirty="0"/>
              <a:t>The idea is that since we already tried many different possible models (2</a:t>
            </a:r>
            <a:r>
              <a:rPr lang="en-US" baseline="30000" dirty="0"/>
              <a:t>N</a:t>
            </a:r>
            <a:r>
              <a:rPr lang="en-US" dirty="0"/>
              <a:t>!) and picked the best, thus even at low confidence would be good chance we found some significant model. </a:t>
            </a:r>
          </a:p>
          <a:p>
            <a:pPr lvl="1"/>
            <a:r>
              <a:rPr lang="en-US" dirty="0"/>
              <a:t>We will explore this further in the next lecture</a:t>
            </a:r>
          </a:p>
          <a:p>
            <a:r>
              <a:rPr lang="en-US" dirty="0"/>
              <a:t>Running time can be a big issue if your model is very large, in these cases you may be forced to default to stepwise selection methods</a:t>
            </a:r>
          </a:p>
          <a:p>
            <a:r>
              <a:rPr lang="en-US" dirty="0"/>
              <a:t>Often many of the models are nearly identical in performance, making fully optimal models somewhat pointless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26742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Another important question is whether we just want good predictions, or if we want to interpret the model as providing an explanation</a:t>
            </a:r>
          </a:p>
          <a:p>
            <a:pPr lvl="1"/>
            <a:r>
              <a:rPr lang="en-US" dirty="0"/>
              <a:t>The second situation is much harder but also more common</a:t>
            </a:r>
          </a:p>
          <a:p>
            <a:pPr lvl="1"/>
            <a:r>
              <a:rPr lang="en-US" dirty="0"/>
              <a:t>The best model selected may not be the most interpretable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A very common but very serious mistake is to assume that you can tell what variables have a </a:t>
            </a:r>
            <a:r>
              <a:rPr lang="en-US" u="sng" dirty="0"/>
              <a:t>causal influence </a:t>
            </a:r>
            <a:r>
              <a:rPr lang="en-US" dirty="0"/>
              <a:t>on the response by looking at which predictors get into the final equation</a:t>
            </a:r>
          </a:p>
          <a:p>
            <a:pPr lvl="1"/>
            <a:r>
              <a:rPr lang="en-US" dirty="0"/>
              <a:t>As we know, we can’t make causal inferences from observed correlation!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19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09F9EA-D201-B543-9410-85009849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Topic: Problems with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293235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981-0ACC-417F-BE2E-BE99A61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92" y="1551709"/>
            <a:ext cx="11138807" cy="4489861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Recap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Regr</a:t>
            </a:r>
            <a:r>
              <a:rPr lang="en-US" dirty="0"/>
              <a:t>. and heterogenous variable types [5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Main topic: Choosing the subset of the features in </a:t>
            </a:r>
            <a:r>
              <a:rPr lang="en-US" dirty="0" err="1"/>
              <a:t>Mult</a:t>
            </a:r>
            <a:r>
              <a:rPr lang="en-US" dirty="0"/>
              <a:t>. Reg!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Forward Step Selection and Backward Step Selection [5 Mins]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Best Subset Selection [15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Best Subset Selection in R [10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Problems with variable selection methods [5 Mins]</a:t>
            </a:r>
          </a:p>
          <a:p>
            <a:pPr marL="0" indent="0">
              <a:buNone/>
            </a:pPr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EF64-A4B5-4BCF-B00C-F7B648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3CD9E5-1DF6-694B-9852-8D1DFA989BE1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</p:spTree>
    <p:extLst>
      <p:ext uri="{BB962C8B-B14F-4D97-AF65-F5344CB8AC3E}">
        <p14:creationId xmlns:p14="http://schemas.microsoft.com/office/powerpoint/2010/main" val="10600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ED890F-0188-4F4C-9B94-7A4D7FDA73E6}" type="slidenum">
              <a:rPr lang="en-US" altLang="en-US" sz="14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34E7-95B3-4CE4-AEEA-E9FFE624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F6CCE-B5C5-4651-979C-B6D9322E7B2D}"/>
              </a:ext>
            </a:extLst>
          </p:cNvPr>
          <p:cNvSpPr/>
          <p:nvPr/>
        </p:nvSpPr>
        <p:spPr>
          <a:xfrm>
            <a:off x="838200" y="1307235"/>
            <a:ext cx="8663975" cy="2239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 </a:t>
            </a:r>
            <a:r>
              <a:rPr lang="en-US" sz="2400" b="1" dirty="0"/>
              <a:t>exam2016.txt </a:t>
            </a:r>
            <a:r>
              <a:rPr lang="en-US" sz="2400" dirty="0"/>
              <a:t>in your working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exam2 =</a:t>
            </a:r>
            <a:r>
              <a:rPr lang="en-US" sz="2400" dirty="0" err="1"/>
              <a:t>read.table</a:t>
            </a:r>
            <a:r>
              <a:rPr lang="en-US" sz="2400" dirty="0"/>
              <a:t>(” Midterm2016.txt ", </a:t>
            </a:r>
            <a:r>
              <a:rPr lang="en-US" sz="2400" dirty="0" err="1"/>
              <a:t>sep</a:t>
            </a:r>
            <a:r>
              <a:rPr lang="en-US" sz="2400" dirty="0"/>
              <a:t> = "\t", header = 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396 </a:t>
            </a:r>
            <a:r>
              <a:rPr lang="en-US" sz="2400" dirty="0" err="1"/>
              <a:t>obs</a:t>
            </a:r>
            <a:r>
              <a:rPr lang="en-US" sz="2400" dirty="0"/>
              <a:t> in 2008 General Social Survey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assignment 6,7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99" y="3105919"/>
            <a:ext cx="7822721" cy="28406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305D70-7017-044E-8CE9-ACC32D3E777F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for lecture</a:t>
            </a:r>
          </a:p>
        </p:txBody>
      </p:sp>
    </p:spTree>
    <p:extLst>
      <p:ext uri="{BB962C8B-B14F-4D97-AF65-F5344CB8AC3E}">
        <p14:creationId xmlns:p14="http://schemas.microsoft.com/office/powerpoint/2010/main" val="179481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Review: 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73948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Data</a:t>
                </a:r>
                <a:r>
                  <a:rPr lang="en-US" dirty="0"/>
                  <a:t>: 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, x</a:t>
                </a:r>
                <a:r>
                  <a:rPr lang="en-US" baseline="-25000" dirty="0"/>
                  <a:t>i,1 </a:t>
                </a:r>
                <a:r>
                  <a:rPr lang="en-US" dirty="0"/>
                  <a:t>, x</a:t>
                </a:r>
                <a:r>
                  <a:rPr lang="en-US" baseline="-25000" dirty="0"/>
                  <a:t>i,2</a:t>
                </a:r>
                <a:r>
                  <a:rPr lang="en-US" dirty="0"/>
                  <a:t>,</a:t>
                </a:r>
                <a:r>
                  <a:rPr lang="mr-IN" dirty="0"/>
                  <a:t>…</a:t>
                </a:r>
                <a:r>
                  <a:rPr lang="en-US" dirty="0"/>
                  <a:t> ,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i,k</a:t>
                </a:r>
                <a:r>
                  <a:rPr lang="en-US" dirty="0"/>
                  <a:t>) i.e.  k pieces of numeric info per obs.</a:t>
                </a:r>
              </a:p>
              <a:p>
                <a:r>
                  <a:rPr lang="en-US" b="1" dirty="0"/>
                  <a:t>Goal</a:t>
                </a:r>
                <a:r>
                  <a:rPr lang="en-US" dirty="0"/>
                  <a:t> is to find coefficients of “line”: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</a:rPr>
                      <m:t> +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rgbClr val="000000"/>
                        </a:solidFill>
                        <a:latin typeface="Cambria Math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, …,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x</a:t>
                </a:r>
                <a:r>
                  <a:rPr lang="en-US" baseline="-25000" dirty="0"/>
                  <a:t>k</a:t>
                </a:r>
              </a:p>
              <a:p>
                <a:r>
                  <a:rPr lang="en-US" dirty="0"/>
                  <a:t>Coefficients are fit using OLS Method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Assumed Prob. Linear Model </a:t>
                </a:r>
                <a:r>
                  <a:rPr lang="en-US" dirty="0"/>
                  <a:t>is now: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~ Norm(0,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739482"/>
              </a:xfrm>
              <a:blipFill>
                <a:blip r:embed="rId3"/>
                <a:stretch>
                  <a:fillRect l="-1086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B506-A60F-44E8-A6A3-16188A67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3D746-49E6-44B9-A74E-23E10B03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7F5-6401-4ECE-9434-31FD34043E7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878550"/>
                <a:ext cx="8382000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8E0D3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2800" dirty="0"/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8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sz="28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− …−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800" baseline="30000" dirty="0"/>
                  <a:t>2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78550"/>
                <a:ext cx="8382000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Review: Heterogeneous Variable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984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can run linear regression with Categorical variables</a:t>
                </a:r>
              </a:p>
              <a:p>
                <a:pPr lvl="1"/>
                <a:r>
                  <a:rPr lang="en-US" dirty="0"/>
                  <a:t>Use dummy coding to encode k level categorical variable as k binary 0/1 variables.</a:t>
                </a:r>
              </a:p>
              <a:p>
                <a:pPr lvl="1"/>
                <a:r>
                  <a:rPr lang="en-US" dirty="0"/>
                  <a:t>Expressed in the regression as additive corrections to the intercept for the categorical value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Polynomial Regression</a:t>
                </a:r>
              </a:p>
              <a:p>
                <a:pPr lvl="1"/>
                <a:r>
                  <a:rPr lang="en-US" dirty="0"/>
                  <a:t>Example: We can fit the coefficients of a polynomial relationship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To fit a quadratic: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30000" dirty="0"/>
                  <a:t>2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Interaction Terms</a:t>
                </a:r>
              </a:p>
              <a:p>
                <a:pPr lvl="1"/>
                <a:r>
                  <a:rPr lang="en-US" dirty="0"/>
                  <a:t>Effects are not simply additive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Different lines for different level of a categorical variable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984"/>
                <a:ext cx="10515600" cy="4351338"/>
              </a:xfrm>
              <a:blipFill>
                <a:blip r:embed="rId3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F587A-553B-4463-A912-7B6D1CE167A9}"/>
              </a:ext>
            </a:extLst>
          </p:cNvPr>
          <p:cNvSpPr/>
          <p:nvPr/>
        </p:nvSpPr>
        <p:spPr>
          <a:xfrm>
            <a:off x="5088338" y="3356062"/>
            <a:ext cx="907261" cy="5000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0C173-5BB7-4C00-B381-2D778BBF3EB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995599" y="3593651"/>
            <a:ext cx="1639641" cy="262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6B1220-755E-40C8-9F5F-DD5E36020D9A}"/>
              </a:ext>
            </a:extLst>
          </p:cNvPr>
          <p:cNvSpPr txBox="1"/>
          <p:nvPr/>
        </p:nvSpPr>
        <p:spPr>
          <a:xfrm>
            <a:off x="7635240" y="3440625"/>
            <a:ext cx="334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New variable, simply the square of the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0F587A-553B-4463-A912-7B6D1CE167A9}"/>
              </a:ext>
            </a:extLst>
          </p:cNvPr>
          <p:cNvSpPr/>
          <p:nvPr/>
        </p:nvSpPr>
        <p:spPr>
          <a:xfrm>
            <a:off x="7941876" y="4635254"/>
            <a:ext cx="907261" cy="5000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C0C173-5BB7-4C00-B381-2D778BBF3EBF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837414" y="4885285"/>
            <a:ext cx="1447788" cy="3783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6B1220-755E-40C8-9F5F-DD5E36020D9A}"/>
              </a:ext>
            </a:extLst>
          </p:cNvPr>
          <p:cNvSpPr txBox="1"/>
          <p:nvPr/>
        </p:nvSpPr>
        <p:spPr>
          <a:xfrm>
            <a:off x="8610599" y="5263662"/>
            <a:ext cx="334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New variable, product of x and y</a:t>
            </a:r>
          </a:p>
        </p:txBody>
      </p:sp>
    </p:spTree>
    <p:extLst>
      <p:ext uri="{BB962C8B-B14F-4D97-AF65-F5344CB8AC3E}">
        <p14:creationId xmlns:p14="http://schemas.microsoft.com/office/powerpoint/2010/main" val="14861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18A9-4EAE-4A5D-8A7B-CE3AC04F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Dummy Coding with &gt;2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CA2E-9808-4A60-B093-A77E3B7F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88"/>
            <a:ext cx="10515600" cy="532669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Idea</a:t>
            </a:r>
            <a:r>
              <a:rPr lang="en-US" dirty="0"/>
              <a:t>: Code the categories as 1, 2, 3, 4</a:t>
            </a:r>
          </a:p>
          <a:p>
            <a:r>
              <a:rPr lang="en-US" u="sng" dirty="0"/>
              <a:t>Problem</a:t>
            </a:r>
            <a:r>
              <a:rPr lang="en-US" dirty="0"/>
              <a:t>: These numeric numbers impact how it affects the regression equation! i.e. if we code a category as 4, its appear has 4 times the impact of category 1</a:t>
            </a:r>
          </a:p>
          <a:p>
            <a:endParaRPr lang="en-US" dirty="0"/>
          </a:p>
          <a:p>
            <a:r>
              <a:rPr lang="en-US" u="sng" dirty="0"/>
              <a:t>Solution</a:t>
            </a:r>
            <a:r>
              <a:rPr lang="en-US" dirty="0"/>
              <a:t>: Use a set of binary (0/1) variables to identify different groups</a:t>
            </a:r>
          </a:p>
          <a:p>
            <a:endParaRPr lang="en-US" dirty="0"/>
          </a:p>
          <a:p>
            <a:r>
              <a:rPr lang="en-US" dirty="0"/>
              <a:t>Example: Insurance Type (payment method)</a:t>
            </a:r>
          </a:p>
          <a:p>
            <a:pPr lvl="1"/>
            <a:r>
              <a:rPr lang="en-US" dirty="0"/>
              <a:t>Groups: Commercial, Medicare, Medicaid, Self-Pay, Other</a:t>
            </a:r>
          </a:p>
          <a:p>
            <a:pPr lvl="1"/>
            <a:r>
              <a:rPr lang="en-US" dirty="0"/>
              <a:t>Choose a reference group that will get absorbed into intercept</a:t>
            </a:r>
          </a:p>
          <a:p>
            <a:pPr lvl="1"/>
            <a:r>
              <a:rPr lang="en-US" dirty="0"/>
              <a:t>For remaining groups, create binary variable (1 if in that group, 0 otherwise)</a:t>
            </a:r>
          </a:p>
          <a:p>
            <a:pPr lvl="1"/>
            <a:r>
              <a:rPr lang="en-US" b="1" dirty="0"/>
              <a:t>Always have 1 fewer dummy variables than groups in your Regression model</a:t>
            </a:r>
          </a:p>
          <a:p>
            <a:pPr lvl="1"/>
            <a:endParaRPr lang="en-US" b="1" dirty="0"/>
          </a:p>
          <a:p>
            <a:r>
              <a:rPr lang="en-US" dirty="0"/>
              <a:t>Each group has a different intercept</a:t>
            </a:r>
          </a:p>
          <a:p>
            <a:pPr lvl="1"/>
            <a:r>
              <a:rPr lang="en-US" dirty="0"/>
              <a:t>The “slope” for each dummy variable signifies the difference between its intercept and the reference group’s intercept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Model Selection in </a:t>
            </a:r>
            <a:r>
              <a:rPr lang="en-US" u="sng" dirty="0" err="1"/>
              <a:t>Mult</a:t>
            </a:r>
            <a:r>
              <a:rPr lang="en-US" u="sng" dirty="0"/>
              <a:t>. </a:t>
            </a:r>
            <a:r>
              <a:rPr lang="en-US" u="sng" dirty="0" err="1"/>
              <a:t>Regr</a:t>
            </a:r>
            <a:r>
              <a:rPr lang="en-US" u="sng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720"/>
            <a:ext cx="10515600" cy="4520479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Often, after including all the terms we can think to add into our regression, we’re left with a model with many many feature variables, many of which are not helpful!</a:t>
            </a:r>
          </a:p>
          <a:p>
            <a:pPr lvl="1"/>
            <a:r>
              <a:rPr lang="en-US" dirty="0"/>
              <a:t>These make the model confusing to analyze</a:t>
            </a:r>
          </a:p>
          <a:p>
            <a:pPr lvl="1"/>
            <a:r>
              <a:rPr lang="en-US" dirty="0"/>
              <a:t>They can hurt the models adjusted R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lead to overfitting and thus poor out of sample performance</a:t>
            </a:r>
          </a:p>
          <a:p>
            <a:r>
              <a:rPr lang="en-US" b="1" dirty="0"/>
              <a:t>Goal</a:t>
            </a:r>
            <a:r>
              <a:rPr lang="en-US" u="sng" dirty="0"/>
              <a:t>:</a:t>
            </a:r>
            <a:r>
              <a:rPr lang="en-US" dirty="0"/>
              <a:t> Come up with methods to select the best subset of the feature variables</a:t>
            </a:r>
          </a:p>
          <a:p>
            <a:pPr lvl="1"/>
            <a:r>
              <a:rPr lang="en-US" dirty="0"/>
              <a:t>Smaller is better for regression models!</a:t>
            </a:r>
          </a:p>
          <a:p>
            <a:pPr lvl="1"/>
            <a:r>
              <a:rPr lang="en-US" dirty="0"/>
              <a:t>There are many weird interactions when we add and remove variables</a:t>
            </a:r>
          </a:p>
          <a:p>
            <a:pPr lvl="2"/>
            <a:r>
              <a:rPr lang="en-US" dirty="0"/>
              <a:t>Previously insignificant vars become significant and vice versa!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51660" y="1103888"/>
                <a:ext cx="4439393" cy="91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  <a:latin typeface="Cambria Math" charset="0"/>
                      </a:rPr>
                      <m:t> +</m:t>
                    </m:r>
                    <m:r>
                      <m:rPr>
                        <m:nor/>
                      </m:rPr>
                      <a:rPr lang="en-US" altLang="en-US" sz="2800" dirty="0"/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800" i="1" baseline="-25000">
                        <a:solidFill>
                          <a:srgbClr val="000000"/>
                        </a:solidFill>
                        <a:latin typeface="Cambria Math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+,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</a:rPr>
                      <m:t> …,+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k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660" y="1103888"/>
                <a:ext cx="4439393" cy="915892"/>
              </a:xfrm>
              <a:prstGeom prst="rect">
                <a:avLst/>
              </a:prstGeom>
              <a:blipFill>
                <a:blip r:embed="rId2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675131" y="1046247"/>
            <a:ext cx="664915" cy="73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2633" y="1020230"/>
            <a:ext cx="675094" cy="73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0501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Potential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 judgment or preference (i.e. pick vars to remove)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Two-standard-error rule (i.e., looking at p-values, remove </a:t>
            </a:r>
            <a:r>
              <a:rPr lang="en-US" dirty="0" err="1"/>
              <a:t>insignif</a:t>
            </a:r>
            <a:r>
              <a:rPr lang="en-US" dirty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Stepwise methods</a:t>
            </a:r>
          </a:p>
          <a:p>
            <a:pPr lvl="1"/>
            <a:r>
              <a:rPr lang="en-US" dirty="0"/>
              <a:t>Typically use Akaike Information Criterion (AIC) to compare models</a:t>
            </a:r>
          </a:p>
          <a:p>
            <a:pPr lvl="1"/>
            <a:r>
              <a:rPr lang="en-US" dirty="0"/>
              <a:t>Smaller AIC </a:t>
            </a:r>
            <a:r>
              <a:rPr lang="en-US" dirty="0">
                <a:sym typeface="Wingdings" panose="05000000000000000000" pitchFamily="2" charset="2"/>
              </a:rPr>
              <a:t> Better model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subset method. (enumerative method)</a:t>
            </a:r>
          </a:p>
          <a:p>
            <a:pPr lvl="1"/>
            <a:r>
              <a:rPr lang="en-US" dirty="0"/>
              <a:t>Typically use Bayesian Information Criterion (BIC) to compare models</a:t>
            </a:r>
          </a:p>
          <a:p>
            <a:pPr lvl="1"/>
            <a:r>
              <a:rPr lang="en-US" dirty="0"/>
              <a:t>Smaller BIC </a:t>
            </a:r>
            <a:r>
              <a:rPr lang="en-US" dirty="0">
                <a:sym typeface="Wingdings" panose="05000000000000000000" pitchFamily="2" charset="2"/>
              </a:rPr>
              <a:t> Better model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6FB679-F9D5-4D41-91D8-68DD67B7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Topic: Model Selection in </a:t>
            </a:r>
            <a:r>
              <a:rPr lang="en-US" u="sng" dirty="0" err="1"/>
              <a:t>Mult</a:t>
            </a:r>
            <a:r>
              <a:rPr lang="en-US" u="sng" dirty="0"/>
              <a:t>. </a:t>
            </a:r>
            <a:r>
              <a:rPr lang="en-US" u="sng" dirty="0" err="1"/>
              <a:t>Regr</a:t>
            </a:r>
            <a:r>
              <a:rPr lang="en-US" u="sng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C47C4D-69F3-1444-9DF0-AA814DFAA38F}"/>
                  </a:ext>
                </a:extLst>
              </p:cNvPr>
              <p:cNvSpPr txBox="1"/>
              <p:nvPr/>
            </p:nvSpPr>
            <p:spPr>
              <a:xfrm>
                <a:off x="3651660" y="1103888"/>
                <a:ext cx="4439393" cy="91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  <a:latin typeface="Cambria Math" charset="0"/>
                      </a:rPr>
                      <m:t> +</m:t>
                    </m:r>
                    <m:r>
                      <m:rPr>
                        <m:nor/>
                      </m:rPr>
                      <a:rPr lang="en-US" altLang="en-US" sz="2800" dirty="0"/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800" i="1" baseline="-25000">
                        <a:solidFill>
                          <a:srgbClr val="000000"/>
                        </a:solidFill>
                        <a:latin typeface="Cambria Math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+,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</a:rPr>
                      <m:t> …,+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k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C47C4D-69F3-1444-9DF0-AA814DFA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660" y="1103888"/>
                <a:ext cx="4439393" cy="915892"/>
              </a:xfrm>
              <a:prstGeom prst="rect">
                <a:avLst/>
              </a:prstGeom>
              <a:blipFill>
                <a:blip r:embed="rId2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4FB8371-05DB-F740-BC99-0CCF2FAFAE9F}"/>
              </a:ext>
            </a:extLst>
          </p:cNvPr>
          <p:cNvSpPr/>
          <p:nvPr/>
        </p:nvSpPr>
        <p:spPr>
          <a:xfrm>
            <a:off x="6675131" y="1046247"/>
            <a:ext cx="664915" cy="73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F9AAD-EF8C-604C-AAAF-5F4DC7268602}"/>
              </a:ext>
            </a:extLst>
          </p:cNvPr>
          <p:cNvSpPr/>
          <p:nvPr/>
        </p:nvSpPr>
        <p:spPr>
          <a:xfrm>
            <a:off x="4962633" y="1020230"/>
            <a:ext cx="675094" cy="73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Two Standard Error Rule for Selection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2"/>
            <a:ext cx="10515600" cy="4881274"/>
          </a:xfrm>
        </p:spPr>
        <p:txBody>
          <a:bodyPr>
            <a:normAutofit/>
          </a:bodyPr>
          <a:lstStyle/>
          <a:p>
            <a:r>
              <a:rPr lang="en-US" b="1" dirty="0"/>
              <a:t>Two-standard-error rule </a:t>
            </a:r>
            <a:r>
              <a:rPr lang="en-US" dirty="0"/>
              <a:t>– Start with full model, then keep only predictors having significant t-tests (the name comes from the critical t-value being about 2)</a:t>
            </a:r>
          </a:p>
          <a:p>
            <a:pPr lvl="1"/>
            <a:r>
              <a:rPr lang="en-US" dirty="0"/>
              <a:t>Warning: Removing multiple variables at the same time is not a good idea in general</a:t>
            </a:r>
          </a:p>
          <a:p>
            <a:r>
              <a:rPr lang="en-US" u="sng" dirty="0"/>
              <a:t>Algorithm</a:t>
            </a:r>
            <a:r>
              <a:rPr lang="en-US" dirty="0"/>
              <a:t>: Each step, remove variables if any of the p-values for the predictors are greater than significance level.</a:t>
            </a:r>
          </a:p>
          <a:p>
            <a:pPr lvl="1"/>
            <a:r>
              <a:rPr lang="en-US" dirty="0"/>
              <a:t>After removing the variables, rerun your model</a:t>
            </a:r>
          </a:p>
          <a:p>
            <a:pPr lvl="1"/>
            <a:r>
              <a:rPr lang="en-US" dirty="0"/>
              <a:t>Repeat until p-values are all less than significance level, then stop.</a:t>
            </a:r>
          </a:p>
          <a:p>
            <a:r>
              <a:rPr lang="en-US" dirty="0"/>
              <a:t>Fine, simple method, but crude. Can we be more scientific?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1814</Words>
  <Application>Microsoft Macintosh PowerPoint</Application>
  <PresentationFormat>Widescreen</PresentationFormat>
  <Paragraphs>185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Times New Roman</vt:lpstr>
      <vt:lpstr>Office Theme</vt:lpstr>
      <vt:lpstr>BUSQOM 1080 Model/Variable Selection I</vt:lpstr>
      <vt:lpstr>PowerPoint Presentation</vt:lpstr>
      <vt:lpstr>PowerPoint Presentation</vt:lpstr>
      <vt:lpstr>Review: Multiple Linear Regression</vt:lpstr>
      <vt:lpstr>Review: Heterogeneous Variable Types</vt:lpstr>
      <vt:lpstr>Review: Dummy Coding with &gt;2 Categories</vt:lpstr>
      <vt:lpstr>Topic: Model Selection in Mult. Regr.</vt:lpstr>
      <vt:lpstr>Topic: Model Selection in Mult. Regr.</vt:lpstr>
      <vt:lpstr>Two Standard Error Rule for Selection</vt:lpstr>
      <vt:lpstr>Stepwise Subset Selection Methods</vt:lpstr>
      <vt:lpstr>Best-Subset Selection Method</vt:lpstr>
      <vt:lpstr>Criteria's for the Subset Selection Model</vt:lpstr>
      <vt:lpstr>Best-Subset Selection Algorithm in Depth</vt:lpstr>
      <vt:lpstr>Best-Subset Selection Example in R</vt:lpstr>
      <vt:lpstr>Best-Subset Selection Example in R</vt:lpstr>
      <vt:lpstr>Best-Subset Selection Example in R</vt:lpstr>
      <vt:lpstr>Another way to visualize using subsets()</vt:lpstr>
      <vt:lpstr>Topic: Problems with Variable Selection</vt:lpstr>
      <vt:lpstr>Topic: Problems with Variable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Regression Concepts</dc:title>
  <dc:creator>Krista</dc:creator>
  <cp:lastModifiedBy>Hamilton, Michael</cp:lastModifiedBy>
  <cp:revision>95</cp:revision>
  <dcterms:created xsi:type="dcterms:W3CDTF">2016-10-06T15:16:34Z</dcterms:created>
  <dcterms:modified xsi:type="dcterms:W3CDTF">2020-11-26T23:15:07Z</dcterms:modified>
</cp:coreProperties>
</file>