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6" r:id="rId2"/>
    <p:sldId id="317" r:id="rId3"/>
    <p:sldId id="319" r:id="rId4"/>
    <p:sldId id="320" r:id="rId5"/>
    <p:sldId id="261" r:id="rId6"/>
    <p:sldId id="321" r:id="rId7"/>
    <p:sldId id="276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5DD7-6349-4148-AF90-15C78E90C7A1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A8A04-E4C3-A244-9223-3E280CAB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A8A04-E4C3-A244-9223-3E280CABE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C7CF-8CE6-CB4D-BDFD-5AE053A94A4C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8A0BC-47D3-1649-BDD0-5FC389C54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09B9-2C43-814C-876C-506ED1F7C736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D703-9C2B-3B4C-B855-1D55E247ECEA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3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042D-DA43-CD4F-BAA5-596F7C095BC6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8779-439A-3A42-8159-EABE3052E378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09BA-45A1-C444-91DD-9C8782963360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FC8D-18A8-934B-A243-51E274ADFF98}" type="datetime1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6988-CC4C-4842-B9FB-9F668692E10C}" type="datetime1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2BA0-C31F-8444-A848-D1211BBDCA5E}" type="datetime1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D506-5DF2-144D-8EF5-FFE7C66ED226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CEB7-765E-1948-9AC2-BC81E375620C}" type="datetime1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A6C0-BB40-1A4A-8FC6-BB48D1C49E9D}" type="datetime1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1D88-BA1A-4A31-92D9-86A2D66DFA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BD686-ACBB-E24F-8411-A9557BAD21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748CE-ADBE-43A1-A995-45BFA222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6FFF-EF30-4EF9-AF8B-0878774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7F5-6401-4ECE-9434-31FD34043E71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0AD8EB-E3EA-4803-B041-CAC626CD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</a:t>
            </a:r>
            <a:br>
              <a:rPr lang="en-US" dirty="0"/>
            </a:br>
            <a:r>
              <a:rPr lang="en-US" dirty="0"/>
              <a:t>Model/Variable Selection Pitfalls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0559E3-ED1C-4243-967C-48167D0F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14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101766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919D884-F3EC-0445-A8D7-BDE81290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" y="2774774"/>
            <a:ext cx="7533503" cy="38725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8" y="1066900"/>
            <a:ext cx="10515600" cy="1613437"/>
          </a:xfrm>
        </p:spPr>
        <p:txBody>
          <a:bodyPr>
            <a:normAutofit/>
          </a:bodyPr>
          <a:lstStyle/>
          <a:p>
            <a:r>
              <a:rPr lang="en-US" sz="2200" dirty="0"/>
              <a:t>In practice this can be extremely misleading. It’s often used to exaggerate or lie about trends in the data</a:t>
            </a:r>
          </a:p>
          <a:p>
            <a:r>
              <a:rPr lang="en-US" sz="2200" u="sng" dirty="0"/>
              <a:t>Example</a:t>
            </a:r>
            <a:r>
              <a:rPr lang="en-US" sz="2200" dirty="0"/>
              <a:t>:  The counsel of economic advisors (CEA) put out this cubic regression model fitting COVID deaths, and predicting (pink) the pandemic would end by April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25855-CBE0-B841-8B60-A0702BE1D68C}"/>
              </a:ext>
            </a:extLst>
          </p:cNvPr>
          <p:cNvSpPr txBox="1"/>
          <p:nvPr/>
        </p:nvSpPr>
        <p:spPr>
          <a:xfrm>
            <a:off x="7710616" y="2845593"/>
            <a:ext cx="4481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cubic model would then go off to negative infinity, making it a bizarre model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cover for this fact they literally drew on a trend line in pink that goes off to zero for the future (see red square)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200 thousand more Americans have since died.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authors of this model continued to defend it until they resigned from the counsel. Otherwise, no consequences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CEBB6-A1F2-F84F-B856-B70F7837F653}"/>
              </a:ext>
            </a:extLst>
          </p:cNvPr>
          <p:cNvSpPr/>
          <p:nvPr/>
        </p:nvSpPr>
        <p:spPr>
          <a:xfrm>
            <a:off x="3261833" y="5322022"/>
            <a:ext cx="1417045" cy="93989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DB48047-C298-2B43-A53F-00059627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Interpolating Data for Inference/Prediction</a:t>
            </a:r>
          </a:p>
        </p:txBody>
      </p:sp>
    </p:spTree>
    <p:extLst>
      <p:ext uri="{BB962C8B-B14F-4D97-AF65-F5344CB8AC3E}">
        <p14:creationId xmlns:p14="http://schemas.microsoft.com/office/powerpoint/2010/main" val="36286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4981-0ACC-417F-BE2E-BE99A61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65" y="1491569"/>
            <a:ext cx="11138807" cy="46987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Today: Pitfalls of Multiple Regression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P-Hacking I: The effect of sample size on significance 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P-Hacking II: Find significance in noise with model selection [10 Mins]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Polynomial Regression and Overfitting [10 Mins]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C8B6-CC04-4E01-B6BF-C39827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EF64-A4B5-4BCF-B00C-F7B648E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C57A-F7DF-46C2-A706-F642AD4437AF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D6835F-4660-2148-8BDE-3985CA8FD00D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86881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10600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Review: 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73948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Data</a:t>
                </a:r>
                <a:r>
                  <a:rPr lang="en-US" dirty="0"/>
                  <a:t>: 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, x</a:t>
                </a:r>
                <a:r>
                  <a:rPr lang="en-US" baseline="-25000" dirty="0"/>
                  <a:t>i,1 </a:t>
                </a:r>
                <a:r>
                  <a:rPr lang="en-US" dirty="0"/>
                  <a:t>, x</a:t>
                </a:r>
                <a:r>
                  <a:rPr lang="en-US" baseline="-25000" dirty="0"/>
                  <a:t>i,2</a:t>
                </a:r>
                <a:r>
                  <a:rPr lang="en-US" dirty="0"/>
                  <a:t>,</a:t>
                </a:r>
                <a:r>
                  <a:rPr lang="mr-IN" dirty="0"/>
                  <a:t>…</a:t>
                </a:r>
                <a:r>
                  <a:rPr lang="en-US" dirty="0"/>
                  <a:t> ,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i,k</a:t>
                </a:r>
                <a:r>
                  <a:rPr lang="en-US" dirty="0"/>
                  <a:t>) i.e.  k pieces of numeric info per obs.</a:t>
                </a:r>
              </a:p>
              <a:p>
                <a:r>
                  <a:rPr lang="en-US" b="1" dirty="0"/>
                  <a:t>Goal</a:t>
                </a:r>
                <a:r>
                  <a:rPr lang="en-US" dirty="0"/>
                  <a:t> is to find coefficients of “line”: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</a:rPr>
                      <m:t> +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rgbClr val="000000"/>
                        </a:solidFill>
                        <a:latin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, …,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x</a:t>
                </a:r>
                <a:r>
                  <a:rPr lang="en-US" baseline="-25000" dirty="0"/>
                  <a:t>k</a:t>
                </a:r>
              </a:p>
              <a:p>
                <a:r>
                  <a:rPr lang="en-US" dirty="0"/>
                  <a:t>Coefficients are fit using OLS Method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Assumed Prob. Linear Model </a:t>
                </a:r>
                <a:r>
                  <a:rPr lang="en-US" dirty="0"/>
                  <a:t>is now: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~ Norm(0,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Today we’ll look at a few of the myriad of ways this can go wrong!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739482"/>
              </a:xfrm>
              <a:blipFill>
                <a:blip r:embed="rId3"/>
                <a:stretch>
                  <a:fillRect l="-108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B506-A60F-44E8-A6A3-16188A67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Model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D746-49E6-44B9-A74E-23E10B03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7F5-6401-4ECE-9434-31FD34043E71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878550"/>
                <a:ext cx="8382000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8E0D3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2800" dirty="0"/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80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− …−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2800" baseline="30000" dirty="0"/>
                  <a:t>2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78550"/>
                <a:ext cx="8382000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P-hacking for 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090"/>
            <a:ext cx="10193977" cy="5377657"/>
          </a:xfrm>
        </p:spPr>
        <p:txBody>
          <a:bodyPr>
            <a:normAutofit/>
          </a:bodyPr>
          <a:lstStyle/>
          <a:p>
            <a:r>
              <a:rPr lang="en-US" sz="2400" b="1" dirty="0"/>
              <a:t>p-hacking</a:t>
            </a:r>
            <a:r>
              <a:rPr lang="en-US" sz="2400" dirty="0"/>
              <a:t>: is the misuse of data analysis to find patterns in data that can be presented as statistically significant (also known as </a:t>
            </a:r>
            <a:r>
              <a:rPr lang="en-US" sz="2400" i="1" dirty="0"/>
              <a:t>data dredging</a:t>
            </a:r>
            <a:r>
              <a:rPr lang="en-US" sz="2400" dirty="0"/>
              <a:t>, </a:t>
            </a:r>
            <a:r>
              <a:rPr lang="en-US" sz="2400" i="1" dirty="0"/>
              <a:t>data fishing</a:t>
            </a:r>
            <a:r>
              <a:rPr lang="en-US" sz="2400" dirty="0"/>
              <a:t>, etc.)</a:t>
            </a:r>
          </a:p>
          <a:p>
            <a:r>
              <a:rPr lang="en-US" sz="2400" dirty="0"/>
              <a:t>In multiple regression, one common way to measure if the regression captures a significant linear relationship is by examining the p-value of the F Test.</a:t>
            </a:r>
          </a:p>
          <a:p>
            <a:r>
              <a:rPr lang="en-US" sz="2400" dirty="0"/>
              <a:t>Two common ways of </a:t>
            </a:r>
            <a:r>
              <a:rPr lang="en-US" sz="2400" u="sng" dirty="0"/>
              <a:t>hacking</a:t>
            </a:r>
            <a:r>
              <a:rPr lang="en-US" sz="2400" dirty="0"/>
              <a:t> this value: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Looking at data with extremely large sample size</a:t>
            </a:r>
          </a:p>
          <a:p>
            <a:pPr lvl="2"/>
            <a:r>
              <a:rPr lang="en-US" dirty="0"/>
              <a:t>Almost everything has some correlation, but it can be extremely small and hugely outweighed by the noise making it useless/uninteresting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Searching over many many models for one that is significant</a:t>
            </a:r>
          </a:p>
          <a:p>
            <a:pPr lvl="2"/>
            <a:r>
              <a:rPr lang="en-US" dirty="0"/>
              <a:t>p values measure how likely it would be to observe such a model under the null hypothesis, if you look at enough models you’re likely to find outlier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B506-A60F-44E8-A6A3-16188A67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D746-49E6-44B9-A74E-23E10B03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7F5-6401-4ECE-9434-31FD34043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P-values and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As the sample size of the data increases, so too does the confidence that the F test can pronounce that there is linear correlation, even if that correlation is hugely outweighed by the noise.</a:t>
            </a:r>
          </a:p>
          <a:p>
            <a:r>
              <a:rPr lang="en-US" u="sng" dirty="0"/>
              <a:t>Experiment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Suppose Y = .01*X + Norm(0,1), error outweighs the correlation and is </a:t>
            </a:r>
            <a:r>
              <a:rPr lang="en-US" dirty="0" err="1"/>
              <a:t>insignif</a:t>
            </a:r>
            <a:r>
              <a:rPr lang="en-US" dirty="0"/>
              <a:t>. for small sample size. Still there is a relationship, even if pointless and it will be found for large enough sample size.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186FC47-A119-C648-983E-17B5361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5" y="4747263"/>
            <a:ext cx="5489009" cy="135456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6AC68C4-85DA-4D46-99FD-424AD40BE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59" y="4747263"/>
            <a:ext cx="6025741" cy="13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P-values and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In practice this can lead to “strong evidence” for extremely weak, borderline line nonexistent correlation. Often used to justify bizarre claims </a:t>
            </a:r>
          </a:p>
          <a:p>
            <a:r>
              <a:rPr lang="en-US" u="sng" dirty="0"/>
              <a:t>Example</a:t>
            </a:r>
            <a:r>
              <a:rPr lang="en-US" dirty="0"/>
              <a:t>: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6C36376-018A-1240-A595-B008F416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0"/>
          <a:stretch/>
        </p:blipFill>
        <p:spPr>
          <a:xfrm>
            <a:off x="2767914" y="2588422"/>
            <a:ext cx="4990070" cy="3913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5779E0-B12A-C348-B4CD-CA0A0F8AE238}"/>
              </a:ext>
            </a:extLst>
          </p:cNvPr>
          <p:cNvSpPr txBox="1"/>
          <p:nvPr/>
        </p:nvSpPr>
        <p:spPr>
          <a:xfrm>
            <a:off x="7846541" y="2323306"/>
            <a:ext cx="4345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huge number of points, enable statistically significant correlation but the regressions don’t pass the eye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lines fitted to data which is primarily noise!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draw any kind of sensible conclusion from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case where R</a:t>
            </a:r>
            <a:r>
              <a:rPr lang="en-US" baseline="30000" dirty="0"/>
              <a:t>2</a:t>
            </a:r>
            <a:r>
              <a:rPr lang="en-US" dirty="0"/>
              <a:t> is helpful</a:t>
            </a:r>
          </a:p>
        </p:txBody>
      </p:sp>
    </p:spTree>
    <p:extLst>
      <p:ext uri="{BB962C8B-B14F-4D97-AF65-F5344CB8AC3E}">
        <p14:creationId xmlns:p14="http://schemas.microsoft.com/office/powerpoint/2010/main" val="5428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P-values and Choosing Models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560" y="1080655"/>
            <a:ext cx="10515600" cy="335542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Another way to hack the p-value is to consider many models (either explicitly or implicitly). A p-value is a measure of how </a:t>
            </a:r>
            <a:r>
              <a:rPr lang="en-US" sz="2400" i="1" dirty="0"/>
              <a:t>unlikely a model would be </a:t>
            </a:r>
            <a:r>
              <a:rPr lang="en-US" sz="2400" dirty="0"/>
              <a:t>under the null hypothesis, if you examine many models and their p-values you’re likely to find an unlikely one!</a:t>
            </a:r>
          </a:p>
          <a:p>
            <a:r>
              <a:rPr lang="en-US" sz="2400" dirty="0"/>
              <a:t>To mitigate this, experimental design and features should be decided </a:t>
            </a:r>
            <a:r>
              <a:rPr lang="en-US" sz="2400" i="1" dirty="0"/>
              <a:t>before</a:t>
            </a:r>
            <a:r>
              <a:rPr lang="en-US" sz="2400" dirty="0"/>
              <a:t> the regression is run!</a:t>
            </a:r>
          </a:p>
          <a:p>
            <a:r>
              <a:rPr lang="en-US" sz="2400" dirty="0"/>
              <a:t>This is especially a problem for best subset regression since that considers a ton of models! Can find “great” models on noise this way</a:t>
            </a:r>
          </a:p>
          <a:p>
            <a:r>
              <a:rPr lang="en-US" u="sng" dirty="0"/>
              <a:t>Experiment</a:t>
            </a:r>
            <a:r>
              <a:rPr lang="en-US" dirty="0"/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D4D382B-1061-0D40-A96C-4EDE9180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40" y="3954163"/>
            <a:ext cx="2042583" cy="2455124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561E611-504F-6B45-8F6B-EC1999F3B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94" y="3954163"/>
            <a:ext cx="7064359" cy="24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P-values and Choosing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In practice this can lead to some very weird associations between seemingly unrelated things!</a:t>
            </a:r>
          </a:p>
          <a:p>
            <a:r>
              <a:rPr lang="en-US" dirty="0"/>
              <a:t>Pay close attention to the R</a:t>
            </a:r>
            <a:r>
              <a:rPr lang="en-US" baseline="30000" dirty="0"/>
              <a:t>2</a:t>
            </a:r>
            <a:r>
              <a:rPr lang="en-US" dirty="0"/>
              <a:t> when you hear there is a </a:t>
            </a:r>
            <a:r>
              <a:rPr lang="en-US" dirty="0" err="1"/>
              <a:t>signif</a:t>
            </a:r>
            <a:r>
              <a:rPr lang="en-US" dirty="0"/>
              <a:t>. association.</a:t>
            </a:r>
          </a:p>
          <a:p>
            <a:r>
              <a:rPr lang="en-US" u="sng" dirty="0"/>
              <a:t>Example</a:t>
            </a:r>
            <a:r>
              <a:rPr lang="en-US" dirty="0"/>
              <a:t>: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C8D27EC-9983-054D-B928-7CE1165C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8" y="2651126"/>
            <a:ext cx="4581652" cy="3705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65DFA-A824-614F-95F5-6513924D7B8E}"/>
              </a:ext>
            </a:extLst>
          </p:cNvPr>
          <p:cNvSpPr txBox="1"/>
          <p:nvPr/>
        </p:nvSpPr>
        <p:spPr>
          <a:xfrm>
            <a:off x="8215185" y="2833236"/>
            <a:ext cx="397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here is quite small, only a handful of countries much like our experiment in the last slide!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imagine playing with different measures of promiscuity and economic well being until you hit on something ”significant”.</a:t>
            </a:r>
          </a:p>
        </p:txBody>
      </p:sp>
    </p:spTree>
    <p:extLst>
      <p:ext uri="{BB962C8B-B14F-4D97-AF65-F5344CB8AC3E}">
        <p14:creationId xmlns:p14="http://schemas.microsoft.com/office/powerpoint/2010/main" val="423761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E5068A9-E262-E347-B6E0-7B0AD48B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78" y="3351103"/>
            <a:ext cx="4319497" cy="34917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Interpolating Data for Inference/Prediction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2764523"/>
          </a:xfrm>
        </p:spPr>
        <p:txBody>
          <a:bodyPr>
            <a:normAutofit/>
          </a:bodyPr>
          <a:lstStyle/>
          <a:p>
            <a:r>
              <a:rPr lang="en-US" b="1" dirty="0"/>
              <a:t>Math Fact</a:t>
            </a:r>
            <a:r>
              <a:rPr lang="en-US" dirty="0"/>
              <a:t>: Higher order polynomial terms will improve the R</a:t>
            </a:r>
            <a:r>
              <a:rPr lang="en-US" baseline="30000" dirty="0"/>
              <a:t>2</a:t>
            </a:r>
            <a:r>
              <a:rPr lang="en-US" dirty="0"/>
              <a:t> of your prediction. With enough polynomial terms you can </a:t>
            </a:r>
            <a:r>
              <a:rPr lang="en-US" i="1" dirty="0"/>
              <a:t>always</a:t>
            </a:r>
            <a:r>
              <a:rPr lang="en-US" dirty="0"/>
              <a:t> perfectly fit your data!</a:t>
            </a:r>
          </a:p>
          <a:p>
            <a:r>
              <a:rPr lang="en-US" dirty="0"/>
              <a:t>However just because you fit your data doesn’t mean your model is useful or interesting! You can overfit, destroying any useful.</a:t>
            </a:r>
          </a:p>
          <a:p>
            <a:r>
              <a:rPr lang="en-US" u="sng" dirty="0"/>
              <a:t>Experiment</a:t>
            </a:r>
            <a:r>
              <a:rPr lang="en-US" dirty="0"/>
              <a:t>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14 - Model Selection Pitfalls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1D88-BA1A-4A31-92D9-86A2D66DFAE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281D3F-B9E0-684D-AFDE-CCD5934E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0870"/>
            <a:ext cx="6932898" cy="24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930</Words>
  <Application>Microsoft Macintosh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Office Theme</vt:lpstr>
      <vt:lpstr>BUSQOM 1080 Model/Variable Selection Pitfalls</vt:lpstr>
      <vt:lpstr>PowerPoint Presentation</vt:lpstr>
      <vt:lpstr>Review: Multiple Linear Regression</vt:lpstr>
      <vt:lpstr>P-hacking for Multiple Linear Regression</vt:lpstr>
      <vt:lpstr>P-values and Sample Size</vt:lpstr>
      <vt:lpstr>P-values and Sample Size</vt:lpstr>
      <vt:lpstr>P-values and Choosing Models</vt:lpstr>
      <vt:lpstr>P-values and Choosing Models</vt:lpstr>
      <vt:lpstr>Interpolating Data for Inference/Prediction</vt:lpstr>
      <vt:lpstr>Interpolating Data for Inference/Prediction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Regression Concepts</dc:title>
  <dc:creator>Krista</dc:creator>
  <cp:lastModifiedBy>Hamilton, Michael</cp:lastModifiedBy>
  <cp:revision>92</cp:revision>
  <dcterms:created xsi:type="dcterms:W3CDTF">2016-10-06T15:16:34Z</dcterms:created>
  <dcterms:modified xsi:type="dcterms:W3CDTF">2020-11-26T23:15:00Z</dcterms:modified>
</cp:coreProperties>
</file>