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84" r:id="rId4"/>
    <p:sldId id="285" r:id="rId5"/>
    <p:sldId id="286" r:id="rId6"/>
    <p:sldId id="290" r:id="rId7"/>
    <p:sldId id="287" r:id="rId8"/>
    <p:sldId id="291" r:id="rId9"/>
    <p:sldId id="289" r:id="rId10"/>
    <p:sldId id="292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107F-A400-4FD2-9AFC-04204D95BA2C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D5CD-1058-4C3E-9A58-A52A086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1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9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1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0A3-0FAC-450E-9631-530B7786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69983-ABCA-45EA-ACD1-90B8F6A0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33B7-4179-45B6-A0FD-07DD763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72CF-6172-450B-A2C5-4F475C56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A7B-BDC7-4EFD-A1F9-6F6E857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024F-F2C2-42B6-8781-43B147B4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79B1-8A49-4C39-A662-D158822F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0C4896-DCB3-426C-B778-BED452E91648}" type="datetime1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0894-52A6-46C6-B4B0-505B2F0B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4BB-70B0-4A45-B746-A8B9415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1B0A4-1AD3-4DC3-B3CC-319F72A6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FBF9-202B-4D21-8331-84C05791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E0AC-3D57-4F24-ABBD-8C7CD52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59B3BA-A76B-4747-B845-5BBE2FDD7832}" type="datetime1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A42-313F-4EF5-BB58-6BC1544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1FD2-6191-41D0-B12E-93425C4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5445-2C6E-4D0B-8300-666A0C4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86881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573-2762-43C4-B1EF-149249A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4111"/>
            <a:ext cx="9852545" cy="4425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49EF-AC47-4D9F-8092-CCFC9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F0A2-9C74-4ADC-8012-54506F6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B215-B9BD-4DB6-8A99-2BBB3BD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A6CC-E9C7-4A83-894F-37597C60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7621-3CB2-4C08-9E2D-00FADC3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6767-FAF8-4630-AC7D-E5C868C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8496-444F-400D-9076-D5F99C0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90A7-C1DB-418D-A1C0-3B7092AF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157-3E71-46F2-B9F9-DE0C3C38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8EC2-F7C3-4191-94B7-676AFEA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8E10-E636-45E2-99D1-F2E8947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FE0-BC2B-47AA-84E5-75E2FF7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2CA1-0B2A-459E-B62F-754996BE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7876-B764-4574-BE76-3C4C6AEE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E990E-5BDD-469E-842A-B3EE6521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BA13A-586F-4744-AA02-D2CB7817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591FA-73CB-471A-9B70-4B502F6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494385-9719-446F-A69F-36201A65F495}" type="datetime1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B140-E3CA-4088-BDE5-303DF1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0727-2B75-4A47-BF8A-7B634B8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D50-0B5B-42F6-B62D-369AA3FD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5FC9-568B-47F3-BB96-2BCBECD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CDCE-7199-4740-A9D5-742E666DD338}" type="datetime1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8CC1-F0C9-4432-9BBE-74E77D5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6A7B6-1F0B-408B-9561-7352AF75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400E-AC2E-4182-B8A4-D03A5C1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93B47F-E92B-4A76-86DA-1E771F8CA622}" type="datetime1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66EB-8023-4FFD-9402-CECB5D7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85B0-C652-489E-A6AC-63C629E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44B-2EB0-4DB2-99C2-AB3F7FAB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6240-8047-482C-8286-FE39E8E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7DC2-2611-4121-AC5C-DEE5601A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A136-61BE-4CE4-986C-4D5C9E3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7BEA5-3840-4425-8973-2FC9830E9E05}" type="datetime1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D617-093F-4C24-98C0-944433C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D35C-E4A6-4CF0-BC4B-7AEA0B0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1BA8-81E7-4215-843C-33D9676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DC364-1B3B-4C5E-93BD-5C42E806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B6D3-4DAD-42ED-A477-8C70131E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C79F-4C64-4A34-B922-E1E8F7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A20BD9-366B-4750-945E-76161029C977}" type="datetime1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14E-61DC-4C86-8950-DCCD3C3B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DC8-A7DE-45E5-8C3C-880B45F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C926-269C-490C-94DC-961D3F50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89" y="0"/>
            <a:ext cx="1007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3D83-9216-4184-82C0-9E28E0DC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890" y="1464286"/>
            <a:ext cx="10070910" cy="416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28D7-B847-468F-A775-783B5F3D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6ED-BD54-4C46-8D19-3757586F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2D28A-013A-DC43-94C4-3730916975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45C-F912-4A9D-964A-87BA0B5D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Analysis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83C-00E4-455C-8488-E177E83D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2 (8/25)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283637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Logical Operators +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64344"/>
            <a:ext cx="10515600" cy="4644377"/>
          </a:xfrm>
        </p:spPr>
        <p:txBody>
          <a:bodyPr>
            <a:normAutofit/>
          </a:bodyPr>
          <a:lstStyle/>
          <a:p>
            <a:r>
              <a:rPr lang="en-US" sz="2000" dirty="0"/>
              <a:t>Logical operations can be combined with vectors for convenient data processing.</a:t>
            </a:r>
          </a:p>
          <a:p>
            <a:r>
              <a:rPr lang="en-US" sz="2000" dirty="0"/>
              <a:t>Applying logical operators to vectors creates vectors of logical operators</a:t>
            </a:r>
          </a:p>
          <a:p>
            <a:pPr lvl="1"/>
            <a:r>
              <a:rPr lang="en-US" sz="1800" dirty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CE70B-BCA6-FE41-AE61-C423D2F1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18" y="1788257"/>
            <a:ext cx="4477349" cy="2225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E092-4F17-764B-A70C-787823C258FC}"/>
              </a:ext>
            </a:extLst>
          </p:cNvPr>
          <p:cNvSpPr txBox="1"/>
          <p:nvPr/>
        </p:nvSpPr>
        <p:spPr>
          <a:xfrm>
            <a:off x="838199" y="4141723"/>
            <a:ext cx="10241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When you pass a vector of logicals as indices, it returns the elements of the vector for which the indexing vector was true i.e. in the vector: data &gt; 0, the second and fourth index are TRUE. Thus data[data &gt; 0] returns the second and fourth elements of data!</a:t>
            </a:r>
          </a:p>
        </p:txBody>
      </p:sp>
    </p:spTree>
    <p:extLst>
      <p:ext uri="{BB962C8B-B14F-4D97-AF65-F5344CB8AC3E}">
        <p14:creationId xmlns:p14="http://schemas.microsoft.com/office/powerpoint/2010/main" val="240062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88093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Next time we will continue talking about vectors and introduce new data structures: Lists and </a:t>
            </a:r>
            <a:r>
              <a:rPr lang="en-US" dirty="0" err="1"/>
              <a:t>Dataframes</a:t>
            </a:r>
            <a:r>
              <a:rPr lang="en-US" dirty="0"/>
              <a:t>. We will also introduce functions!</a:t>
            </a:r>
          </a:p>
          <a:p>
            <a:r>
              <a:rPr lang="en-US" dirty="0"/>
              <a:t>For additional practice: Complete swirl lessons (~15 Mins Each)</a:t>
            </a:r>
          </a:p>
          <a:p>
            <a:pPr lvl="1"/>
            <a:r>
              <a:rPr lang="en-US" dirty="0"/>
              <a:t>3: Sequences of Numbers</a:t>
            </a:r>
          </a:p>
          <a:p>
            <a:pPr lvl="1"/>
            <a:r>
              <a:rPr lang="en-US" dirty="0"/>
              <a:t>4: Vectors </a:t>
            </a:r>
          </a:p>
          <a:p>
            <a:pPr lvl="1"/>
            <a:r>
              <a:rPr lang="en-US" dirty="0"/>
              <a:t>6: </a:t>
            </a:r>
            <a:r>
              <a:rPr lang="en-US" dirty="0" err="1"/>
              <a:t>Subsetting</a:t>
            </a:r>
            <a:r>
              <a:rPr lang="en-US" dirty="0"/>
              <a:t> Vectors in the course “R Programming”.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Specifics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8F757-7E52-2A43-9EB9-77681EE2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for today: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Overview of </a:t>
            </a:r>
            <a:r>
              <a:rPr lang="en-US" dirty="0" err="1"/>
              <a:t>Rstudio’s</a:t>
            </a:r>
            <a:r>
              <a:rPr lang="en-US" dirty="0"/>
              <a:t> interface [&lt; 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Variable Assignment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Variable Types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Vectors in R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Logical Operators (AND’s and OR’s)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2 is posted – Due 9/4 at 11:59</a:t>
            </a:r>
          </a:p>
        </p:txBody>
      </p:sp>
    </p:spTree>
    <p:extLst>
      <p:ext uri="{BB962C8B-B14F-4D97-AF65-F5344CB8AC3E}">
        <p14:creationId xmlns:p14="http://schemas.microsoft.com/office/powerpoint/2010/main" val="5282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3FDDF-D574-AE4F-ACB1-FD3B29A7BF56}"/>
              </a:ext>
            </a:extLst>
          </p:cNvPr>
          <p:cNvSpPr txBox="1"/>
          <p:nvPr/>
        </p:nvSpPr>
        <p:spPr>
          <a:xfrm>
            <a:off x="297889" y="1315857"/>
            <a:ext cx="438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Console (1):</a:t>
            </a:r>
            <a:r>
              <a:rPr lang="en-US" dirty="0"/>
              <a:t> Here you can type commands into R to be executed. You can see five commands I’ve already executed here.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9EECB-20EB-1D40-A3B9-F76C8BCD306D}"/>
              </a:ext>
            </a:extLst>
          </p:cNvPr>
          <p:cNvSpPr txBox="1"/>
          <p:nvPr/>
        </p:nvSpPr>
        <p:spPr>
          <a:xfrm>
            <a:off x="297890" y="2218938"/>
            <a:ext cx="438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Environment Tab (2):</a:t>
            </a:r>
            <a:r>
              <a:rPr lang="en-US" dirty="0"/>
              <a:t> Here you can see what variables are currently defined and some summary information about them.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3C609-8503-9A4C-9A9A-5416BECFB1ED}"/>
              </a:ext>
            </a:extLst>
          </p:cNvPr>
          <p:cNvSpPr txBox="1"/>
          <p:nvPr/>
        </p:nvSpPr>
        <p:spPr>
          <a:xfrm>
            <a:off x="297889" y="3155159"/>
            <a:ext cx="438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Files/Plots/Help (3):</a:t>
            </a:r>
            <a:r>
              <a:rPr lang="en-US" dirty="0"/>
              <a:t> Here you can see documentation about functions, manage files, and view plots.</a:t>
            </a:r>
            <a:endParaRPr lang="en-US" u="sng" dirty="0"/>
          </a:p>
        </p:txBody>
      </p: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90CAB1-40DA-5348-9952-C9B669A6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09" y="1315857"/>
            <a:ext cx="7270422" cy="41705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AEF9C4-B381-8C40-991D-7985D4333C39}"/>
              </a:ext>
            </a:extLst>
          </p:cNvPr>
          <p:cNvSpPr txBox="1"/>
          <p:nvPr/>
        </p:nvSpPr>
        <p:spPr>
          <a:xfrm>
            <a:off x="297889" y="4100150"/>
            <a:ext cx="4387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 Notebook:</a:t>
            </a:r>
            <a:r>
              <a:rPr lang="en-US" dirty="0"/>
              <a:t> Not default, open by going to File-&gt;New File-&gt; R Notebook. Then double click the collapsed console tab to have all four windows displayed. There is where you’ll save your code!</a:t>
            </a:r>
            <a:endParaRPr lang="en-US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F125F-1F57-DE43-82D1-73786C26878C}"/>
              </a:ext>
            </a:extLst>
          </p:cNvPr>
          <p:cNvSpPr txBox="1"/>
          <p:nvPr/>
        </p:nvSpPr>
        <p:spPr>
          <a:xfrm>
            <a:off x="8545320" y="389382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7568C-EC6E-D34C-AB93-1E936E011DDD}"/>
              </a:ext>
            </a:extLst>
          </p:cNvPr>
          <p:cNvSpPr txBox="1"/>
          <p:nvPr/>
        </p:nvSpPr>
        <p:spPr>
          <a:xfrm>
            <a:off x="9062462" y="23435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9C362-AB81-084F-8872-9159F6D0A7C5}"/>
              </a:ext>
            </a:extLst>
          </p:cNvPr>
          <p:cNvSpPr txBox="1"/>
          <p:nvPr/>
        </p:nvSpPr>
        <p:spPr>
          <a:xfrm>
            <a:off x="11401708" y="48247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5B698-14A9-A940-B7BE-F76597A6645C}"/>
              </a:ext>
            </a:extLst>
          </p:cNvPr>
          <p:cNvSpPr txBox="1"/>
          <p:nvPr/>
        </p:nvSpPr>
        <p:spPr>
          <a:xfrm>
            <a:off x="7648133" y="19388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1781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10515600" cy="971371"/>
          </a:xfrm>
        </p:spPr>
        <p:txBody>
          <a:bodyPr>
            <a:normAutofit/>
          </a:bodyPr>
          <a:lstStyle/>
          <a:p>
            <a:r>
              <a:rPr lang="en-US" dirty="0"/>
              <a:t>You can use R to perform numerical calculations and then save those calculations in </a:t>
            </a:r>
            <a:r>
              <a:rPr lang="en-US" u="sng" dirty="0"/>
              <a:t>variables.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50DF33-7466-C94C-AD66-22FE97884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09" y="1943638"/>
            <a:ext cx="7500079" cy="41101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1918AD-22F6-5D4B-B97F-943C062F9148}"/>
              </a:ext>
            </a:extLst>
          </p:cNvPr>
          <p:cNvSpPr/>
          <p:nvPr/>
        </p:nvSpPr>
        <p:spPr>
          <a:xfrm>
            <a:off x="653143" y="1953920"/>
            <a:ext cx="39038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&gt; rm(list = ls()) cleared prev. vars.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 console, see the assignment of variables P, T, R, 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Listed in Env. Tab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Also saved in notebook tab.</a:t>
            </a:r>
          </a:p>
        </p:txBody>
      </p:sp>
    </p:spTree>
    <p:extLst>
      <p:ext uri="{BB962C8B-B14F-4D97-AF65-F5344CB8AC3E}">
        <p14:creationId xmlns:p14="http://schemas.microsoft.com/office/powerpoint/2010/main" val="373846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Basic Variable/Data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06811"/>
            <a:ext cx="11353801" cy="49971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 there are six basic variable types: </a:t>
            </a:r>
            <a:r>
              <a:rPr lang="en-US" b="1" dirty="0"/>
              <a:t>Character </a:t>
            </a:r>
            <a:r>
              <a:rPr lang="en-US" dirty="0"/>
              <a:t>(char), </a:t>
            </a:r>
            <a:r>
              <a:rPr lang="en-US" b="1" dirty="0"/>
              <a:t>Double, Integer </a:t>
            </a:r>
            <a:r>
              <a:rPr lang="en-US" dirty="0"/>
              <a:t>(Int), </a:t>
            </a:r>
            <a:r>
              <a:rPr lang="en-US" b="1" dirty="0"/>
              <a:t>Logical </a:t>
            </a:r>
            <a:r>
              <a:rPr lang="en-US" dirty="0"/>
              <a:t>(bool), Complex, and Raw. The first four will be commonly used in this class. (Caveat: There’s also </a:t>
            </a:r>
            <a:r>
              <a:rPr lang="en-US" i="1" dirty="0"/>
              <a:t>factors, </a:t>
            </a:r>
            <a:r>
              <a:rPr lang="en-US" dirty="0"/>
              <a:t>more on this later)</a:t>
            </a:r>
          </a:p>
          <a:p>
            <a:pPr lvl="1"/>
            <a:r>
              <a:rPr lang="en-US" u="sng" dirty="0"/>
              <a:t>Character</a:t>
            </a:r>
            <a:r>
              <a:rPr lang="en-US" dirty="0"/>
              <a:t>: This type represents text, you can tell R a variable is a character by putting it in quotes “”</a:t>
            </a:r>
          </a:p>
          <a:p>
            <a:pPr lvl="2"/>
            <a:r>
              <a:rPr lang="en-US" dirty="0"/>
              <a:t>Try typing: &gt; </a:t>
            </a:r>
            <a:r>
              <a:rPr lang="en-US" dirty="0" err="1"/>
              <a:t>umpc</a:t>
            </a:r>
            <a:r>
              <a:rPr lang="en-US" dirty="0"/>
              <a:t> &lt;- “University of Pittsburgh Main Campus”</a:t>
            </a:r>
          </a:p>
          <a:p>
            <a:pPr lvl="1"/>
            <a:r>
              <a:rPr lang="en-US" u="sng" dirty="0"/>
              <a:t>Double</a:t>
            </a:r>
            <a:r>
              <a:rPr lang="en-US" dirty="0"/>
              <a:t>: This is the standard numeric type, it functions as a (real number)</a:t>
            </a:r>
          </a:p>
          <a:p>
            <a:pPr lvl="2"/>
            <a:r>
              <a:rPr lang="en-US" dirty="0"/>
              <a:t>Try typing: &gt; pi</a:t>
            </a:r>
          </a:p>
          <a:p>
            <a:pPr lvl="1"/>
            <a:r>
              <a:rPr lang="en-US" u="sng" dirty="0"/>
              <a:t>Integer</a:t>
            </a:r>
            <a:r>
              <a:rPr lang="en-US" dirty="0"/>
              <a:t>: Integers are whole numbers e.g. 0, 1, 2, 3</a:t>
            </a:r>
          </a:p>
          <a:p>
            <a:pPr lvl="2"/>
            <a:r>
              <a:rPr lang="en-US" dirty="0"/>
              <a:t>Try typing: &gt; c(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as.integer</a:t>
            </a:r>
            <a:r>
              <a:rPr lang="en-US" dirty="0"/>
              <a:t>(1)), </a:t>
            </a:r>
            <a:r>
              <a:rPr lang="en-US" dirty="0" err="1"/>
              <a:t>typeof</a:t>
            </a:r>
            <a:r>
              <a:rPr lang="en-US" dirty="0"/>
              <a:t>(1))</a:t>
            </a:r>
          </a:p>
          <a:p>
            <a:pPr lvl="1"/>
            <a:r>
              <a:rPr lang="en-US" u="sng" dirty="0"/>
              <a:t>Logical</a:t>
            </a:r>
            <a:r>
              <a:rPr lang="en-US" dirty="0"/>
              <a:t>: This data type corresponds to TRUE or FALSE. </a:t>
            </a:r>
          </a:p>
          <a:p>
            <a:pPr lvl="2"/>
            <a:r>
              <a:rPr lang="en-US" dirty="0"/>
              <a:t>Try typing: &gt; x &lt;- TRUE</a:t>
            </a:r>
          </a:p>
          <a:p>
            <a:r>
              <a:rPr lang="en-US" dirty="0"/>
              <a:t>Why do we care? Mixing variable types may have unexpected consequences (more on this in Group Activities)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Basic Variable/Data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6811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When you encounter new data and want to know its data type you can use the function </a:t>
            </a:r>
            <a:r>
              <a:rPr lang="en-US" dirty="0" err="1"/>
              <a:t>typeof</a:t>
            </a:r>
            <a:r>
              <a:rPr lang="en-US" dirty="0"/>
              <a:t>().</a:t>
            </a:r>
          </a:p>
          <a:p>
            <a:r>
              <a:rPr lang="en-US" dirty="0"/>
              <a:t>When you want to change a variables data type use the </a:t>
            </a:r>
            <a:r>
              <a:rPr lang="en-US" dirty="0" err="1"/>
              <a:t>as.XXX</a:t>
            </a:r>
            <a:r>
              <a:rPr lang="en-US" dirty="0"/>
              <a:t> functions e.g. </a:t>
            </a:r>
            <a:r>
              <a:rPr lang="en-US" dirty="0" err="1"/>
              <a:t>as.character</a:t>
            </a:r>
            <a:r>
              <a:rPr lang="en-US" dirty="0"/>
              <a:t>() takes input data and returns a character. </a:t>
            </a:r>
            <a:r>
              <a:rPr lang="en-US" dirty="0" err="1"/>
              <a:t>as.integer</a:t>
            </a:r>
            <a:r>
              <a:rPr lang="en-US" dirty="0"/>
              <a:t>() takes numeric variables and returns an integer etc.</a:t>
            </a:r>
          </a:p>
          <a:p>
            <a:r>
              <a:rPr lang="en-US" dirty="0"/>
              <a:t>Example: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0C723C-F98D-6745-8C22-CB5AB1423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12" y="3668459"/>
            <a:ext cx="6248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1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Vectors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99969"/>
            <a:ext cx="10515600" cy="4644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class we will be handling data, which can be organized into different </a:t>
            </a:r>
            <a:r>
              <a:rPr lang="en-US" u="sng" dirty="0"/>
              <a:t>data structures: </a:t>
            </a:r>
            <a:r>
              <a:rPr lang="en-US" b="1" dirty="0"/>
              <a:t>vector</a:t>
            </a:r>
            <a:r>
              <a:rPr lang="en-US" dirty="0"/>
              <a:t>, lists, matrices, </a:t>
            </a:r>
            <a:r>
              <a:rPr lang="en-US" b="1" dirty="0"/>
              <a:t>data frames </a:t>
            </a:r>
            <a:r>
              <a:rPr lang="en-US" dirty="0"/>
              <a:t>etc.</a:t>
            </a:r>
          </a:p>
          <a:p>
            <a:r>
              <a:rPr lang="en-US" dirty="0"/>
              <a:t>The most basic data structure is a vector, in R we can make vectors using the c(</a:t>
            </a:r>
            <a:r>
              <a:rPr lang="en-US" dirty="0" err="1"/>
              <a:t>arg</a:t>
            </a:r>
            <a:r>
              <a:rPr lang="en-US" dirty="0"/>
              <a:t> 1, </a:t>
            </a:r>
            <a:r>
              <a:rPr lang="en-US" dirty="0" err="1"/>
              <a:t>arg</a:t>
            </a:r>
            <a:r>
              <a:rPr lang="en-US" dirty="0"/>
              <a:t> 2, …) function (the c stands for combine)</a:t>
            </a:r>
          </a:p>
          <a:p>
            <a:pPr lvl="1"/>
            <a:r>
              <a:rPr lang="en-US" dirty="0"/>
              <a:t>Ex: &gt; </a:t>
            </a:r>
            <a:r>
              <a:rPr lang="en-US" dirty="0" err="1"/>
              <a:t>vec_of_ones</a:t>
            </a:r>
            <a:r>
              <a:rPr lang="en-US" dirty="0"/>
              <a:t> &lt;- c(1.0, “1”, </a:t>
            </a:r>
            <a:r>
              <a:rPr lang="en-US" dirty="0" err="1"/>
              <a:t>as.integer</a:t>
            </a:r>
            <a:r>
              <a:rPr lang="en-US" dirty="0"/>
              <a:t>(1))</a:t>
            </a:r>
          </a:p>
          <a:p>
            <a:r>
              <a:rPr lang="en-US" dirty="0"/>
              <a:t>There are many functions in R to help make or analyze vectors such as rep(x, int y) which makes a vector that repeats x, y times.</a:t>
            </a:r>
            <a:endParaRPr lang="en-US" u="sng" dirty="0"/>
          </a:p>
          <a:p>
            <a:pPr lvl="1"/>
            <a:r>
              <a:rPr lang="en-US" dirty="0"/>
              <a:t>Ex: &gt; </a:t>
            </a:r>
            <a:r>
              <a:rPr lang="en-US" dirty="0" err="1"/>
              <a:t>ones_and_twos</a:t>
            </a:r>
            <a:r>
              <a:rPr lang="en-US" dirty="0"/>
              <a:t> &lt;- rep(c(1,2), 4)</a:t>
            </a:r>
          </a:p>
          <a:p>
            <a:r>
              <a:rPr lang="en-US" dirty="0"/>
              <a:t>To be a sequence of numbers use the seq() command. Type &gt; ?seq into the console to learn more!</a:t>
            </a:r>
          </a:p>
          <a:p>
            <a:pPr lvl="1"/>
            <a:r>
              <a:rPr lang="en-US" dirty="0"/>
              <a:t>Ex: &gt; seq(2,10,2)</a:t>
            </a:r>
          </a:p>
          <a:p>
            <a:pPr lvl="1"/>
            <a:r>
              <a:rPr lang="en-US" dirty="0"/>
              <a:t>Ex: &gt; 2:8 # the colon operator will generate vector of </a:t>
            </a:r>
            <a:r>
              <a:rPr lang="en-US" dirty="0" err="1"/>
              <a:t>ints</a:t>
            </a:r>
            <a:r>
              <a:rPr lang="en-US" dirty="0"/>
              <a:t> between 2 and 8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4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Vectors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99969"/>
            <a:ext cx="10515600" cy="4771439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access specific elements of a vector by using brackets []</a:t>
            </a:r>
          </a:p>
          <a:p>
            <a:pPr lvl="1"/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one_to_six</a:t>
            </a:r>
            <a:r>
              <a:rPr lang="en-US" dirty="0"/>
              <a:t> &lt;- c(“one”, “two”, “three”, “four”, “five”, “six”)</a:t>
            </a:r>
          </a:p>
          <a:p>
            <a:pPr marL="457200" lvl="1" indent="0">
              <a:buNone/>
            </a:pPr>
            <a:r>
              <a:rPr lang="en-US" dirty="0"/>
              <a:t>&gt; odds = c(</a:t>
            </a:r>
            <a:r>
              <a:rPr lang="en-US" dirty="0" err="1"/>
              <a:t>one_to_ten</a:t>
            </a:r>
            <a:r>
              <a:rPr lang="en-US" dirty="0"/>
              <a:t>[1], </a:t>
            </a:r>
            <a:r>
              <a:rPr lang="en-US" dirty="0" err="1"/>
              <a:t>one_to_ten</a:t>
            </a:r>
            <a:r>
              <a:rPr lang="en-US" dirty="0"/>
              <a:t>[3], </a:t>
            </a:r>
            <a:r>
              <a:rPr lang="en-US" dirty="0" err="1"/>
              <a:t>one_to_ten</a:t>
            </a:r>
            <a:r>
              <a:rPr lang="en-US" dirty="0"/>
              <a:t>[5])</a:t>
            </a:r>
          </a:p>
          <a:p>
            <a:r>
              <a:rPr lang="en-US" dirty="0"/>
              <a:t>The [5] tells R to return the element of the vector at the fifth position. In R brackets always take in indexes!</a:t>
            </a:r>
          </a:p>
          <a:p>
            <a:r>
              <a:rPr lang="en-US" dirty="0"/>
              <a:t>Instead of giving R one index at a time, we can give it a vector of indices.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&gt; indices = c(2,4,6)</a:t>
            </a:r>
          </a:p>
          <a:p>
            <a:pPr marL="457200" lvl="1" indent="0">
              <a:buNone/>
            </a:pPr>
            <a:r>
              <a:rPr lang="en-US" dirty="0"/>
              <a:t>&gt; even &lt;- </a:t>
            </a:r>
            <a:r>
              <a:rPr lang="en-US" dirty="0" err="1"/>
              <a:t>one_to_six</a:t>
            </a:r>
            <a:r>
              <a:rPr lang="en-US" dirty="0"/>
              <a:t>[</a:t>
            </a:r>
            <a:r>
              <a:rPr lang="en-US" dirty="0" err="1"/>
              <a:t>indicies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/>
              <a:t>&gt; evens &lt;- </a:t>
            </a:r>
            <a:r>
              <a:rPr lang="en-US" dirty="0" err="1"/>
              <a:t>one_to_six</a:t>
            </a:r>
            <a:r>
              <a:rPr lang="en-US" dirty="0"/>
              <a:t>[c(2,4,6)]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64344"/>
            <a:ext cx="10858994" cy="46443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can do logical operators using/returning Logical variables that can be extremely helpful.</a:t>
            </a:r>
          </a:p>
          <a:p>
            <a:r>
              <a:rPr lang="en-US" dirty="0"/>
              <a:t>Main logical operators: </a:t>
            </a:r>
          </a:p>
          <a:p>
            <a:pPr lvl="1"/>
            <a:r>
              <a:rPr lang="en-US" dirty="0"/>
              <a:t>&gt;=  greater than or equal, &lt;= less than or equal, &gt; greater than, &lt; less than</a:t>
            </a:r>
          </a:p>
          <a:p>
            <a:pPr lvl="2"/>
            <a:r>
              <a:rPr lang="en-US" dirty="0"/>
              <a:t>Example: </a:t>
            </a:r>
          </a:p>
          <a:p>
            <a:pPr marL="914400" lvl="2" indent="0">
              <a:buNone/>
            </a:pPr>
            <a:r>
              <a:rPr lang="en-US" dirty="0"/>
              <a:t>&gt; data &lt;- </a:t>
            </a:r>
            <a:r>
              <a:rPr lang="en-US" dirty="0" err="1"/>
              <a:t>runif</a:t>
            </a:r>
            <a:r>
              <a:rPr lang="en-US" dirty="0"/>
              <a:t>(10) # This command generates 10 random elements from uniform[0,1]</a:t>
            </a:r>
          </a:p>
          <a:p>
            <a:pPr marL="914400" lvl="2" indent="0">
              <a:buNone/>
            </a:pPr>
            <a:r>
              <a:rPr lang="en-US" dirty="0"/>
              <a:t>&gt; paste("The sum is greater than 5?", sum(data) &gt;= 5, </a:t>
            </a:r>
            <a:r>
              <a:rPr lang="en-US" dirty="0" err="1"/>
              <a:t>sep</a:t>
            </a:r>
            <a:r>
              <a:rPr lang="en-US" dirty="0"/>
              <a:t> =" ") </a:t>
            </a:r>
          </a:p>
          <a:p>
            <a:pPr lvl="1"/>
            <a:r>
              <a:rPr lang="en-US" dirty="0"/>
              <a:t>== Check if two things are equal</a:t>
            </a:r>
          </a:p>
          <a:p>
            <a:pPr lvl="2"/>
            <a:r>
              <a:rPr lang="en-US" dirty="0"/>
              <a:t>Example:</a:t>
            </a:r>
          </a:p>
          <a:p>
            <a:pPr marL="1371600" lvl="3" indent="0">
              <a:buNone/>
            </a:pPr>
            <a:r>
              <a:rPr lang="en-US" dirty="0"/>
              <a:t>&gt; data1 = </a:t>
            </a:r>
            <a:r>
              <a:rPr lang="en-US" dirty="0" err="1"/>
              <a:t>runif</a:t>
            </a:r>
            <a:r>
              <a:rPr lang="en-US" dirty="0"/>
              <a:t>(10)</a:t>
            </a:r>
          </a:p>
          <a:p>
            <a:pPr marL="1371600" lvl="3" indent="0">
              <a:buNone/>
            </a:pPr>
            <a:r>
              <a:rPr lang="en-US" dirty="0"/>
              <a:t>&gt; data2 = </a:t>
            </a:r>
            <a:r>
              <a:rPr lang="en-US" dirty="0" err="1"/>
              <a:t>runif</a:t>
            </a:r>
            <a:r>
              <a:rPr lang="en-US" dirty="0"/>
              <a:t>(20, 0, .5) # This command generates 10 random elements from uniform[0, .5]</a:t>
            </a:r>
          </a:p>
          <a:p>
            <a:pPr marL="1371600" lvl="3" indent="0">
              <a:buNone/>
            </a:pPr>
            <a:r>
              <a:rPr lang="en-US" dirty="0"/>
              <a:t>&gt; </a:t>
            </a:r>
            <a:r>
              <a:rPr lang="en-US" dirty="0" err="1"/>
              <a:t>as.integer</a:t>
            </a:r>
            <a:r>
              <a:rPr lang="en-US" dirty="0"/>
              <a:t>(sum(data1)) == </a:t>
            </a:r>
            <a:r>
              <a:rPr lang="en-US" dirty="0" err="1"/>
              <a:t>as.integer</a:t>
            </a:r>
            <a:r>
              <a:rPr lang="en-US" dirty="0"/>
              <a:t>(sum(data2))</a:t>
            </a:r>
          </a:p>
          <a:p>
            <a:pPr lvl="1"/>
            <a:r>
              <a:rPr lang="en-US" dirty="0"/>
              <a:t>!= Check if two things are unequal</a:t>
            </a:r>
          </a:p>
          <a:p>
            <a:pPr lvl="2"/>
            <a:r>
              <a:rPr lang="en-US" dirty="0"/>
              <a:t>Example:</a:t>
            </a:r>
          </a:p>
          <a:p>
            <a:pPr marL="1371600" lvl="3" indent="0">
              <a:buNone/>
            </a:pPr>
            <a:r>
              <a:rPr lang="en-US" dirty="0"/>
              <a:t>&gt; </a:t>
            </a:r>
            <a:r>
              <a:rPr lang="en-US" dirty="0" err="1"/>
              <a:t>as.integer</a:t>
            </a:r>
            <a:r>
              <a:rPr lang="en-US" dirty="0"/>
              <a:t>(sum(data1)) != </a:t>
            </a:r>
            <a:r>
              <a:rPr lang="en-US" dirty="0" err="1"/>
              <a:t>as.integer</a:t>
            </a:r>
            <a:r>
              <a:rPr lang="en-US" dirty="0"/>
              <a:t>(sum(data2))</a:t>
            </a:r>
          </a:p>
          <a:p>
            <a:pPr lvl="3"/>
            <a:endParaRPr lang="en-US" dirty="0"/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1271</Words>
  <Application>Microsoft Macintosh PowerPoint</Application>
  <PresentationFormat>Widescreen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BUSQOM 1080: Data Analysis for Business</vt:lpstr>
      <vt:lpstr>Course Specifics</vt:lpstr>
      <vt:lpstr>RStudio Interface</vt:lpstr>
      <vt:lpstr>Topic: Variable Assignment</vt:lpstr>
      <vt:lpstr>Topic: Basic Variable/Data Types</vt:lpstr>
      <vt:lpstr>Topic: Basic Variable/Data Types</vt:lpstr>
      <vt:lpstr>Topic: Vectors in R</vt:lpstr>
      <vt:lpstr>Topic: Vectors in R</vt:lpstr>
      <vt:lpstr>Topic: Logical Operators</vt:lpstr>
      <vt:lpstr>Topic: Logical Operators + Vectors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BUSQOM 1080 Data Analysis for Business</dc:title>
  <dc:creator>Foster, Krista M;Hamilton, Michael</dc:creator>
  <cp:lastModifiedBy>Hamilton, Michael</cp:lastModifiedBy>
  <cp:revision>67</cp:revision>
  <dcterms:created xsi:type="dcterms:W3CDTF">2017-08-28T15:13:23Z</dcterms:created>
  <dcterms:modified xsi:type="dcterms:W3CDTF">2020-11-15T14:37:57Z</dcterms:modified>
</cp:coreProperties>
</file>