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301" r:id="rId4"/>
    <p:sldId id="309" r:id="rId5"/>
    <p:sldId id="308" r:id="rId6"/>
    <p:sldId id="310" r:id="rId7"/>
    <p:sldId id="311" r:id="rId8"/>
    <p:sldId id="312" r:id="rId9"/>
    <p:sldId id="313" r:id="rId10"/>
    <p:sldId id="314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4111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9" y="0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464286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6 - More on Plotting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6 (9/8)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9ECD-465F-6148-8C5B-51663D74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4095578"/>
            <a:ext cx="5529943" cy="2739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599" cy="1325563"/>
          </a:xfrm>
        </p:spPr>
        <p:txBody>
          <a:bodyPr/>
          <a:lstStyle/>
          <a:p>
            <a:r>
              <a:rPr lang="en-US" u="sng" dirty="0"/>
              <a:t>Topic: Plotting numeric data on one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017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We can also add a legend using the legend() function afterwards!</a:t>
            </a:r>
          </a:p>
          <a:p>
            <a:pPr lvl="1"/>
            <a:r>
              <a:rPr lang="en-US" dirty="0"/>
              <a:t>Syntax: (After plots) legend(</a:t>
            </a:r>
            <a:r>
              <a:rPr lang="en-US" dirty="0" err="1"/>
              <a:t>x_loc</a:t>
            </a:r>
            <a:r>
              <a:rPr lang="en-US" dirty="0"/>
              <a:t>, </a:t>
            </a:r>
            <a:r>
              <a:rPr lang="en-US" dirty="0" err="1"/>
              <a:t>y_loc</a:t>
            </a:r>
            <a:r>
              <a:rPr lang="en-US" dirty="0"/>
              <a:t>, legend=</a:t>
            </a:r>
            <a:r>
              <a:rPr lang="en-US" dirty="0" err="1"/>
              <a:t>vec_names</a:t>
            </a:r>
            <a:r>
              <a:rPr lang="en-US" dirty="0"/>
              <a:t>, col = </a:t>
            </a:r>
            <a:r>
              <a:rPr lang="en-US" dirty="0" err="1"/>
              <a:t>vec_cols</a:t>
            </a:r>
            <a:r>
              <a:rPr lang="en-US" dirty="0"/>
              <a:t>, </a:t>
            </a:r>
            <a:r>
              <a:rPr lang="en-US" dirty="0" err="1"/>
              <a:t>cex</a:t>
            </a:r>
            <a:r>
              <a:rPr lang="en-US" dirty="0"/>
              <a:t> = </a:t>
            </a:r>
            <a:r>
              <a:rPr lang="en-US" dirty="0" err="1"/>
              <a:t>size_scaler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 = </a:t>
            </a:r>
            <a:r>
              <a:rPr lang="en-US" dirty="0" err="1"/>
              <a:t>vec_markers</a:t>
            </a:r>
            <a:r>
              <a:rPr lang="en-US" dirty="0"/>
              <a:t>)</a:t>
            </a:r>
          </a:p>
          <a:p>
            <a:r>
              <a:rPr lang="en-US" dirty="0"/>
              <a:t> The par() tells R to add on the next plot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9" name="Picture 8" descr="A picture containing phone, bird&#10;&#10;Description automatically generated">
            <a:extLst>
              <a:ext uri="{FF2B5EF4-FFF2-40B4-BE49-F238E27FC236}">
                <a16:creationId xmlns:a16="http://schemas.microsoft.com/office/drawing/2014/main" id="{E10D86D7-E86B-8B46-8F7D-B75A6AA9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0" y="3276558"/>
            <a:ext cx="6477000" cy="15673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AC1836-88BC-9E4C-B662-1CD36AAB900F}"/>
              </a:ext>
            </a:extLst>
          </p:cNvPr>
          <p:cNvCxnSpPr>
            <a:cxnSpLocks/>
          </p:cNvCxnSpPr>
          <p:nvPr/>
        </p:nvCxnSpPr>
        <p:spPr>
          <a:xfrm flipH="1">
            <a:off x="6212412" y="3276558"/>
            <a:ext cx="1428104" cy="1500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047937F-9158-F744-AAD2-919223EE4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" y="4777373"/>
            <a:ext cx="6191898" cy="527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5C748C-FFAE-B94E-84FB-7C67042EAC58}"/>
              </a:ext>
            </a:extLst>
          </p:cNvPr>
          <p:cNvSpPr txBox="1"/>
          <p:nvPr/>
        </p:nvSpPr>
        <p:spPr>
          <a:xfrm>
            <a:off x="7742250" y="2260853"/>
            <a:ext cx="393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legend is placed at x and y coordinates. Information is passed as vectors!</a:t>
            </a:r>
          </a:p>
        </p:txBody>
      </p:sp>
    </p:spTree>
    <p:extLst>
      <p:ext uri="{BB962C8B-B14F-4D97-AF65-F5344CB8AC3E}">
        <p14:creationId xmlns:p14="http://schemas.microsoft.com/office/powerpoint/2010/main" val="33420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6811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Assignment 4 is posted! It’s about plotting due (9/18)</a:t>
            </a:r>
          </a:p>
          <a:p>
            <a:r>
              <a:rPr lang="en-US" dirty="0"/>
              <a:t>Assignment 3 is due on Friday (9/11)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Thanks! See you on Tuesday!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EB4752-5652-E945-9361-BA183E0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8F757-7E52-2A43-9EB9-77681EE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for today: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</a:t>
            </a:r>
            <a:r>
              <a:rPr lang="en-US" dirty="0" err="1"/>
              <a:t>is.na</a:t>
            </a:r>
            <a:r>
              <a:rPr lang="en-US" dirty="0"/>
              <a:t>, Factors[5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aggregate()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Side by side plots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Layered plots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Legends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Misc. Course Updates</a:t>
            </a:r>
          </a:p>
        </p:txBody>
      </p:sp>
    </p:spTree>
    <p:extLst>
      <p:ext uri="{BB962C8B-B14F-4D97-AF65-F5344CB8AC3E}">
        <p14:creationId xmlns:p14="http://schemas.microsoft.com/office/powerpoint/2010/main" val="5282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</a:t>
            </a:r>
            <a:r>
              <a:rPr lang="en-US" u="sng" dirty="0" err="1"/>
              <a:t>is.na</a:t>
            </a:r>
            <a:r>
              <a:rPr lang="en-US" u="sng" dirty="0"/>
              <a:t>() and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59"/>
            <a:ext cx="10317479" cy="5016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load in cba_admissions_1999.txt dataset containing admissions profiles for cba students from 1999. It can be found in the file folder for Assignment 4 or on the Assignment 4 canvas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running the following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 is a special type in R. It represents missing values and can be very annoying! Will mess up your functions if your data has them.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7E13E-8301-2848-A0C0-45ADFAA4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1" y="2034381"/>
            <a:ext cx="9436100" cy="812800"/>
          </a:xfrm>
          <a:prstGeom prst="rect">
            <a:avLst/>
          </a:prstGeom>
        </p:spPr>
      </p:pic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D2E38D2B-29CF-B44C-87E6-8C700393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1" y="3503771"/>
            <a:ext cx="4419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</a:t>
            </a:r>
            <a:r>
              <a:rPr lang="en-US" u="sng" dirty="0" err="1"/>
              <a:t>is.na</a:t>
            </a:r>
            <a:r>
              <a:rPr lang="en-US" u="sng" dirty="0"/>
              <a:t>() and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59"/>
            <a:ext cx="10317479" cy="5016481"/>
          </a:xfrm>
        </p:spPr>
        <p:txBody>
          <a:bodyPr>
            <a:normAutofit/>
          </a:bodyPr>
          <a:lstStyle/>
          <a:p>
            <a:r>
              <a:rPr lang="en-US" dirty="0"/>
              <a:t>Factors are how R understands categorical data. It is distinct from characters or numerics. We use the command </a:t>
            </a:r>
            <a:r>
              <a:rPr lang="en-US" dirty="0" err="1"/>
              <a:t>as.factor</a:t>
            </a:r>
            <a:r>
              <a:rPr lang="en-US" dirty="0"/>
              <a:t>() to create factored data. </a:t>
            </a:r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0290888B-297F-D047-B3F9-C785C22D5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0" y="2068830"/>
            <a:ext cx="7313930" cy="2853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75C46-B411-9E4C-9E96-683FD8EB68F9}"/>
              </a:ext>
            </a:extLst>
          </p:cNvPr>
          <p:cNvSpPr txBox="1"/>
          <p:nvPr/>
        </p:nvSpPr>
        <p:spPr>
          <a:xfrm>
            <a:off x="1007111" y="4950975"/>
            <a:ext cx="58166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lvl="1"/>
            <a:r>
              <a:rPr lang="en-US" sz="2800" dirty="0"/>
              <a:t>plot(data = cba, </a:t>
            </a:r>
            <a:r>
              <a:rPr lang="en-US" sz="2800" dirty="0" err="1"/>
              <a:t>HS_rank</a:t>
            </a:r>
            <a:r>
              <a:rPr lang="en-US" sz="2800" dirty="0"/>
              <a:t> ~ Race) </a:t>
            </a:r>
          </a:p>
          <a:p>
            <a:pPr lvl="1"/>
            <a:r>
              <a:rPr lang="en-US" sz="2800" dirty="0"/>
              <a:t>Note: requires factored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5ABCF-67E1-0440-B882-A76E1B2A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39" y="3535680"/>
            <a:ext cx="5233932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59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Download the file: warming_cities_1990.csv located in the Lecture 6 Folder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the average monthly temperature of six cities: "Bangalore”,   "Cape Town”,  "London", "Los Angeles”, "New York”,    and "Tokyo” from 1900-2013</a:t>
            </a:r>
          </a:p>
          <a:p>
            <a:r>
              <a:rPr lang="en-US" dirty="0"/>
              <a:t>To see columns run:</a:t>
            </a:r>
          </a:p>
          <a:p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More on Plotting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6C0EB-E8E0-1B48-90E1-2415CF9C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9" y="1845415"/>
            <a:ext cx="8532221" cy="105621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9E7A12-4BF3-8B4C-8A25-DFBE67AF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0"/>
          <a:stretch/>
        </p:blipFill>
        <p:spPr>
          <a:xfrm>
            <a:off x="1892159" y="4707605"/>
            <a:ext cx="8209559" cy="9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The function aggregate()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59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Often, we would like to aggregate data in specific ways. In R this is easily accomplished via the aggregate() function. The syntax is:</a:t>
            </a:r>
          </a:p>
          <a:p>
            <a:pPr lvl="1"/>
            <a:r>
              <a:rPr lang="en-US" dirty="0"/>
              <a:t>Aggregate(</a:t>
            </a:r>
            <a:r>
              <a:rPr lang="en-US" dirty="0" err="1"/>
              <a:t>data_to_aggregate</a:t>
            </a:r>
            <a:r>
              <a:rPr lang="en-US" dirty="0"/>
              <a:t>, by = list(name = labels), FUN = </a:t>
            </a:r>
            <a:r>
              <a:rPr lang="en-US" dirty="0" err="1"/>
              <a:t>func_to_apply</a:t>
            </a:r>
            <a:r>
              <a:rPr lang="en-US" dirty="0"/>
              <a:t>)</a:t>
            </a:r>
          </a:p>
          <a:p>
            <a:r>
              <a:rPr lang="en-US" dirty="0"/>
              <a:t>Example: Suppose we want to the average temperature in NYC for each year (in the data each row represents a month!):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6 - More on Plotting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6D9B49-B326-A144-B99F-CEB6AAA2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4327074"/>
            <a:ext cx="9771587" cy="10630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29F5DD-DD82-7240-868C-F00ED72C4A0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153400" y="3890665"/>
            <a:ext cx="93010" cy="490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2FF151-92C9-5B4D-A56C-374E21E54BC2}"/>
              </a:ext>
            </a:extLst>
          </p:cNvPr>
          <p:cNvSpPr txBox="1"/>
          <p:nvPr/>
        </p:nvSpPr>
        <p:spPr>
          <a:xfrm>
            <a:off x="6280615" y="3429000"/>
            <a:ext cx="393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Data being collapsed by year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44BC5-6941-5040-BC0D-C7CFA6DF127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3576" y="5195688"/>
            <a:ext cx="1123363" cy="433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7B23-CD4C-464D-871B-9A2F515B0065}"/>
              </a:ext>
            </a:extLst>
          </p:cNvPr>
          <p:cNvSpPr txBox="1"/>
          <p:nvPr/>
        </p:nvSpPr>
        <p:spPr>
          <a:xfrm>
            <a:off x="1965571" y="5629221"/>
            <a:ext cx="581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Vector of group labels to collapse by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8B20FD-9BD8-C64C-A8D2-AF24ED0E4A19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111604" y="5235867"/>
            <a:ext cx="989414" cy="342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BF3852-D052-3447-B404-6E00244B8874}"/>
              </a:ext>
            </a:extLst>
          </p:cNvPr>
          <p:cNvSpPr txBox="1"/>
          <p:nvPr/>
        </p:nvSpPr>
        <p:spPr>
          <a:xfrm>
            <a:off x="8544831" y="5578603"/>
            <a:ext cx="311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mean() function is run on each group.</a:t>
            </a:r>
          </a:p>
        </p:txBody>
      </p:sp>
    </p:spTree>
    <p:extLst>
      <p:ext uri="{BB962C8B-B14F-4D97-AF65-F5344CB8AC3E}">
        <p14:creationId xmlns:p14="http://schemas.microsoft.com/office/powerpoint/2010/main" val="30467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6" grpId="1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Plotting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59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We plot a vector of y data by a vector of x data using the syntax plot(y ~ x) or by 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6 - More on 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ABD6A-8C46-5C42-B317-FA6A5CDB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26" y="1840637"/>
            <a:ext cx="7973554" cy="6902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C5A7E-700C-6C46-B509-3CB5E417F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0" y="2618557"/>
            <a:ext cx="6196394" cy="30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599" cy="1325563"/>
          </a:xfrm>
        </p:spPr>
        <p:txBody>
          <a:bodyPr/>
          <a:lstStyle/>
          <a:p>
            <a:r>
              <a:rPr lang="en-US" u="sng" dirty="0"/>
              <a:t>Topic: Plotting numeric data side by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017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We can make multiple plots in a grid using the par() function.</a:t>
            </a:r>
          </a:p>
          <a:p>
            <a:pPr lvl="1"/>
            <a:r>
              <a:rPr lang="en-US" dirty="0"/>
              <a:t>Syntax: par(</a:t>
            </a:r>
            <a:r>
              <a:rPr lang="en-US" dirty="0" err="1"/>
              <a:t>mfrow</a:t>
            </a:r>
            <a:r>
              <a:rPr lang="en-US" dirty="0"/>
              <a:t> = c(</a:t>
            </a:r>
            <a:r>
              <a:rPr lang="en-US" dirty="0" err="1"/>
              <a:t>num_rows</a:t>
            </a:r>
            <a:r>
              <a:rPr lang="en-US" dirty="0"/>
              <a:t>, </a:t>
            </a:r>
            <a:r>
              <a:rPr lang="en-US" dirty="0" err="1"/>
              <a:t>num_cols</a:t>
            </a:r>
            <a:r>
              <a:rPr lang="en-US" dirty="0"/>
              <a:t>))</a:t>
            </a:r>
          </a:p>
          <a:p>
            <a:r>
              <a:rPr lang="en-US" dirty="0"/>
              <a:t> The par function tells R to lay out a grid for plots, then populates in one at a time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6 - More on Plotting</a:t>
            </a:r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23B472FA-D978-B042-A050-F3D1CA8D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9" y="3247157"/>
            <a:ext cx="6219472" cy="95081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8DD5A6-9CEA-664D-9B44-43BD8AC93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8" y="4197975"/>
            <a:ext cx="6257573" cy="1231365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8D93C94-A542-7540-A5F9-9E8AAAA96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59" y="2806419"/>
            <a:ext cx="5725786" cy="28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7E787-27B6-1B41-A79F-AD4513B7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1" y="3771900"/>
            <a:ext cx="6229349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599" cy="1325563"/>
          </a:xfrm>
        </p:spPr>
        <p:txBody>
          <a:bodyPr/>
          <a:lstStyle/>
          <a:p>
            <a:r>
              <a:rPr lang="en-US" u="sng" dirty="0"/>
              <a:t>Topic: Plotting numeric data on one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017"/>
            <a:ext cx="10317479" cy="4833601"/>
          </a:xfrm>
        </p:spPr>
        <p:txBody>
          <a:bodyPr>
            <a:normAutofit/>
          </a:bodyPr>
          <a:lstStyle/>
          <a:p>
            <a:r>
              <a:rPr lang="en-US" dirty="0"/>
              <a:t>We can make layer this plots using the par() function as well.</a:t>
            </a:r>
          </a:p>
          <a:p>
            <a:pPr lvl="1"/>
            <a:r>
              <a:rPr lang="en-US" dirty="0"/>
              <a:t>Syntax: par(new = TRUE) between plot() calls!</a:t>
            </a:r>
          </a:p>
          <a:p>
            <a:r>
              <a:rPr lang="en-US" dirty="0"/>
              <a:t> The par tells R to add on the next plot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9" name="Picture 8" descr="A picture containing phone, bird&#10;&#10;Description automatically generated">
            <a:extLst>
              <a:ext uri="{FF2B5EF4-FFF2-40B4-BE49-F238E27FC236}">
                <a16:creationId xmlns:a16="http://schemas.microsoft.com/office/drawing/2014/main" id="{E10D86D7-E86B-8B46-8F7D-B75A6AA9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692"/>
            <a:ext cx="6477000" cy="15673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AC1836-88BC-9E4C-B662-1CD36AAB90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315202" y="3045683"/>
            <a:ext cx="427048" cy="154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29CF10-F15F-E449-9B7D-F73466529ABD}"/>
              </a:ext>
            </a:extLst>
          </p:cNvPr>
          <p:cNvSpPr txBox="1"/>
          <p:nvPr/>
        </p:nvSpPr>
        <p:spPr>
          <a:xfrm>
            <a:off x="7742250" y="2260853"/>
            <a:ext cx="3931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 the </a:t>
            </a:r>
            <a:r>
              <a:rPr lang="en-US" sz="2400" dirty="0" err="1">
                <a:solidFill>
                  <a:srgbClr val="C00000"/>
                </a:solidFill>
              </a:rPr>
              <a:t>ylim</a:t>
            </a:r>
            <a:r>
              <a:rPr lang="en-US" sz="2400" dirty="0">
                <a:solidFill>
                  <a:srgbClr val="C00000"/>
                </a:solidFill>
              </a:rPr>
              <a:t> parameter! This tells R what the y limits should be! Important since they’ll be on the same plot!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983A3-D205-5D4B-9C11-A49E6B864CA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00426" y="4354080"/>
            <a:ext cx="676274" cy="369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E06E6-5771-CE42-8D9E-7F4F96FACD5B}"/>
              </a:ext>
            </a:extLst>
          </p:cNvPr>
          <p:cNvSpPr txBox="1"/>
          <p:nvPr/>
        </p:nvSpPr>
        <p:spPr>
          <a:xfrm>
            <a:off x="1648155" y="4763649"/>
            <a:ext cx="3931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 in the second command I omitted the call to main. No new title needed!</a:t>
            </a:r>
          </a:p>
        </p:txBody>
      </p:sp>
    </p:spTree>
    <p:extLst>
      <p:ext uri="{BB962C8B-B14F-4D97-AF65-F5344CB8AC3E}">
        <p14:creationId xmlns:p14="http://schemas.microsoft.com/office/powerpoint/2010/main" val="5050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741</Words>
  <Application>Microsoft Macintosh PowerPoint</Application>
  <PresentationFormat>Widescreen</PresentationFormat>
  <Paragraphs>98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BUSQOM 1080: Data Analysis for Business</vt:lpstr>
      <vt:lpstr>Lecture Summary</vt:lpstr>
      <vt:lpstr>Topic: is.na() and factors</vt:lpstr>
      <vt:lpstr>Topic: is.na() and factors</vt:lpstr>
      <vt:lpstr>Data for this lecture</vt:lpstr>
      <vt:lpstr>Topic: The function aggregate()</vt:lpstr>
      <vt:lpstr>Topic: Plotting numeric data</vt:lpstr>
      <vt:lpstr>Topic: Plotting numeric data side by side</vt:lpstr>
      <vt:lpstr>Topic: Plotting numeric data on one graph</vt:lpstr>
      <vt:lpstr>Topic: Plotting numeric data on one graph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123</cp:revision>
  <dcterms:created xsi:type="dcterms:W3CDTF">2017-08-28T15:13:23Z</dcterms:created>
  <dcterms:modified xsi:type="dcterms:W3CDTF">2020-11-15T14:40:15Z</dcterms:modified>
</cp:coreProperties>
</file>