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5" r:id="rId4"/>
    <p:sldId id="296" r:id="rId5"/>
    <p:sldId id="297" r:id="rId6"/>
    <p:sldId id="258" r:id="rId7"/>
    <p:sldId id="259" r:id="rId8"/>
    <p:sldId id="29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99" r:id="rId23"/>
    <p:sldId id="282" r:id="rId24"/>
    <p:sldId id="283" r:id="rId25"/>
    <p:sldId id="284" r:id="rId26"/>
    <p:sldId id="285" r:id="rId27"/>
    <p:sldId id="301" r:id="rId28"/>
    <p:sldId id="286" r:id="rId29"/>
    <p:sldId id="287" r:id="rId30"/>
    <p:sldId id="288" r:id="rId31"/>
    <p:sldId id="300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ucida Console" panose="020B0609040504020204" pitchFamily="49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 autoAdjust="0"/>
    <p:restoredTop sz="93500" autoAdjust="0"/>
  </p:normalViewPr>
  <p:slideViewPr>
    <p:cSldViewPr snapToGrid="0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7B7FA-005A-4B6F-8389-F6896C53C36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6C620-588D-44B1-949B-D7195306D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C620-588D-44B1-949B-D7195306D0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5639-08B7-46F7-AC03-59C8E015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8A63F-C359-4032-9AF9-9AC8110B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4FC5-23AB-40BF-9241-53F05640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5BDD-5EA9-4CC1-9699-06A5D2E3F98E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0FE7-435F-404A-A967-3D29B2A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E75D-B08F-4D00-9B26-2D298DDB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CB95A-BB63-A74E-B73D-8D90AC461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AB80-41E7-49CF-91C7-F66D4417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75DB5-20A7-44D6-96F2-FCDC4B45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1CAA-7D6C-485D-BB73-AE722D04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B989-0733-4216-A58D-752F263E1A75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734E-5A94-4AD1-A5A3-D6B14A30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7AB1-E7C1-400F-BCB2-712C7936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EC508-CC5A-4B12-B22C-39A09FD4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7E011-308D-465F-9443-41FE647D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1778-6717-4880-97DA-6CC829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CB88-F3AA-4868-94ED-6F255874CB8E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C38B-EB89-417E-90DB-531BF6F1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E858-20AF-4F4A-A01D-7C551240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1D7C-71A9-4851-85D2-08159195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CDA3-9944-42F6-BBAB-88A07767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F449-EA58-46C9-92C0-D2845847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EE84-6D6F-4378-9213-2408C9E14E7E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2311-5211-469F-9F9C-9685CBC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4F22-A351-4616-B7BD-B5F82C76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2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5EB6-9B17-4F5D-A385-667B25A3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7176-5A2E-448C-B6E9-77A3CD6E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215F-272B-48C0-B40A-0FE3D387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960E-1231-4013-93C8-4C9B34874315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9B29-88EE-42FC-8096-3598436C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FAC2-FE34-43BD-8001-4C61E07B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C4C6-490C-4A8F-B57C-756D7E5B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4DAA-0A00-41F8-BAD5-46C4FD8C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B100B-3E95-496A-BF46-70D0C9D7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D910C-9A2F-4936-9C1E-37B9A94F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4F06-5F6E-48C4-8CC6-921D92BA9341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37E9-82DD-489D-8C4B-C72F327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D9FD-2EBB-4D90-AA9F-A1337BC8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D5DC-B7D2-49C0-8BCB-B6F2C12C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D82D-3ECA-45A6-82CE-AA324392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854-6958-4D45-A5AF-44B6B83A1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19C0-6E6E-4CF8-82F0-0F4D122F8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015BF-D1F3-4496-B098-CBE10345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B79AF-7553-4FFC-9E03-D632EC83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3AB-B77B-47FE-9B93-24B3AF99D6AF}" type="datetime1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9493-2F23-4D1E-9C32-63E4A84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3BF19-FF54-418C-812B-166791E1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B11D-961E-4D80-B9F4-A9F9B57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D655F-B3DC-4352-A873-42B32CD8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C00E-13B6-4943-A0BF-7731135625B7}" type="datetime1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19433-68D5-4303-96F6-3E05D42A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897C6-A6D7-4F4C-AC2A-73F57D46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E532D-C8E1-4157-AF45-0B0CB5D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D67D-FDF3-43BA-95DF-3ED3BC7524E4}" type="datetime1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47C8-6298-4451-A19B-FF0887C5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19D12-8793-4DA9-928B-D1939F72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7C38-7214-4803-80E1-E06B4827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F011-A183-45B8-AD6A-546330BD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A4E7-C669-4210-B165-8864F2CC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94CC9-3BA3-45D8-BFCA-6566AAA9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5E4E-1212-4789-AE22-A26CBB3A8014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650F-F65B-4AAD-8F99-CC8E55CD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21EB-3563-4BA0-B321-42CBED05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6893-5D31-4626-9AEA-1F96BF6C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D80A0-67B3-4774-897B-DA50B72E2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C037-B547-4123-8B90-3B613E64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6B9C-9CD6-4EDE-AB3E-A9D13044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A6EC-2AE4-4400-BF44-F732A2747D88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BCD6-9342-41B9-BBBC-F2BCF0C2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F1D6-A2BF-4AA0-9E78-32366E0A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B9B05-2DE6-4D60-B558-D20598E6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CBA6-2083-4616-B845-A031B69D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A081-5F33-4F21-8C7A-CE36F48D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4C14-0AAF-4FD3-8E10-1DA2AA14675C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FA85-67DD-417E-B095-4DEAF03C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316F-D902-4C85-B095-15936FD84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C57A-F7DF-46C2-A706-F642AD4437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2CCC9-A678-3F4A-A387-929CDBE19D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F03-5537-4A51-B18B-820079A0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</a:t>
            </a:r>
            <a:br>
              <a:rPr lang="en-US" dirty="0"/>
            </a:br>
            <a:r>
              <a:rPr lang="en-US" dirty="0"/>
              <a:t>Comparing Groups 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6CC95-E0F7-49F7-B51D-BC9BD413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C53BF-C9C6-8F49-AD60-28681852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7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82168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387-0D48-4954-91F6-BA4DF471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p-values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737B-9D77-4C45-9EF9-BDFAB6A6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54850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p-values is the probability of observing samples that are as least as extreme as observed, subject to assumptions + null hypothesis. (CDF of observed)</a:t>
            </a:r>
          </a:p>
          <a:p>
            <a:pPr fontAlgn="base"/>
            <a:r>
              <a:rPr lang="en-US" dirty="0"/>
              <a:t>They are based on the idea of repeatedly taking samples of the same size from a population i.e. repeating experiments multiple time.</a:t>
            </a:r>
          </a:p>
          <a:p>
            <a:pPr fontAlgn="base"/>
            <a:r>
              <a:rPr lang="en-US" dirty="0"/>
              <a:t>Example: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Randomly select 5 students in this class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Ask them how many contacts they have stored in their phone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Compute the average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Repeat…</a:t>
            </a:r>
          </a:p>
          <a:p>
            <a:pPr lvl="1" fontAlgn="base"/>
            <a:r>
              <a:rPr lang="en-US" dirty="0"/>
              <a:t>It’s highly unlikely to get the same average value every time, but “most” should be “close” what’s expected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C436-8C90-401B-9EF1-BC2A06E5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D1108-280A-4C51-BC2F-4603A593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5C0B-5B3B-4BF0-B59B-4AF67005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Interpreting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09C7-6ED5-432E-8695-E6ED6AF7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10"/>
            <a:ext cx="10515600" cy="477934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Given a certain sample size (e.g., 5) and sample statistic (e.g., sample mean), the p-value tells us the </a:t>
            </a:r>
            <a:r>
              <a:rPr lang="en-US" i="1" dirty="0"/>
              <a:t>probability that this result is just due to this random variation</a:t>
            </a:r>
            <a:r>
              <a:rPr lang="en-US" dirty="0"/>
              <a:t> within the larger population</a:t>
            </a:r>
          </a:p>
          <a:p>
            <a:pPr lvl="1" fontAlgn="base"/>
            <a:r>
              <a:rPr lang="en-US" dirty="0"/>
              <a:t>Example: Maybe I just happened to choose the 5 people with the most phone contacts</a:t>
            </a:r>
          </a:p>
          <a:p>
            <a:pPr lvl="1" fontAlgn="base"/>
            <a:endParaRPr lang="en-US" sz="2000" dirty="0"/>
          </a:p>
          <a:p>
            <a:pPr fontAlgn="base"/>
            <a:r>
              <a:rPr lang="en-US" dirty="0"/>
              <a:t>A large p-value suggests that the result was likely due to chance</a:t>
            </a:r>
          </a:p>
          <a:p>
            <a:pPr fontAlgn="base"/>
            <a:r>
              <a:rPr lang="en-US" dirty="0"/>
              <a:t>A small p-value suggests that the result is not likely just chance</a:t>
            </a:r>
          </a:p>
          <a:p>
            <a:pPr fontAlgn="base"/>
            <a:r>
              <a:rPr lang="en-US" dirty="0"/>
              <a:t>If the p-value is small enough, we say the result is “statistically significant”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CB9ED-DA36-45B8-915A-1553E9B0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D8EC4-7383-4241-9D7A-FD68E31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09C7-6ED5-432E-8695-E6ED6AF7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8131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Answer: It depends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 fontAlgn="base"/>
            <a:r>
              <a:rPr lang="en-US" dirty="0"/>
              <a:t>The specific cutoff (level of significance) can change on a case by case basis</a:t>
            </a:r>
          </a:p>
          <a:p>
            <a:pPr fontAlgn="base"/>
            <a:r>
              <a:rPr lang="en-US" dirty="0"/>
              <a:t>Convention: Use 0.05 as the cutoff (level of significance)</a:t>
            </a:r>
          </a:p>
          <a:p>
            <a:pPr lvl="1" fontAlgn="base"/>
            <a:r>
              <a:rPr lang="en-US" dirty="0"/>
              <a:t>If p-value &gt; 0.05 </a:t>
            </a:r>
            <a:r>
              <a:rPr lang="en-US" dirty="0">
                <a:sym typeface="Wingdings" panose="05000000000000000000" pitchFamily="2" charset="2"/>
              </a:rPr>
              <a:t> not statistically significant</a:t>
            </a:r>
            <a:endParaRPr lang="en-US" dirty="0"/>
          </a:p>
          <a:p>
            <a:pPr lvl="1" fontAlgn="base"/>
            <a:r>
              <a:rPr lang="en-US" dirty="0"/>
              <a:t>If p-value &lt; 0.05 </a:t>
            </a:r>
            <a:r>
              <a:rPr lang="en-US" dirty="0">
                <a:sym typeface="Wingdings" panose="05000000000000000000" pitchFamily="2" charset="2"/>
              </a:rPr>
              <a:t> statistically significant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For this class we always report our p-values! Note just the cut-offs</a:t>
            </a:r>
          </a:p>
          <a:p>
            <a:pPr lvl="1" fontAlgn="base"/>
            <a:r>
              <a:rPr lang="en-US" dirty="0"/>
              <a:t>If p-value &gt; 0.10 		</a:t>
            </a:r>
            <a:r>
              <a:rPr lang="en-US" dirty="0">
                <a:sym typeface="Wingdings" panose="05000000000000000000" pitchFamily="2" charset="2"/>
              </a:rPr>
              <a:t> not statistically significant</a:t>
            </a:r>
            <a:endParaRPr lang="en-US" dirty="0"/>
          </a:p>
          <a:p>
            <a:pPr lvl="1" fontAlgn="base"/>
            <a:r>
              <a:rPr lang="en-US" dirty="0"/>
              <a:t>If 0.01 &lt; p-value &lt; 0.10 	</a:t>
            </a:r>
            <a:r>
              <a:rPr lang="en-US" dirty="0">
                <a:sym typeface="Wingdings" panose="05000000000000000000" pitchFamily="2" charset="2"/>
              </a:rPr>
              <a:t> may or may not be statistically significant (grey area)</a:t>
            </a:r>
            <a:endParaRPr lang="en-US" dirty="0"/>
          </a:p>
          <a:p>
            <a:pPr lvl="1" fontAlgn="base"/>
            <a:r>
              <a:rPr lang="en-US" dirty="0"/>
              <a:t>If p-value &lt; 0.01 		</a:t>
            </a:r>
            <a:r>
              <a:rPr lang="en-US" dirty="0">
                <a:sym typeface="Wingdings" panose="05000000000000000000" pitchFamily="2" charset="2"/>
              </a:rPr>
              <a:t> statistically significant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88E20-D9C3-4AFF-B657-B3EEC05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91292-488F-4DF8-A6A5-A5C7343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544386-C9F1-114F-BE44-559596029364}"/>
              </a:ext>
            </a:extLst>
          </p:cNvPr>
          <p:cNvSpPr txBox="1">
            <a:spLocks/>
          </p:cNvSpPr>
          <p:nvPr/>
        </p:nvSpPr>
        <p:spPr>
          <a:xfrm>
            <a:off x="689903" y="52663"/>
            <a:ext cx="10812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Interpreting p-values, what is small enough?</a:t>
            </a:r>
          </a:p>
        </p:txBody>
      </p:sp>
    </p:spTree>
    <p:extLst>
      <p:ext uri="{BB962C8B-B14F-4D97-AF65-F5344CB8AC3E}">
        <p14:creationId xmlns:p14="http://schemas.microsoft.com/office/powerpoint/2010/main" val="20179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DA97-1CB2-45D4-9BD0-CD960D0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Testing Counts/Frequencies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08DC-8088-4E90-927F-C56C08F9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5875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do an example using the flight data.</a:t>
            </a:r>
          </a:p>
          <a:p>
            <a:r>
              <a:rPr lang="en-US" dirty="0"/>
              <a:t>First make a table displaying counts by day of the week: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Null Hypothesis</a:t>
            </a:r>
            <a:r>
              <a:rPr lang="en-US" dirty="0"/>
              <a:t>: Flights are uniformly distributed through out the week.</a:t>
            </a:r>
          </a:p>
          <a:p>
            <a:r>
              <a:rPr lang="en-US" u="sng" dirty="0"/>
              <a:t>Alternative Hypothesis</a:t>
            </a:r>
            <a:r>
              <a:rPr lang="en-US" dirty="0"/>
              <a:t>: Flights are </a:t>
            </a:r>
            <a:r>
              <a:rPr lang="en-US" i="1" dirty="0"/>
              <a:t>not</a:t>
            </a:r>
            <a:r>
              <a:rPr lang="en-US" dirty="0"/>
              <a:t> uniformly distributed through out the week.</a:t>
            </a:r>
          </a:p>
          <a:p>
            <a:r>
              <a:rPr lang="en-US" dirty="0"/>
              <a:t>To test whether all of the days have the same frequencies we use the </a:t>
            </a:r>
            <a:r>
              <a:rPr lang="en-US" b="1" dirty="0"/>
              <a:t>Pearson’s chi-squared test </a:t>
            </a:r>
            <a:r>
              <a:rPr lang="en-US" dirty="0"/>
              <a:t>for count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EEFF-ECC5-4EAA-9BC3-6FF71B5F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B022D-8C06-4362-A329-503CD4B1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B78953-695E-477B-97B7-E137500A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626" y="2220239"/>
            <a:ext cx="63117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ay.counts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flight_data$Day.of.Week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ay.counts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1  2  3  4  5  6  7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48 60 60 48 48 48 48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9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Topic: Chi-squared Test for 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359"/>
                <a:ext cx="10515600" cy="52065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u="sng" dirty="0"/>
                  <a:t>Idea</a:t>
                </a:r>
                <a:r>
                  <a:rPr lang="en-US" dirty="0"/>
                  <a:t>: Compare each count to what would have been expected (given the same total). Often this will compare against the case when counts are expected to be uniform</a:t>
                </a:r>
              </a:p>
              <a:p>
                <a:r>
                  <a:rPr lang="en-US" u="sng" dirty="0"/>
                  <a:t>Statistic of interest</a:t>
                </a:r>
                <a:r>
                  <a:rPr lang="en-US" dirty="0"/>
                  <a:t>: </a:t>
                </a:r>
                <a:r>
                  <a:rPr lang="en-US" b="1" dirty="0"/>
                  <a:t>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where f</a:t>
                </a:r>
                <a:r>
                  <a:rPr lang="en-US" baseline="-25000" dirty="0"/>
                  <a:t>i</a:t>
                </a:r>
                <a:r>
                  <a:rPr lang="en-US" dirty="0"/>
                  <a:t> is observed frequency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and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the expected frequency. </a:t>
                </a:r>
              </a:p>
              <a:p>
                <a:r>
                  <a:rPr lang="en-US" u="sng" dirty="0"/>
                  <a:t>Distribution</a:t>
                </a:r>
                <a:r>
                  <a:rPr lang="en-US" dirty="0"/>
                  <a:t>: So called Chi-Squared Distribution with k-1 degrees of freedom.</a:t>
                </a:r>
              </a:p>
              <a:p>
                <a:pPr lvl="1"/>
                <a:r>
                  <a:rPr lang="en-US" dirty="0"/>
                  <a:t>We omit the derivation but essentially, the diff. between observed and expected is Binomial which for </a:t>
                </a:r>
                <a:r>
                  <a:rPr lang="en-US" u="sng" dirty="0"/>
                  <a:t>large n </a:t>
                </a:r>
                <a:r>
                  <a:rPr lang="en-US" dirty="0"/>
                  <a:t>can be approximated by Normal distributions. Then recall the chi-sq distribution is the sum of squares of standard normal distributions.</a:t>
                </a:r>
              </a:p>
              <a:p>
                <a:r>
                  <a:rPr lang="en-US" dirty="0"/>
                  <a:t>Example: Do we see more flights on certain days?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u="sng" dirty="0"/>
                  <a:t>Null hypothesis</a:t>
                </a:r>
                <a:r>
                  <a:rPr lang="en-US" dirty="0"/>
                  <a:t>: No difference between days, i.e. expected value of statistic of 	interest is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359"/>
                <a:ext cx="10515600" cy="5206516"/>
              </a:xfrm>
              <a:blipFill>
                <a:blip r:embed="rId3"/>
                <a:stretch>
                  <a:fillRect l="-724" t="-2433" r="-121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786C7-F451-4ACC-B48D-6D9875D17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6883"/>
              </p:ext>
            </p:extLst>
          </p:nvPr>
        </p:nvGraphicFramePr>
        <p:xfrm>
          <a:off x="1175431" y="4162345"/>
          <a:ext cx="10110080" cy="137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58">
                  <a:extLst>
                    <a:ext uri="{9D8B030D-6E8A-4147-A177-3AD203B41FA5}">
                      <a16:colId xmlns:a16="http://schemas.microsoft.com/office/drawing/2014/main" val="3177803001"/>
                    </a:ext>
                  </a:extLst>
                </a:gridCol>
                <a:gridCol w="942208">
                  <a:extLst>
                    <a:ext uri="{9D8B030D-6E8A-4147-A177-3AD203B41FA5}">
                      <a16:colId xmlns:a16="http://schemas.microsoft.com/office/drawing/2014/main" val="1109590833"/>
                    </a:ext>
                  </a:extLst>
                </a:gridCol>
                <a:gridCol w="1035848">
                  <a:extLst>
                    <a:ext uri="{9D8B030D-6E8A-4147-A177-3AD203B41FA5}">
                      <a16:colId xmlns:a16="http://schemas.microsoft.com/office/drawing/2014/main" val="3677752046"/>
                    </a:ext>
                  </a:extLst>
                </a:gridCol>
                <a:gridCol w="1019057">
                  <a:extLst>
                    <a:ext uri="{9D8B030D-6E8A-4147-A177-3AD203B41FA5}">
                      <a16:colId xmlns:a16="http://schemas.microsoft.com/office/drawing/2014/main" val="46413822"/>
                    </a:ext>
                  </a:extLst>
                </a:gridCol>
                <a:gridCol w="1360164">
                  <a:extLst>
                    <a:ext uri="{9D8B030D-6E8A-4147-A177-3AD203B41FA5}">
                      <a16:colId xmlns:a16="http://schemas.microsoft.com/office/drawing/2014/main" val="141302510"/>
                    </a:ext>
                  </a:extLst>
                </a:gridCol>
                <a:gridCol w="1118574">
                  <a:extLst>
                    <a:ext uri="{9D8B030D-6E8A-4147-A177-3AD203B41FA5}">
                      <a16:colId xmlns:a16="http://schemas.microsoft.com/office/drawing/2014/main" val="3728914123"/>
                    </a:ext>
                  </a:extLst>
                </a:gridCol>
                <a:gridCol w="829195">
                  <a:extLst>
                    <a:ext uri="{9D8B030D-6E8A-4147-A177-3AD203B41FA5}">
                      <a16:colId xmlns:a16="http://schemas.microsoft.com/office/drawing/2014/main" val="1816831399"/>
                    </a:ext>
                  </a:extLst>
                </a:gridCol>
                <a:gridCol w="1090611">
                  <a:extLst>
                    <a:ext uri="{9D8B030D-6E8A-4147-A177-3AD203B41FA5}">
                      <a16:colId xmlns:a16="http://schemas.microsoft.com/office/drawing/2014/main" val="1396051059"/>
                    </a:ext>
                  </a:extLst>
                </a:gridCol>
                <a:gridCol w="929565">
                  <a:extLst>
                    <a:ext uri="{9D8B030D-6E8A-4147-A177-3AD203B41FA5}">
                      <a16:colId xmlns:a16="http://schemas.microsoft.com/office/drawing/2014/main" val="1382437383"/>
                    </a:ext>
                  </a:extLst>
                </a:gridCol>
              </a:tblGrid>
              <a:tr h="122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6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Expected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3135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12747-524F-A24F-ABFA-A07EB6261B43}"/>
              </a:ext>
            </a:extLst>
          </p:cNvPr>
          <p:cNvSpPr/>
          <p:nvPr/>
        </p:nvSpPr>
        <p:spPr>
          <a:xfrm>
            <a:off x="2035126" y="635635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u="sng" dirty="0"/>
              <a:t>Alt </a:t>
            </a:r>
            <a:r>
              <a:rPr lang="en-US" sz="2200" u="sng" dirty="0" err="1"/>
              <a:t>Hyp</a:t>
            </a:r>
            <a:r>
              <a:rPr lang="en-US" sz="2200" dirty="0"/>
              <a:t>: Some difference between days</a:t>
            </a:r>
          </a:p>
        </p:txBody>
      </p:sp>
    </p:spTree>
    <p:extLst>
      <p:ext uri="{BB962C8B-B14F-4D97-AF65-F5344CB8AC3E}">
        <p14:creationId xmlns:p14="http://schemas.microsoft.com/office/powerpoint/2010/main" val="119235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957FFA-ABA8-4774-B52D-7F17212C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5720" y="2700670"/>
            <a:ext cx="8580559" cy="2141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7A622-FC21-450F-B185-9BB279BD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Performing a Chi-Square Test in 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02A48-5D3C-47FB-BE57-EF63C8F32395}"/>
              </a:ext>
            </a:extLst>
          </p:cNvPr>
          <p:cNvCxnSpPr>
            <a:cxnSpLocks/>
          </p:cNvCxnSpPr>
          <p:nvPr/>
        </p:nvCxnSpPr>
        <p:spPr>
          <a:xfrm flipH="1">
            <a:off x="5045148" y="2115876"/>
            <a:ext cx="723014" cy="457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7CB3BF-B935-444C-BA37-EA294422BAE9}"/>
              </a:ext>
            </a:extLst>
          </p:cNvPr>
          <p:cNvSpPr/>
          <p:nvPr/>
        </p:nvSpPr>
        <p:spPr>
          <a:xfrm>
            <a:off x="4008474" y="2615607"/>
            <a:ext cx="2073349" cy="4146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6825F-17C0-41CF-BC1B-C1655CEE30FC}"/>
              </a:ext>
            </a:extLst>
          </p:cNvPr>
          <p:cNvSpPr txBox="1"/>
          <p:nvPr/>
        </p:nvSpPr>
        <p:spPr>
          <a:xfrm>
            <a:off x="5768162" y="1973253"/>
            <a:ext cx="595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Single argument: a table of counts for a factor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9353EA-60FC-4332-9822-86736802433D}"/>
              </a:ext>
            </a:extLst>
          </p:cNvPr>
          <p:cNvSpPr/>
          <p:nvPr/>
        </p:nvSpPr>
        <p:spPr>
          <a:xfrm>
            <a:off x="1866013" y="4406549"/>
            <a:ext cx="2344480" cy="4146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9FA54-BEE7-453F-85E6-9396D9DDDB30}"/>
              </a:ext>
            </a:extLst>
          </p:cNvPr>
          <p:cNvCxnSpPr>
            <a:cxnSpLocks/>
          </p:cNvCxnSpPr>
          <p:nvPr/>
        </p:nvCxnSpPr>
        <p:spPr>
          <a:xfrm flipV="1">
            <a:off x="1970568" y="4842484"/>
            <a:ext cx="921489" cy="5944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9B448-5F14-4BCE-A743-1A46A2C7760C}"/>
              </a:ext>
            </a:extLst>
          </p:cNvPr>
          <p:cNvSpPr txBox="1"/>
          <p:nvPr/>
        </p:nvSpPr>
        <p:spPr>
          <a:xfrm>
            <a:off x="608432" y="5287468"/>
            <a:ext cx="272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Output: test statistic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4F8C04-6C82-422C-B865-040DF2921ED6}"/>
              </a:ext>
            </a:extLst>
          </p:cNvPr>
          <p:cNvSpPr/>
          <p:nvPr/>
        </p:nvSpPr>
        <p:spPr>
          <a:xfrm>
            <a:off x="5789428" y="4374649"/>
            <a:ext cx="2918638" cy="414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9A6822-8355-43DF-AE34-2E30FD20933E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248747" y="4789319"/>
            <a:ext cx="537830" cy="728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52603-363D-4217-BC14-AC4DA11856AB}"/>
              </a:ext>
            </a:extLst>
          </p:cNvPr>
          <p:cNvSpPr txBox="1"/>
          <p:nvPr/>
        </p:nvSpPr>
        <p:spPr>
          <a:xfrm>
            <a:off x="6294477" y="5436967"/>
            <a:ext cx="581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Output: p-value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difference in number of flights by day is not statistically significant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9143-7C9B-4488-8DDC-B54F2E0A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91E5E-3E04-4212-BE0E-404DD5BE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3C58B-E9AF-5248-BC13-EB1A7EAEDA03}"/>
              </a:ext>
            </a:extLst>
          </p:cNvPr>
          <p:cNvSpPr txBox="1"/>
          <p:nvPr/>
        </p:nvSpPr>
        <p:spPr>
          <a:xfrm>
            <a:off x="367523" y="1028222"/>
            <a:ext cx="9780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Syntax</a:t>
            </a:r>
            <a:r>
              <a:rPr lang="en-US" sz="2800" dirty="0"/>
              <a:t>: </a:t>
            </a:r>
            <a:r>
              <a:rPr lang="en-US" sz="2800" dirty="0" err="1"/>
              <a:t>chisq.test</a:t>
            </a:r>
            <a:r>
              <a:rPr lang="en-US" sz="2800" dirty="0"/>
              <a:t>(</a:t>
            </a:r>
            <a:r>
              <a:rPr lang="en-US" sz="2800" dirty="0" err="1"/>
              <a:t>table_obs_counts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Note the command automatically compares against uniform expected counts!</a:t>
            </a:r>
          </a:p>
        </p:txBody>
      </p:sp>
    </p:spTree>
    <p:extLst>
      <p:ext uri="{BB962C8B-B14F-4D97-AF65-F5344CB8AC3E}">
        <p14:creationId xmlns:p14="http://schemas.microsoft.com/office/powerpoint/2010/main" val="30816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  <p:bldP spid="20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4F6-73E4-4EE8-8FCC-1E625A6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Chi-Squared Test for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0E1EC-7BF0-4B06-B55F-6FF75B417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805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Test of whether two factor variables are independent.</a:t>
                </a:r>
              </a:p>
              <a:p>
                <a:pPr lvl="1"/>
                <a:r>
                  <a:rPr lang="en-US" dirty="0"/>
                  <a:t>Example: Are delays correlated with the day of the week?</a:t>
                </a:r>
              </a:p>
              <a:p>
                <a:pPr lvl="1"/>
                <a:r>
                  <a:rPr lang="en-US" dirty="0"/>
                  <a:t>Example: Are delays correlated with the airline?</a:t>
                </a:r>
              </a:p>
              <a:p>
                <a:r>
                  <a:rPr lang="en-US" dirty="0"/>
                  <a:t>Statistic of interest: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Expect empirical counts for each category to be consistent </a:t>
                </a:r>
                <a:r>
                  <a:rPr lang="en-US" dirty="0" err="1"/>
                  <a:t>i.e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0E1EC-7BF0-4B06-B55F-6FF75B417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8059"/>
                <a:ext cx="10515600" cy="4351338"/>
              </a:xfrm>
              <a:blipFill>
                <a:blip r:embed="rId3"/>
                <a:stretch>
                  <a:fillRect l="-108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8B40A-D1BB-4408-BB30-4B87921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F37C-12D7-4209-A2EC-1AF80008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B59D17-772C-483F-AF77-6EBFF718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41" y="4485530"/>
            <a:ext cx="650979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flight_data$Day.of.Week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flight_data$Delay.indicator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0  1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1 44 4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2 5 54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3 60 0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4 48 0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5 48 0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6 10 36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7 48 0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6A0DAB-236A-4F19-B1B0-D0736C768CB6}"/>
              </a:ext>
            </a:extLst>
          </p:cNvPr>
          <p:cNvSpPr/>
          <p:nvPr/>
        </p:nvSpPr>
        <p:spPr>
          <a:xfrm>
            <a:off x="2350106" y="5118847"/>
            <a:ext cx="626175" cy="2119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C9CE4-DFFF-435C-98E3-994859AC8318}"/>
              </a:ext>
            </a:extLst>
          </p:cNvPr>
          <p:cNvSpPr/>
          <p:nvPr/>
        </p:nvSpPr>
        <p:spPr>
          <a:xfrm>
            <a:off x="2350105" y="5752164"/>
            <a:ext cx="626175" cy="2119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B3AA7-473C-4661-9122-A50F193AE153}"/>
              </a:ext>
            </a:extLst>
          </p:cNvPr>
          <p:cNvCxnSpPr>
            <a:cxnSpLocks/>
          </p:cNvCxnSpPr>
          <p:nvPr/>
        </p:nvCxnSpPr>
        <p:spPr>
          <a:xfrm flipH="1">
            <a:off x="3016678" y="5394662"/>
            <a:ext cx="723014" cy="457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26478-8C26-4958-B499-E2946514B8EA}"/>
              </a:ext>
            </a:extLst>
          </p:cNvPr>
          <p:cNvSpPr txBox="1"/>
          <p:nvPr/>
        </p:nvSpPr>
        <p:spPr>
          <a:xfrm>
            <a:off x="3739692" y="5142564"/>
            <a:ext cx="605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Null Hypothesis: Same Expected Proportions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3C7257-DB78-4F5C-8B96-3C81E20C878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16678" y="5215277"/>
            <a:ext cx="723014" cy="158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43EAA-1D76-4136-8F05-82129F41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3" y="2020187"/>
            <a:ext cx="9974688" cy="3650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5AF66-8F89-4FC7-BA2C-52F3CB8C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 Are delays related to the day of the week?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6D540-C1E1-4473-85F4-63882B384CA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610794" y="1671364"/>
            <a:ext cx="637953" cy="324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1D2AFE-A5EA-4491-B2BB-4C121BE7F540}"/>
              </a:ext>
            </a:extLst>
          </p:cNvPr>
          <p:cNvSpPr/>
          <p:nvPr/>
        </p:nvSpPr>
        <p:spPr>
          <a:xfrm>
            <a:off x="2652824" y="1995942"/>
            <a:ext cx="7915939" cy="3507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B8016-348A-4561-A02D-C9C36B512891}"/>
              </a:ext>
            </a:extLst>
          </p:cNvPr>
          <p:cNvSpPr txBox="1"/>
          <p:nvPr/>
        </p:nvSpPr>
        <p:spPr>
          <a:xfrm>
            <a:off x="5789428" y="1302344"/>
            <a:ext cx="607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Single argument: a table of counts for 2 factors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E4720-850D-4A17-A18D-5DED0DEC6EA6}"/>
              </a:ext>
            </a:extLst>
          </p:cNvPr>
          <p:cNvSpPr/>
          <p:nvPr/>
        </p:nvSpPr>
        <p:spPr>
          <a:xfrm>
            <a:off x="988223" y="2486781"/>
            <a:ext cx="8634241" cy="124022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B7864-FE1A-47B8-A4EA-8852A8EE17D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04037" y="3106891"/>
            <a:ext cx="584186" cy="5965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7C2FFC-CCD3-44E8-9374-5256E06BC797}"/>
              </a:ext>
            </a:extLst>
          </p:cNvPr>
          <p:cNvSpPr txBox="1"/>
          <p:nvPr/>
        </p:nvSpPr>
        <p:spPr>
          <a:xfrm>
            <a:off x="0" y="3599500"/>
            <a:ext cx="1099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Same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43097B-8A08-4455-A827-D31B6D2F18D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5594" y="4354966"/>
            <a:ext cx="486729" cy="6669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A90C31-5522-4C40-80B5-8C4FC9780946}"/>
              </a:ext>
            </a:extLst>
          </p:cNvPr>
          <p:cNvSpPr/>
          <p:nvPr/>
        </p:nvSpPr>
        <p:spPr>
          <a:xfrm>
            <a:off x="2652824" y="3903365"/>
            <a:ext cx="6969641" cy="3507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F927-21AC-460E-A8AB-4E705139BC25}"/>
              </a:ext>
            </a:extLst>
          </p:cNvPr>
          <p:cNvCxnSpPr>
            <a:cxnSpLocks/>
          </p:cNvCxnSpPr>
          <p:nvPr/>
        </p:nvCxnSpPr>
        <p:spPr>
          <a:xfrm flipH="1">
            <a:off x="9622465" y="3897954"/>
            <a:ext cx="988298" cy="179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5BB07F-1858-4E2D-8FC5-8E0D2F7A3FD2}"/>
              </a:ext>
            </a:extLst>
          </p:cNvPr>
          <p:cNvSpPr txBox="1"/>
          <p:nvPr/>
        </p:nvSpPr>
        <p:spPr>
          <a:xfrm>
            <a:off x="10019382" y="3118683"/>
            <a:ext cx="212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 arguments: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 factors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AE7E473-960E-4364-8786-4DB8FD7154AD}"/>
              </a:ext>
            </a:extLst>
          </p:cNvPr>
          <p:cNvSpPr/>
          <p:nvPr/>
        </p:nvSpPr>
        <p:spPr>
          <a:xfrm>
            <a:off x="932323" y="4401804"/>
            <a:ext cx="8634241" cy="124022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01A745-A356-4762-8C2C-9EAB401FDEB6}"/>
              </a:ext>
            </a:extLst>
          </p:cNvPr>
          <p:cNvSpPr/>
          <p:nvPr/>
        </p:nvSpPr>
        <p:spPr>
          <a:xfrm>
            <a:off x="988223" y="5676128"/>
            <a:ext cx="11026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p-value &lt; 2.2×10</a:t>
            </a:r>
            <a:r>
              <a:rPr lang="en-US" sz="2400" b="1" baseline="30000" dirty="0">
                <a:solidFill>
                  <a:srgbClr val="7030A0"/>
                </a:solidFill>
              </a:rPr>
              <a:t>-16</a:t>
            </a:r>
            <a:r>
              <a:rPr lang="en-US" sz="2400" b="1" dirty="0">
                <a:solidFill>
                  <a:srgbClr val="7030A0"/>
                </a:solidFill>
              </a:rPr>
              <a:t> (smallest p-value reported by R)</a:t>
            </a:r>
          </a:p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 Flight delays are related to the day of the week (statistically significant result)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6F0EF-6624-4BF7-8293-6D9A8F2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92900-4A52-44E1-BD97-444A82A4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9" grpId="0"/>
      <p:bldP spid="27" grpId="0" animBg="1"/>
      <p:bldP spid="29" grpId="0"/>
      <p:bldP spid="34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53E57C7-5E72-4261-B9B1-7E163BCF7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3" y="1839436"/>
            <a:ext cx="11337654" cy="33516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C2B353-617A-4B86-8C1F-C53F91A8B3AB}"/>
              </a:ext>
            </a:extLst>
          </p:cNvPr>
          <p:cNvSpPr/>
          <p:nvPr/>
        </p:nvSpPr>
        <p:spPr>
          <a:xfrm>
            <a:off x="5247166" y="3654907"/>
            <a:ext cx="1823484" cy="28801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C2A53E-620C-4A0B-A617-32C749B2F51E}"/>
              </a:ext>
            </a:extLst>
          </p:cNvPr>
          <p:cNvCxnSpPr>
            <a:cxnSpLocks/>
          </p:cNvCxnSpPr>
          <p:nvPr/>
        </p:nvCxnSpPr>
        <p:spPr>
          <a:xfrm flipH="1" flipV="1">
            <a:off x="7081677" y="3774340"/>
            <a:ext cx="297318" cy="3411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4EF87-4A6E-4A0A-A9FF-CF64186E12F3}"/>
              </a:ext>
            </a:extLst>
          </p:cNvPr>
          <p:cNvSpPr txBox="1"/>
          <p:nvPr/>
        </p:nvSpPr>
        <p:spPr>
          <a:xfrm>
            <a:off x="7262235" y="3689397"/>
            <a:ext cx="49297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p-value = 1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delays are independent of airline. 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36A2E1-D99E-4132-92C6-AA01CCED220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589567" y="1545437"/>
            <a:ext cx="473150" cy="293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71480E-5E18-4A68-AFBF-F2EC366B7756}"/>
              </a:ext>
            </a:extLst>
          </p:cNvPr>
          <p:cNvSpPr/>
          <p:nvPr/>
        </p:nvSpPr>
        <p:spPr>
          <a:xfrm>
            <a:off x="733646" y="1839435"/>
            <a:ext cx="1711842" cy="3083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8A880-9893-4058-99CC-3151604A3357}"/>
              </a:ext>
            </a:extLst>
          </p:cNvPr>
          <p:cNvSpPr txBox="1"/>
          <p:nvPr/>
        </p:nvSpPr>
        <p:spPr>
          <a:xfrm>
            <a:off x="1972340" y="1295777"/>
            <a:ext cx="49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Store result of </a:t>
            </a:r>
            <a:r>
              <a:rPr lang="en-US" sz="2400" dirty="0" err="1">
                <a:solidFill>
                  <a:srgbClr val="C00000"/>
                </a:solidFill>
              </a:rPr>
              <a:t>chisq.test</a:t>
            </a:r>
            <a:r>
              <a:rPr lang="en-US" sz="2400" dirty="0">
                <a:solidFill>
                  <a:srgbClr val="C00000"/>
                </a:solidFill>
              </a:rPr>
              <a:t>() function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549197E-AA21-4A81-ABBA-CDB1CF96C489}"/>
              </a:ext>
            </a:extLst>
          </p:cNvPr>
          <p:cNvSpPr/>
          <p:nvPr/>
        </p:nvSpPr>
        <p:spPr>
          <a:xfrm>
            <a:off x="733646" y="2158300"/>
            <a:ext cx="1711842" cy="3083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BE2449-27A4-421C-B72A-2D1445800B19}"/>
              </a:ext>
            </a:extLst>
          </p:cNvPr>
          <p:cNvCxnSpPr>
            <a:cxnSpLocks/>
          </p:cNvCxnSpPr>
          <p:nvPr/>
        </p:nvCxnSpPr>
        <p:spPr>
          <a:xfrm flipH="1">
            <a:off x="2492449" y="2344002"/>
            <a:ext cx="8523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97D94F-3DD8-42C9-94BB-20712CB26384}"/>
              </a:ext>
            </a:extLst>
          </p:cNvPr>
          <p:cNvSpPr txBox="1"/>
          <p:nvPr/>
        </p:nvSpPr>
        <p:spPr>
          <a:xfrm>
            <a:off x="3322987" y="2081637"/>
            <a:ext cx="491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 this is a </a:t>
            </a:r>
            <a:r>
              <a:rPr lang="en-US" sz="2400" dirty="0" err="1">
                <a:solidFill>
                  <a:srgbClr val="C00000"/>
                </a:solidFill>
              </a:rPr>
              <a:t>dataframe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AAEAD3-C313-4135-B41F-E3589C77D629}"/>
              </a:ext>
            </a:extLst>
          </p:cNvPr>
          <p:cNvSpPr/>
          <p:nvPr/>
        </p:nvSpPr>
        <p:spPr>
          <a:xfrm>
            <a:off x="733645" y="4235193"/>
            <a:ext cx="2102589" cy="3299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BC4FE-772F-4716-B5E0-C6F36330574D}"/>
              </a:ext>
            </a:extLst>
          </p:cNvPr>
          <p:cNvSpPr txBox="1"/>
          <p:nvPr/>
        </p:nvSpPr>
        <p:spPr>
          <a:xfrm>
            <a:off x="498786" y="5123432"/>
            <a:ext cx="892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Printing the names of results shows much more than the above output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86FBC-0F65-4F29-9D14-BB6BC93C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C8E80-2060-41F9-9F0F-7A249A4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18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07274EB-A3A8-FE43-9072-F9D04058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Example: Are delays related to airline?</a:t>
            </a:r>
          </a:p>
        </p:txBody>
      </p:sp>
    </p:spTree>
    <p:extLst>
      <p:ext uri="{BB962C8B-B14F-4D97-AF65-F5344CB8AC3E}">
        <p14:creationId xmlns:p14="http://schemas.microsoft.com/office/powerpoint/2010/main" val="42234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8" grpId="0" animBg="1"/>
      <p:bldP spid="19" grpId="0"/>
      <p:bldP spid="27" grpId="0" animBg="1"/>
      <p:bldP spid="29" grpId="0"/>
      <p:bldP spid="3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A003-48DE-45BF-A63A-5F82AAC8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More Analysis on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A2-ABB2-45E6-8DFD-59FC8315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2133"/>
          </a:xfrm>
        </p:spPr>
        <p:txBody>
          <a:bodyPr>
            <a:normAutofit/>
          </a:bodyPr>
          <a:lstStyle/>
          <a:p>
            <a:r>
              <a:rPr lang="en-US" dirty="0"/>
              <a:t>If we want to see the observed and expected counts, we can: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there is almost no difference between the two tables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DAFA-CDE0-4E42-8A5E-6634B1C6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53" y="2279133"/>
            <a:ext cx="7371791" cy="3334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953B-5A1B-40F0-9613-C429DE1C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F60B-DC26-4A3C-A6A6-57FA371D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6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Recap of previous summary methods on categorical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tables in R using table().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Fundamentals of hypothesis testing. [10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Chi-Squared Test. [5-10 Mins]</a:t>
            </a:r>
          </a:p>
          <a:p>
            <a:pPr lvl="1"/>
            <a:r>
              <a:rPr lang="en-US" dirty="0"/>
              <a:t>Example 1: Chi-Squared test on installed data using </a:t>
            </a:r>
            <a:r>
              <a:rPr lang="en-US" dirty="0" err="1"/>
              <a:t>chisq.test</a:t>
            </a:r>
            <a:r>
              <a:rPr lang="en-US" dirty="0"/>
              <a:t>(),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Binomial Test. [5 Mins]</a:t>
            </a:r>
          </a:p>
          <a:p>
            <a:pPr lvl="1"/>
            <a:r>
              <a:rPr lang="en-US" dirty="0"/>
              <a:t>Example 2: Binomial test on installed data using </a:t>
            </a:r>
            <a:r>
              <a:rPr lang="en-US" dirty="0" err="1"/>
              <a:t>binom.test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Test of Equal Proportions.  [5 Mins]</a:t>
            </a:r>
          </a:p>
          <a:p>
            <a:pPr lvl="1"/>
            <a:r>
              <a:rPr lang="en-US" dirty="0"/>
              <a:t>Example 3: Test of Equal Proportions using </a:t>
            </a:r>
            <a:r>
              <a:rPr lang="en-US" dirty="0" err="1"/>
              <a:t>prop.test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394483-1848-D84B-85D8-0953F2AD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 u="sng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7870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9073-AFA8-4099-B6C5-0A9322A6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Notes about 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6037-FE31-4736-8BAD-700492A3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Expected count in all cells should be at least </a:t>
            </a:r>
            <a:r>
              <a:rPr lang="en-US" dirty="0">
                <a:solidFill>
                  <a:srgbClr val="C00000"/>
                </a:solidFill>
              </a:rPr>
              <a:t>five</a:t>
            </a:r>
            <a:r>
              <a:rPr lang="en-US" dirty="0"/>
              <a:t>. This is because the test depends on asymptotic normality. In general the more observations you have per category the better it works!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using categories that are too narrow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may opt to combine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Example: Aggregating different customer types into Whales and Minnows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must fall into </a:t>
            </a:r>
            <a:r>
              <a:rPr lang="en-US" u="sng" dirty="0"/>
              <a:t>exactly one category</a:t>
            </a:r>
            <a:r>
              <a:rPr lang="en-US" dirty="0"/>
              <a:t>, and no observations should be intentional excluded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do this against any table of expected values, not just uniform ones like we’ve seen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BBAE-3ABE-448A-A35F-50D03E26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E357B-C2FF-4A0E-86FD-FA3DC647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180A-69E4-498D-9113-338EC9FF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Testing Proportions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9F29-72DB-4073-8E09-10B6151D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87"/>
            <a:ext cx="10515600" cy="4351338"/>
          </a:xfrm>
        </p:spPr>
        <p:txBody>
          <a:bodyPr/>
          <a:lstStyle/>
          <a:p>
            <a:r>
              <a:rPr lang="en-US" u="sng" dirty="0"/>
              <a:t>Set up</a:t>
            </a:r>
            <a:r>
              <a:rPr lang="en-US" dirty="0"/>
              <a:t>: Consider a binary variable (i.e. two outcomes):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Example: Success or Failure</a:t>
            </a:r>
          </a:p>
          <a:p>
            <a:pPr lvl="1" fontAlgn="base"/>
            <a:r>
              <a:rPr lang="en-US" dirty="0"/>
              <a:t>Example: Death or Survival</a:t>
            </a:r>
          </a:p>
          <a:p>
            <a:pPr lvl="1" fontAlgn="base"/>
            <a:r>
              <a:rPr lang="en-US" dirty="0"/>
              <a:t>Example: Yes or No</a:t>
            </a:r>
          </a:p>
          <a:p>
            <a:r>
              <a:rPr lang="en-US" u="sng" dirty="0"/>
              <a:t>Goal</a:t>
            </a:r>
            <a:r>
              <a:rPr lang="en-US" dirty="0"/>
              <a:t>: Want to test if the proportion of successes (survivals, yes’s) in sample matches hypothesis proportion.</a:t>
            </a:r>
          </a:p>
          <a:p>
            <a:endParaRPr lang="en-US" dirty="0"/>
          </a:p>
          <a:p>
            <a:r>
              <a:rPr lang="en-US" dirty="0"/>
              <a:t>Example: The proportion of delayed flights (</a:t>
            </a:r>
            <a:r>
              <a:rPr lang="en-US" dirty="0" err="1"/>
              <a:t>Delay.indicator</a:t>
            </a:r>
            <a:r>
              <a:rPr lang="en-US" dirty="0"/>
              <a:t> = 1)</a:t>
            </a:r>
          </a:p>
          <a:p>
            <a:pPr lvl="1"/>
            <a:r>
              <a:rPr lang="en-US" dirty="0"/>
              <a:t>This can be thought of as the probability of a delay (~0.26 or 26%)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2A80-B32B-4003-9328-5075A357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F49D-24EA-416B-81D2-A51AFC8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Binomial Test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513164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Idea</a:t>
                </a:r>
                <a:r>
                  <a:rPr lang="en-US" dirty="0"/>
                  <a:t>: N draws from a Bernoulli distribution (success with prob. p, failure with prob. 1-p) is a known distribution, the binomial!</a:t>
                </a:r>
              </a:p>
              <a:p>
                <a:r>
                  <a:rPr lang="en-US" u="sng" dirty="0"/>
                  <a:t>Statistic of interest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𝑆𝑢𝑐𝑐𝑒𝑠𝑠𝑒𝑠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u="sng" dirty="0"/>
                  <a:t>Distribution</a:t>
                </a:r>
                <a:r>
                  <a:rPr lang="en-US" dirty="0"/>
                  <a:t>: Binomial with count N and proportion p as given by hypothesis</a:t>
                </a:r>
              </a:p>
              <a:p>
                <a:r>
                  <a:rPr lang="en-US" u="sng" dirty="0"/>
                  <a:t>Null Hypothesis</a:t>
                </a:r>
                <a:r>
                  <a:rPr lang="en-US" dirty="0"/>
                  <a:t>: No (expected) difference between p and observed freq.</a:t>
                </a:r>
              </a:p>
              <a:p>
                <a:pPr lvl="1"/>
                <a:r>
                  <a:rPr lang="en-US" u="sng" dirty="0"/>
                  <a:t>Alt Hypothesis</a:t>
                </a:r>
                <a:r>
                  <a:rPr lang="en-US" dirty="0"/>
                  <a:t>: Some difference between p and observed freq.</a:t>
                </a:r>
              </a:p>
              <a:p>
                <a:pPr marL="457200" lvl="1" indent="0">
                  <a:buNone/>
                </a:pPr>
                <a:r>
                  <a:rPr lang="en-US" dirty="0"/>
                  <a:t>Or</a:t>
                </a:r>
              </a:p>
              <a:p>
                <a:pPr lvl="1"/>
                <a:r>
                  <a:rPr lang="en-US" u="sng" dirty="0"/>
                  <a:t>Alt Hypothesis</a:t>
                </a:r>
                <a:r>
                  <a:rPr lang="en-US" dirty="0"/>
                  <a:t>: p greater/less than the observed freq.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0E8C0-092F-4368-B91E-FA41C2B9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513164"/>
              </a:xfrm>
              <a:blipFill>
                <a:blip r:embed="rId3"/>
                <a:stretch>
                  <a:fillRect l="-1086" t="-2247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092-AE11-4258-9708-BFF1EEA4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Comparing this proportion to some presupposed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DA27-8847-48A6-869B-EE44D46C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/>
          <a:lstStyle/>
          <a:p>
            <a:r>
              <a:rPr lang="en-US" dirty="0"/>
              <a:t>Suppose that 20% of flights were delayed in September 2008</a:t>
            </a:r>
          </a:p>
          <a:p>
            <a:endParaRPr lang="en-US" dirty="0"/>
          </a:p>
          <a:p>
            <a:r>
              <a:rPr lang="en-US" dirty="0"/>
              <a:t>Is 26% significantly different from 20%?</a:t>
            </a:r>
          </a:p>
          <a:p>
            <a:r>
              <a:rPr lang="en-US" dirty="0"/>
              <a:t>Can we obtain a plausible range for the proportion of delayed flights for October 2008? (95% confidence interval)</a:t>
            </a:r>
          </a:p>
          <a:p>
            <a:endParaRPr lang="en-US" dirty="0"/>
          </a:p>
          <a:p>
            <a:r>
              <a:rPr lang="en-US" dirty="0"/>
              <a:t>We can test both using a binomial test</a:t>
            </a:r>
          </a:p>
          <a:p>
            <a:pPr lvl="1"/>
            <a:r>
              <a:rPr lang="en-US" dirty="0" err="1"/>
              <a:t>binom.test</a:t>
            </a:r>
            <a:r>
              <a:rPr lang="en-US" dirty="0"/>
              <a:t>() function in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DF23-8D3D-4F81-AB1F-8FD0F69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F6F6-CF1D-42BB-A14F-5A3DBD51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0F37E95-F70F-4DEF-A6C1-1924AFFE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4" y="3639537"/>
            <a:ext cx="11096625" cy="3000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5C7B5B-5598-4373-91C1-051D81F0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08088"/>
            <a:ext cx="5695950" cy="1228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1E1D7-7561-4896-9292-7CBAFDA8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binomial test in R via </a:t>
            </a:r>
            <a:r>
              <a:rPr lang="en-US" u="sng" dirty="0" err="1"/>
              <a:t>binom.test</a:t>
            </a:r>
            <a:r>
              <a:rPr lang="en-US" u="sng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E4BB20-8703-40F2-8A27-66C47B2CF493}"/>
              </a:ext>
            </a:extLst>
          </p:cNvPr>
          <p:cNvCxnSpPr>
            <a:cxnSpLocks/>
          </p:cNvCxnSpPr>
          <p:nvPr/>
        </p:nvCxnSpPr>
        <p:spPr>
          <a:xfrm flipH="1">
            <a:off x="6558526" y="2151294"/>
            <a:ext cx="565288" cy="271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A21F99-0A86-4F71-B69D-DCF58EC9A7EC}"/>
              </a:ext>
            </a:extLst>
          </p:cNvPr>
          <p:cNvSpPr/>
          <p:nvPr/>
        </p:nvSpPr>
        <p:spPr>
          <a:xfrm>
            <a:off x="813824" y="1763080"/>
            <a:ext cx="5744702" cy="12973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02142-C603-4417-9B19-1AE41B087AF6}"/>
              </a:ext>
            </a:extLst>
          </p:cNvPr>
          <p:cNvSpPr txBox="1"/>
          <p:nvPr/>
        </p:nvSpPr>
        <p:spPr>
          <a:xfrm>
            <a:off x="7060102" y="1874525"/>
            <a:ext cx="4293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Compute number of delays (“successes”)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41432-2E10-4FE8-9519-898BDFBA2B5A}"/>
              </a:ext>
            </a:extLst>
          </p:cNvPr>
          <p:cNvSpPr/>
          <p:nvPr/>
        </p:nvSpPr>
        <p:spPr>
          <a:xfrm>
            <a:off x="2312581" y="3615926"/>
            <a:ext cx="388089" cy="290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F32BDF-BFEB-477B-9F4A-2D93B479B5EC}"/>
              </a:ext>
            </a:extLst>
          </p:cNvPr>
          <p:cNvCxnSpPr>
            <a:cxnSpLocks/>
          </p:cNvCxnSpPr>
          <p:nvPr/>
        </p:nvCxnSpPr>
        <p:spPr>
          <a:xfrm>
            <a:off x="1970568" y="3482281"/>
            <a:ext cx="342013" cy="133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49A712-F2BC-450E-913E-7E1DDCFB259E}"/>
              </a:ext>
            </a:extLst>
          </p:cNvPr>
          <p:cNvSpPr txBox="1"/>
          <p:nvPr/>
        </p:nvSpPr>
        <p:spPr>
          <a:xfrm>
            <a:off x="0" y="3130650"/>
            <a:ext cx="306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Number of “successes”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53F0C-8E8A-4F96-917F-E38A9ABB4683}"/>
              </a:ext>
            </a:extLst>
          </p:cNvPr>
          <p:cNvSpPr/>
          <p:nvPr/>
        </p:nvSpPr>
        <p:spPr>
          <a:xfrm>
            <a:off x="2828213" y="3592315"/>
            <a:ext cx="2077779" cy="3145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8A5E92-FC8C-422D-9CA4-980579B82497}"/>
              </a:ext>
            </a:extLst>
          </p:cNvPr>
          <p:cNvCxnSpPr>
            <a:cxnSpLocks/>
          </p:cNvCxnSpPr>
          <p:nvPr/>
        </p:nvCxnSpPr>
        <p:spPr>
          <a:xfrm flipH="1">
            <a:off x="3828715" y="3411257"/>
            <a:ext cx="454434" cy="1810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70206-406F-4F37-BF11-7E139488B7B6}"/>
              </a:ext>
            </a:extLst>
          </p:cNvPr>
          <p:cNvSpPr txBox="1"/>
          <p:nvPr/>
        </p:nvSpPr>
        <p:spPr>
          <a:xfrm>
            <a:off x="3405031" y="3060424"/>
            <a:ext cx="176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Sample size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77BA87-BCEE-4180-B06B-6AE13C571914}"/>
              </a:ext>
            </a:extLst>
          </p:cNvPr>
          <p:cNvSpPr/>
          <p:nvPr/>
        </p:nvSpPr>
        <p:spPr>
          <a:xfrm>
            <a:off x="5076057" y="3639536"/>
            <a:ext cx="965116" cy="2366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364FE3-7200-4698-BDDE-3DBACD90B088}"/>
              </a:ext>
            </a:extLst>
          </p:cNvPr>
          <p:cNvCxnSpPr>
            <a:cxnSpLocks/>
          </p:cNvCxnSpPr>
          <p:nvPr/>
        </p:nvCxnSpPr>
        <p:spPr>
          <a:xfrm flipH="1">
            <a:off x="5564478" y="3434868"/>
            <a:ext cx="454434" cy="1810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92C952-7CE1-4979-9DED-A9EB42C44391}"/>
              </a:ext>
            </a:extLst>
          </p:cNvPr>
          <p:cNvSpPr txBox="1"/>
          <p:nvPr/>
        </p:nvSpPr>
        <p:spPr>
          <a:xfrm>
            <a:off x="5170033" y="3063732"/>
            <a:ext cx="518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Proportion that you are comparing to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584BC67-4D1D-4D93-B285-C187DF11EC42}"/>
              </a:ext>
            </a:extLst>
          </p:cNvPr>
          <p:cNvSpPr/>
          <p:nvPr/>
        </p:nvSpPr>
        <p:spPr>
          <a:xfrm>
            <a:off x="6209414" y="3615926"/>
            <a:ext cx="3151669" cy="2619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58419-6250-4FC4-B8A6-2140B0B3817B}"/>
              </a:ext>
            </a:extLst>
          </p:cNvPr>
          <p:cNvCxnSpPr>
            <a:cxnSpLocks/>
          </p:cNvCxnSpPr>
          <p:nvPr/>
        </p:nvCxnSpPr>
        <p:spPr>
          <a:xfrm flipV="1">
            <a:off x="6989840" y="3892291"/>
            <a:ext cx="787541" cy="161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1CC2BB-6CE0-483D-B8C2-923F90016660}"/>
              </a:ext>
            </a:extLst>
          </p:cNvPr>
          <p:cNvSpPr txBox="1"/>
          <p:nvPr/>
        </p:nvSpPr>
        <p:spPr>
          <a:xfrm>
            <a:off x="4612948" y="3936245"/>
            <a:ext cx="554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are you testing?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3 options: “greater”, “less”, “</a:t>
            </a:r>
            <a:r>
              <a:rPr lang="en-US" sz="2400" dirty="0" err="1">
                <a:solidFill>
                  <a:srgbClr val="C00000"/>
                </a:solidFill>
              </a:rPr>
              <a:t>two.sided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F93283-C9B5-481C-97C8-53507FAD6FDE}"/>
              </a:ext>
            </a:extLst>
          </p:cNvPr>
          <p:cNvSpPr/>
          <p:nvPr/>
        </p:nvSpPr>
        <p:spPr>
          <a:xfrm>
            <a:off x="9588874" y="3608271"/>
            <a:ext cx="2117573" cy="267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4DBFB9-9410-4D92-9E50-05886F30CDA1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10647661" y="3876167"/>
            <a:ext cx="112488" cy="290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576D16-AE29-494A-A1D2-AAB4DF53D6F5}"/>
              </a:ext>
            </a:extLst>
          </p:cNvPr>
          <p:cNvSpPr txBox="1"/>
          <p:nvPr/>
        </p:nvSpPr>
        <p:spPr>
          <a:xfrm>
            <a:off x="9867015" y="4112797"/>
            <a:ext cx="229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Confidence level (usually 95%)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359A0-A49F-4F29-AE5E-71C9A019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12FD-3615-4FB3-86AC-B9410B47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 animBg="1"/>
      <p:bldP spid="13" grpId="0"/>
      <p:bldP spid="29" grpId="0" animBg="1"/>
      <p:bldP spid="31" grpId="0"/>
      <p:bldP spid="32" grpId="0" animBg="1"/>
      <p:bldP spid="34" grpId="0"/>
      <p:bldP spid="35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0F37E95-F70F-4DEF-A6C1-1924AFFE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4" y="3639537"/>
            <a:ext cx="11096625" cy="3000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5C7B5B-5598-4373-91C1-051D81F0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08088"/>
            <a:ext cx="5695950" cy="1228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1E1D7-7561-4896-9292-7CBAFDA8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Reading the </a:t>
            </a:r>
            <a:r>
              <a:rPr lang="en-US" u="sng" dirty="0" err="1"/>
              <a:t>binom.test</a:t>
            </a:r>
            <a:r>
              <a:rPr lang="en-US" u="sng" dirty="0"/>
              <a:t>()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41432-2E10-4FE8-9519-898BDFBA2B5A}"/>
              </a:ext>
            </a:extLst>
          </p:cNvPr>
          <p:cNvSpPr/>
          <p:nvPr/>
        </p:nvSpPr>
        <p:spPr>
          <a:xfrm>
            <a:off x="746164" y="5105432"/>
            <a:ext cx="8982627" cy="2983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F32BDF-BFEB-477B-9F4A-2D93B479B5EC}"/>
              </a:ext>
            </a:extLst>
          </p:cNvPr>
          <p:cNvCxnSpPr>
            <a:cxnSpLocks/>
          </p:cNvCxnSpPr>
          <p:nvPr/>
        </p:nvCxnSpPr>
        <p:spPr>
          <a:xfrm flipH="1" flipV="1">
            <a:off x="8548577" y="5420973"/>
            <a:ext cx="1307804" cy="556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49A712-F2BC-450E-913E-7E1DDCFB259E}"/>
              </a:ext>
            </a:extLst>
          </p:cNvPr>
          <p:cNvSpPr txBox="1"/>
          <p:nvPr/>
        </p:nvSpPr>
        <p:spPr>
          <a:xfrm>
            <a:off x="7451247" y="5940489"/>
            <a:ext cx="481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we are testing/trying to prove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53F0C-8E8A-4F96-917F-E38A9ABB4683}"/>
              </a:ext>
            </a:extLst>
          </p:cNvPr>
          <p:cNvSpPr/>
          <p:nvPr/>
        </p:nvSpPr>
        <p:spPr>
          <a:xfrm>
            <a:off x="6900483" y="4793744"/>
            <a:ext cx="2381740" cy="308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8A5E92-FC8C-422D-9CA4-980579B82497}"/>
              </a:ext>
            </a:extLst>
          </p:cNvPr>
          <p:cNvCxnSpPr>
            <a:cxnSpLocks/>
          </p:cNvCxnSpPr>
          <p:nvPr/>
        </p:nvCxnSpPr>
        <p:spPr>
          <a:xfrm flipH="1">
            <a:off x="7042879" y="4401853"/>
            <a:ext cx="408368" cy="360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70206-406F-4F37-BF11-7E139488B7B6}"/>
              </a:ext>
            </a:extLst>
          </p:cNvPr>
          <p:cNvSpPr txBox="1"/>
          <p:nvPr/>
        </p:nvSpPr>
        <p:spPr>
          <a:xfrm>
            <a:off x="7440134" y="3956986"/>
            <a:ext cx="457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p-value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26% is significantly different from 20%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77BA87-BCEE-4180-B06B-6AE13C571914}"/>
              </a:ext>
            </a:extLst>
          </p:cNvPr>
          <p:cNvSpPr/>
          <p:nvPr/>
        </p:nvSpPr>
        <p:spPr>
          <a:xfrm>
            <a:off x="746163" y="5558215"/>
            <a:ext cx="4069422" cy="3109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364FE3-7200-4698-BDDE-3DBACD90B088}"/>
              </a:ext>
            </a:extLst>
          </p:cNvPr>
          <p:cNvCxnSpPr>
            <a:cxnSpLocks/>
          </p:cNvCxnSpPr>
          <p:nvPr/>
        </p:nvCxnSpPr>
        <p:spPr>
          <a:xfrm flipH="1">
            <a:off x="4815585" y="5751183"/>
            <a:ext cx="3093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92C952-7CE1-4979-9DED-A9EB42C44391}"/>
              </a:ext>
            </a:extLst>
          </p:cNvPr>
          <p:cNvSpPr txBox="1"/>
          <p:nvPr/>
        </p:nvSpPr>
        <p:spPr>
          <a:xfrm>
            <a:off x="5094876" y="5490677"/>
            <a:ext cx="267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Confidence Interval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9AE3-A813-458F-A162-5D1501B8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=Lecture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4CE2-969A-43E7-9B18-0768B3F5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29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792-BF80-473E-8A73-77D2D229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25"/>
            <a:ext cx="10515600" cy="162490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Example: </a:t>
            </a:r>
            <a:r>
              <a:rPr lang="en-US" dirty="0"/>
              <a:t>What if we wanted to test if the observed delay rate was significantly higher than 20%?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F937-55D0-4E00-894E-CAA90BAE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EC4B2-263A-4245-A7DB-D2416236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298404"/>
            <a:ext cx="10858500" cy="304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3A4B5-A300-4B8C-9EC6-9082FD800AA0}"/>
              </a:ext>
            </a:extLst>
          </p:cNvPr>
          <p:cNvCxnSpPr>
            <a:cxnSpLocks/>
          </p:cNvCxnSpPr>
          <p:nvPr/>
        </p:nvCxnSpPr>
        <p:spPr>
          <a:xfrm flipH="1">
            <a:off x="7400262" y="2163467"/>
            <a:ext cx="467831" cy="134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AF06C9-FFD7-4B11-A53B-B201A28998B3}"/>
              </a:ext>
            </a:extLst>
          </p:cNvPr>
          <p:cNvSpPr/>
          <p:nvPr/>
        </p:nvSpPr>
        <p:spPr>
          <a:xfrm>
            <a:off x="6041178" y="2298404"/>
            <a:ext cx="2985864" cy="397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B6DE2-DC09-4896-96CA-0296082CC8BB}"/>
              </a:ext>
            </a:extLst>
          </p:cNvPr>
          <p:cNvSpPr txBox="1"/>
          <p:nvPr/>
        </p:nvSpPr>
        <p:spPr>
          <a:xfrm>
            <a:off x="5891363" y="1769270"/>
            <a:ext cx="505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Only difference in command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B2D98-2F05-43C4-A025-DFA24D5593B0}"/>
              </a:ext>
            </a:extLst>
          </p:cNvPr>
          <p:cNvSpPr/>
          <p:nvPr/>
        </p:nvSpPr>
        <p:spPr>
          <a:xfrm>
            <a:off x="666750" y="4316818"/>
            <a:ext cx="2629343" cy="3083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DDD3DE-507D-40BB-BF26-1E9D9E23FC12}"/>
              </a:ext>
            </a:extLst>
          </p:cNvPr>
          <p:cNvCxnSpPr>
            <a:cxnSpLocks/>
          </p:cNvCxnSpPr>
          <p:nvPr/>
        </p:nvCxnSpPr>
        <p:spPr>
          <a:xfrm flipH="1">
            <a:off x="3285460" y="4470989"/>
            <a:ext cx="51036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4859E5-A140-43EE-A40F-40C421634DEB}"/>
              </a:ext>
            </a:extLst>
          </p:cNvPr>
          <p:cNvSpPr txBox="1"/>
          <p:nvPr/>
        </p:nvSpPr>
        <p:spPr>
          <a:xfrm>
            <a:off x="3733636" y="4231755"/>
            <a:ext cx="448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Confidence interval looks different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FB6893-E1BE-447F-82F1-A21D61839D71}"/>
              </a:ext>
            </a:extLst>
          </p:cNvPr>
          <p:cNvSpPr/>
          <p:nvPr/>
        </p:nvSpPr>
        <p:spPr>
          <a:xfrm>
            <a:off x="6817353" y="3555650"/>
            <a:ext cx="2379810" cy="2789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B5202-2E8A-4438-952B-B55563CC2E6D}"/>
              </a:ext>
            </a:extLst>
          </p:cNvPr>
          <p:cNvCxnSpPr>
            <a:cxnSpLocks/>
          </p:cNvCxnSpPr>
          <p:nvPr/>
        </p:nvCxnSpPr>
        <p:spPr>
          <a:xfrm flipH="1">
            <a:off x="8059481" y="3292572"/>
            <a:ext cx="1584249" cy="217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74C8AE-C800-461D-B4DB-46ADF06A5D6C}"/>
              </a:ext>
            </a:extLst>
          </p:cNvPr>
          <p:cNvSpPr txBox="1"/>
          <p:nvPr/>
        </p:nvSpPr>
        <p:spPr>
          <a:xfrm>
            <a:off x="5891363" y="2874966"/>
            <a:ext cx="619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p-value changes (half of “</a:t>
            </a:r>
            <a:r>
              <a:rPr lang="en-US" sz="2400" dirty="0" err="1">
                <a:solidFill>
                  <a:srgbClr val="C00000"/>
                </a:solidFill>
              </a:rPr>
              <a:t>two.sided</a:t>
            </a:r>
            <a:r>
              <a:rPr lang="en-US" sz="2400" dirty="0">
                <a:solidFill>
                  <a:srgbClr val="C00000"/>
                </a:solidFill>
              </a:rPr>
              <a:t>” p-value)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20310-489C-4C6A-B265-E27C2A29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513A9-60E7-499C-BA7E-D5986EE1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1" grpId="0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866-EEA5-424E-9192-80A5095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Prop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E8C0-092F-4368-B91E-FA41C2B9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513164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 Use the </a:t>
            </a:r>
            <a:r>
              <a:rPr lang="en-US" dirty="0" err="1"/>
              <a:t>chi.sq</a:t>
            </a:r>
            <a:r>
              <a:rPr lang="en-US" dirty="0"/>
              <a:t> test to see if proportion of a binary variable different between two groups</a:t>
            </a:r>
          </a:p>
          <a:p>
            <a:r>
              <a:rPr lang="en-US" b="1" dirty="0"/>
              <a:t>Statistic of interest</a:t>
            </a:r>
            <a:r>
              <a:rPr lang="en-US" dirty="0"/>
              <a:t>: Same as before</a:t>
            </a:r>
          </a:p>
          <a:p>
            <a:r>
              <a:rPr lang="en-US" b="1" dirty="0"/>
              <a:t>Distribution</a:t>
            </a:r>
            <a:r>
              <a:rPr lang="en-US" dirty="0"/>
              <a:t>: Binomial with count N and proportion p as given by the null hypothesis</a:t>
            </a:r>
          </a:p>
          <a:p>
            <a:r>
              <a:rPr lang="en-US" u="sng" dirty="0"/>
              <a:t>Null Hypothesis</a:t>
            </a:r>
            <a:r>
              <a:rPr lang="en-US" dirty="0"/>
              <a:t>: No (expected) difference between p and observed freq.</a:t>
            </a:r>
          </a:p>
          <a:p>
            <a:pPr lvl="1"/>
            <a:r>
              <a:rPr lang="en-US" u="sng" dirty="0"/>
              <a:t>Alt Hypothesis</a:t>
            </a:r>
            <a:r>
              <a:rPr lang="en-US" dirty="0"/>
              <a:t>: Some difference between p and observed freq.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u="sng" dirty="0"/>
              <a:t>Alt Hypothesis</a:t>
            </a:r>
            <a:r>
              <a:rPr lang="en-US" dirty="0"/>
              <a:t>: p greater/less than the observed freq.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3688-E227-4FE6-824E-319502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B905-6C45-4CEE-BAE1-95169B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6E72-543D-4114-A45E-D5505F3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Testing Proportions Across Two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F53F-23B2-4ECA-8AD2-789ADAD4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Test the difference in the proportion of flight delays for two airlines .</a:t>
            </a:r>
          </a:p>
          <a:p>
            <a:r>
              <a:rPr lang="en-US" dirty="0"/>
              <a:t>Note this is a special case of the Chi-Squared Test! Why?</a:t>
            </a:r>
          </a:p>
          <a:p>
            <a:pPr lvl="1"/>
            <a:r>
              <a:rPr lang="en-US" dirty="0"/>
              <a:t>The null hypothesis implies an expected number of observations. We can thus apply the Chi-Squared test on the implied expected counts</a:t>
            </a:r>
          </a:p>
          <a:p>
            <a:r>
              <a:rPr lang="en-US" dirty="0"/>
              <a:t>We can do this with the </a:t>
            </a:r>
            <a:r>
              <a:rPr lang="en-US" dirty="0" err="1"/>
              <a:t>prop.test</a:t>
            </a:r>
            <a:r>
              <a:rPr lang="en-US" dirty="0"/>
              <a:t>() function in R</a:t>
            </a:r>
          </a:p>
          <a:p>
            <a:pPr lvl="1"/>
            <a:r>
              <a:rPr lang="en-US" dirty="0"/>
              <a:t>Syntax is very similar to the </a:t>
            </a:r>
            <a:r>
              <a:rPr lang="en-US" dirty="0" err="1"/>
              <a:t>binom.test</a:t>
            </a:r>
            <a:r>
              <a:rPr lang="en-US" dirty="0"/>
              <a:t>()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58CC-86B7-4B04-85C8-2E67C795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73CAB-B2D4-4098-BD47-265FEA62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8DA6-0174-4994-A815-DA4F55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Using the </a:t>
            </a:r>
            <a:r>
              <a:rPr lang="en-US" u="sng" dirty="0" err="1"/>
              <a:t>prop.test</a:t>
            </a:r>
            <a:r>
              <a:rPr lang="en-US" u="sng" dirty="0"/>
              <a:t>()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ADA83-C750-4226-B176-84EEDEFF5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83" y="1910686"/>
            <a:ext cx="8798789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7E57F2-4512-47F7-BC53-F42EC26D773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88098" y="1419015"/>
            <a:ext cx="2807000" cy="520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49A4B1-07F2-4996-B885-1A1937C3DDF3}"/>
              </a:ext>
            </a:extLst>
          </p:cNvPr>
          <p:cNvSpPr/>
          <p:nvPr/>
        </p:nvSpPr>
        <p:spPr>
          <a:xfrm>
            <a:off x="973307" y="1900056"/>
            <a:ext cx="7649693" cy="1396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9D25-7BA6-4996-9457-ADD5C4523E11}"/>
              </a:ext>
            </a:extLst>
          </p:cNvPr>
          <p:cNvSpPr txBox="1"/>
          <p:nvPr/>
        </p:nvSpPr>
        <p:spPr>
          <a:xfrm>
            <a:off x="7995098" y="1003516"/>
            <a:ext cx="4483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Create table of counts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Note group variable is first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CC969-A61C-49B1-9316-7A3935F48FF3}"/>
              </a:ext>
            </a:extLst>
          </p:cNvPr>
          <p:cNvSpPr/>
          <p:nvPr/>
        </p:nvSpPr>
        <p:spPr>
          <a:xfrm>
            <a:off x="2456119" y="3466541"/>
            <a:ext cx="701751" cy="276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549EE-2D95-45BB-AFCE-412840D4730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148315" y="3742661"/>
            <a:ext cx="1658680" cy="3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4E5B92-3711-477C-8939-98AF31C37319}"/>
              </a:ext>
            </a:extLst>
          </p:cNvPr>
          <p:cNvSpPr txBox="1"/>
          <p:nvPr/>
        </p:nvSpPr>
        <p:spPr>
          <a:xfrm>
            <a:off x="0" y="4018781"/>
            <a:ext cx="48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Table of counts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9B04B4-8515-463B-9930-3D9441A0F0CC}"/>
              </a:ext>
            </a:extLst>
          </p:cNvPr>
          <p:cNvSpPr/>
          <p:nvPr/>
        </p:nvSpPr>
        <p:spPr>
          <a:xfrm>
            <a:off x="1026083" y="5308738"/>
            <a:ext cx="2889134" cy="2370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26392D-328A-44F6-B9A7-2BAF78AC960F}"/>
              </a:ext>
            </a:extLst>
          </p:cNvPr>
          <p:cNvCxnSpPr>
            <a:cxnSpLocks/>
          </p:cNvCxnSpPr>
          <p:nvPr/>
        </p:nvCxnSpPr>
        <p:spPr>
          <a:xfrm flipH="1">
            <a:off x="3915217" y="5452563"/>
            <a:ext cx="17233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95EE0D-5FC5-4B44-BB4B-0BD33D7FDAE9}"/>
              </a:ext>
            </a:extLst>
          </p:cNvPr>
          <p:cNvSpPr txBox="1"/>
          <p:nvPr/>
        </p:nvSpPr>
        <p:spPr>
          <a:xfrm>
            <a:off x="5521598" y="5037064"/>
            <a:ext cx="6498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95% confidence interval for difference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Uses row 1 – row 2 (i.e., prop 1 – prop 2)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473121-30A5-4CFA-AED2-0965D5330430}"/>
              </a:ext>
            </a:extLst>
          </p:cNvPr>
          <p:cNvSpPr/>
          <p:nvPr/>
        </p:nvSpPr>
        <p:spPr>
          <a:xfrm>
            <a:off x="4642338" y="4638052"/>
            <a:ext cx="1418220" cy="2468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D2326C-EBC1-4DA1-9F9C-0507D69583C3}"/>
              </a:ext>
            </a:extLst>
          </p:cNvPr>
          <p:cNvCxnSpPr>
            <a:cxnSpLocks/>
          </p:cNvCxnSpPr>
          <p:nvPr/>
        </p:nvCxnSpPr>
        <p:spPr>
          <a:xfrm flipH="1">
            <a:off x="6085363" y="4638052"/>
            <a:ext cx="370402" cy="122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03377C-D84D-4494-AC06-D0CE9884E335}"/>
              </a:ext>
            </a:extLst>
          </p:cNvPr>
          <p:cNvSpPr txBox="1"/>
          <p:nvPr/>
        </p:nvSpPr>
        <p:spPr>
          <a:xfrm>
            <a:off x="6355196" y="4355401"/>
            <a:ext cx="578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p-value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group proportions not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EAEAE-69EA-4616-B813-AB9A5A4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5C7E8D-2B83-446C-AB67-D13E9564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3" grpId="0"/>
      <p:bldP spid="21" grpId="0" animBg="1"/>
      <p:bldP spid="23" grpId="0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B136-E93E-468F-B575-B1DA75E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Understanding Categorical Vars.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371"/>
            <a:ext cx="10515600" cy="4351338"/>
          </a:xfrm>
        </p:spPr>
        <p:txBody>
          <a:bodyPr/>
          <a:lstStyle/>
          <a:p>
            <a:r>
              <a:rPr lang="en-US" dirty="0"/>
              <a:t>We learned some commands to get counts and proportions.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r>
              <a:rPr lang="en-US" dirty="0"/>
              <a:t>We can count the number of observations using length()</a:t>
            </a:r>
          </a:p>
          <a:p>
            <a:endParaRPr lang="en-US" dirty="0"/>
          </a:p>
          <a:p>
            <a:r>
              <a:rPr lang="en-US" dirty="0"/>
              <a:t>Compute proportions by summing logicals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3AC48A-85A3-4687-9C56-1370EECA2868}"/>
              </a:ext>
            </a:extLst>
          </p:cNvPr>
          <p:cNvGrpSpPr/>
          <p:nvPr/>
        </p:nvGrpSpPr>
        <p:grpSpPr>
          <a:xfrm>
            <a:off x="3012141" y="2496090"/>
            <a:ext cx="7700173" cy="861774"/>
            <a:chOff x="3012141" y="2496090"/>
            <a:chExt cx="7700173" cy="861774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89D4A16F-B6B5-44AE-8B79-D2746036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106" y="2496090"/>
              <a:ext cx="7691208" cy="861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flight_data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=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read.table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("RegionEx_Data.txt", header = T,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sep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= "\t") 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airline =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flight_data$Airline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airline[1:10] 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0D03475F-7BE2-4FDF-9E35-1821D991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141" y="3142420"/>
              <a:ext cx="4403450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RegionEx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RegionEx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RegionEx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RegionEx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…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45DA5A73-4C40-4AF9-BF6D-136FD5E5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06" y="3921768"/>
            <a:ext cx="178414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length(airline)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360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F8BDD41-D155-4F0C-B55F-7B637A60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5049365"/>
            <a:ext cx="425437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sum(airline == "MDA")/length(airline)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0.3333333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93121374-193F-4BE8-B381-63E88CD7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4109"/>
            <a:ext cx="990942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5B28E-A1E4-4C2A-864A-FD5550F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Notice similarities to Chi-squared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80E9BD-C4AA-4985-943A-2810135E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7965" y="4832791"/>
            <a:ext cx="7555319" cy="1328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7CBAC-9FB0-40AD-B5E9-430DD343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2508-2784-4C67-A66F-7A0093B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2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6811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Assignment 4 is posted! It’s about plotting due (9/18)</a:t>
            </a:r>
          </a:p>
          <a:p>
            <a:r>
              <a:rPr lang="en-US" dirty="0"/>
              <a:t>Assignment 3 is due on Friday (9/11)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Thanks! See you on Thursday!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EB4752-5652-E945-9361-BA183E0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666"/>
            <a:ext cx="10515600" cy="4351338"/>
          </a:xfrm>
        </p:spPr>
        <p:txBody>
          <a:bodyPr/>
          <a:lstStyle/>
          <a:p>
            <a:r>
              <a:rPr lang="en-US" dirty="0"/>
              <a:t>We can do this more easily using the table() command</a:t>
            </a:r>
          </a:p>
          <a:p>
            <a:pPr lvl="1"/>
            <a:r>
              <a:rPr lang="en-US" dirty="0"/>
              <a:t>Syntax: table() takes in one or more vectors of categorical data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r>
              <a:rPr lang="en-US" dirty="0"/>
              <a:t>We can perform operations on the output of table</a:t>
            </a:r>
          </a:p>
          <a:p>
            <a:endParaRPr lang="en-US" dirty="0"/>
          </a:p>
          <a:p>
            <a:r>
              <a:rPr lang="en-US" dirty="0"/>
              <a:t>Can also pass multiple vectors of categorical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9988B-B560-4C5E-A865-7E9D970D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724148"/>
            <a:ext cx="77918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read.table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("RegionEx_Data.txt", header = 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"\t")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flight_data$Airline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MDA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RegionEx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120 240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A6BEB0-34ED-4B04-98AE-1B5B29F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4095085"/>
            <a:ext cx="608019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flight_data$Airline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)/length(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flight_data$Airline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MDA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RegionEx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0.3333333 0.6666667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1F8CB8-8E2B-4761-A43A-50BB30A9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17" y="5126922"/>
            <a:ext cx="608019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flight_data$Airline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flight_data$Delay.indicator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0 1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MDA      86 31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RegionEx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177 63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73C9CC-DE2E-2E44-9084-25FF9844A344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Topic: Understanding Categorical Vars.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8411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5105EC-DE08-4486-8F2D-226591D1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77" y="2832848"/>
            <a:ext cx="5184337" cy="3429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BB136-E93E-468F-B575-B1DA75E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Comparing Groups with summary(),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429778"/>
          </a:xfrm>
        </p:spPr>
        <p:txBody>
          <a:bodyPr/>
          <a:lstStyle/>
          <a:p>
            <a:r>
              <a:rPr lang="en-US" dirty="0"/>
              <a:t>We’ve also learned how to compare groups by computing summary statistics or plotting.</a:t>
            </a:r>
          </a:p>
          <a:p>
            <a:r>
              <a:rPr lang="en-US" dirty="0"/>
              <a:t>Example: What’s the relationship of Airline versus </a:t>
            </a:r>
            <a:r>
              <a:rPr lang="en-US" dirty="0" err="1"/>
              <a:t>Arrival.delay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DFC1AF-B5D6-4FF9-BA5F-F7317A2E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95" y="3813900"/>
            <a:ext cx="554158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delay=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flight_data$Arrival.delay.in.minutes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summary(delay)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Min. 1st Qu. Median Mean 3rd Qu. Max. NA’s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-13.00 5.00 11.00 14.11 15.00 153.00 3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A393A2B-D322-4FE3-829A-D3449216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55" y="4924658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boxplot(delay ~ airline)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8F84-9B30-422F-B08C-C80DA3F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does this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99AC-D118-4B2A-A288-821430E5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RegionEx</a:t>
            </a:r>
            <a:r>
              <a:rPr lang="en-US" dirty="0"/>
              <a:t> operated more flights than MDA		(240 vs 120 flights)</a:t>
            </a:r>
          </a:p>
          <a:p>
            <a:endParaRPr lang="en-US" dirty="0"/>
          </a:p>
          <a:p>
            <a:r>
              <a:rPr lang="en-US" dirty="0" err="1"/>
              <a:t>RegionEx</a:t>
            </a:r>
            <a:r>
              <a:rPr lang="en-US" dirty="0"/>
              <a:t> had more delayed flights than MDA 		(63 vs 31 flights)</a:t>
            </a:r>
          </a:p>
          <a:p>
            <a:endParaRPr lang="en-US" dirty="0"/>
          </a:p>
          <a:p>
            <a:r>
              <a:rPr lang="en-US" dirty="0"/>
              <a:t>Proportion of delayed flight approximately equal	(~26% delayed)</a:t>
            </a:r>
          </a:p>
          <a:p>
            <a:endParaRPr lang="en-US" dirty="0"/>
          </a:p>
          <a:p>
            <a:r>
              <a:rPr lang="en-US" dirty="0" err="1"/>
              <a:t>RegionEx’s</a:t>
            </a:r>
            <a:r>
              <a:rPr lang="en-US" dirty="0"/>
              <a:t> average flight delay is longer than MDA’s	(~17 vs ~11 minutes)</a:t>
            </a:r>
          </a:p>
          <a:p>
            <a:endParaRPr lang="en-US" dirty="0"/>
          </a:p>
          <a:p>
            <a:r>
              <a:rPr lang="en-US" dirty="0" err="1"/>
              <a:t>RegionEx’s</a:t>
            </a:r>
            <a:r>
              <a:rPr lang="en-US" dirty="0"/>
              <a:t> median flight delay is shorter than MDA’s	(9 vs 13 minutes)</a:t>
            </a:r>
          </a:p>
          <a:p>
            <a:pPr lvl="1"/>
            <a:r>
              <a:rPr lang="en-US" dirty="0"/>
              <a:t>About 15 flights with extremely long delays drive the average up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CE61C-7606-4CEF-A5E5-9A2D3CD8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99101-C337-4FDA-BBFD-5DCDA455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CDDF-1315-461E-8063-7836FF3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Statistical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7C7E-3D27-43EF-B7B5-731B4865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we have a </a:t>
            </a:r>
            <a:r>
              <a:rPr lang="en-US" b="1" dirty="0"/>
              <a:t>hypothesis</a:t>
            </a:r>
            <a:r>
              <a:rPr lang="en-US" dirty="0"/>
              <a:t>, we can use statistics to test differences between groups.</a:t>
            </a:r>
          </a:p>
          <a:p>
            <a:endParaRPr lang="en-US" dirty="0"/>
          </a:p>
          <a:p>
            <a:r>
              <a:rPr lang="en-US" dirty="0"/>
              <a:t>We will compare groups by testing the differences between statistics.</a:t>
            </a:r>
          </a:p>
          <a:p>
            <a:pPr lvl="1"/>
            <a:r>
              <a:rPr lang="en-US" dirty="0"/>
              <a:t>Counts – </a:t>
            </a:r>
            <a:r>
              <a:rPr lang="en-US" dirty="0" err="1"/>
              <a:t>chi.sq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Proportions – </a:t>
            </a:r>
            <a:r>
              <a:rPr lang="en-US" dirty="0" err="1"/>
              <a:t>binom.test</a:t>
            </a:r>
            <a:r>
              <a:rPr lang="en-US" dirty="0"/>
              <a:t>(), </a:t>
            </a:r>
            <a:r>
              <a:rPr lang="en-US" dirty="0" err="1"/>
              <a:t>prop.test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Means – </a:t>
            </a:r>
            <a:r>
              <a:rPr lang="en-US" dirty="0" err="1"/>
              <a:t>t.test</a:t>
            </a:r>
            <a:r>
              <a:rPr lang="en-US" dirty="0"/>
              <a:t>(), ANOVA</a:t>
            </a:r>
          </a:p>
          <a:p>
            <a:endParaRPr lang="en-US" dirty="0"/>
          </a:p>
          <a:p>
            <a:r>
              <a:rPr lang="en-US" dirty="0"/>
              <a:t>We can determine if differences are “statistically significant”</a:t>
            </a:r>
          </a:p>
          <a:p>
            <a:pPr lvl="1"/>
            <a:r>
              <a:rPr lang="en-US" dirty="0"/>
              <a:t>Note: Statistical significance does not always imply practical significance</a:t>
            </a:r>
          </a:p>
          <a:p>
            <a:pPr lvl="1"/>
            <a:r>
              <a:rPr lang="en-US" dirty="0"/>
              <a:t>Note: Practical significance does not always imply statistical significance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C3DA-91F9-4C5B-B9D3-C5DFCA84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9AFC-C47B-4F33-AEF2-CD23CB07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21D8-521E-419C-9AF9-722AA613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>
            <a:normAutofit/>
          </a:bodyPr>
          <a:lstStyle/>
          <a:p>
            <a:r>
              <a:rPr lang="en-US" dirty="0"/>
              <a:t>Want to test if a result simply due to chance or due to deeper effect.</a:t>
            </a:r>
          </a:p>
          <a:p>
            <a:r>
              <a:rPr lang="en-US" dirty="0"/>
              <a:t>Hypothesis testing format: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 hypotheses</a:t>
            </a:r>
          </a:p>
          <a:p>
            <a:pPr lvl="2"/>
            <a:r>
              <a:rPr lang="en-US" dirty="0"/>
              <a:t>Null hypothesis: accepted truth, status quo, or no relationship between two variables</a:t>
            </a:r>
          </a:p>
          <a:p>
            <a:pPr lvl="2"/>
            <a:r>
              <a:rPr lang="en-US" dirty="0"/>
              <a:t>Alternative hypothesis: what we hypothesize, or a relationship between two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data to attempt to disprove the null hypothesis</a:t>
            </a:r>
          </a:p>
          <a:p>
            <a:pPr lvl="2"/>
            <a:r>
              <a:rPr lang="en-US" dirty="0"/>
              <a:t>Compute a test statistic (dependent on specific test, R will do this for us)</a:t>
            </a:r>
          </a:p>
          <a:p>
            <a:pPr lvl="2"/>
            <a:r>
              <a:rPr lang="en-US" dirty="0"/>
              <a:t>Compute the associated p-value (again, R will do this for us)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conclusions based on result (usually using the p-value)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7C923-50EF-4E0B-9732-CE5344D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2CAE9-9FFF-4AF0-B8C6-F30A62E8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536EE0-372E-DC42-B059-9DD14B5A7937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Topic: Statistical Hypothesis Testing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651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467-17D4-468A-AAA9-03AFE121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General Framework of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21D8-521E-419C-9AF9-722AA613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 hypotheses (null, alternative) + State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a sample of data: X</a:t>
            </a:r>
            <a:r>
              <a:rPr lang="en-US" baseline="-25000" dirty="0"/>
              <a:t>1 </a:t>
            </a:r>
            <a:r>
              <a:rPr lang="en-US" dirty="0"/>
              <a:t>, X</a:t>
            </a:r>
            <a:r>
              <a:rPr lang="en-US" baseline="-25000" dirty="0"/>
              <a:t>2 </a:t>
            </a:r>
            <a:r>
              <a:rPr lang="en-US" dirty="0"/>
              <a:t>, … , X</a:t>
            </a:r>
            <a:r>
              <a:rPr lang="en-US" baseline="-25000" dirty="0"/>
              <a:t>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statistic: T = f(X</a:t>
            </a:r>
            <a:r>
              <a:rPr lang="en-US" baseline="-25000" dirty="0"/>
              <a:t>1 </a:t>
            </a:r>
            <a:r>
              <a:rPr lang="en-US" dirty="0"/>
              <a:t>, X</a:t>
            </a:r>
            <a:r>
              <a:rPr lang="en-US" baseline="-25000" dirty="0"/>
              <a:t>2 </a:t>
            </a:r>
            <a:r>
              <a:rPr lang="en-US" dirty="0"/>
              <a:t>, … , X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Based on the null hypothesis and possibly some assumptions about the data, derive the distribution of T, call it F. (T ~ 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F to measure the probability of T occurring under the hypothesis.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7C923-50EF-4E0B-9732-CE5344D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7 - Comparing Groups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2CAE9-9FFF-4AF0-B8C6-F30A62E8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B832B6-4123-4FB7-88CB-9409B4C4B75E}"/>
              </a:ext>
            </a:extLst>
          </p:cNvPr>
          <p:cNvSpPr/>
          <p:nvPr/>
        </p:nvSpPr>
        <p:spPr>
          <a:xfrm>
            <a:off x="4636887" y="4150470"/>
            <a:ext cx="2410152" cy="4146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8B67CC-2A37-46D2-B545-460B1946E633}"/>
              </a:ext>
            </a:extLst>
          </p:cNvPr>
          <p:cNvCxnSpPr>
            <a:cxnSpLocks/>
          </p:cNvCxnSpPr>
          <p:nvPr/>
        </p:nvCxnSpPr>
        <p:spPr>
          <a:xfrm flipV="1">
            <a:off x="4741442" y="4586406"/>
            <a:ext cx="921489" cy="5944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9D5DDC-BFAA-414F-868A-2A4E20E3003D}"/>
              </a:ext>
            </a:extLst>
          </p:cNvPr>
          <p:cNvSpPr txBox="1"/>
          <p:nvPr/>
        </p:nvSpPr>
        <p:spPr>
          <a:xfrm>
            <a:off x="3379305" y="5031389"/>
            <a:ext cx="420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called the p-value</a:t>
            </a:r>
          </a:p>
        </p:txBody>
      </p:sp>
    </p:spTree>
    <p:extLst>
      <p:ext uri="{BB962C8B-B14F-4D97-AF65-F5344CB8AC3E}">
        <p14:creationId xmlns:p14="http://schemas.microsoft.com/office/powerpoint/2010/main" val="2825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2601</Words>
  <Application>Microsoft Macintosh PowerPoint</Application>
  <PresentationFormat>Widescreen</PresentationFormat>
  <Paragraphs>377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Wingdings</vt:lpstr>
      <vt:lpstr>Lucida Console</vt:lpstr>
      <vt:lpstr>Cambria Math</vt:lpstr>
      <vt:lpstr>Calibri</vt:lpstr>
      <vt:lpstr>Office Theme</vt:lpstr>
      <vt:lpstr>BUSQOM 1080 Comparing Groups I</vt:lpstr>
      <vt:lpstr>Lecture Summary</vt:lpstr>
      <vt:lpstr>Topic: Understanding Categorical Vars.</vt:lpstr>
      <vt:lpstr>PowerPoint Presentation</vt:lpstr>
      <vt:lpstr>Comparing Groups with summary(), plots</vt:lpstr>
      <vt:lpstr>What does this tell us?</vt:lpstr>
      <vt:lpstr>Topic: Statistical Hypothesis Testing</vt:lpstr>
      <vt:lpstr>PowerPoint Presentation</vt:lpstr>
      <vt:lpstr>General Framework of Statistical Tests</vt:lpstr>
      <vt:lpstr>p-values explained</vt:lpstr>
      <vt:lpstr>Interpreting p-values</vt:lpstr>
      <vt:lpstr>PowerPoint Presentation</vt:lpstr>
      <vt:lpstr>Topic: Testing Counts/Frequencies in R</vt:lpstr>
      <vt:lpstr>Topic: Chi-squared Test for Count Data</vt:lpstr>
      <vt:lpstr>Performing a Chi-Square Test in R</vt:lpstr>
      <vt:lpstr>Chi-Squared Test for Two Variables</vt:lpstr>
      <vt:lpstr>Example: Are delays related to the day of the week?</vt:lpstr>
      <vt:lpstr>Example: Are delays related to airline?</vt:lpstr>
      <vt:lpstr>More Analysis on the Results</vt:lpstr>
      <vt:lpstr>Final Notes about Chi-Squared Test</vt:lpstr>
      <vt:lpstr>Topic: Testing Proportions</vt:lpstr>
      <vt:lpstr>Topic: Binomial Test for Proportions</vt:lpstr>
      <vt:lpstr>Comparing this proportion to some presupposed number</vt:lpstr>
      <vt:lpstr>The binomial test in R via binom.test()</vt:lpstr>
      <vt:lpstr>Reading the binom.test() output</vt:lpstr>
      <vt:lpstr>Example: What if we wanted to test if the observed delay rate was significantly higher than 20%?</vt:lpstr>
      <vt:lpstr>Topic: Prop Test</vt:lpstr>
      <vt:lpstr>Topic: Testing Proportions Across Two Groups</vt:lpstr>
      <vt:lpstr>Using the prop.test() function</vt:lpstr>
      <vt:lpstr>Notice similarities to Chi-squared test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Groups</dc:title>
  <dc:creator>Foster, Krista M</dc:creator>
  <cp:lastModifiedBy>Hamilton, Michael</cp:lastModifiedBy>
  <cp:revision>97</cp:revision>
  <dcterms:created xsi:type="dcterms:W3CDTF">2017-09-15T14:59:15Z</dcterms:created>
  <dcterms:modified xsi:type="dcterms:W3CDTF">2020-11-26T17:08:01Z</dcterms:modified>
</cp:coreProperties>
</file>