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307" r:id="rId3"/>
    <p:sldId id="318" r:id="rId4"/>
    <p:sldId id="258" r:id="rId5"/>
    <p:sldId id="305" r:id="rId6"/>
    <p:sldId id="259" r:id="rId7"/>
    <p:sldId id="308" r:id="rId8"/>
    <p:sldId id="306" r:id="rId9"/>
    <p:sldId id="309" r:id="rId10"/>
    <p:sldId id="310" r:id="rId11"/>
    <p:sldId id="272" r:id="rId12"/>
    <p:sldId id="290" r:id="rId13"/>
    <p:sldId id="311" r:id="rId14"/>
    <p:sldId id="261" r:id="rId15"/>
    <p:sldId id="262" r:id="rId16"/>
    <p:sldId id="291" r:id="rId17"/>
    <p:sldId id="312" r:id="rId18"/>
    <p:sldId id="268" r:id="rId19"/>
    <p:sldId id="316" r:id="rId20"/>
    <p:sldId id="314" r:id="rId21"/>
    <p:sldId id="296" r:id="rId22"/>
    <p:sldId id="304" r:id="rId23"/>
    <p:sldId id="264" r:id="rId24"/>
    <p:sldId id="294" r:id="rId25"/>
    <p:sldId id="265" r:id="rId26"/>
    <p:sldId id="29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2" autoAdjust="0"/>
    <p:restoredTop sz="94660"/>
  </p:normalViewPr>
  <p:slideViewPr>
    <p:cSldViewPr snapToGrid="0">
      <p:cViewPr varScale="1">
        <p:scale>
          <a:sx n="85" d="100"/>
          <a:sy n="85" d="100"/>
        </p:scale>
        <p:origin x="1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19T02:46:57.855"/>
    </inkml:context>
    <inkml:brush xml:id="br0">
      <inkml:brushProperty name="width" value="0.33333" units="cm"/>
      <inkml:brushProperty name="height" value="0.66667" units="cm"/>
      <inkml:brushProperty name="color" value="#FFFC00"/>
      <inkml:brushProperty name="tip" value="rectangle"/>
      <inkml:brushProperty name="rasterOp" value="maskPen"/>
    </inkml:brush>
  </inkml:definitions>
  <inkml:trace contextRef="#ctx0" brushRef="#br0">2949 6190,'5'0,"7"0,6 0,4 0,5 0,2 0,1 0,0 0,1 0,-1 0,0 0,-1 0,1 0,0 0,-2 0,2 0,-1 0,0 0,0 0,0 0,1 0,-1 0,0 0,0 0,0 0,1 0,-1 0,0 0,0 0,0 0,1 0,-1 0,0 0,0 0,0 0,1 0,-1 0,0 0,0 0,0 0,1 0,-1 0,0 0,0 0,0 0,1 0,-2 0,2 0,-1 0,0 0,1 0,-2 0,2 0,-1 0,0 0,1 0,-2 0,2 0,-1 0,0 0,1 0,-2 0,2 0,-6 5,-2 2,2-1,0-1,1-1,2-2,1-1,1 0,0-1,1 0,-1-1,0 1,1-1,-1 1,0 0,1 0,-1 0,0 0,1 0,-2 0,2 0,-1 0,0 0,0 0,0 0,1 0,-1 0,0 0,0 0,0 0,1 0,-1 0,0 0,0 0,0 0,1 0,-1 0,0 0,0 0,0 0,0 0,1 0,-2 0,2 0,-1 0,0 0,1 0,-2 6,2 0,-1 0,0-1,1-1,-2-2,2-1,-1 0,0-1,1-1,-2 1,2 0,-1 0,0 0,1 0,-2 0,2 0,-1 0,0 0,1 0,-2 0,2 0,-1 0,0 0,0 0,0 0,1 0,-1 0,0 0,0 0,0 0,1 0,-1 0,-5 4,-1 3,-1 0,3-3,-4 5,-1-1,2 0,1-2,2-3,-2 4,-2 1,2-2,2-1,1-2,1-1,1-1,1-1,-5 5,0 1,-2 0,3-1,1-2,1 0,1-2,1-1,0 0,1 0,-1 0,0 0,1-1,-1 1,0 0,1 0,-1 0,0 0,0 0,0 0,1 0,-1 0,0 0,0 0,0 0,1 0,-1 0,0 0,0 0,-5-5,-1-1,0-1,1 2,1 1,-3-3,0 0,0 0,-2-4,-1 1,2 2,-3-2,0-1,4 3,-4-3,0 0,4 3,1 2,2 3,3 1,0 1,-4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05D3B-8D06-421E-9D31-D087D8DAB164}" type="datetimeFigureOut">
              <a:rPr lang="en-US" smtClean="0"/>
              <a:t>11/24/20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A8B6D-0913-4DB1-A515-B3EF27EF5D93}" type="slidenum">
              <a:rPr lang="en-US" smtClean="0"/>
              <a:t>‹#›</a:t>
            </a:fld>
            <a:endParaRPr lang="en-US"/>
          </a:p>
        </p:txBody>
      </p:sp>
    </p:spTree>
    <p:extLst>
      <p:ext uri="{BB962C8B-B14F-4D97-AF65-F5344CB8AC3E}">
        <p14:creationId xmlns:p14="http://schemas.microsoft.com/office/powerpoint/2010/main" val="398296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8061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6C620-588D-44B1-949B-D7195306D001}" type="slidenum">
              <a:rPr lang="en-US" smtClean="0"/>
              <a:t>8</a:t>
            </a:fld>
            <a:endParaRPr lang="en-US"/>
          </a:p>
        </p:txBody>
      </p:sp>
    </p:spTree>
    <p:extLst>
      <p:ext uri="{BB962C8B-B14F-4D97-AF65-F5344CB8AC3E}">
        <p14:creationId xmlns:p14="http://schemas.microsoft.com/office/powerpoint/2010/main" val="104247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6C620-588D-44B1-949B-D7195306D001}" type="slidenum">
              <a:rPr lang="en-US" smtClean="0"/>
              <a:t>9</a:t>
            </a:fld>
            <a:endParaRPr lang="en-US"/>
          </a:p>
        </p:txBody>
      </p:sp>
    </p:spTree>
    <p:extLst>
      <p:ext uri="{BB962C8B-B14F-4D97-AF65-F5344CB8AC3E}">
        <p14:creationId xmlns:p14="http://schemas.microsoft.com/office/powerpoint/2010/main" val="1943700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6C620-588D-44B1-949B-D7195306D001}" type="slidenum">
              <a:rPr lang="en-US" smtClean="0"/>
              <a:t>13</a:t>
            </a:fld>
            <a:endParaRPr lang="en-US"/>
          </a:p>
        </p:txBody>
      </p:sp>
    </p:spTree>
    <p:extLst>
      <p:ext uri="{BB962C8B-B14F-4D97-AF65-F5344CB8AC3E}">
        <p14:creationId xmlns:p14="http://schemas.microsoft.com/office/powerpoint/2010/main" val="780274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BA8B6D-0913-4DB1-A515-B3EF27EF5D93}" type="slidenum">
              <a:rPr lang="en-US" smtClean="0"/>
              <a:t>21</a:t>
            </a:fld>
            <a:endParaRPr lang="en-US"/>
          </a:p>
        </p:txBody>
      </p:sp>
    </p:spTree>
    <p:extLst>
      <p:ext uri="{BB962C8B-B14F-4D97-AF65-F5344CB8AC3E}">
        <p14:creationId xmlns:p14="http://schemas.microsoft.com/office/powerpoint/2010/main" val="349893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BA8B6D-0913-4DB1-A515-B3EF27EF5D93}" type="slidenum">
              <a:rPr lang="en-US" smtClean="0"/>
              <a:t>22</a:t>
            </a:fld>
            <a:endParaRPr lang="en-US"/>
          </a:p>
        </p:txBody>
      </p:sp>
    </p:spTree>
    <p:extLst>
      <p:ext uri="{BB962C8B-B14F-4D97-AF65-F5344CB8AC3E}">
        <p14:creationId xmlns:p14="http://schemas.microsoft.com/office/powerpoint/2010/main" val="85839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FE74-5A99-4366-B920-831B2B99F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6E035-35E4-4D2D-BF8A-38B339C32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E53BA399-458B-47B5-9D2C-B08F2CA08C7C}"/>
              </a:ext>
            </a:extLst>
          </p:cNvPr>
          <p:cNvSpPr>
            <a:spLocks noGrp="1"/>
          </p:cNvSpPr>
          <p:nvPr>
            <p:ph type="ftr" sz="quarter" idx="11"/>
          </p:nvPr>
        </p:nvSpPr>
        <p:spPr/>
        <p:txBody>
          <a:bodyPr/>
          <a:lstStyle/>
          <a:p>
            <a:r>
              <a:rPr lang="en-US"/>
              <a:t>Lecture 8 - Comparing Groups II</a:t>
            </a:r>
          </a:p>
        </p:txBody>
      </p:sp>
      <p:sp>
        <p:nvSpPr>
          <p:cNvPr id="6" name="Slide Number Placeholder 5">
            <a:extLst>
              <a:ext uri="{FF2B5EF4-FFF2-40B4-BE49-F238E27FC236}">
                <a16:creationId xmlns:a16="http://schemas.microsoft.com/office/drawing/2014/main" id="{8A2BA7DE-65E5-494F-A2EB-807066F4CF20}"/>
              </a:ext>
            </a:extLst>
          </p:cNvPr>
          <p:cNvSpPr>
            <a:spLocks noGrp="1"/>
          </p:cNvSpPr>
          <p:nvPr>
            <p:ph type="sldNum" sz="quarter" idx="12"/>
          </p:nvPr>
        </p:nvSpPr>
        <p:spPr/>
        <p:txBody>
          <a:bodyPr/>
          <a:lstStyle/>
          <a:p>
            <a:fld id="{E699842A-5F68-490D-BD7E-70D550255E4A}"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BBF64CBE-71F3-4F4D-A80F-A85738E1ED45}"/>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325123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082A-2536-4292-871E-45C46EBD04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F373C7-02E2-4848-A80C-E00EED9BCF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489A2-4D7D-4366-9517-AF82919166BD}"/>
              </a:ext>
            </a:extLst>
          </p:cNvPr>
          <p:cNvSpPr>
            <a:spLocks noGrp="1"/>
          </p:cNvSpPr>
          <p:nvPr>
            <p:ph type="dt" sz="half" idx="10"/>
          </p:nvPr>
        </p:nvSpPr>
        <p:spPr>
          <a:xfrm>
            <a:off x="838200" y="6356350"/>
            <a:ext cx="2743200" cy="365125"/>
          </a:xfrm>
          <a:prstGeom prst="rect">
            <a:avLst/>
          </a:prstGeom>
        </p:spPr>
        <p:txBody>
          <a:bodyPr/>
          <a:lstStyle/>
          <a:p>
            <a:fld id="{DD2E28A4-5C3C-4C3F-A259-CB5920890C12}" type="datetime1">
              <a:rPr lang="en-US" smtClean="0"/>
              <a:t>11/24/20</a:t>
            </a:fld>
            <a:endParaRPr lang="en-US"/>
          </a:p>
        </p:txBody>
      </p:sp>
      <p:sp>
        <p:nvSpPr>
          <p:cNvPr id="5" name="Footer Placeholder 4">
            <a:extLst>
              <a:ext uri="{FF2B5EF4-FFF2-40B4-BE49-F238E27FC236}">
                <a16:creationId xmlns:a16="http://schemas.microsoft.com/office/drawing/2014/main" id="{7A443FE7-2ABF-4F25-ACA6-99DA3894206D}"/>
              </a:ext>
            </a:extLst>
          </p:cNvPr>
          <p:cNvSpPr>
            <a:spLocks noGrp="1"/>
          </p:cNvSpPr>
          <p:nvPr>
            <p:ph type="ftr" sz="quarter" idx="11"/>
          </p:nvPr>
        </p:nvSpPr>
        <p:spPr/>
        <p:txBody>
          <a:bodyPr/>
          <a:lstStyle/>
          <a:p>
            <a:r>
              <a:rPr lang="en-US"/>
              <a:t>Lecture 8 - Comparing Groups II</a:t>
            </a:r>
          </a:p>
        </p:txBody>
      </p:sp>
      <p:sp>
        <p:nvSpPr>
          <p:cNvPr id="6" name="Slide Number Placeholder 5">
            <a:extLst>
              <a:ext uri="{FF2B5EF4-FFF2-40B4-BE49-F238E27FC236}">
                <a16:creationId xmlns:a16="http://schemas.microsoft.com/office/drawing/2014/main" id="{EC0FEF9D-C004-4580-AF2B-026F02ABEB0A}"/>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14850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0575E-6D89-4521-A3FB-DC3A9B2559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E1ACA8-9512-4A8D-87BA-AF9B95472E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FF734-26ED-4DE9-9CF2-3649F20D0C4B}"/>
              </a:ext>
            </a:extLst>
          </p:cNvPr>
          <p:cNvSpPr>
            <a:spLocks noGrp="1"/>
          </p:cNvSpPr>
          <p:nvPr>
            <p:ph type="dt" sz="half" idx="10"/>
          </p:nvPr>
        </p:nvSpPr>
        <p:spPr>
          <a:xfrm>
            <a:off x="838200" y="6356350"/>
            <a:ext cx="2743200" cy="365125"/>
          </a:xfrm>
          <a:prstGeom prst="rect">
            <a:avLst/>
          </a:prstGeom>
        </p:spPr>
        <p:txBody>
          <a:bodyPr/>
          <a:lstStyle/>
          <a:p>
            <a:fld id="{4296EFCA-C54A-44EF-8704-86853A368683}" type="datetime1">
              <a:rPr lang="en-US" smtClean="0"/>
              <a:t>11/24/20</a:t>
            </a:fld>
            <a:endParaRPr lang="en-US"/>
          </a:p>
        </p:txBody>
      </p:sp>
      <p:sp>
        <p:nvSpPr>
          <p:cNvPr id="5" name="Footer Placeholder 4">
            <a:extLst>
              <a:ext uri="{FF2B5EF4-FFF2-40B4-BE49-F238E27FC236}">
                <a16:creationId xmlns:a16="http://schemas.microsoft.com/office/drawing/2014/main" id="{97228139-D9C7-4804-A01C-86AA9FB9BFD2}"/>
              </a:ext>
            </a:extLst>
          </p:cNvPr>
          <p:cNvSpPr>
            <a:spLocks noGrp="1"/>
          </p:cNvSpPr>
          <p:nvPr>
            <p:ph type="ftr" sz="quarter" idx="11"/>
          </p:nvPr>
        </p:nvSpPr>
        <p:spPr/>
        <p:txBody>
          <a:bodyPr/>
          <a:lstStyle/>
          <a:p>
            <a:r>
              <a:rPr lang="en-US"/>
              <a:t>Lecture 8 - Comparing Groups II</a:t>
            </a:r>
          </a:p>
        </p:txBody>
      </p:sp>
      <p:sp>
        <p:nvSpPr>
          <p:cNvPr id="6" name="Slide Number Placeholder 5">
            <a:extLst>
              <a:ext uri="{FF2B5EF4-FFF2-40B4-BE49-F238E27FC236}">
                <a16:creationId xmlns:a16="http://schemas.microsoft.com/office/drawing/2014/main" id="{7CCD2DBB-AA78-4964-B2D0-D0E247078DF5}"/>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236800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4C61-6E5D-4CE1-A1A2-2DD481538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C68FDA-12D1-4031-96BB-8DEFFBE555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92A56-C079-4711-81DF-4C1435C4FA9C}"/>
              </a:ext>
            </a:extLst>
          </p:cNvPr>
          <p:cNvSpPr>
            <a:spLocks noGrp="1"/>
          </p:cNvSpPr>
          <p:nvPr>
            <p:ph type="dt" sz="half" idx="10"/>
          </p:nvPr>
        </p:nvSpPr>
        <p:spPr>
          <a:xfrm>
            <a:off x="838200" y="6356350"/>
            <a:ext cx="2743200" cy="365125"/>
          </a:xfrm>
          <a:prstGeom prst="rect">
            <a:avLst/>
          </a:prstGeom>
        </p:spPr>
        <p:txBody>
          <a:bodyPr/>
          <a:lstStyle/>
          <a:p>
            <a:fld id="{096737B2-510A-41BF-B0F4-471B7550111C}" type="datetime1">
              <a:rPr lang="en-US" smtClean="0"/>
              <a:t>11/24/20</a:t>
            </a:fld>
            <a:endParaRPr lang="en-US"/>
          </a:p>
        </p:txBody>
      </p:sp>
      <p:sp>
        <p:nvSpPr>
          <p:cNvPr id="5" name="Footer Placeholder 4">
            <a:extLst>
              <a:ext uri="{FF2B5EF4-FFF2-40B4-BE49-F238E27FC236}">
                <a16:creationId xmlns:a16="http://schemas.microsoft.com/office/drawing/2014/main" id="{85E12656-21D1-4E4F-98AB-2C35BCD74BC2}"/>
              </a:ext>
            </a:extLst>
          </p:cNvPr>
          <p:cNvSpPr>
            <a:spLocks noGrp="1"/>
          </p:cNvSpPr>
          <p:nvPr>
            <p:ph type="ftr" sz="quarter" idx="11"/>
          </p:nvPr>
        </p:nvSpPr>
        <p:spPr/>
        <p:txBody>
          <a:bodyPr/>
          <a:lstStyle/>
          <a:p>
            <a:r>
              <a:rPr lang="en-US"/>
              <a:t>Lecture 8 - Comparing Groups II</a:t>
            </a:r>
          </a:p>
        </p:txBody>
      </p:sp>
      <p:sp>
        <p:nvSpPr>
          <p:cNvPr id="6" name="Slide Number Placeholder 5">
            <a:extLst>
              <a:ext uri="{FF2B5EF4-FFF2-40B4-BE49-F238E27FC236}">
                <a16:creationId xmlns:a16="http://schemas.microsoft.com/office/drawing/2014/main" id="{25B68033-DBCD-4BEB-B2CE-A41F598A9553}"/>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37582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679E-DF1C-4A7A-8EF9-EAA187926D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232D7-A2F2-40F7-B8EA-17F0325D2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A74E3F-5A57-4C8E-8202-B292E87D9786}"/>
              </a:ext>
            </a:extLst>
          </p:cNvPr>
          <p:cNvSpPr>
            <a:spLocks noGrp="1"/>
          </p:cNvSpPr>
          <p:nvPr>
            <p:ph type="dt" sz="half" idx="10"/>
          </p:nvPr>
        </p:nvSpPr>
        <p:spPr>
          <a:xfrm>
            <a:off x="838200" y="6356350"/>
            <a:ext cx="2743200" cy="365125"/>
          </a:xfrm>
          <a:prstGeom prst="rect">
            <a:avLst/>
          </a:prstGeom>
        </p:spPr>
        <p:txBody>
          <a:bodyPr/>
          <a:lstStyle/>
          <a:p>
            <a:fld id="{E250E0E3-3B43-4DCC-B71C-893D3D95615F}" type="datetime1">
              <a:rPr lang="en-US" smtClean="0"/>
              <a:t>11/24/20</a:t>
            </a:fld>
            <a:endParaRPr lang="en-US"/>
          </a:p>
        </p:txBody>
      </p:sp>
      <p:sp>
        <p:nvSpPr>
          <p:cNvPr id="5" name="Footer Placeholder 4">
            <a:extLst>
              <a:ext uri="{FF2B5EF4-FFF2-40B4-BE49-F238E27FC236}">
                <a16:creationId xmlns:a16="http://schemas.microsoft.com/office/drawing/2014/main" id="{9F35C0B0-7D5F-406A-93FB-B4CC7DB9C247}"/>
              </a:ext>
            </a:extLst>
          </p:cNvPr>
          <p:cNvSpPr>
            <a:spLocks noGrp="1"/>
          </p:cNvSpPr>
          <p:nvPr>
            <p:ph type="ftr" sz="quarter" idx="11"/>
          </p:nvPr>
        </p:nvSpPr>
        <p:spPr/>
        <p:txBody>
          <a:bodyPr/>
          <a:lstStyle/>
          <a:p>
            <a:r>
              <a:rPr lang="en-US"/>
              <a:t>Lecture 8 - Comparing Groups II</a:t>
            </a:r>
          </a:p>
        </p:txBody>
      </p:sp>
      <p:sp>
        <p:nvSpPr>
          <p:cNvPr id="6" name="Slide Number Placeholder 5">
            <a:extLst>
              <a:ext uri="{FF2B5EF4-FFF2-40B4-BE49-F238E27FC236}">
                <a16:creationId xmlns:a16="http://schemas.microsoft.com/office/drawing/2014/main" id="{4634EA4B-1729-4C8D-AEA8-A685E17A0E8F}"/>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350354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7E27-23AE-4CAA-83EA-75D901D72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5495A-85DC-4CDF-BE5F-84756A66FA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BABA7-6D76-4DD8-A372-193BB8138C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2782EB-A02E-4986-8BFC-C71979BA68AC}"/>
              </a:ext>
            </a:extLst>
          </p:cNvPr>
          <p:cNvSpPr>
            <a:spLocks noGrp="1"/>
          </p:cNvSpPr>
          <p:nvPr>
            <p:ph type="dt" sz="half" idx="10"/>
          </p:nvPr>
        </p:nvSpPr>
        <p:spPr>
          <a:xfrm>
            <a:off x="838200" y="6356350"/>
            <a:ext cx="2743200" cy="365125"/>
          </a:xfrm>
          <a:prstGeom prst="rect">
            <a:avLst/>
          </a:prstGeom>
        </p:spPr>
        <p:txBody>
          <a:bodyPr/>
          <a:lstStyle/>
          <a:p>
            <a:fld id="{BC04B0E6-97C0-43D4-83C2-8F37E8CF42FF}" type="datetime1">
              <a:rPr lang="en-US" smtClean="0"/>
              <a:t>11/24/20</a:t>
            </a:fld>
            <a:endParaRPr lang="en-US"/>
          </a:p>
        </p:txBody>
      </p:sp>
      <p:sp>
        <p:nvSpPr>
          <p:cNvPr id="6" name="Footer Placeholder 5">
            <a:extLst>
              <a:ext uri="{FF2B5EF4-FFF2-40B4-BE49-F238E27FC236}">
                <a16:creationId xmlns:a16="http://schemas.microsoft.com/office/drawing/2014/main" id="{CCC097A9-BB18-4094-9078-E4DC6474C0E1}"/>
              </a:ext>
            </a:extLst>
          </p:cNvPr>
          <p:cNvSpPr>
            <a:spLocks noGrp="1"/>
          </p:cNvSpPr>
          <p:nvPr>
            <p:ph type="ftr" sz="quarter" idx="11"/>
          </p:nvPr>
        </p:nvSpPr>
        <p:spPr/>
        <p:txBody>
          <a:bodyPr/>
          <a:lstStyle/>
          <a:p>
            <a:r>
              <a:rPr lang="en-US"/>
              <a:t>Lecture 8 - Comparing Groups II</a:t>
            </a:r>
          </a:p>
        </p:txBody>
      </p:sp>
      <p:sp>
        <p:nvSpPr>
          <p:cNvPr id="7" name="Slide Number Placeholder 6">
            <a:extLst>
              <a:ext uri="{FF2B5EF4-FFF2-40B4-BE49-F238E27FC236}">
                <a16:creationId xmlns:a16="http://schemas.microsoft.com/office/drawing/2014/main" id="{011F12D5-D4BB-4B6B-8566-C640112CFE8E}"/>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124603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0D6A-76C9-4BA8-A4E1-6E4EA8FB54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2CC4E-4DB7-4757-A4B5-B4085507CA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C4CC97-51BB-4D03-8F0F-A445564462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02C587-E810-4730-B00F-FCC01513EC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83BA10-0F88-4984-843B-4A0B7267D4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D433A-FE9F-4754-8AF1-29F1271B9C9C}"/>
              </a:ext>
            </a:extLst>
          </p:cNvPr>
          <p:cNvSpPr>
            <a:spLocks noGrp="1"/>
          </p:cNvSpPr>
          <p:nvPr>
            <p:ph type="dt" sz="half" idx="10"/>
          </p:nvPr>
        </p:nvSpPr>
        <p:spPr>
          <a:xfrm>
            <a:off x="838200" y="6356350"/>
            <a:ext cx="2743200" cy="365125"/>
          </a:xfrm>
          <a:prstGeom prst="rect">
            <a:avLst/>
          </a:prstGeom>
        </p:spPr>
        <p:txBody>
          <a:bodyPr/>
          <a:lstStyle/>
          <a:p>
            <a:fld id="{6B38A883-6570-4876-8723-7CCAF85AB86C}" type="datetime1">
              <a:rPr lang="en-US" smtClean="0"/>
              <a:t>11/24/20</a:t>
            </a:fld>
            <a:endParaRPr lang="en-US"/>
          </a:p>
        </p:txBody>
      </p:sp>
      <p:sp>
        <p:nvSpPr>
          <p:cNvPr id="8" name="Footer Placeholder 7">
            <a:extLst>
              <a:ext uri="{FF2B5EF4-FFF2-40B4-BE49-F238E27FC236}">
                <a16:creationId xmlns:a16="http://schemas.microsoft.com/office/drawing/2014/main" id="{88625852-7851-4ACF-9DD8-2F0D75C185FD}"/>
              </a:ext>
            </a:extLst>
          </p:cNvPr>
          <p:cNvSpPr>
            <a:spLocks noGrp="1"/>
          </p:cNvSpPr>
          <p:nvPr>
            <p:ph type="ftr" sz="quarter" idx="11"/>
          </p:nvPr>
        </p:nvSpPr>
        <p:spPr/>
        <p:txBody>
          <a:bodyPr/>
          <a:lstStyle/>
          <a:p>
            <a:r>
              <a:rPr lang="en-US"/>
              <a:t>Lecture 8 - Comparing Groups II</a:t>
            </a:r>
          </a:p>
        </p:txBody>
      </p:sp>
      <p:sp>
        <p:nvSpPr>
          <p:cNvPr id="9" name="Slide Number Placeholder 8">
            <a:extLst>
              <a:ext uri="{FF2B5EF4-FFF2-40B4-BE49-F238E27FC236}">
                <a16:creationId xmlns:a16="http://schemas.microsoft.com/office/drawing/2014/main" id="{0E1CA7B6-BD8E-4AAA-8166-BE9974DC46B0}"/>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152194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53A4-B76A-4775-B893-4C6FA7716D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0BB112-6684-4EC5-8684-255C371546A5}"/>
              </a:ext>
            </a:extLst>
          </p:cNvPr>
          <p:cNvSpPr>
            <a:spLocks noGrp="1"/>
          </p:cNvSpPr>
          <p:nvPr>
            <p:ph type="dt" sz="half" idx="10"/>
          </p:nvPr>
        </p:nvSpPr>
        <p:spPr>
          <a:xfrm>
            <a:off x="838200" y="6356350"/>
            <a:ext cx="2743200" cy="365125"/>
          </a:xfrm>
          <a:prstGeom prst="rect">
            <a:avLst/>
          </a:prstGeom>
        </p:spPr>
        <p:txBody>
          <a:bodyPr/>
          <a:lstStyle/>
          <a:p>
            <a:fld id="{74C33034-0641-4AAB-B1D2-996347B5D14C}" type="datetime1">
              <a:rPr lang="en-US" smtClean="0"/>
              <a:t>11/24/20</a:t>
            </a:fld>
            <a:endParaRPr lang="en-US"/>
          </a:p>
        </p:txBody>
      </p:sp>
      <p:sp>
        <p:nvSpPr>
          <p:cNvPr id="4" name="Footer Placeholder 3">
            <a:extLst>
              <a:ext uri="{FF2B5EF4-FFF2-40B4-BE49-F238E27FC236}">
                <a16:creationId xmlns:a16="http://schemas.microsoft.com/office/drawing/2014/main" id="{C286B8F8-7877-4E0B-91DE-311EE0052CD0}"/>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52632495-20C5-4338-8ACB-EB1E814A58EF}"/>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248211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3076B-8894-4851-96D1-83EDD97ECCE9}"/>
              </a:ext>
            </a:extLst>
          </p:cNvPr>
          <p:cNvSpPr>
            <a:spLocks noGrp="1"/>
          </p:cNvSpPr>
          <p:nvPr>
            <p:ph type="dt" sz="half" idx="10"/>
          </p:nvPr>
        </p:nvSpPr>
        <p:spPr>
          <a:xfrm>
            <a:off x="838200" y="6356350"/>
            <a:ext cx="2743200" cy="365125"/>
          </a:xfrm>
          <a:prstGeom prst="rect">
            <a:avLst/>
          </a:prstGeom>
        </p:spPr>
        <p:txBody>
          <a:bodyPr/>
          <a:lstStyle/>
          <a:p>
            <a:fld id="{ECF0A33E-E4B4-4141-BBD8-DAB19A80EEB1}" type="datetime1">
              <a:rPr lang="en-US" smtClean="0"/>
              <a:t>11/24/20</a:t>
            </a:fld>
            <a:endParaRPr lang="en-US"/>
          </a:p>
        </p:txBody>
      </p:sp>
      <p:sp>
        <p:nvSpPr>
          <p:cNvPr id="3" name="Footer Placeholder 2">
            <a:extLst>
              <a:ext uri="{FF2B5EF4-FFF2-40B4-BE49-F238E27FC236}">
                <a16:creationId xmlns:a16="http://schemas.microsoft.com/office/drawing/2014/main" id="{91A00AE6-26EA-410C-B292-586B0DD5EDF8}"/>
              </a:ext>
            </a:extLst>
          </p:cNvPr>
          <p:cNvSpPr>
            <a:spLocks noGrp="1"/>
          </p:cNvSpPr>
          <p:nvPr>
            <p:ph type="ftr" sz="quarter" idx="11"/>
          </p:nvPr>
        </p:nvSpPr>
        <p:spPr/>
        <p:txBody>
          <a:bodyPr/>
          <a:lstStyle/>
          <a:p>
            <a:r>
              <a:rPr lang="en-US"/>
              <a:t>Lecture 8 - Comparing Groups II</a:t>
            </a:r>
          </a:p>
        </p:txBody>
      </p:sp>
      <p:sp>
        <p:nvSpPr>
          <p:cNvPr id="4" name="Slide Number Placeholder 3">
            <a:extLst>
              <a:ext uri="{FF2B5EF4-FFF2-40B4-BE49-F238E27FC236}">
                <a16:creationId xmlns:a16="http://schemas.microsoft.com/office/drawing/2014/main" id="{7A736C34-00D6-4521-92B3-2A059A8C97FC}"/>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244148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19D1-9BD1-4723-BBBC-CFB7B2A14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4AE5C-64C5-4F6B-A1C1-F0C278A8F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6301B1-5232-488F-A023-A98323EEB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903CC1-DD46-444B-A260-C863914AF06C}"/>
              </a:ext>
            </a:extLst>
          </p:cNvPr>
          <p:cNvSpPr>
            <a:spLocks noGrp="1"/>
          </p:cNvSpPr>
          <p:nvPr>
            <p:ph type="dt" sz="half" idx="10"/>
          </p:nvPr>
        </p:nvSpPr>
        <p:spPr>
          <a:xfrm>
            <a:off x="838200" y="6356350"/>
            <a:ext cx="2743200" cy="365125"/>
          </a:xfrm>
          <a:prstGeom prst="rect">
            <a:avLst/>
          </a:prstGeom>
        </p:spPr>
        <p:txBody>
          <a:bodyPr/>
          <a:lstStyle/>
          <a:p>
            <a:fld id="{0459B116-EFF7-4CFC-9F7C-15FBF49C08A5}" type="datetime1">
              <a:rPr lang="en-US" smtClean="0"/>
              <a:t>11/24/20</a:t>
            </a:fld>
            <a:endParaRPr lang="en-US"/>
          </a:p>
        </p:txBody>
      </p:sp>
      <p:sp>
        <p:nvSpPr>
          <p:cNvPr id="6" name="Footer Placeholder 5">
            <a:extLst>
              <a:ext uri="{FF2B5EF4-FFF2-40B4-BE49-F238E27FC236}">
                <a16:creationId xmlns:a16="http://schemas.microsoft.com/office/drawing/2014/main" id="{2C3EE332-D4E7-4669-9A25-12719107A2B7}"/>
              </a:ext>
            </a:extLst>
          </p:cNvPr>
          <p:cNvSpPr>
            <a:spLocks noGrp="1"/>
          </p:cNvSpPr>
          <p:nvPr>
            <p:ph type="ftr" sz="quarter" idx="11"/>
          </p:nvPr>
        </p:nvSpPr>
        <p:spPr/>
        <p:txBody>
          <a:bodyPr/>
          <a:lstStyle/>
          <a:p>
            <a:r>
              <a:rPr lang="en-US"/>
              <a:t>Lecture 8 - Comparing Groups II</a:t>
            </a:r>
          </a:p>
        </p:txBody>
      </p:sp>
      <p:sp>
        <p:nvSpPr>
          <p:cNvPr id="7" name="Slide Number Placeholder 6">
            <a:extLst>
              <a:ext uri="{FF2B5EF4-FFF2-40B4-BE49-F238E27FC236}">
                <a16:creationId xmlns:a16="http://schemas.microsoft.com/office/drawing/2014/main" id="{390BF5F7-41E4-431E-A3B1-C6D5B91E29FC}"/>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400708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B747-22AD-4F6D-A945-130C3C13F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E3C2A-8004-4ABB-BCEF-DF091458D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EE87D-D7AA-4F42-9AB1-8FE9A7743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3E1B22-471E-4931-B6F4-79E266BEAAF0}"/>
              </a:ext>
            </a:extLst>
          </p:cNvPr>
          <p:cNvSpPr>
            <a:spLocks noGrp="1"/>
          </p:cNvSpPr>
          <p:nvPr>
            <p:ph type="dt" sz="half" idx="10"/>
          </p:nvPr>
        </p:nvSpPr>
        <p:spPr>
          <a:xfrm>
            <a:off x="838200" y="6356350"/>
            <a:ext cx="2743200" cy="365125"/>
          </a:xfrm>
          <a:prstGeom prst="rect">
            <a:avLst/>
          </a:prstGeom>
        </p:spPr>
        <p:txBody>
          <a:bodyPr/>
          <a:lstStyle/>
          <a:p>
            <a:fld id="{2D8E6183-050E-44EF-8D5C-2C7DC0BB9093}" type="datetime1">
              <a:rPr lang="en-US" smtClean="0"/>
              <a:t>11/24/20</a:t>
            </a:fld>
            <a:endParaRPr lang="en-US"/>
          </a:p>
        </p:txBody>
      </p:sp>
      <p:sp>
        <p:nvSpPr>
          <p:cNvPr id="6" name="Footer Placeholder 5">
            <a:extLst>
              <a:ext uri="{FF2B5EF4-FFF2-40B4-BE49-F238E27FC236}">
                <a16:creationId xmlns:a16="http://schemas.microsoft.com/office/drawing/2014/main" id="{C01C5709-5378-42A2-BB27-7C73B3215E17}"/>
              </a:ext>
            </a:extLst>
          </p:cNvPr>
          <p:cNvSpPr>
            <a:spLocks noGrp="1"/>
          </p:cNvSpPr>
          <p:nvPr>
            <p:ph type="ftr" sz="quarter" idx="11"/>
          </p:nvPr>
        </p:nvSpPr>
        <p:spPr/>
        <p:txBody>
          <a:bodyPr/>
          <a:lstStyle/>
          <a:p>
            <a:r>
              <a:rPr lang="en-US"/>
              <a:t>Lecture 8 - Comparing Groups II</a:t>
            </a:r>
          </a:p>
        </p:txBody>
      </p:sp>
      <p:sp>
        <p:nvSpPr>
          <p:cNvPr id="7" name="Slide Number Placeholder 6">
            <a:extLst>
              <a:ext uri="{FF2B5EF4-FFF2-40B4-BE49-F238E27FC236}">
                <a16:creationId xmlns:a16="http://schemas.microsoft.com/office/drawing/2014/main" id="{D6FD50F8-8EE7-49DF-B8B9-AA50B84182EC}"/>
              </a:ext>
            </a:extLst>
          </p:cNvPr>
          <p:cNvSpPr>
            <a:spLocks noGrp="1"/>
          </p:cNvSpPr>
          <p:nvPr>
            <p:ph type="sldNum" sz="quarter" idx="12"/>
          </p:nvPr>
        </p:nvSpPr>
        <p:spPr/>
        <p:txBody>
          <a:bodyPr/>
          <a:lstStyle/>
          <a:p>
            <a:fld id="{E699842A-5F68-490D-BD7E-70D550255E4A}" type="slidenum">
              <a:rPr lang="en-US" smtClean="0"/>
              <a:t>‹#›</a:t>
            </a:fld>
            <a:endParaRPr lang="en-US"/>
          </a:p>
        </p:txBody>
      </p:sp>
    </p:spTree>
    <p:extLst>
      <p:ext uri="{BB962C8B-B14F-4D97-AF65-F5344CB8AC3E}">
        <p14:creationId xmlns:p14="http://schemas.microsoft.com/office/powerpoint/2010/main" val="147606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ADA2F-02F5-4C21-BBAF-21292C1F2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9F2532-A924-4784-BE73-81CC26E13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C51CA09-B24F-4FB7-8205-88843253D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8 - Comparing Groups II</a:t>
            </a:r>
          </a:p>
        </p:txBody>
      </p:sp>
      <p:sp>
        <p:nvSpPr>
          <p:cNvPr id="6" name="Slide Number Placeholder 5">
            <a:extLst>
              <a:ext uri="{FF2B5EF4-FFF2-40B4-BE49-F238E27FC236}">
                <a16:creationId xmlns:a16="http://schemas.microsoft.com/office/drawing/2014/main" id="{4B510D37-3C65-4ED6-933A-8F6506BC0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9842A-5F68-490D-BD7E-70D550255E4A}"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F7218191-A365-8D4C-B931-8F3AEB5EE314}"/>
              </a:ext>
            </a:extLst>
          </p:cNvPr>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3007388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D8FA5D-4E31-4ADB-B7B5-CAA9CC397945}"/>
              </a:ext>
            </a:extLst>
          </p:cNvPr>
          <p:cNvSpPr>
            <a:spLocks noGrp="1"/>
          </p:cNvSpPr>
          <p:nvPr>
            <p:ph type="ftr" sz="quarter" idx="11"/>
          </p:nvPr>
        </p:nvSpPr>
        <p:spPr/>
        <p:txBody>
          <a:bodyPr/>
          <a:lstStyle/>
          <a:p>
            <a:r>
              <a:rPr lang="en-US"/>
              <a:t>Lecture 8 - Comparing Groups II</a:t>
            </a:r>
          </a:p>
        </p:txBody>
      </p:sp>
      <p:sp>
        <p:nvSpPr>
          <p:cNvPr id="8" name="Title 1">
            <a:extLst>
              <a:ext uri="{FF2B5EF4-FFF2-40B4-BE49-F238E27FC236}">
                <a16:creationId xmlns:a16="http://schemas.microsoft.com/office/drawing/2014/main" id="{46900956-D0FA-4106-A347-6087185CABA5}"/>
              </a:ext>
            </a:extLst>
          </p:cNvPr>
          <p:cNvSpPr>
            <a:spLocks noGrp="1"/>
          </p:cNvSpPr>
          <p:nvPr>
            <p:ph type="ctrTitle"/>
          </p:nvPr>
        </p:nvSpPr>
        <p:spPr>
          <a:xfrm>
            <a:off x="1524000" y="1122363"/>
            <a:ext cx="9144000" cy="2387600"/>
          </a:xfrm>
        </p:spPr>
        <p:txBody>
          <a:bodyPr>
            <a:normAutofit/>
          </a:bodyPr>
          <a:lstStyle/>
          <a:p>
            <a:r>
              <a:rPr lang="en-US" dirty="0">
                <a:latin typeface="Cambria Math" panose="02040503050406030204" pitchFamily="18" charset="0"/>
                <a:ea typeface="Cambria Math" panose="02040503050406030204" pitchFamily="18" charset="0"/>
              </a:rPr>
              <a:t>BUSQOM 1080</a:t>
            </a:r>
            <a:br>
              <a:rPr lang="en-US" dirty="0"/>
            </a:br>
            <a:r>
              <a:rPr lang="en-US" dirty="0"/>
              <a:t>Comparing Groups II</a:t>
            </a:r>
          </a:p>
        </p:txBody>
      </p:sp>
      <p:sp>
        <p:nvSpPr>
          <p:cNvPr id="5" name="Subtitle 2">
            <a:extLst>
              <a:ext uri="{FF2B5EF4-FFF2-40B4-BE49-F238E27FC236}">
                <a16:creationId xmlns:a16="http://schemas.microsoft.com/office/drawing/2014/main" id="{80309989-06D2-E540-B48F-E65681C39A63}"/>
              </a:ext>
            </a:extLst>
          </p:cNvPr>
          <p:cNvSpPr>
            <a:spLocks noGrp="1"/>
          </p:cNvSpPr>
          <p:nvPr>
            <p:ph type="subTitle" idx="1"/>
          </p:nvPr>
        </p:nvSpPr>
        <p:spPr>
          <a:xfrm>
            <a:off x="1524000" y="4079875"/>
            <a:ext cx="9144000" cy="1655762"/>
          </a:xfrm>
        </p:spPr>
        <p:txBody>
          <a:bodyPr>
            <a:normAutofit fontScale="85000" lnSpcReduction="20000"/>
          </a:bodyPr>
          <a:lstStyle/>
          <a:p>
            <a:r>
              <a:rPr lang="en-US" sz="4400" dirty="0">
                <a:latin typeface="Cambria Math" panose="02040503050406030204" pitchFamily="18" charset="0"/>
                <a:ea typeface="Cambria Math" panose="02040503050406030204" pitchFamily="18" charset="0"/>
              </a:rPr>
              <a:t>Fall 2020</a:t>
            </a:r>
          </a:p>
          <a:p>
            <a:r>
              <a:rPr lang="en-US" sz="4400" dirty="0">
                <a:latin typeface="Cambria Math" panose="02040503050406030204" pitchFamily="18" charset="0"/>
                <a:ea typeface="Cambria Math" panose="02040503050406030204" pitchFamily="18" charset="0"/>
              </a:rPr>
              <a:t>Lecture 8</a:t>
            </a:r>
          </a:p>
          <a:p>
            <a:r>
              <a:rPr lang="en-US" sz="4400" dirty="0">
                <a:latin typeface="Cambria Math" panose="02040503050406030204" pitchFamily="18" charset="0"/>
                <a:ea typeface="Cambria Math" panose="02040503050406030204" pitchFamily="18" charset="0"/>
              </a:rPr>
              <a:t>Professor: Michael Hamilton</a:t>
            </a:r>
          </a:p>
        </p:txBody>
      </p:sp>
    </p:spTree>
    <p:extLst>
      <p:ext uri="{BB962C8B-B14F-4D97-AF65-F5344CB8AC3E}">
        <p14:creationId xmlns:p14="http://schemas.microsoft.com/office/powerpoint/2010/main" val="82168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FDFC-C19B-4E62-B812-ED43BDC882EF}"/>
              </a:ext>
            </a:extLst>
          </p:cNvPr>
          <p:cNvSpPr>
            <a:spLocks noGrp="1"/>
          </p:cNvSpPr>
          <p:nvPr>
            <p:ph type="title"/>
          </p:nvPr>
        </p:nvSpPr>
        <p:spPr/>
        <p:txBody>
          <a:bodyPr/>
          <a:lstStyle/>
          <a:p>
            <a:r>
              <a:rPr lang="en-US" u="sng" dirty="0"/>
              <a:t>One sample </a:t>
            </a:r>
            <a:r>
              <a:rPr lang="en-US" u="sng" dirty="0" err="1"/>
              <a:t>t.test</a:t>
            </a:r>
            <a:r>
              <a:rPr lang="en-US" u="sng" dirty="0"/>
              <a:t>() in R</a:t>
            </a:r>
          </a:p>
        </p:txBody>
      </p:sp>
      <p:sp>
        <p:nvSpPr>
          <p:cNvPr id="3" name="Content Placeholder 2">
            <a:extLst>
              <a:ext uri="{FF2B5EF4-FFF2-40B4-BE49-F238E27FC236}">
                <a16:creationId xmlns:a16="http://schemas.microsoft.com/office/drawing/2014/main" id="{7D9DA8E5-AB47-4E05-93E6-B1311985E863}"/>
              </a:ext>
            </a:extLst>
          </p:cNvPr>
          <p:cNvSpPr>
            <a:spLocks noGrp="1"/>
          </p:cNvSpPr>
          <p:nvPr>
            <p:ph idx="1"/>
          </p:nvPr>
        </p:nvSpPr>
        <p:spPr>
          <a:xfrm>
            <a:off x="838200" y="1690688"/>
            <a:ext cx="10515600" cy="4351338"/>
          </a:xfrm>
        </p:spPr>
        <p:txBody>
          <a:bodyPr>
            <a:normAutofit/>
          </a:bodyPr>
          <a:lstStyle/>
          <a:p>
            <a:r>
              <a:rPr lang="en-US" dirty="0"/>
              <a:t>R will handle compute the t-distribution of statistic T</a:t>
            </a:r>
          </a:p>
          <a:p>
            <a:r>
              <a:rPr lang="en-US" dirty="0"/>
              <a:t>To do t-tests in R we use the </a:t>
            </a:r>
            <a:r>
              <a:rPr lang="en-US" dirty="0" err="1"/>
              <a:t>t.test</a:t>
            </a:r>
            <a:r>
              <a:rPr lang="en-US" dirty="0"/>
              <a:t>() function, that takes in a vector of numeric data and a null hypothesis.</a:t>
            </a:r>
          </a:p>
          <a:p>
            <a:endParaRPr lang="en-US" dirty="0"/>
          </a:p>
          <a:p>
            <a:pPr marL="0" indent="0">
              <a:buNone/>
            </a:pPr>
            <a:r>
              <a:rPr lang="en-US" dirty="0"/>
              <a:t>Example</a:t>
            </a:r>
          </a:p>
          <a:p>
            <a:r>
              <a:rPr lang="en-US" dirty="0"/>
              <a:t>Using CBA data the average test score (</a:t>
            </a:r>
            <a:r>
              <a:rPr lang="en-US" dirty="0" err="1"/>
              <a:t>Max_Test_Score</a:t>
            </a:r>
            <a:r>
              <a:rPr lang="en-US" dirty="0"/>
              <a:t>) was 1158</a:t>
            </a:r>
          </a:p>
          <a:p>
            <a:r>
              <a:rPr lang="en-US" u="sng" dirty="0"/>
              <a:t>Qu</a:t>
            </a:r>
            <a:r>
              <a:rPr lang="en-US" dirty="0"/>
              <a:t>: Was the average test score among all students admitted to CBA less than 1200?</a:t>
            </a:r>
          </a:p>
          <a:p>
            <a:endParaRPr lang="en-US" dirty="0"/>
          </a:p>
          <a:p>
            <a:endParaRPr lang="en-US" dirty="0"/>
          </a:p>
        </p:txBody>
      </p:sp>
      <p:sp>
        <p:nvSpPr>
          <p:cNvPr id="4" name="Footer Placeholder 3">
            <a:extLst>
              <a:ext uri="{FF2B5EF4-FFF2-40B4-BE49-F238E27FC236}">
                <a16:creationId xmlns:a16="http://schemas.microsoft.com/office/drawing/2014/main" id="{8D7FA8ED-BBD5-4AA8-924A-8C50B7710EF1}"/>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2EDBDED0-8B35-4AB5-ABC0-70652614EE22}"/>
              </a:ext>
            </a:extLst>
          </p:cNvPr>
          <p:cNvSpPr>
            <a:spLocks noGrp="1"/>
          </p:cNvSpPr>
          <p:nvPr>
            <p:ph type="sldNum" sz="quarter" idx="12"/>
          </p:nvPr>
        </p:nvSpPr>
        <p:spPr/>
        <p:txBody>
          <a:bodyPr/>
          <a:lstStyle/>
          <a:p>
            <a:fld id="{E699842A-5F68-490D-BD7E-70D550255E4A}" type="slidenum">
              <a:rPr lang="en-US" smtClean="0"/>
              <a:t>10</a:t>
            </a:fld>
            <a:endParaRPr lang="en-US"/>
          </a:p>
        </p:txBody>
      </p:sp>
    </p:spTree>
    <p:extLst>
      <p:ext uri="{BB962C8B-B14F-4D97-AF65-F5344CB8AC3E}">
        <p14:creationId xmlns:p14="http://schemas.microsoft.com/office/powerpoint/2010/main" val="31859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CF34F5-1003-4784-93C0-6D46EB7E3E21}"/>
              </a:ext>
            </a:extLst>
          </p:cNvPr>
          <p:cNvPicPr>
            <a:picLocks noGrp="1" noChangeAspect="1"/>
          </p:cNvPicPr>
          <p:nvPr>
            <p:ph idx="1"/>
          </p:nvPr>
        </p:nvPicPr>
        <p:blipFill>
          <a:blip r:embed="rId2"/>
          <a:stretch>
            <a:fillRect/>
          </a:stretch>
        </p:blipFill>
        <p:spPr>
          <a:xfrm>
            <a:off x="636312" y="3176867"/>
            <a:ext cx="10919375" cy="3268526"/>
          </a:xfrm>
          <a:prstGeom prst="rect">
            <a:avLst/>
          </a:prstGeom>
        </p:spPr>
      </p:pic>
      <p:sp>
        <p:nvSpPr>
          <p:cNvPr id="5" name="Rectangle: Rounded Corners 4">
            <a:extLst>
              <a:ext uri="{FF2B5EF4-FFF2-40B4-BE49-F238E27FC236}">
                <a16:creationId xmlns:a16="http://schemas.microsoft.com/office/drawing/2014/main" id="{62D9FD65-1B0F-42FF-BBB7-859477EA0C29}"/>
              </a:ext>
            </a:extLst>
          </p:cNvPr>
          <p:cNvSpPr/>
          <p:nvPr/>
        </p:nvSpPr>
        <p:spPr>
          <a:xfrm>
            <a:off x="1797269" y="3103294"/>
            <a:ext cx="2575034" cy="3363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CB7DC50-7384-457A-AE63-C8027FB0A1F1}"/>
              </a:ext>
            </a:extLst>
          </p:cNvPr>
          <p:cNvSpPr/>
          <p:nvPr/>
        </p:nvSpPr>
        <p:spPr>
          <a:xfrm>
            <a:off x="4524703" y="3103294"/>
            <a:ext cx="1361090" cy="3363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7E05979-39A6-4459-ADFA-B3982F24F271}"/>
              </a:ext>
            </a:extLst>
          </p:cNvPr>
          <p:cNvSpPr/>
          <p:nvPr/>
        </p:nvSpPr>
        <p:spPr>
          <a:xfrm>
            <a:off x="6017171" y="3103294"/>
            <a:ext cx="2832539" cy="3363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AB3539C-7C52-4760-9893-C83521583014}"/>
              </a:ext>
            </a:extLst>
          </p:cNvPr>
          <p:cNvSpPr/>
          <p:nvPr/>
        </p:nvSpPr>
        <p:spPr>
          <a:xfrm>
            <a:off x="9023129" y="3103294"/>
            <a:ext cx="2532558" cy="3363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B4FAFBF-CD41-4C6D-BA54-6F7D4E1D809F}"/>
              </a:ext>
            </a:extLst>
          </p:cNvPr>
          <p:cNvCxnSpPr>
            <a:cxnSpLocks/>
          </p:cNvCxnSpPr>
          <p:nvPr/>
        </p:nvCxnSpPr>
        <p:spPr>
          <a:xfrm>
            <a:off x="1797269" y="2777671"/>
            <a:ext cx="1287517" cy="2940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1FD69B-9C6A-4CC2-AC14-32FC0803A793}"/>
              </a:ext>
            </a:extLst>
          </p:cNvPr>
          <p:cNvCxnSpPr>
            <a:cxnSpLocks/>
            <a:stCxn id="19" idx="2"/>
          </p:cNvCxnSpPr>
          <p:nvPr/>
        </p:nvCxnSpPr>
        <p:spPr>
          <a:xfrm>
            <a:off x="4658142" y="2766079"/>
            <a:ext cx="681113" cy="30042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0979C28-11D8-4CDF-B24A-EDFD6FA64A0B}"/>
              </a:ext>
            </a:extLst>
          </p:cNvPr>
          <p:cNvCxnSpPr>
            <a:cxnSpLocks/>
            <a:stCxn id="21" idx="2"/>
          </p:cNvCxnSpPr>
          <p:nvPr/>
        </p:nvCxnSpPr>
        <p:spPr>
          <a:xfrm flipH="1">
            <a:off x="7482647" y="2766079"/>
            <a:ext cx="337052" cy="3672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11D01D-799A-4370-BADF-8AF875859C44}"/>
              </a:ext>
            </a:extLst>
          </p:cNvPr>
          <p:cNvCxnSpPr>
            <a:cxnSpLocks/>
          </p:cNvCxnSpPr>
          <p:nvPr/>
        </p:nvCxnSpPr>
        <p:spPr>
          <a:xfrm flipV="1">
            <a:off x="10089931" y="3439625"/>
            <a:ext cx="378372" cy="34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4A06F9-1F29-48D1-9742-DDACAA0A3D4D}"/>
              </a:ext>
            </a:extLst>
          </p:cNvPr>
          <p:cNvSpPr txBox="1"/>
          <p:nvPr/>
        </p:nvSpPr>
        <p:spPr>
          <a:xfrm>
            <a:off x="504497" y="2358245"/>
            <a:ext cx="2090444" cy="461665"/>
          </a:xfrm>
          <a:prstGeom prst="rect">
            <a:avLst/>
          </a:prstGeom>
          <a:noFill/>
        </p:spPr>
        <p:txBody>
          <a:bodyPr wrap="none" rtlCol="0">
            <a:spAutoFit/>
          </a:bodyPr>
          <a:lstStyle/>
          <a:p>
            <a:r>
              <a:rPr lang="en-US" sz="2400" dirty="0">
                <a:solidFill>
                  <a:srgbClr val="C00000"/>
                </a:solidFill>
              </a:rPr>
              <a:t>Column to test</a:t>
            </a:r>
          </a:p>
        </p:txBody>
      </p:sp>
      <p:sp>
        <p:nvSpPr>
          <p:cNvPr id="19" name="TextBox 18">
            <a:extLst>
              <a:ext uri="{FF2B5EF4-FFF2-40B4-BE49-F238E27FC236}">
                <a16:creationId xmlns:a16="http://schemas.microsoft.com/office/drawing/2014/main" id="{A90D2781-48F8-467B-B4AE-654139F714C3}"/>
              </a:ext>
            </a:extLst>
          </p:cNvPr>
          <p:cNvSpPr txBox="1"/>
          <p:nvPr/>
        </p:nvSpPr>
        <p:spPr>
          <a:xfrm>
            <a:off x="3784185" y="2304414"/>
            <a:ext cx="1747914" cy="461665"/>
          </a:xfrm>
          <a:prstGeom prst="rect">
            <a:avLst/>
          </a:prstGeom>
          <a:noFill/>
        </p:spPr>
        <p:txBody>
          <a:bodyPr wrap="none" rtlCol="0">
            <a:spAutoFit/>
          </a:bodyPr>
          <a:lstStyle/>
          <a:p>
            <a:r>
              <a:rPr lang="en-US" sz="2400" dirty="0">
                <a:solidFill>
                  <a:srgbClr val="C00000"/>
                </a:solidFill>
              </a:rPr>
              <a:t>Value to test</a:t>
            </a:r>
          </a:p>
        </p:txBody>
      </p:sp>
      <p:sp>
        <p:nvSpPr>
          <p:cNvPr id="21" name="TextBox 20">
            <a:extLst>
              <a:ext uri="{FF2B5EF4-FFF2-40B4-BE49-F238E27FC236}">
                <a16:creationId xmlns:a16="http://schemas.microsoft.com/office/drawing/2014/main" id="{4CDF7FFF-3061-44E0-8724-0862A9E95CE6}"/>
              </a:ext>
            </a:extLst>
          </p:cNvPr>
          <p:cNvSpPr txBox="1"/>
          <p:nvPr/>
        </p:nvSpPr>
        <p:spPr>
          <a:xfrm>
            <a:off x="5760064" y="2304414"/>
            <a:ext cx="4119269" cy="461665"/>
          </a:xfrm>
          <a:prstGeom prst="rect">
            <a:avLst/>
          </a:prstGeom>
          <a:noFill/>
        </p:spPr>
        <p:txBody>
          <a:bodyPr wrap="none" rtlCol="0">
            <a:spAutoFit/>
          </a:bodyPr>
          <a:lstStyle/>
          <a:p>
            <a:r>
              <a:rPr lang="en-US" sz="2400" dirty="0">
                <a:solidFill>
                  <a:srgbClr val="C00000"/>
                </a:solidFill>
              </a:rPr>
              <a:t>“greater”, “less”, or “</a:t>
            </a:r>
            <a:r>
              <a:rPr lang="en-US" sz="2400" dirty="0" err="1">
                <a:solidFill>
                  <a:srgbClr val="C00000"/>
                </a:solidFill>
              </a:rPr>
              <a:t>two.sided</a:t>
            </a:r>
            <a:r>
              <a:rPr lang="en-US" sz="2400" dirty="0">
                <a:solidFill>
                  <a:srgbClr val="C00000"/>
                </a:solidFill>
              </a:rPr>
              <a:t>”</a:t>
            </a:r>
          </a:p>
        </p:txBody>
      </p:sp>
      <p:sp>
        <p:nvSpPr>
          <p:cNvPr id="25" name="TextBox 24">
            <a:extLst>
              <a:ext uri="{FF2B5EF4-FFF2-40B4-BE49-F238E27FC236}">
                <a16:creationId xmlns:a16="http://schemas.microsoft.com/office/drawing/2014/main" id="{3538834D-E604-444C-B376-8B7A7E004902}"/>
              </a:ext>
            </a:extLst>
          </p:cNvPr>
          <p:cNvSpPr txBox="1"/>
          <p:nvPr/>
        </p:nvSpPr>
        <p:spPr>
          <a:xfrm>
            <a:off x="8022446" y="3764137"/>
            <a:ext cx="3713774" cy="461665"/>
          </a:xfrm>
          <a:prstGeom prst="rect">
            <a:avLst/>
          </a:prstGeom>
          <a:noFill/>
        </p:spPr>
        <p:txBody>
          <a:bodyPr wrap="none" rtlCol="0">
            <a:spAutoFit/>
          </a:bodyPr>
          <a:lstStyle/>
          <a:p>
            <a:r>
              <a:rPr lang="en-US" sz="2400" dirty="0">
                <a:solidFill>
                  <a:srgbClr val="C00000"/>
                </a:solidFill>
              </a:rPr>
              <a:t>Level for confidence interval</a:t>
            </a:r>
          </a:p>
        </p:txBody>
      </p:sp>
      <p:sp>
        <p:nvSpPr>
          <p:cNvPr id="3" name="Footer Placeholder 2">
            <a:extLst>
              <a:ext uri="{FF2B5EF4-FFF2-40B4-BE49-F238E27FC236}">
                <a16:creationId xmlns:a16="http://schemas.microsoft.com/office/drawing/2014/main" id="{B7BCCC15-0988-41BA-ABA7-090B2E3DDBE3}"/>
              </a:ext>
            </a:extLst>
          </p:cNvPr>
          <p:cNvSpPr>
            <a:spLocks noGrp="1"/>
          </p:cNvSpPr>
          <p:nvPr>
            <p:ph type="ftr" sz="quarter" idx="11"/>
          </p:nvPr>
        </p:nvSpPr>
        <p:spPr/>
        <p:txBody>
          <a:bodyPr/>
          <a:lstStyle/>
          <a:p>
            <a:r>
              <a:rPr lang="en-US"/>
              <a:t>Lecture 8 - Comparing Groups II</a:t>
            </a:r>
          </a:p>
        </p:txBody>
      </p:sp>
      <p:sp>
        <p:nvSpPr>
          <p:cNvPr id="9" name="Slide Number Placeholder 8">
            <a:extLst>
              <a:ext uri="{FF2B5EF4-FFF2-40B4-BE49-F238E27FC236}">
                <a16:creationId xmlns:a16="http://schemas.microsoft.com/office/drawing/2014/main" id="{FD058043-692B-475D-94D5-94E4F179FA4F}"/>
              </a:ext>
            </a:extLst>
          </p:cNvPr>
          <p:cNvSpPr>
            <a:spLocks noGrp="1"/>
          </p:cNvSpPr>
          <p:nvPr>
            <p:ph type="sldNum" sz="quarter" idx="12"/>
          </p:nvPr>
        </p:nvSpPr>
        <p:spPr/>
        <p:txBody>
          <a:bodyPr/>
          <a:lstStyle/>
          <a:p>
            <a:fld id="{E699842A-5F68-490D-BD7E-70D550255E4A}" type="slidenum">
              <a:rPr lang="en-US" smtClean="0"/>
              <a:t>11</a:t>
            </a:fld>
            <a:endParaRPr lang="en-US"/>
          </a:p>
        </p:txBody>
      </p:sp>
      <p:sp>
        <p:nvSpPr>
          <p:cNvPr id="12" name="TextBox 11">
            <a:extLst>
              <a:ext uri="{FF2B5EF4-FFF2-40B4-BE49-F238E27FC236}">
                <a16:creationId xmlns:a16="http://schemas.microsoft.com/office/drawing/2014/main" id="{709888F9-E64A-F046-8FB1-D8F16A91630E}"/>
              </a:ext>
            </a:extLst>
          </p:cNvPr>
          <p:cNvSpPr txBox="1"/>
          <p:nvPr/>
        </p:nvSpPr>
        <p:spPr>
          <a:xfrm>
            <a:off x="633352" y="1377958"/>
            <a:ext cx="9143791" cy="1231106"/>
          </a:xfrm>
          <a:prstGeom prst="rect">
            <a:avLst/>
          </a:prstGeom>
          <a:noFill/>
        </p:spPr>
        <p:txBody>
          <a:bodyPr wrap="square" rtlCol="0">
            <a:spAutoFit/>
          </a:bodyPr>
          <a:lstStyle/>
          <a:p>
            <a:r>
              <a:rPr lang="en-US" sz="2800" u="sng" dirty="0"/>
              <a:t>Qu</a:t>
            </a:r>
            <a:r>
              <a:rPr lang="en-US" sz="2800" dirty="0"/>
              <a:t>: Was the average test score among all students admitted to CBA less than 1200?</a:t>
            </a:r>
          </a:p>
          <a:p>
            <a:endParaRPr lang="en-US" dirty="0"/>
          </a:p>
        </p:txBody>
      </p:sp>
      <p:sp>
        <p:nvSpPr>
          <p:cNvPr id="22" name="Title 1">
            <a:extLst>
              <a:ext uri="{FF2B5EF4-FFF2-40B4-BE49-F238E27FC236}">
                <a16:creationId xmlns:a16="http://schemas.microsoft.com/office/drawing/2014/main" id="{9E92A467-2ABB-AF40-B0B3-9389380C2352}"/>
              </a:ext>
            </a:extLst>
          </p:cNvPr>
          <p:cNvSpPr>
            <a:spLocks noGrp="1"/>
          </p:cNvSpPr>
          <p:nvPr>
            <p:ph type="title"/>
          </p:nvPr>
        </p:nvSpPr>
        <p:spPr>
          <a:xfrm>
            <a:off x="838200" y="365125"/>
            <a:ext cx="10515600" cy="1325563"/>
          </a:xfrm>
        </p:spPr>
        <p:txBody>
          <a:bodyPr/>
          <a:lstStyle/>
          <a:p>
            <a:r>
              <a:rPr lang="en-US" u="sng" dirty="0"/>
              <a:t>One sample </a:t>
            </a:r>
            <a:r>
              <a:rPr lang="en-US" u="sng" dirty="0" err="1"/>
              <a:t>t.test</a:t>
            </a:r>
            <a:r>
              <a:rPr lang="en-US" u="sng" dirty="0"/>
              <a:t>() in R</a:t>
            </a:r>
          </a:p>
        </p:txBody>
      </p:sp>
    </p:spTree>
    <p:extLst>
      <p:ext uri="{BB962C8B-B14F-4D97-AF65-F5344CB8AC3E}">
        <p14:creationId xmlns:p14="http://schemas.microsoft.com/office/powerpoint/2010/main" val="236426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8" grpId="0"/>
      <p:bldP spid="19" grpId="0"/>
      <p:bldP spid="21"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CF34F5-1003-4784-93C0-6D46EB7E3E21}"/>
              </a:ext>
            </a:extLst>
          </p:cNvPr>
          <p:cNvPicPr>
            <a:picLocks noGrp="1" noChangeAspect="1"/>
          </p:cNvPicPr>
          <p:nvPr>
            <p:ph idx="1"/>
          </p:nvPr>
        </p:nvPicPr>
        <p:blipFill>
          <a:blip r:embed="rId2"/>
          <a:stretch>
            <a:fillRect/>
          </a:stretch>
        </p:blipFill>
        <p:spPr>
          <a:xfrm>
            <a:off x="636312" y="2593771"/>
            <a:ext cx="10919375" cy="3268526"/>
          </a:xfrm>
          <a:prstGeom prst="rect">
            <a:avLst/>
          </a:prstGeom>
        </p:spPr>
      </p:pic>
      <p:sp>
        <p:nvSpPr>
          <p:cNvPr id="5" name="Rectangle: Rounded Corners 4">
            <a:extLst>
              <a:ext uri="{FF2B5EF4-FFF2-40B4-BE49-F238E27FC236}">
                <a16:creationId xmlns:a16="http://schemas.microsoft.com/office/drawing/2014/main" id="{62D9FD65-1B0F-42FF-BBB7-859477EA0C29}"/>
              </a:ext>
            </a:extLst>
          </p:cNvPr>
          <p:cNvSpPr/>
          <p:nvPr/>
        </p:nvSpPr>
        <p:spPr>
          <a:xfrm>
            <a:off x="3710153" y="3917976"/>
            <a:ext cx="2575034" cy="2523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CB7DC50-7384-457A-AE63-C8027FB0A1F1}"/>
              </a:ext>
            </a:extLst>
          </p:cNvPr>
          <p:cNvSpPr/>
          <p:nvPr/>
        </p:nvSpPr>
        <p:spPr>
          <a:xfrm>
            <a:off x="636311" y="4201758"/>
            <a:ext cx="7004709" cy="2733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7E05979-39A6-4459-ADFA-B3982F24F271}"/>
              </a:ext>
            </a:extLst>
          </p:cNvPr>
          <p:cNvSpPr/>
          <p:nvPr/>
        </p:nvSpPr>
        <p:spPr>
          <a:xfrm>
            <a:off x="636311" y="5273909"/>
            <a:ext cx="1360655" cy="5883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34B60E1-1D5A-4753-9FC3-949ABC36F596}"/>
              </a:ext>
            </a:extLst>
          </p:cNvPr>
          <p:cNvCxnSpPr>
            <a:cxnSpLocks/>
          </p:cNvCxnSpPr>
          <p:nvPr/>
        </p:nvCxnSpPr>
        <p:spPr>
          <a:xfrm flipH="1">
            <a:off x="6290443" y="4033585"/>
            <a:ext cx="159231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0DD9D0C-8CAE-41A0-9985-E9FAFF357FA4}"/>
              </a:ext>
            </a:extLst>
          </p:cNvPr>
          <p:cNvSpPr txBox="1"/>
          <p:nvPr/>
        </p:nvSpPr>
        <p:spPr>
          <a:xfrm>
            <a:off x="7875215" y="3739745"/>
            <a:ext cx="2077685" cy="461665"/>
          </a:xfrm>
          <a:prstGeom prst="rect">
            <a:avLst/>
          </a:prstGeom>
          <a:noFill/>
        </p:spPr>
        <p:txBody>
          <a:bodyPr wrap="none" rtlCol="0">
            <a:spAutoFit/>
          </a:bodyPr>
          <a:lstStyle/>
          <a:p>
            <a:r>
              <a:rPr lang="en-US" sz="2400" dirty="0">
                <a:solidFill>
                  <a:srgbClr val="C00000"/>
                </a:solidFill>
              </a:rPr>
              <a:t>p-value for test</a:t>
            </a:r>
          </a:p>
        </p:txBody>
      </p:sp>
      <p:cxnSp>
        <p:nvCxnSpPr>
          <p:cNvPr id="13" name="Straight Arrow Connector 12">
            <a:extLst>
              <a:ext uri="{FF2B5EF4-FFF2-40B4-BE49-F238E27FC236}">
                <a16:creationId xmlns:a16="http://schemas.microsoft.com/office/drawing/2014/main" id="{43ED92CD-DA2D-4667-868B-A6398D166DB5}"/>
              </a:ext>
            </a:extLst>
          </p:cNvPr>
          <p:cNvCxnSpPr>
            <a:cxnSpLocks/>
          </p:cNvCxnSpPr>
          <p:nvPr/>
        </p:nvCxnSpPr>
        <p:spPr>
          <a:xfrm flipH="1">
            <a:off x="7641020" y="4338441"/>
            <a:ext cx="24173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83EF81-D794-45D1-9724-5C3C96235FAA}"/>
              </a:ext>
            </a:extLst>
          </p:cNvPr>
          <p:cNvSpPr txBox="1"/>
          <p:nvPr/>
        </p:nvSpPr>
        <p:spPr>
          <a:xfrm>
            <a:off x="7882759" y="4086191"/>
            <a:ext cx="2498697" cy="461665"/>
          </a:xfrm>
          <a:prstGeom prst="rect">
            <a:avLst/>
          </a:prstGeom>
          <a:noFill/>
        </p:spPr>
        <p:txBody>
          <a:bodyPr wrap="none" rtlCol="0">
            <a:spAutoFit/>
          </a:bodyPr>
          <a:lstStyle/>
          <a:p>
            <a:r>
              <a:rPr lang="en-US" sz="2400" dirty="0">
                <a:solidFill>
                  <a:srgbClr val="C00000"/>
                </a:solidFill>
              </a:rPr>
              <a:t>what we’re testing</a:t>
            </a:r>
          </a:p>
        </p:txBody>
      </p:sp>
      <p:cxnSp>
        <p:nvCxnSpPr>
          <p:cNvPr id="16" name="Straight Arrow Connector 15">
            <a:extLst>
              <a:ext uri="{FF2B5EF4-FFF2-40B4-BE49-F238E27FC236}">
                <a16:creationId xmlns:a16="http://schemas.microsoft.com/office/drawing/2014/main" id="{688CB820-2AAF-448B-A8E0-5E8933A61855}"/>
              </a:ext>
            </a:extLst>
          </p:cNvPr>
          <p:cNvCxnSpPr>
            <a:cxnSpLocks/>
          </p:cNvCxnSpPr>
          <p:nvPr/>
        </p:nvCxnSpPr>
        <p:spPr>
          <a:xfrm flipH="1">
            <a:off x="2075027" y="5578212"/>
            <a:ext cx="159231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172372B-FCCA-4E12-8C8D-C07A4F0CB38E}"/>
              </a:ext>
            </a:extLst>
          </p:cNvPr>
          <p:cNvSpPr txBox="1"/>
          <p:nvPr/>
        </p:nvSpPr>
        <p:spPr>
          <a:xfrm>
            <a:off x="3659799" y="5284372"/>
            <a:ext cx="2314480" cy="461665"/>
          </a:xfrm>
          <a:prstGeom prst="rect">
            <a:avLst/>
          </a:prstGeom>
          <a:noFill/>
        </p:spPr>
        <p:txBody>
          <a:bodyPr wrap="none" rtlCol="0">
            <a:spAutoFit/>
          </a:bodyPr>
          <a:lstStyle/>
          <a:p>
            <a:r>
              <a:rPr lang="en-US" sz="2400" dirty="0">
                <a:solidFill>
                  <a:srgbClr val="C00000"/>
                </a:solidFill>
              </a:rPr>
              <a:t>average is shown</a:t>
            </a:r>
          </a:p>
        </p:txBody>
      </p:sp>
      <p:sp>
        <p:nvSpPr>
          <p:cNvPr id="18" name="TextBox 17">
            <a:extLst>
              <a:ext uri="{FF2B5EF4-FFF2-40B4-BE49-F238E27FC236}">
                <a16:creationId xmlns:a16="http://schemas.microsoft.com/office/drawing/2014/main" id="{8C89A6B5-37AD-4182-BD24-9B1072C297F5}"/>
              </a:ext>
            </a:extLst>
          </p:cNvPr>
          <p:cNvSpPr txBox="1"/>
          <p:nvPr/>
        </p:nvSpPr>
        <p:spPr>
          <a:xfrm>
            <a:off x="1905995" y="5855819"/>
            <a:ext cx="9611990" cy="461665"/>
          </a:xfrm>
          <a:prstGeom prst="rect">
            <a:avLst/>
          </a:prstGeom>
          <a:noFill/>
        </p:spPr>
        <p:txBody>
          <a:bodyPr wrap="none" rtlCol="0">
            <a:spAutoFit/>
          </a:bodyPr>
          <a:lstStyle/>
          <a:p>
            <a:r>
              <a:rPr lang="en-US" sz="2400" dirty="0">
                <a:solidFill>
                  <a:srgbClr val="7030A0"/>
                </a:solidFill>
              </a:rPr>
              <a:t>Since the p-value is very small, stat. sign. evidence the mean is less 1200</a:t>
            </a:r>
          </a:p>
        </p:txBody>
      </p:sp>
      <p:sp>
        <p:nvSpPr>
          <p:cNvPr id="19" name="Rectangle: Rounded Corners 18">
            <a:extLst>
              <a:ext uri="{FF2B5EF4-FFF2-40B4-BE49-F238E27FC236}">
                <a16:creationId xmlns:a16="http://schemas.microsoft.com/office/drawing/2014/main" id="{0A28F8A8-6D4F-4D0D-978F-B53CDA197FB1}"/>
              </a:ext>
            </a:extLst>
          </p:cNvPr>
          <p:cNvSpPr/>
          <p:nvPr/>
        </p:nvSpPr>
        <p:spPr>
          <a:xfrm>
            <a:off x="592552" y="4491381"/>
            <a:ext cx="4336800" cy="4880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00DB467-8F21-4561-BC1D-2C76E16A80D6}"/>
              </a:ext>
            </a:extLst>
          </p:cNvPr>
          <p:cNvCxnSpPr>
            <a:cxnSpLocks/>
          </p:cNvCxnSpPr>
          <p:nvPr/>
        </p:nvCxnSpPr>
        <p:spPr>
          <a:xfrm flipH="1">
            <a:off x="4970104" y="4743625"/>
            <a:ext cx="159231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11524D8-0205-41CB-8EB1-312DF2FBF47E}"/>
              </a:ext>
            </a:extLst>
          </p:cNvPr>
          <p:cNvSpPr txBox="1"/>
          <p:nvPr/>
        </p:nvSpPr>
        <p:spPr>
          <a:xfrm>
            <a:off x="6575896" y="4449785"/>
            <a:ext cx="4347472" cy="830997"/>
          </a:xfrm>
          <a:prstGeom prst="rect">
            <a:avLst/>
          </a:prstGeom>
          <a:noFill/>
        </p:spPr>
        <p:txBody>
          <a:bodyPr wrap="none" rtlCol="0">
            <a:spAutoFit/>
          </a:bodyPr>
          <a:lstStyle/>
          <a:p>
            <a:r>
              <a:rPr lang="en-US" sz="2400" dirty="0">
                <a:solidFill>
                  <a:srgbClr val="C00000"/>
                </a:solidFill>
              </a:rPr>
              <a:t>confidence interval</a:t>
            </a:r>
          </a:p>
          <a:p>
            <a:r>
              <a:rPr lang="en-US" sz="2400" dirty="0">
                <a:solidFill>
                  <a:srgbClr val="C00000"/>
                </a:solidFill>
              </a:rPr>
              <a:t>(only relevant for two-sided test) </a:t>
            </a:r>
          </a:p>
        </p:txBody>
      </p:sp>
      <p:sp>
        <p:nvSpPr>
          <p:cNvPr id="3" name="Footer Placeholder 2">
            <a:extLst>
              <a:ext uri="{FF2B5EF4-FFF2-40B4-BE49-F238E27FC236}">
                <a16:creationId xmlns:a16="http://schemas.microsoft.com/office/drawing/2014/main" id="{EB4BFC37-404C-4A30-A68D-39BB9368A61F}"/>
              </a:ext>
            </a:extLst>
          </p:cNvPr>
          <p:cNvSpPr>
            <a:spLocks noGrp="1"/>
          </p:cNvSpPr>
          <p:nvPr>
            <p:ph type="ftr" sz="quarter" idx="11"/>
          </p:nvPr>
        </p:nvSpPr>
        <p:spPr/>
        <p:txBody>
          <a:bodyPr/>
          <a:lstStyle/>
          <a:p>
            <a:r>
              <a:rPr lang="en-US"/>
              <a:t>Lecture 8 - Comparing Groups II</a:t>
            </a:r>
          </a:p>
        </p:txBody>
      </p:sp>
      <p:sp>
        <p:nvSpPr>
          <p:cNvPr id="8" name="Slide Number Placeholder 7">
            <a:extLst>
              <a:ext uri="{FF2B5EF4-FFF2-40B4-BE49-F238E27FC236}">
                <a16:creationId xmlns:a16="http://schemas.microsoft.com/office/drawing/2014/main" id="{B37BC3C8-ACD2-40FE-B0C1-CBE496E2DD11}"/>
              </a:ext>
            </a:extLst>
          </p:cNvPr>
          <p:cNvSpPr>
            <a:spLocks noGrp="1"/>
          </p:cNvSpPr>
          <p:nvPr>
            <p:ph type="sldNum" sz="quarter" idx="12"/>
          </p:nvPr>
        </p:nvSpPr>
        <p:spPr/>
        <p:txBody>
          <a:bodyPr/>
          <a:lstStyle/>
          <a:p>
            <a:fld id="{E699842A-5F68-490D-BD7E-70D550255E4A}" type="slidenum">
              <a:rPr lang="en-US" smtClean="0"/>
              <a:t>12</a:t>
            </a:fld>
            <a:endParaRPr lang="en-US"/>
          </a:p>
        </p:txBody>
      </p:sp>
      <p:sp>
        <p:nvSpPr>
          <p:cNvPr id="23" name="TextBox 22">
            <a:extLst>
              <a:ext uri="{FF2B5EF4-FFF2-40B4-BE49-F238E27FC236}">
                <a16:creationId xmlns:a16="http://schemas.microsoft.com/office/drawing/2014/main" id="{F480B705-09EE-804B-9D23-C03E3A126C45}"/>
              </a:ext>
            </a:extLst>
          </p:cNvPr>
          <p:cNvSpPr txBox="1"/>
          <p:nvPr/>
        </p:nvSpPr>
        <p:spPr>
          <a:xfrm>
            <a:off x="543548" y="1417915"/>
            <a:ext cx="9233230" cy="1231106"/>
          </a:xfrm>
          <a:prstGeom prst="rect">
            <a:avLst/>
          </a:prstGeom>
          <a:noFill/>
        </p:spPr>
        <p:txBody>
          <a:bodyPr wrap="square" rtlCol="0">
            <a:spAutoFit/>
          </a:bodyPr>
          <a:lstStyle/>
          <a:p>
            <a:r>
              <a:rPr lang="en-US" sz="2800" u="sng" dirty="0"/>
              <a:t>Qu</a:t>
            </a:r>
            <a:r>
              <a:rPr lang="en-US" sz="2800" dirty="0"/>
              <a:t>: Was the average test score among all students admitted to CBA less than 1200?</a:t>
            </a:r>
          </a:p>
          <a:p>
            <a:endParaRPr lang="en-US" dirty="0"/>
          </a:p>
        </p:txBody>
      </p:sp>
      <p:sp>
        <p:nvSpPr>
          <p:cNvPr id="22" name="Title 1">
            <a:extLst>
              <a:ext uri="{FF2B5EF4-FFF2-40B4-BE49-F238E27FC236}">
                <a16:creationId xmlns:a16="http://schemas.microsoft.com/office/drawing/2014/main" id="{9D22B99C-1D5E-4F42-830E-5A407EDF3232}"/>
              </a:ext>
            </a:extLst>
          </p:cNvPr>
          <p:cNvSpPr>
            <a:spLocks noGrp="1"/>
          </p:cNvSpPr>
          <p:nvPr>
            <p:ph type="title"/>
          </p:nvPr>
        </p:nvSpPr>
        <p:spPr>
          <a:xfrm>
            <a:off x="838200" y="365125"/>
            <a:ext cx="10515600" cy="1325563"/>
          </a:xfrm>
        </p:spPr>
        <p:txBody>
          <a:bodyPr/>
          <a:lstStyle/>
          <a:p>
            <a:r>
              <a:rPr lang="en-US" u="sng" dirty="0"/>
              <a:t>One sample </a:t>
            </a:r>
            <a:r>
              <a:rPr lang="en-US" u="sng" dirty="0" err="1"/>
              <a:t>t.test</a:t>
            </a:r>
            <a:r>
              <a:rPr lang="en-US" u="sng" dirty="0"/>
              <a:t>() in R</a:t>
            </a:r>
          </a:p>
        </p:txBody>
      </p:sp>
    </p:spTree>
    <p:extLst>
      <p:ext uri="{BB962C8B-B14F-4D97-AF65-F5344CB8AC3E}">
        <p14:creationId xmlns:p14="http://schemas.microsoft.com/office/powerpoint/2010/main" val="279512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4" grpId="0"/>
      <p:bldP spid="17" grpId="0"/>
      <p:bldP spid="18" grpId="0"/>
      <p:bldP spid="19"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1866-EEA5-424E-9192-80A509549A7D}"/>
              </a:ext>
            </a:extLst>
          </p:cNvPr>
          <p:cNvSpPr>
            <a:spLocks noGrp="1"/>
          </p:cNvSpPr>
          <p:nvPr>
            <p:ph type="title"/>
          </p:nvPr>
        </p:nvSpPr>
        <p:spPr>
          <a:xfrm>
            <a:off x="838200" y="365125"/>
            <a:ext cx="10789920" cy="1325563"/>
          </a:xfrm>
        </p:spPr>
        <p:txBody>
          <a:bodyPr/>
          <a:lstStyle/>
          <a:p>
            <a:r>
              <a:rPr lang="en-US" u="sng" dirty="0"/>
              <a:t>Motivation: two sample </a:t>
            </a:r>
            <a:r>
              <a:rPr lang="en-US" u="sng" dirty="0" err="1"/>
              <a:t>t.tests</a:t>
            </a:r>
            <a:endParaRPr lang="en-US" u="sng" dirty="0"/>
          </a:p>
        </p:txBody>
      </p:sp>
      <p:sp>
        <p:nvSpPr>
          <p:cNvPr id="3" name="Content Placeholder 2">
            <a:extLst>
              <a:ext uri="{FF2B5EF4-FFF2-40B4-BE49-F238E27FC236}">
                <a16:creationId xmlns:a16="http://schemas.microsoft.com/office/drawing/2014/main" id="{4160E8C0-092F-4368-B91E-FA41C2B97F0E}"/>
              </a:ext>
            </a:extLst>
          </p:cNvPr>
          <p:cNvSpPr>
            <a:spLocks noGrp="1"/>
          </p:cNvSpPr>
          <p:nvPr>
            <p:ph idx="1"/>
          </p:nvPr>
        </p:nvSpPr>
        <p:spPr>
          <a:xfrm>
            <a:off x="838200" y="1690688"/>
            <a:ext cx="10515600" cy="4351338"/>
          </a:xfrm>
        </p:spPr>
        <p:txBody>
          <a:bodyPr>
            <a:noAutofit/>
          </a:bodyPr>
          <a:lstStyle/>
          <a:p>
            <a:r>
              <a:rPr lang="en-US" u="sng" dirty="0"/>
              <a:t>Problem</a:t>
            </a:r>
            <a:r>
              <a:rPr lang="en-US" dirty="0"/>
              <a:t>: Want test if two samples</a:t>
            </a:r>
            <a:r>
              <a:rPr lang="en-US" i="1" dirty="0"/>
              <a:t> </a:t>
            </a:r>
            <a:r>
              <a:rPr lang="en-US" dirty="0"/>
              <a:t>drawn from an unknown Normal Distributions X</a:t>
            </a:r>
            <a:r>
              <a:rPr lang="en-US" baseline="-25000" dirty="0"/>
              <a:t>1 </a:t>
            </a:r>
            <a:r>
              <a:rPr lang="en-US" dirty="0"/>
              <a:t>, X</a:t>
            </a:r>
            <a:r>
              <a:rPr lang="en-US" baseline="-25000" dirty="0"/>
              <a:t>2 </a:t>
            </a:r>
            <a:r>
              <a:rPr lang="en-US" dirty="0"/>
              <a:t>, … , X</a:t>
            </a:r>
            <a:r>
              <a:rPr lang="en-US" baseline="-25000" dirty="0"/>
              <a:t>N</a:t>
            </a:r>
            <a:r>
              <a:rPr lang="en-US" dirty="0"/>
              <a:t>  ~ N(?, σ</a:t>
            </a:r>
            <a:r>
              <a:rPr lang="en-US" baseline="-25000" dirty="0"/>
              <a:t>1</a:t>
            </a:r>
            <a:r>
              <a:rPr lang="en-US" dirty="0"/>
              <a:t>) and Y</a:t>
            </a:r>
            <a:r>
              <a:rPr lang="en-US" baseline="-25000" dirty="0"/>
              <a:t>1 </a:t>
            </a:r>
            <a:r>
              <a:rPr lang="en-US" dirty="0"/>
              <a:t>, Y</a:t>
            </a:r>
            <a:r>
              <a:rPr lang="en-US" baseline="-25000" dirty="0"/>
              <a:t>2 </a:t>
            </a:r>
            <a:r>
              <a:rPr lang="en-US" dirty="0"/>
              <a:t>, … , Y</a:t>
            </a:r>
            <a:r>
              <a:rPr lang="en-US" baseline="-25000" dirty="0"/>
              <a:t>M</a:t>
            </a:r>
            <a:r>
              <a:rPr lang="en-US" dirty="0"/>
              <a:t> ~ N(?, σ</a:t>
            </a:r>
            <a:r>
              <a:rPr lang="en-US" baseline="-25000" dirty="0"/>
              <a:t>2</a:t>
            </a:r>
            <a:r>
              <a:rPr lang="en-US" dirty="0"/>
              <a:t>)  and have different means.</a:t>
            </a:r>
          </a:p>
          <a:p>
            <a:r>
              <a:rPr lang="en-US" dirty="0"/>
              <a:t>T statistic here is uses same idea, a little bit more complicated</a:t>
            </a:r>
          </a:p>
          <a:p>
            <a:endParaRPr lang="en-US" dirty="0"/>
          </a:p>
          <a:p>
            <a:endParaRPr lang="en-US" dirty="0"/>
          </a:p>
          <a:p>
            <a:pPr marL="0" indent="0">
              <a:buNone/>
            </a:pPr>
            <a:endParaRPr lang="en-US" dirty="0"/>
          </a:p>
          <a:p>
            <a:r>
              <a:rPr lang="en-US" dirty="0"/>
              <a:t>It turns out this statistic T also has a t-distribution</a:t>
            </a:r>
          </a:p>
        </p:txBody>
      </p:sp>
      <p:sp>
        <p:nvSpPr>
          <p:cNvPr id="5" name="Footer Placeholder 4">
            <a:extLst>
              <a:ext uri="{FF2B5EF4-FFF2-40B4-BE49-F238E27FC236}">
                <a16:creationId xmlns:a16="http://schemas.microsoft.com/office/drawing/2014/main" id="{BD133688-E227-4FE6-824E-319502DBB120}"/>
              </a:ext>
            </a:extLst>
          </p:cNvPr>
          <p:cNvSpPr>
            <a:spLocks noGrp="1"/>
          </p:cNvSpPr>
          <p:nvPr>
            <p:ph type="ftr" sz="quarter" idx="11"/>
          </p:nvPr>
        </p:nvSpPr>
        <p:spPr/>
        <p:txBody>
          <a:bodyPr/>
          <a:lstStyle/>
          <a:p>
            <a:r>
              <a:rPr lang="en-US"/>
              <a:t>Lecture 7 - Comparing Groups 1</a:t>
            </a:r>
          </a:p>
        </p:txBody>
      </p:sp>
      <p:sp>
        <p:nvSpPr>
          <p:cNvPr id="7" name="Slide Number Placeholder 6">
            <a:extLst>
              <a:ext uri="{FF2B5EF4-FFF2-40B4-BE49-F238E27FC236}">
                <a16:creationId xmlns:a16="http://schemas.microsoft.com/office/drawing/2014/main" id="{E7D5B905-6C45-4CEE-BAE1-95169BC2F01A}"/>
              </a:ext>
            </a:extLst>
          </p:cNvPr>
          <p:cNvSpPr>
            <a:spLocks noGrp="1"/>
          </p:cNvSpPr>
          <p:nvPr>
            <p:ph type="sldNum" sz="quarter" idx="12"/>
          </p:nvPr>
        </p:nvSpPr>
        <p:spPr/>
        <p:txBody>
          <a:bodyPr/>
          <a:lstStyle/>
          <a:p>
            <a:fld id="{2ED2C57A-F7DF-46C2-A706-F642AD4437AF}" type="slidenum">
              <a:rPr lang="en-US" smtClean="0"/>
              <a:t>13</a:t>
            </a:fld>
            <a:endParaRPr lang="en-US"/>
          </a:p>
        </p:txBody>
      </p:sp>
      <mc:AlternateContent xmlns:mc="http://schemas.openxmlformats.org/markup-compatibility/2006">
        <mc:Choice xmlns:a14="http://schemas.microsoft.com/office/drawing/2010/main" Requires="a14">
          <p:sp>
            <p:nvSpPr>
              <p:cNvPr id="9" name="TextBox 8"/>
              <p:cNvSpPr txBox="1"/>
              <p:nvPr/>
            </p:nvSpPr>
            <p:spPr>
              <a:xfrm>
                <a:off x="6879910" y="3658979"/>
                <a:ext cx="2546979" cy="1240917"/>
              </a:xfrm>
              <a:prstGeom prst="rect">
                <a:avLst/>
              </a:prstGeom>
              <a:noFill/>
            </p:spPr>
            <p:txBody>
              <a:bodyPr wrap="none" rtlCol="0">
                <a:spAutoFit/>
              </a:bodyPr>
              <a:lstStyle/>
              <a:p>
                <a:r>
                  <a:rPr lang="en-US" sz="3200" b="0" dirty="0"/>
                  <a:t>T </a:t>
                </a:r>
                <a14:m>
                  <m:oMath xmlns:m="http://schemas.openxmlformats.org/officeDocument/2006/math">
                    <m:r>
                      <a:rPr lang="en-US" sz="3200" b="0" i="1" smtClean="0">
                        <a:latin typeface="Cambria Math" charset="0"/>
                      </a:rPr>
                      <m:t>= </m:t>
                    </m:r>
                    <m:f>
                      <m:fPr>
                        <m:ctrlPr>
                          <a:rPr lang="mr-IN" sz="3200" b="0" i="1" smtClean="0">
                            <a:latin typeface="Cambria Math" panose="02040503050406030204" pitchFamily="18" charset="0"/>
                          </a:rPr>
                        </m:ctrlPr>
                      </m:fPr>
                      <m:num>
                        <m:acc>
                          <m:accPr>
                            <m:chr m:val="̅"/>
                            <m:ctrlPr>
                              <a:rPr lang="en-US" sz="3200" i="1">
                                <a:latin typeface="Cambria Math" panose="02040503050406030204" pitchFamily="18" charset="0"/>
                              </a:rPr>
                            </m:ctrlPr>
                          </m:accPr>
                          <m:e>
                            <m:r>
                              <a:rPr lang="en-US" sz="3200" i="1">
                                <a:latin typeface="Cambria Math" charset="0"/>
                              </a:rPr>
                              <m:t>𝑋</m:t>
                            </m:r>
                          </m:e>
                        </m:acc>
                        <m:r>
                          <m:rPr>
                            <m:nor/>
                          </m:rPr>
                          <a:rPr lang="en-US" sz="3200" dirty="0"/>
                          <m:t> − </m:t>
                        </m:r>
                        <m:acc>
                          <m:accPr>
                            <m:chr m:val="̅"/>
                            <m:ctrlPr>
                              <a:rPr lang="en-US" sz="3200" b="0" i="1" dirty="0" smtClean="0">
                                <a:latin typeface="Cambria Math" panose="02040503050406030204" pitchFamily="18" charset="0"/>
                              </a:rPr>
                            </m:ctrlPr>
                          </m:accPr>
                          <m:e>
                            <m:r>
                              <a:rPr lang="en-US" sz="3200" b="0" i="1" dirty="0" smtClean="0">
                                <a:latin typeface="Cambria Math" charset="0"/>
                              </a:rPr>
                              <m:t>𝑌</m:t>
                            </m:r>
                          </m:e>
                        </m:acc>
                        <m:r>
                          <m:rPr>
                            <m:nor/>
                          </m:rPr>
                          <a:rPr lang="en-US" sz="3200" dirty="0"/>
                          <m:t> </m:t>
                        </m:r>
                      </m:num>
                      <m:den>
                        <m:rad>
                          <m:radPr>
                            <m:degHide m:val="on"/>
                            <m:ctrlPr>
                              <a:rPr lang="mr-IN" sz="3200" b="0" i="1" smtClean="0">
                                <a:latin typeface="Cambria Math" panose="02040503050406030204" pitchFamily="18" charset="0"/>
                              </a:rPr>
                            </m:ctrlPr>
                          </m:radPr>
                          <m:deg/>
                          <m:e>
                            <m:sSup>
                              <m:sSupPr>
                                <m:ctrlPr>
                                  <a:rPr lang="en-US" sz="3200" i="1" dirty="0">
                                    <a:latin typeface="Cambria Math" panose="02040503050406030204" pitchFamily="18" charset="0"/>
                                  </a:rPr>
                                </m:ctrlPr>
                              </m:sSupPr>
                              <m:e>
                                <m:r>
                                  <a:rPr lang="en-US" sz="3200" i="1" dirty="0">
                                    <a:latin typeface="Cambria Math" charset="0"/>
                                  </a:rPr>
                                  <m:t>𝑠</m:t>
                                </m:r>
                              </m:e>
                              <m:sup>
                                <m:r>
                                  <a:rPr lang="en-US" sz="3200" i="1" dirty="0">
                                    <a:latin typeface="Cambria Math" charset="0"/>
                                  </a:rPr>
                                  <m:t>2</m:t>
                                </m:r>
                              </m:sup>
                            </m:sSup>
                            <m:r>
                              <a:rPr lang="en-US" sz="3200" dirty="0">
                                <a:latin typeface="Cambria Math" charset="0"/>
                              </a:rPr>
                              <m:t>(</m:t>
                            </m:r>
                            <m:f>
                              <m:fPr>
                                <m:ctrlPr>
                                  <a:rPr lang="mr-IN" sz="3200" i="1" dirty="0">
                                    <a:latin typeface="Cambria Math" panose="02040503050406030204" pitchFamily="18" charset="0"/>
                                  </a:rPr>
                                </m:ctrlPr>
                              </m:fPr>
                              <m:num>
                                <m:r>
                                  <a:rPr lang="en-US" sz="3200" i="1" dirty="0">
                                    <a:latin typeface="Cambria Math" charset="0"/>
                                  </a:rPr>
                                  <m:t>1</m:t>
                                </m:r>
                              </m:num>
                              <m:den>
                                <m:r>
                                  <a:rPr lang="en-US" sz="3200" i="1" dirty="0">
                                    <a:latin typeface="Cambria Math" charset="0"/>
                                  </a:rPr>
                                  <m:t>𝑁</m:t>
                                </m:r>
                              </m:den>
                            </m:f>
                            <m:r>
                              <a:rPr lang="en-US" sz="3200" i="1" dirty="0">
                                <a:latin typeface="Cambria Math" charset="0"/>
                              </a:rPr>
                              <m:t>+ </m:t>
                            </m:r>
                            <m:f>
                              <m:fPr>
                                <m:ctrlPr>
                                  <a:rPr lang="mr-IN" sz="3200" i="1" dirty="0">
                                    <a:latin typeface="Cambria Math" panose="02040503050406030204" pitchFamily="18" charset="0"/>
                                  </a:rPr>
                                </m:ctrlPr>
                              </m:fPr>
                              <m:num>
                                <m:r>
                                  <a:rPr lang="en-US" sz="3200" i="1" dirty="0">
                                    <a:latin typeface="Cambria Math" charset="0"/>
                                  </a:rPr>
                                  <m:t>1</m:t>
                                </m:r>
                              </m:num>
                              <m:den>
                                <m:r>
                                  <a:rPr lang="en-US" sz="3200" i="1" dirty="0">
                                    <a:latin typeface="Cambria Math" charset="0"/>
                                  </a:rPr>
                                  <m:t>𝑀</m:t>
                                </m:r>
                              </m:den>
                            </m:f>
                            <m:r>
                              <a:rPr lang="en-US" sz="3200" dirty="0">
                                <a:latin typeface="Cambria Math" charset="0"/>
                              </a:rPr>
                              <m:t>)</m:t>
                            </m:r>
                          </m:e>
                        </m:rad>
                      </m:den>
                    </m:f>
                  </m:oMath>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6879910" y="3658979"/>
                <a:ext cx="2546979" cy="1240917"/>
              </a:xfrm>
              <a:prstGeom prst="rect">
                <a:avLst/>
              </a:prstGeom>
              <a:blipFill>
                <a:blip r:embed="rId3"/>
                <a:stretch>
                  <a:fillRect l="-5941" t="-7143" r="-4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034421" y="3658979"/>
                <a:ext cx="5401928" cy="1088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 </m:t>
                      </m:r>
                      <m:f>
                        <m:fPr>
                          <m:ctrlPr>
                            <a:rPr lang="mr-IN" sz="3200" b="0" i="1" smtClean="0">
                              <a:latin typeface="Cambria Math" panose="02040503050406030204" pitchFamily="18" charset="0"/>
                            </a:rPr>
                          </m:ctrlPr>
                        </m:fPr>
                        <m:num>
                          <m:nary>
                            <m:naryPr>
                              <m:chr m:val="∑"/>
                              <m:subHide m:val="on"/>
                              <m:supHide m:val="on"/>
                              <m:ctrlPr>
                                <a:rPr lang="en-US" sz="3200" i="1">
                                  <a:latin typeface="Cambria Math" panose="02040503050406030204" pitchFamily="18" charset="0"/>
                                </a:rPr>
                              </m:ctrlPr>
                            </m:naryPr>
                            <m:sub/>
                            <m:sup/>
                            <m:e>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charset="0"/>
                                        </a:rPr>
                                        <m:t>(</m:t>
                                      </m:r>
                                      <m:r>
                                        <a:rPr lang="en-US" sz="3200" i="1">
                                          <a:latin typeface="Cambria Math" charset="0"/>
                                        </a:rPr>
                                        <m:t>𝑥</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𝑋</m:t>
                                      </m:r>
                                    </m:e>
                                  </m:acc>
                                  <m:r>
                                    <a:rPr lang="en-US" sz="3200" i="1">
                                      <a:latin typeface="Cambria Math" charset="0"/>
                                    </a:rPr>
                                    <m:t>)</m:t>
                                  </m:r>
                                </m:e>
                                <m:sup>
                                  <m:r>
                                    <a:rPr lang="en-US" sz="3200" i="1">
                                      <a:latin typeface="Cambria Math" charset="0"/>
                                    </a:rPr>
                                    <m:t>2</m:t>
                                  </m:r>
                                </m:sup>
                              </m:sSup>
                            </m:e>
                          </m:nary>
                          <m:r>
                            <m:rPr>
                              <m:nor/>
                            </m:rPr>
                            <a:rPr lang="en-US" sz="3200" dirty="0"/>
                            <m:t> + </m:t>
                          </m:r>
                          <m:nary>
                            <m:naryPr>
                              <m:chr m:val="∑"/>
                              <m:subHide m:val="on"/>
                              <m:supHide m:val="on"/>
                              <m:ctrlPr>
                                <a:rPr lang="en-US" sz="3200" i="1">
                                  <a:latin typeface="Cambria Math" panose="02040503050406030204" pitchFamily="18" charset="0"/>
                                </a:rPr>
                              </m:ctrlPr>
                            </m:naryPr>
                            <m:sub/>
                            <m:sup/>
                            <m:e>
                              <m:sSup>
                                <m:sSupPr>
                                  <m:ctrlPr>
                                    <a:rPr lang="en-US" sz="3200" i="1">
                                      <a:latin typeface="Cambria Math" panose="02040503050406030204" pitchFamily="18" charset="0"/>
                                    </a:rPr>
                                  </m:ctrlPr>
                                </m:sSupPr>
                                <m:e>
                                  <m:sSub>
                                    <m:sSubPr>
                                      <m:ctrlPr>
                                        <a:rPr lang="en-US" sz="3200" i="1">
                                          <a:latin typeface="Cambria Math" panose="02040503050406030204" pitchFamily="18" charset="0"/>
                                        </a:rPr>
                                      </m:ctrlPr>
                                    </m:sSubPr>
                                    <m:e>
                                      <m:r>
                                        <a:rPr lang="en-US" sz="3200" i="1">
                                          <a:latin typeface="Cambria Math" charset="0"/>
                                        </a:rPr>
                                        <m:t>(</m:t>
                                      </m:r>
                                      <m:r>
                                        <a:rPr lang="en-US" sz="3200" i="1">
                                          <a:latin typeface="Cambria Math" charset="0"/>
                                        </a:rPr>
                                        <m:t>𝑦</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r>
                                    <a:rPr lang="en-US" sz="3200" i="1">
                                      <a:latin typeface="Cambria Math" charset="0"/>
                                    </a:rPr>
                                    <m:t>)</m:t>
                                  </m:r>
                                </m:e>
                                <m:sup>
                                  <m:r>
                                    <a:rPr lang="en-US" sz="3200" i="1">
                                      <a:latin typeface="Cambria Math" charset="0"/>
                                    </a:rPr>
                                    <m:t>2</m:t>
                                  </m:r>
                                </m:sup>
                              </m:sSup>
                            </m:e>
                          </m:nary>
                        </m:num>
                        <m:den>
                          <m:r>
                            <a:rPr lang="en-US" sz="3200" b="0" i="1" smtClean="0">
                              <a:latin typeface="Cambria Math" charset="0"/>
                            </a:rPr>
                            <m:t>𝑁</m:t>
                          </m:r>
                          <m:r>
                            <a:rPr lang="en-US" sz="3200" b="0" i="1" smtClean="0">
                              <a:latin typeface="Cambria Math" charset="0"/>
                            </a:rPr>
                            <m:t>+</m:t>
                          </m:r>
                          <m:r>
                            <a:rPr lang="en-US" sz="3200" b="0" i="1" smtClean="0">
                              <a:latin typeface="Cambria Math" charset="0"/>
                            </a:rPr>
                            <m:t>𝑀</m:t>
                          </m:r>
                          <m:r>
                            <a:rPr lang="en-US" sz="3200" b="0" i="1" smtClean="0">
                              <a:latin typeface="Cambria Math" charset="0"/>
                            </a:rPr>
                            <m:t> −2</m:t>
                          </m:r>
                        </m:den>
                      </m:f>
                    </m:oMath>
                  </m:oMathPara>
                </a14:m>
                <a:endParaRPr lang="en-US" sz="3200" dirty="0"/>
              </a:p>
            </p:txBody>
          </p:sp>
        </mc:Choice>
        <mc:Fallback>
          <p:sp>
            <p:nvSpPr>
              <p:cNvPr id="4" name="TextBox 3"/>
              <p:cNvSpPr txBox="1">
                <a:spLocks noRot="1" noChangeAspect="1" noMove="1" noResize="1" noEditPoints="1" noAdjustHandles="1" noChangeArrowheads="1" noChangeShapeType="1" noTextEdit="1"/>
              </p:cNvSpPr>
              <p:nvPr/>
            </p:nvSpPr>
            <p:spPr>
              <a:xfrm>
                <a:off x="1034421" y="3658979"/>
                <a:ext cx="5401928" cy="1088696"/>
              </a:xfrm>
              <a:prstGeom prst="rect">
                <a:avLst/>
              </a:prstGeom>
              <a:blipFill>
                <a:blip r:embed="rId4"/>
                <a:stretch>
                  <a:fillRect t="-70930" b="-66279"/>
                </a:stretch>
              </a:blipFill>
            </p:spPr>
            <p:txBody>
              <a:bodyPr/>
              <a:lstStyle/>
              <a:p>
                <a:r>
                  <a:rPr lang="en-US">
                    <a:noFill/>
                  </a:rPr>
                  <a:t> </a:t>
                </a:r>
              </a:p>
            </p:txBody>
          </p:sp>
        </mc:Fallback>
      </mc:AlternateContent>
    </p:spTree>
    <p:extLst>
      <p:ext uri="{BB962C8B-B14F-4D97-AF65-F5344CB8AC3E}">
        <p14:creationId xmlns:p14="http://schemas.microsoft.com/office/powerpoint/2010/main" val="2517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14AC-8940-4886-8449-01C9B256DD66}"/>
              </a:ext>
            </a:extLst>
          </p:cNvPr>
          <p:cNvSpPr>
            <a:spLocks noGrp="1"/>
          </p:cNvSpPr>
          <p:nvPr>
            <p:ph type="title"/>
          </p:nvPr>
        </p:nvSpPr>
        <p:spPr>
          <a:xfrm>
            <a:off x="838199" y="365125"/>
            <a:ext cx="10936705" cy="1325563"/>
          </a:xfrm>
        </p:spPr>
        <p:txBody>
          <a:bodyPr/>
          <a:lstStyle/>
          <a:p>
            <a:r>
              <a:rPr lang="en-US" u="sng" dirty="0"/>
              <a:t>Two sample </a:t>
            </a:r>
            <a:r>
              <a:rPr lang="en-US" u="sng" dirty="0" err="1"/>
              <a:t>t.test</a:t>
            </a:r>
            <a:r>
              <a:rPr lang="en-US" u="sng" dirty="0"/>
              <a:t>() in R</a:t>
            </a:r>
          </a:p>
        </p:txBody>
      </p:sp>
      <p:sp>
        <p:nvSpPr>
          <p:cNvPr id="3" name="Content Placeholder 2">
            <a:extLst>
              <a:ext uri="{FF2B5EF4-FFF2-40B4-BE49-F238E27FC236}">
                <a16:creationId xmlns:a16="http://schemas.microsoft.com/office/drawing/2014/main" id="{7C523FC0-DDA1-4D0D-9580-21151DDA8A43}"/>
              </a:ext>
            </a:extLst>
          </p:cNvPr>
          <p:cNvSpPr>
            <a:spLocks noGrp="1"/>
          </p:cNvSpPr>
          <p:nvPr>
            <p:ph idx="1"/>
          </p:nvPr>
        </p:nvSpPr>
        <p:spPr>
          <a:xfrm>
            <a:off x="838200" y="1690688"/>
            <a:ext cx="10515600" cy="4486275"/>
          </a:xfrm>
        </p:spPr>
        <p:txBody>
          <a:bodyPr/>
          <a:lstStyle/>
          <a:p>
            <a:pPr marL="457200" lvl="1" indent="0">
              <a:buNone/>
            </a:pPr>
            <a:endParaRPr lang="en-US" dirty="0"/>
          </a:p>
          <a:p>
            <a:r>
              <a:rPr lang="en-US" dirty="0"/>
              <a:t>The format of the R command is:</a:t>
            </a:r>
          </a:p>
          <a:p>
            <a:pPr marL="0" indent="0" algn="ctr">
              <a:buNone/>
            </a:pPr>
            <a:r>
              <a:rPr lang="en-US" dirty="0" err="1"/>
              <a:t>t.test</a:t>
            </a:r>
            <a:r>
              <a:rPr lang="en-US" dirty="0"/>
              <a:t>(numeric variable ~ grouping variable, alternative, </a:t>
            </a:r>
            <a:r>
              <a:rPr lang="en-US" dirty="0" err="1"/>
              <a:t>conf.level</a:t>
            </a:r>
            <a:r>
              <a:rPr lang="en-US" dirty="0"/>
              <a:t>)</a:t>
            </a:r>
          </a:p>
          <a:p>
            <a:endParaRPr lang="en-US" dirty="0"/>
          </a:p>
          <a:p>
            <a:pPr marL="0" indent="0">
              <a:buNone/>
            </a:pPr>
            <a:r>
              <a:rPr lang="en-US" dirty="0"/>
              <a:t>Example</a:t>
            </a:r>
          </a:p>
          <a:p>
            <a:r>
              <a:rPr lang="en-US" u="sng" dirty="0"/>
              <a:t>Qu</a:t>
            </a:r>
            <a:r>
              <a:rPr lang="en-US" dirty="0"/>
              <a:t>: Are the avg. test scores different for students who paid deposits versus students who did not?</a:t>
            </a:r>
          </a:p>
          <a:p>
            <a:endParaRPr lang="en-US" dirty="0"/>
          </a:p>
        </p:txBody>
      </p:sp>
      <p:sp>
        <p:nvSpPr>
          <p:cNvPr id="4" name="Footer Placeholder 3">
            <a:extLst>
              <a:ext uri="{FF2B5EF4-FFF2-40B4-BE49-F238E27FC236}">
                <a16:creationId xmlns:a16="http://schemas.microsoft.com/office/drawing/2014/main" id="{8F6A409B-7500-444B-9468-780612B41916}"/>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0D999B77-C423-4A29-A809-EAF4831D3428}"/>
              </a:ext>
            </a:extLst>
          </p:cNvPr>
          <p:cNvSpPr>
            <a:spLocks noGrp="1"/>
          </p:cNvSpPr>
          <p:nvPr>
            <p:ph type="sldNum" sz="quarter" idx="12"/>
          </p:nvPr>
        </p:nvSpPr>
        <p:spPr/>
        <p:txBody>
          <a:bodyPr/>
          <a:lstStyle/>
          <a:p>
            <a:fld id="{E699842A-5F68-490D-BD7E-70D550255E4A}" type="slidenum">
              <a:rPr lang="en-US" smtClean="0"/>
              <a:t>14</a:t>
            </a:fld>
            <a:endParaRPr lang="en-US"/>
          </a:p>
        </p:txBody>
      </p:sp>
    </p:spTree>
    <p:extLst>
      <p:ext uri="{BB962C8B-B14F-4D97-AF65-F5344CB8AC3E}">
        <p14:creationId xmlns:p14="http://schemas.microsoft.com/office/powerpoint/2010/main" val="246978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945350-9901-4FCF-8F3A-7A4E981C9763}"/>
              </a:ext>
            </a:extLst>
          </p:cNvPr>
          <p:cNvPicPr>
            <a:picLocks noGrp="1" noChangeAspect="1"/>
          </p:cNvPicPr>
          <p:nvPr>
            <p:ph idx="1"/>
          </p:nvPr>
        </p:nvPicPr>
        <p:blipFill>
          <a:blip r:embed="rId2"/>
          <a:stretch>
            <a:fillRect/>
          </a:stretch>
        </p:blipFill>
        <p:spPr>
          <a:xfrm>
            <a:off x="202500" y="3374648"/>
            <a:ext cx="11787000" cy="3068115"/>
          </a:xfrm>
          <a:prstGeom prst="rect">
            <a:avLst/>
          </a:prstGeom>
        </p:spPr>
      </p:pic>
      <p:sp>
        <p:nvSpPr>
          <p:cNvPr id="5" name="Rectangle: Rounded Corners 4">
            <a:extLst>
              <a:ext uri="{FF2B5EF4-FFF2-40B4-BE49-F238E27FC236}">
                <a16:creationId xmlns:a16="http://schemas.microsoft.com/office/drawing/2014/main" id="{7A36606B-FFAB-4D18-86B3-1F12698EF882}"/>
              </a:ext>
            </a:extLst>
          </p:cNvPr>
          <p:cNvSpPr/>
          <p:nvPr/>
        </p:nvSpPr>
        <p:spPr>
          <a:xfrm>
            <a:off x="1292772" y="3332609"/>
            <a:ext cx="2427890" cy="28059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2EAA4A2-1FC3-4367-87AF-AACED9367348}"/>
              </a:ext>
            </a:extLst>
          </p:cNvPr>
          <p:cNvSpPr/>
          <p:nvPr/>
        </p:nvSpPr>
        <p:spPr>
          <a:xfrm>
            <a:off x="4020206" y="3332608"/>
            <a:ext cx="1949670" cy="28059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1052B07-6187-4219-BD20-964AC2F1FFC7}"/>
              </a:ext>
            </a:extLst>
          </p:cNvPr>
          <p:cNvSpPr/>
          <p:nvPr/>
        </p:nvSpPr>
        <p:spPr>
          <a:xfrm>
            <a:off x="6096000" y="3332608"/>
            <a:ext cx="3269045" cy="28059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B146295-DC40-49C1-88A4-832E8F67873B}"/>
              </a:ext>
            </a:extLst>
          </p:cNvPr>
          <p:cNvSpPr/>
          <p:nvPr/>
        </p:nvSpPr>
        <p:spPr>
          <a:xfrm>
            <a:off x="9585434" y="3332608"/>
            <a:ext cx="2186152" cy="28059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3F7DA7B-E918-434C-AB57-8E0BF6FB45C8}"/>
              </a:ext>
            </a:extLst>
          </p:cNvPr>
          <p:cNvCxnSpPr>
            <a:cxnSpLocks/>
          </p:cNvCxnSpPr>
          <p:nvPr/>
        </p:nvCxnSpPr>
        <p:spPr>
          <a:xfrm>
            <a:off x="1456166" y="2898099"/>
            <a:ext cx="1124123" cy="4029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80A266-BDB8-478E-8EA6-8969590D3C73}"/>
              </a:ext>
            </a:extLst>
          </p:cNvPr>
          <p:cNvCxnSpPr>
            <a:cxnSpLocks/>
          </p:cNvCxnSpPr>
          <p:nvPr/>
        </p:nvCxnSpPr>
        <p:spPr>
          <a:xfrm>
            <a:off x="4393324" y="2832242"/>
            <a:ext cx="699420" cy="4720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302AB81-C378-4470-997A-FF7F300E7352}"/>
              </a:ext>
            </a:extLst>
          </p:cNvPr>
          <p:cNvCxnSpPr>
            <a:cxnSpLocks/>
            <a:stCxn id="15" idx="2"/>
          </p:cNvCxnSpPr>
          <p:nvPr/>
        </p:nvCxnSpPr>
        <p:spPr>
          <a:xfrm flipH="1">
            <a:off x="8019195" y="2888121"/>
            <a:ext cx="337052" cy="3672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354B58C-A8E7-4BDD-B6C2-DF1BE01E6F83}"/>
              </a:ext>
            </a:extLst>
          </p:cNvPr>
          <p:cNvCxnSpPr>
            <a:cxnSpLocks/>
          </p:cNvCxnSpPr>
          <p:nvPr/>
        </p:nvCxnSpPr>
        <p:spPr>
          <a:xfrm flipV="1">
            <a:off x="9585434" y="3668939"/>
            <a:ext cx="378372" cy="34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DEDF3B9-2121-4F20-8D6F-2B0E387FC2DE}"/>
              </a:ext>
            </a:extLst>
          </p:cNvPr>
          <p:cNvSpPr txBox="1"/>
          <p:nvPr/>
        </p:nvSpPr>
        <p:spPr>
          <a:xfrm>
            <a:off x="369460" y="2404450"/>
            <a:ext cx="2249975" cy="830997"/>
          </a:xfrm>
          <a:prstGeom prst="rect">
            <a:avLst/>
          </a:prstGeom>
          <a:noFill/>
        </p:spPr>
        <p:txBody>
          <a:bodyPr wrap="none" rtlCol="0">
            <a:spAutoFit/>
          </a:bodyPr>
          <a:lstStyle/>
          <a:p>
            <a:r>
              <a:rPr lang="en-US" sz="2400" dirty="0">
                <a:solidFill>
                  <a:srgbClr val="C00000"/>
                </a:solidFill>
              </a:rPr>
              <a:t>Numeric column</a:t>
            </a:r>
          </a:p>
          <a:p>
            <a:r>
              <a:rPr lang="en-US" sz="2400" dirty="0">
                <a:solidFill>
                  <a:srgbClr val="C00000"/>
                </a:solidFill>
              </a:rPr>
              <a:t>to test</a:t>
            </a:r>
          </a:p>
        </p:txBody>
      </p:sp>
      <p:sp>
        <p:nvSpPr>
          <p:cNvPr id="14" name="TextBox 13">
            <a:extLst>
              <a:ext uri="{FF2B5EF4-FFF2-40B4-BE49-F238E27FC236}">
                <a16:creationId xmlns:a16="http://schemas.microsoft.com/office/drawing/2014/main" id="{D3EB3570-D74E-42B7-8E9D-258C9961A225}"/>
              </a:ext>
            </a:extLst>
          </p:cNvPr>
          <p:cNvSpPr txBox="1"/>
          <p:nvPr/>
        </p:nvSpPr>
        <p:spPr>
          <a:xfrm>
            <a:off x="3065097" y="2416744"/>
            <a:ext cx="2475549" cy="830997"/>
          </a:xfrm>
          <a:prstGeom prst="rect">
            <a:avLst/>
          </a:prstGeom>
          <a:noFill/>
        </p:spPr>
        <p:txBody>
          <a:bodyPr wrap="none" rtlCol="0">
            <a:spAutoFit/>
          </a:bodyPr>
          <a:lstStyle/>
          <a:p>
            <a:r>
              <a:rPr lang="en-US" sz="2400" dirty="0">
                <a:solidFill>
                  <a:srgbClr val="C00000"/>
                </a:solidFill>
              </a:rPr>
              <a:t>Grouping variable </a:t>
            </a:r>
          </a:p>
          <a:p>
            <a:r>
              <a:rPr lang="en-US" sz="2400" dirty="0">
                <a:solidFill>
                  <a:srgbClr val="C00000"/>
                </a:solidFill>
              </a:rPr>
              <a:t>(2 values)</a:t>
            </a:r>
          </a:p>
        </p:txBody>
      </p:sp>
      <p:sp>
        <p:nvSpPr>
          <p:cNvPr id="15" name="TextBox 14">
            <a:extLst>
              <a:ext uri="{FF2B5EF4-FFF2-40B4-BE49-F238E27FC236}">
                <a16:creationId xmlns:a16="http://schemas.microsoft.com/office/drawing/2014/main" id="{C8E8C9E8-F0D3-436C-AD75-83249E95D458}"/>
              </a:ext>
            </a:extLst>
          </p:cNvPr>
          <p:cNvSpPr txBox="1"/>
          <p:nvPr/>
        </p:nvSpPr>
        <p:spPr>
          <a:xfrm>
            <a:off x="6296612" y="2426456"/>
            <a:ext cx="4119269" cy="461665"/>
          </a:xfrm>
          <a:prstGeom prst="rect">
            <a:avLst/>
          </a:prstGeom>
          <a:noFill/>
        </p:spPr>
        <p:txBody>
          <a:bodyPr wrap="none" rtlCol="0">
            <a:spAutoFit/>
          </a:bodyPr>
          <a:lstStyle/>
          <a:p>
            <a:r>
              <a:rPr lang="en-US" sz="2400" dirty="0">
                <a:solidFill>
                  <a:srgbClr val="C00000"/>
                </a:solidFill>
              </a:rPr>
              <a:t>“greater”, “less”, or “</a:t>
            </a:r>
            <a:r>
              <a:rPr lang="en-US" sz="2400" dirty="0" err="1">
                <a:solidFill>
                  <a:srgbClr val="C00000"/>
                </a:solidFill>
              </a:rPr>
              <a:t>two.sided</a:t>
            </a:r>
            <a:r>
              <a:rPr lang="en-US" sz="2400" dirty="0">
                <a:solidFill>
                  <a:srgbClr val="C00000"/>
                </a:solidFill>
              </a:rPr>
              <a:t>”</a:t>
            </a:r>
          </a:p>
        </p:txBody>
      </p:sp>
      <p:sp>
        <p:nvSpPr>
          <p:cNvPr id="16" name="TextBox 15">
            <a:extLst>
              <a:ext uri="{FF2B5EF4-FFF2-40B4-BE49-F238E27FC236}">
                <a16:creationId xmlns:a16="http://schemas.microsoft.com/office/drawing/2014/main" id="{61FD0652-A7EB-489B-AB51-507114EEE77A}"/>
              </a:ext>
            </a:extLst>
          </p:cNvPr>
          <p:cNvSpPr txBox="1"/>
          <p:nvPr/>
        </p:nvSpPr>
        <p:spPr>
          <a:xfrm>
            <a:off x="7508158" y="3964008"/>
            <a:ext cx="3713774" cy="461665"/>
          </a:xfrm>
          <a:prstGeom prst="rect">
            <a:avLst/>
          </a:prstGeom>
          <a:noFill/>
        </p:spPr>
        <p:txBody>
          <a:bodyPr wrap="none" rtlCol="0">
            <a:spAutoFit/>
          </a:bodyPr>
          <a:lstStyle/>
          <a:p>
            <a:r>
              <a:rPr lang="en-US" sz="2400" dirty="0">
                <a:solidFill>
                  <a:srgbClr val="C00000"/>
                </a:solidFill>
              </a:rPr>
              <a:t>Level for confidence interval</a:t>
            </a:r>
          </a:p>
        </p:txBody>
      </p:sp>
      <p:sp>
        <p:nvSpPr>
          <p:cNvPr id="3" name="Footer Placeholder 2">
            <a:extLst>
              <a:ext uri="{FF2B5EF4-FFF2-40B4-BE49-F238E27FC236}">
                <a16:creationId xmlns:a16="http://schemas.microsoft.com/office/drawing/2014/main" id="{75F09043-8E3E-4DD2-897D-DA74C91D6075}"/>
              </a:ext>
            </a:extLst>
          </p:cNvPr>
          <p:cNvSpPr>
            <a:spLocks noGrp="1"/>
          </p:cNvSpPr>
          <p:nvPr>
            <p:ph type="ftr" sz="quarter" idx="11"/>
          </p:nvPr>
        </p:nvSpPr>
        <p:spPr/>
        <p:txBody>
          <a:bodyPr/>
          <a:lstStyle/>
          <a:p>
            <a:r>
              <a:rPr lang="en-US"/>
              <a:t>Lecture 8 - Comparing Groups II</a:t>
            </a:r>
          </a:p>
        </p:txBody>
      </p:sp>
      <p:sp>
        <p:nvSpPr>
          <p:cNvPr id="17" name="Slide Number Placeholder 16">
            <a:extLst>
              <a:ext uri="{FF2B5EF4-FFF2-40B4-BE49-F238E27FC236}">
                <a16:creationId xmlns:a16="http://schemas.microsoft.com/office/drawing/2014/main" id="{15AAFC9C-A6A9-4512-AC81-430F072CBB23}"/>
              </a:ext>
            </a:extLst>
          </p:cNvPr>
          <p:cNvSpPr>
            <a:spLocks noGrp="1"/>
          </p:cNvSpPr>
          <p:nvPr>
            <p:ph type="sldNum" sz="quarter" idx="12"/>
          </p:nvPr>
        </p:nvSpPr>
        <p:spPr/>
        <p:txBody>
          <a:bodyPr/>
          <a:lstStyle/>
          <a:p>
            <a:fld id="{E699842A-5F68-490D-BD7E-70D550255E4A}" type="slidenum">
              <a:rPr lang="en-US" smtClean="0"/>
              <a:t>15</a:t>
            </a:fld>
            <a:endParaRPr lang="en-US"/>
          </a:p>
        </p:txBody>
      </p:sp>
      <p:sp>
        <p:nvSpPr>
          <p:cNvPr id="18" name="TextBox 17">
            <a:extLst>
              <a:ext uri="{FF2B5EF4-FFF2-40B4-BE49-F238E27FC236}">
                <a16:creationId xmlns:a16="http://schemas.microsoft.com/office/drawing/2014/main" id="{68D50F82-A4E8-014C-98C4-1EBB0B21B377}"/>
              </a:ext>
            </a:extLst>
          </p:cNvPr>
          <p:cNvSpPr txBox="1"/>
          <p:nvPr/>
        </p:nvSpPr>
        <p:spPr>
          <a:xfrm>
            <a:off x="838199" y="1490633"/>
            <a:ext cx="11437064" cy="1231106"/>
          </a:xfrm>
          <a:prstGeom prst="rect">
            <a:avLst/>
          </a:prstGeom>
          <a:noFill/>
        </p:spPr>
        <p:txBody>
          <a:bodyPr wrap="square" rtlCol="0">
            <a:spAutoFit/>
          </a:bodyPr>
          <a:lstStyle/>
          <a:p>
            <a:r>
              <a:rPr lang="en-US" sz="2800" u="sng" dirty="0"/>
              <a:t>Qu</a:t>
            </a:r>
            <a:r>
              <a:rPr lang="en-US" sz="2800" dirty="0"/>
              <a:t>: Are the avg. test scores different for students who paid deposits versus students who did not?</a:t>
            </a:r>
          </a:p>
          <a:p>
            <a:endParaRPr lang="en-US" dirty="0"/>
          </a:p>
        </p:txBody>
      </p:sp>
      <p:sp>
        <p:nvSpPr>
          <p:cNvPr id="21" name="Title 1">
            <a:extLst>
              <a:ext uri="{FF2B5EF4-FFF2-40B4-BE49-F238E27FC236}">
                <a16:creationId xmlns:a16="http://schemas.microsoft.com/office/drawing/2014/main" id="{005D2F84-3823-5442-9770-6A53258D023A}"/>
              </a:ext>
            </a:extLst>
          </p:cNvPr>
          <p:cNvSpPr>
            <a:spLocks noGrp="1"/>
          </p:cNvSpPr>
          <p:nvPr>
            <p:ph type="title"/>
          </p:nvPr>
        </p:nvSpPr>
        <p:spPr>
          <a:xfrm>
            <a:off x="838199" y="365125"/>
            <a:ext cx="10936705" cy="1325563"/>
          </a:xfrm>
        </p:spPr>
        <p:txBody>
          <a:bodyPr/>
          <a:lstStyle/>
          <a:p>
            <a:r>
              <a:rPr lang="en-US" u="sng" dirty="0"/>
              <a:t>Two sample </a:t>
            </a:r>
            <a:r>
              <a:rPr lang="en-US" u="sng" dirty="0" err="1"/>
              <a:t>t.test</a:t>
            </a:r>
            <a:r>
              <a:rPr lang="en-US" u="sng" dirty="0"/>
              <a:t>() in R</a:t>
            </a:r>
          </a:p>
        </p:txBody>
      </p:sp>
    </p:spTree>
    <p:extLst>
      <p:ext uri="{BB962C8B-B14F-4D97-AF65-F5344CB8AC3E}">
        <p14:creationId xmlns:p14="http://schemas.microsoft.com/office/powerpoint/2010/main" val="162401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945350-9901-4FCF-8F3A-7A4E981C9763}"/>
              </a:ext>
            </a:extLst>
          </p:cNvPr>
          <p:cNvPicPr>
            <a:picLocks noGrp="1" noChangeAspect="1"/>
          </p:cNvPicPr>
          <p:nvPr>
            <p:ph idx="1"/>
          </p:nvPr>
        </p:nvPicPr>
        <p:blipFill>
          <a:blip r:embed="rId2"/>
          <a:stretch>
            <a:fillRect/>
          </a:stretch>
        </p:blipFill>
        <p:spPr>
          <a:xfrm>
            <a:off x="242256" y="2427887"/>
            <a:ext cx="11787000" cy="3068115"/>
          </a:xfrm>
          <a:prstGeom prst="rect">
            <a:avLst/>
          </a:prstGeom>
        </p:spPr>
      </p:pic>
      <p:sp>
        <p:nvSpPr>
          <p:cNvPr id="17" name="Rectangle: Rounded Corners 16">
            <a:extLst>
              <a:ext uri="{FF2B5EF4-FFF2-40B4-BE49-F238E27FC236}">
                <a16:creationId xmlns:a16="http://schemas.microsoft.com/office/drawing/2014/main" id="{665B4C5E-312F-4D50-9780-B9C67418772D}"/>
              </a:ext>
            </a:extLst>
          </p:cNvPr>
          <p:cNvSpPr/>
          <p:nvPr/>
        </p:nvSpPr>
        <p:spPr>
          <a:xfrm>
            <a:off x="3324260" y="3657602"/>
            <a:ext cx="2391082" cy="2468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CB355130-F14F-4508-89AB-56A42819322A}"/>
              </a:ext>
            </a:extLst>
          </p:cNvPr>
          <p:cNvSpPr/>
          <p:nvPr/>
        </p:nvSpPr>
        <p:spPr>
          <a:xfrm>
            <a:off x="242256" y="3925457"/>
            <a:ext cx="8426493" cy="23711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EDC16DE-1522-4D63-B889-7DED90FA1C68}"/>
              </a:ext>
            </a:extLst>
          </p:cNvPr>
          <p:cNvSpPr/>
          <p:nvPr/>
        </p:nvSpPr>
        <p:spPr>
          <a:xfrm>
            <a:off x="242256" y="4939461"/>
            <a:ext cx="4054190" cy="5883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E3273D8-12BC-4F0F-83C4-2757ECFFE9B0}"/>
              </a:ext>
            </a:extLst>
          </p:cNvPr>
          <p:cNvCxnSpPr>
            <a:cxnSpLocks/>
          </p:cNvCxnSpPr>
          <p:nvPr/>
        </p:nvCxnSpPr>
        <p:spPr>
          <a:xfrm flipH="1">
            <a:off x="5735073" y="3791452"/>
            <a:ext cx="159231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263591A-54ED-4DB5-BB45-7AF5B66DB7D8}"/>
              </a:ext>
            </a:extLst>
          </p:cNvPr>
          <p:cNvSpPr txBox="1"/>
          <p:nvPr/>
        </p:nvSpPr>
        <p:spPr>
          <a:xfrm>
            <a:off x="7319845" y="3497612"/>
            <a:ext cx="2077685" cy="461665"/>
          </a:xfrm>
          <a:prstGeom prst="rect">
            <a:avLst/>
          </a:prstGeom>
          <a:noFill/>
        </p:spPr>
        <p:txBody>
          <a:bodyPr wrap="none" rtlCol="0">
            <a:spAutoFit/>
          </a:bodyPr>
          <a:lstStyle/>
          <a:p>
            <a:r>
              <a:rPr lang="en-US" sz="2400" dirty="0">
                <a:solidFill>
                  <a:srgbClr val="C00000"/>
                </a:solidFill>
              </a:rPr>
              <a:t>p-value for test</a:t>
            </a:r>
          </a:p>
        </p:txBody>
      </p:sp>
      <p:sp>
        <p:nvSpPr>
          <p:cNvPr id="22" name="TextBox 21">
            <a:extLst>
              <a:ext uri="{FF2B5EF4-FFF2-40B4-BE49-F238E27FC236}">
                <a16:creationId xmlns:a16="http://schemas.microsoft.com/office/drawing/2014/main" id="{ECD63B2C-7CB0-4E17-A59E-994B507D289C}"/>
              </a:ext>
            </a:extLst>
          </p:cNvPr>
          <p:cNvSpPr txBox="1"/>
          <p:nvPr/>
        </p:nvSpPr>
        <p:spPr>
          <a:xfrm>
            <a:off x="9429209" y="3812963"/>
            <a:ext cx="2498697" cy="461665"/>
          </a:xfrm>
          <a:prstGeom prst="rect">
            <a:avLst/>
          </a:prstGeom>
          <a:noFill/>
        </p:spPr>
        <p:txBody>
          <a:bodyPr wrap="none" rtlCol="0">
            <a:spAutoFit/>
          </a:bodyPr>
          <a:lstStyle/>
          <a:p>
            <a:r>
              <a:rPr lang="en-US" sz="2400" dirty="0">
                <a:solidFill>
                  <a:srgbClr val="C00000"/>
                </a:solidFill>
              </a:rPr>
              <a:t>what we’re testing</a:t>
            </a:r>
          </a:p>
        </p:txBody>
      </p:sp>
      <p:cxnSp>
        <p:nvCxnSpPr>
          <p:cNvPr id="23" name="Straight Arrow Connector 22">
            <a:extLst>
              <a:ext uri="{FF2B5EF4-FFF2-40B4-BE49-F238E27FC236}">
                <a16:creationId xmlns:a16="http://schemas.microsoft.com/office/drawing/2014/main" id="{5E72C49B-8605-4AC6-9D26-E2AD3CDC6A1B}"/>
              </a:ext>
            </a:extLst>
          </p:cNvPr>
          <p:cNvCxnSpPr>
            <a:cxnSpLocks/>
          </p:cNvCxnSpPr>
          <p:nvPr/>
        </p:nvCxnSpPr>
        <p:spPr>
          <a:xfrm flipH="1">
            <a:off x="4296446" y="5223145"/>
            <a:ext cx="159231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858DF0-7809-440E-93D3-0D4215E4F6C4}"/>
              </a:ext>
            </a:extLst>
          </p:cNvPr>
          <p:cNvSpPr txBox="1"/>
          <p:nvPr/>
        </p:nvSpPr>
        <p:spPr>
          <a:xfrm>
            <a:off x="5848371" y="4968755"/>
            <a:ext cx="4172040" cy="461665"/>
          </a:xfrm>
          <a:prstGeom prst="rect">
            <a:avLst/>
          </a:prstGeom>
          <a:noFill/>
        </p:spPr>
        <p:txBody>
          <a:bodyPr wrap="none" rtlCol="0">
            <a:spAutoFit/>
          </a:bodyPr>
          <a:lstStyle/>
          <a:p>
            <a:r>
              <a:rPr lang="en-US" sz="2400" dirty="0">
                <a:solidFill>
                  <a:srgbClr val="C00000"/>
                </a:solidFill>
              </a:rPr>
              <a:t>Averages for two groups shown</a:t>
            </a:r>
          </a:p>
        </p:txBody>
      </p:sp>
      <p:sp>
        <p:nvSpPr>
          <p:cNvPr id="25" name="TextBox 24">
            <a:extLst>
              <a:ext uri="{FF2B5EF4-FFF2-40B4-BE49-F238E27FC236}">
                <a16:creationId xmlns:a16="http://schemas.microsoft.com/office/drawing/2014/main" id="{CFF733FD-A02A-427C-B805-3364A734E203}"/>
              </a:ext>
            </a:extLst>
          </p:cNvPr>
          <p:cNvSpPr txBox="1"/>
          <p:nvPr/>
        </p:nvSpPr>
        <p:spPr>
          <a:xfrm>
            <a:off x="2112904" y="5727231"/>
            <a:ext cx="8757141" cy="461665"/>
          </a:xfrm>
          <a:prstGeom prst="rect">
            <a:avLst/>
          </a:prstGeom>
          <a:noFill/>
        </p:spPr>
        <p:txBody>
          <a:bodyPr wrap="none" rtlCol="0">
            <a:spAutoFit/>
          </a:bodyPr>
          <a:lstStyle/>
          <a:p>
            <a:r>
              <a:rPr lang="en-US" sz="2400" dirty="0">
                <a:solidFill>
                  <a:srgbClr val="7030A0"/>
                </a:solidFill>
              </a:rPr>
              <a:t>Since the p-value is close to 0.01, the two means are stat. sign. diff.</a:t>
            </a:r>
          </a:p>
        </p:txBody>
      </p:sp>
      <p:sp>
        <p:nvSpPr>
          <p:cNvPr id="26" name="Rectangle: Rounded Corners 25">
            <a:extLst>
              <a:ext uri="{FF2B5EF4-FFF2-40B4-BE49-F238E27FC236}">
                <a16:creationId xmlns:a16="http://schemas.microsoft.com/office/drawing/2014/main" id="{D8A1C3FB-72E6-48E6-A515-CB64246B7C09}"/>
              </a:ext>
            </a:extLst>
          </p:cNvPr>
          <p:cNvSpPr/>
          <p:nvPr/>
        </p:nvSpPr>
        <p:spPr>
          <a:xfrm>
            <a:off x="242256" y="4188820"/>
            <a:ext cx="4054190" cy="48803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0194625C-3AFA-474F-8864-BF553AE50179}"/>
              </a:ext>
            </a:extLst>
          </p:cNvPr>
          <p:cNvCxnSpPr>
            <a:cxnSpLocks/>
          </p:cNvCxnSpPr>
          <p:nvPr/>
        </p:nvCxnSpPr>
        <p:spPr>
          <a:xfrm flipH="1">
            <a:off x="4296446" y="4441110"/>
            <a:ext cx="159231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8C2E983-6F46-4273-BD69-3AB015EE4E10}"/>
              </a:ext>
            </a:extLst>
          </p:cNvPr>
          <p:cNvSpPr txBox="1"/>
          <p:nvPr/>
        </p:nvSpPr>
        <p:spPr>
          <a:xfrm>
            <a:off x="5848371" y="4179398"/>
            <a:ext cx="4347472" cy="830997"/>
          </a:xfrm>
          <a:prstGeom prst="rect">
            <a:avLst/>
          </a:prstGeom>
          <a:noFill/>
        </p:spPr>
        <p:txBody>
          <a:bodyPr wrap="none" rtlCol="0">
            <a:spAutoFit/>
          </a:bodyPr>
          <a:lstStyle/>
          <a:p>
            <a:r>
              <a:rPr lang="en-US" sz="2400" dirty="0">
                <a:solidFill>
                  <a:srgbClr val="C00000"/>
                </a:solidFill>
              </a:rPr>
              <a:t>confidence interval</a:t>
            </a:r>
          </a:p>
          <a:p>
            <a:r>
              <a:rPr lang="en-US" sz="2400" dirty="0">
                <a:solidFill>
                  <a:srgbClr val="C00000"/>
                </a:solidFill>
              </a:rPr>
              <a:t>(only relevant for two-sided test) </a:t>
            </a:r>
          </a:p>
        </p:txBody>
      </p:sp>
      <p:cxnSp>
        <p:nvCxnSpPr>
          <p:cNvPr id="29" name="Straight Arrow Connector 28">
            <a:extLst>
              <a:ext uri="{FF2B5EF4-FFF2-40B4-BE49-F238E27FC236}">
                <a16:creationId xmlns:a16="http://schemas.microsoft.com/office/drawing/2014/main" id="{3571B92A-AA2B-4D93-A8BD-407450F16191}"/>
              </a:ext>
            </a:extLst>
          </p:cNvPr>
          <p:cNvCxnSpPr>
            <a:cxnSpLocks/>
          </p:cNvCxnSpPr>
          <p:nvPr/>
        </p:nvCxnSpPr>
        <p:spPr>
          <a:xfrm flipH="1">
            <a:off x="8668749" y="4056998"/>
            <a:ext cx="72878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A1B333-BB87-4E45-AA24-1739DB6BB2F7}"/>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304042A1-B240-4C23-9C2E-BD93C2FA9F39}"/>
              </a:ext>
            </a:extLst>
          </p:cNvPr>
          <p:cNvSpPr>
            <a:spLocks noGrp="1"/>
          </p:cNvSpPr>
          <p:nvPr>
            <p:ph type="sldNum" sz="quarter" idx="12"/>
          </p:nvPr>
        </p:nvSpPr>
        <p:spPr/>
        <p:txBody>
          <a:bodyPr/>
          <a:lstStyle/>
          <a:p>
            <a:fld id="{E699842A-5F68-490D-BD7E-70D550255E4A}" type="slidenum">
              <a:rPr lang="en-US" smtClean="0"/>
              <a:t>16</a:t>
            </a:fld>
            <a:endParaRPr lang="en-US"/>
          </a:p>
        </p:txBody>
      </p:sp>
      <p:sp>
        <p:nvSpPr>
          <p:cNvPr id="30" name="TextBox 29">
            <a:extLst>
              <a:ext uri="{FF2B5EF4-FFF2-40B4-BE49-F238E27FC236}">
                <a16:creationId xmlns:a16="http://schemas.microsoft.com/office/drawing/2014/main" id="{3400FD75-1939-164E-B0E7-6EE12046E5F8}"/>
              </a:ext>
            </a:extLst>
          </p:cNvPr>
          <p:cNvSpPr txBox="1"/>
          <p:nvPr/>
        </p:nvSpPr>
        <p:spPr>
          <a:xfrm>
            <a:off x="636311" y="1466152"/>
            <a:ext cx="11437064" cy="1231106"/>
          </a:xfrm>
          <a:prstGeom prst="rect">
            <a:avLst/>
          </a:prstGeom>
          <a:noFill/>
        </p:spPr>
        <p:txBody>
          <a:bodyPr wrap="square" rtlCol="0">
            <a:spAutoFit/>
          </a:bodyPr>
          <a:lstStyle/>
          <a:p>
            <a:r>
              <a:rPr lang="en-US" sz="2800" u="sng" dirty="0"/>
              <a:t>Qu</a:t>
            </a:r>
            <a:r>
              <a:rPr lang="en-US" sz="2800" dirty="0"/>
              <a:t>: Are the avg. test scores different for students who paid deposits versus students who did not?</a:t>
            </a:r>
          </a:p>
          <a:p>
            <a:endParaRPr lang="en-US" dirty="0"/>
          </a:p>
        </p:txBody>
      </p:sp>
      <p:sp>
        <p:nvSpPr>
          <p:cNvPr id="32" name="Title 1">
            <a:extLst>
              <a:ext uri="{FF2B5EF4-FFF2-40B4-BE49-F238E27FC236}">
                <a16:creationId xmlns:a16="http://schemas.microsoft.com/office/drawing/2014/main" id="{343F0E19-AB84-EA44-BFC9-45B1E5B4AACB}"/>
              </a:ext>
            </a:extLst>
          </p:cNvPr>
          <p:cNvSpPr>
            <a:spLocks noGrp="1"/>
          </p:cNvSpPr>
          <p:nvPr>
            <p:ph type="title"/>
          </p:nvPr>
        </p:nvSpPr>
        <p:spPr>
          <a:xfrm>
            <a:off x="838199" y="365125"/>
            <a:ext cx="10936705" cy="1325563"/>
          </a:xfrm>
        </p:spPr>
        <p:txBody>
          <a:bodyPr/>
          <a:lstStyle/>
          <a:p>
            <a:r>
              <a:rPr lang="en-US" u="sng" dirty="0"/>
              <a:t>Two sample </a:t>
            </a:r>
            <a:r>
              <a:rPr lang="en-US" u="sng" dirty="0" err="1"/>
              <a:t>t.test</a:t>
            </a:r>
            <a:r>
              <a:rPr lang="en-US" u="sng" dirty="0"/>
              <a:t>() in R</a:t>
            </a:r>
          </a:p>
        </p:txBody>
      </p:sp>
    </p:spTree>
    <p:extLst>
      <p:ext uri="{BB962C8B-B14F-4D97-AF65-F5344CB8AC3E}">
        <p14:creationId xmlns:p14="http://schemas.microsoft.com/office/powerpoint/2010/main" val="362848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1" grpId="0"/>
      <p:bldP spid="22" grpId="0"/>
      <p:bldP spid="24" grpId="0"/>
      <p:bldP spid="25" grpId="0"/>
      <p:bldP spid="26" grpId="0" animBg="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48B0-5ED4-4CD7-B5A7-CBB9BB6279FE}"/>
              </a:ext>
            </a:extLst>
          </p:cNvPr>
          <p:cNvSpPr>
            <a:spLocks noGrp="1"/>
          </p:cNvSpPr>
          <p:nvPr>
            <p:ph type="title"/>
          </p:nvPr>
        </p:nvSpPr>
        <p:spPr/>
        <p:txBody>
          <a:bodyPr/>
          <a:lstStyle/>
          <a:p>
            <a:r>
              <a:rPr lang="en-US" u="sng" dirty="0"/>
              <a:t>Assumptions for t-tests</a:t>
            </a:r>
          </a:p>
        </p:txBody>
      </p:sp>
      <p:sp>
        <p:nvSpPr>
          <p:cNvPr id="3" name="Content Placeholder 2">
            <a:extLst>
              <a:ext uri="{FF2B5EF4-FFF2-40B4-BE49-F238E27FC236}">
                <a16:creationId xmlns:a16="http://schemas.microsoft.com/office/drawing/2014/main" id="{0CC631EE-A516-454D-B690-246B686A2C3B}"/>
              </a:ext>
            </a:extLst>
          </p:cNvPr>
          <p:cNvSpPr>
            <a:spLocks noGrp="1"/>
          </p:cNvSpPr>
          <p:nvPr>
            <p:ph idx="1"/>
          </p:nvPr>
        </p:nvSpPr>
        <p:spPr>
          <a:xfrm>
            <a:off x="838200" y="1690688"/>
            <a:ext cx="10515600" cy="4530725"/>
          </a:xfrm>
        </p:spPr>
        <p:txBody>
          <a:bodyPr>
            <a:normAutofit/>
          </a:bodyPr>
          <a:lstStyle/>
          <a:p>
            <a:pPr marL="514350" indent="-514350">
              <a:buFont typeface="+mj-lt"/>
              <a:buAutoNum type="arabicPeriod"/>
            </a:pPr>
            <a:r>
              <a:rPr lang="en-US" dirty="0"/>
              <a:t>Normally Distributed Data</a:t>
            </a:r>
          </a:p>
          <a:p>
            <a:pPr lvl="1"/>
            <a:r>
              <a:rPr lang="en-US" dirty="0"/>
              <a:t>Both groups should consist of independent draws from </a:t>
            </a:r>
            <a:r>
              <a:rPr lang="en-US" u="sng" dirty="0"/>
              <a:t>Normal distributions</a:t>
            </a:r>
            <a:r>
              <a:rPr lang="en-US" dirty="0"/>
              <a:t>!</a:t>
            </a:r>
          </a:p>
          <a:p>
            <a:pPr lvl="1"/>
            <a:r>
              <a:rPr lang="en-US" dirty="0"/>
              <a:t>Tip: When number of samples is big it’s a not a big deal if normality is violated</a:t>
            </a:r>
          </a:p>
          <a:p>
            <a:pPr marL="514350" indent="-514350">
              <a:buFont typeface="+mj-lt"/>
              <a:buAutoNum type="arabicPeriod"/>
            </a:pPr>
            <a:r>
              <a:rPr lang="en-US" dirty="0"/>
              <a:t>Independence between groups, and samples</a:t>
            </a:r>
          </a:p>
          <a:p>
            <a:pPr lvl="1" fontAlgn="base"/>
            <a:r>
              <a:rPr lang="en-US" dirty="0"/>
              <a:t>Possible problems:</a:t>
            </a:r>
          </a:p>
          <a:p>
            <a:pPr marL="1371600" lvl="2" indent="-457200" fontAlgn="base">
              <a:buFont typeface="+mj-lt"/>
              <a:buAutoNum type="arabicPeriod"/>
            </a:pPr>
            <a:r>
              <a:rPr lang="en-US" dirty="0"/>
              <a:t>Cluster effect: Data collected in subgroups</a:t>
            </a:r>
          </a:p>
          <a:p>
            <a:pPr marL="1371600" lvl="2" indent="-457200" fontAlgn="base">
              <a:buFont typeface="+mj-lt"/>
              <a:buAutoNum type="arabicPeriod"/>
            </a:pPr>
            <a:r>
              <a:rPr lang="en-US" dirty="0"/>
              <a:t>Serial effect: Measurements taken close together in time tend to be more similar than those taken at distant time points</a:t>
            </a:r>
          </a:p>
          <a:p>
            <a:pPr marL="1371600" lvl="2" indent="-457200" fontAlgn="base">
              <a:buFont typeface="+mj-lt"/>
              <a:buAutoNum type="arabicPeriod"/>
            </a:pPr>
            <a:r>
              <a:rPr lang="en-US" dirty="0"/>
              <a:t>Spatial correlation: Same idea as serial correlation but over space instead of time</a:t>
            </a:r>
          </a:p>
          <a:p>
            <a:pPr marL="1371600" lvl="2" indent="-457200" fontAlgn="base">
              <a:buFont typeface="+mj-lt"/>
              <a:buAutoNum type="arabicPeriod"/>
            </a:pPr>
            <a:r>
              <a:rPr lang="en-US" dirty="0"/>
              <a:t>Measurement before and after some treatment!</a:t>
            </a:r>
          </a:p>
          <a:p>
            <a:pPr marL="1371600" lvl="2" indent="-457200" fontAlgn="base">
              <a:buFont typeface="+mj-lt"/>
              <a:buAutoNum type="arabicPeriod"/>
            </a:pPr>
            <a:endParaRPr lang="en-US" dirty="0"/>
          </a:p>
        </p:txBody>
      </p:sp>
      <p:sp>
        <p:nvSpPr>
          <p:cNvPr id="4" name="Footer Placeholder 3">
            <a:extLst>
              <a:ext uri="{FF2B5EF4-FFF2-40B4-BE49-F238E27FC236}">
                <a16:creationId xmlns:a16="http://schemas.microsoft.com/office/drawing/2014/main" id="{00C39F06-CF27-4B31-BE49-36DA9F2F6343}"/>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CEDE26D9-13AD-43BD-8F85-CD7E0AF807F7}"/>
              </a:ext>
            </a:extLst>
          </p:cNvPr>
          <p:cNvSpPr>
            <a:spLocks noGrp="1"/>
          </p:cNvSpPr>
          <p:nvPr>
            <p:ph type="sldNum" sz="quarter" idx="12"/>
          </p:nvPr>
        </p:nvSpPr>
        <p:spPr/>
        <p:txBody>
          <a:bodyPr/>
          <a:lstStyle/>
          <a:p>
            <a:fld id="{E699842A-5F68-490D-BD7E-70D550255E4A}" type="slidenum">
              <a:rPr lang="en-US" smtClean="0"/>
              <a:t>17</a:t>
            </a:fld>
            <a:endParaRPr lang="en-US"/>
          </a:p>
        </p:txBody>
      </p:sp>
    </p:spTree>
    <p:extLst>
      <p:ext uri="{BB962C8B-B14F-4D97-AF65-F5344CB8AC3E}">
        <p14:creationId xmlns:p14="http://schemas.microsoft.com/office/powerpoint/2010/main" val="5324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577332" y="2648734"/>
            <a:ext cx="4451239" cy="4179112"/>
          </a:xfrm>
          <a:prstGeom prst="rect">
            <a:avLst/>
          </a:prstGeom>
        </p:spPr>
      </p:pic>
      <p:sp>
        <p:nvSpPr>
          <p:cNvPr id="3" name="Content Placeholder 2">
            <a:extLst>
              <a:ext uri="{FF2B5EF4-FFF2-40B4-BE49-F238E27FC236}">
                <a16:creationId xmlns:a16="http://schemas.microsoft.com/office/drawing/2014/main" id="{55D42844-2738-472A-AE8D-8E31BA4C0864}"/>
              </a:ext>
            </a:extLst>
          </p:cNvPr>
          <p:cNvSpPr>
            <a:spLocks noGrp="1"/>
          </p:cNvSpPr>
          <p:nvPr>
            <p:ph idx="1"/>
          </p:nvPr>
        </p:nvSpPr>
        <p:spPr/>
        <p:txBody>
          <a:bodyPr/>
          <a:lstStyle/>
          <a:p>
            <a:r>
              <a:rPr lang="en-US" dirty="0"/>
              <a:t>Check </a:t>
            </a:r>
            <a:r>
              <a:rPr lang="en-US" dirty="0" err="1"/>
              <a:t>qqplot</a:t>
            </a:r>
            <a:r>
              <a:rPr lang="en-US" dirty="0"/>
              <a:t> of data using </a:t>
            </a:r>
            <a:r>
              <a:rPr lang="en-US" dirty="0" err="1"/>
              <a:t>qqnorm</a:t>
            </a:r>
            <a:r>
              <a:rPr lang="en-US" dirty="0"/>
              <a:t>() command.</a:t>
            </a:r>
          </a:p>
          <a:p>
            <a:pPr lvl="1"/>
            <a:r>
              <a:rPr lang="en-US" dirty="0"/>
              <a:t>Plots the quantiles of the data, </a:t>
            </a:r>
          </a:p>
          <a:p>
            <a:r>
              <a:rPr lang="en-US" u="sng" dirty="0"/>
              <a:t>Rule</a:t>
            </a:r>
            <a:r>
              <a:rPr lang="en-US" dirty="0"/>
              <a:t>: If not diagonal, then data is not normal!</a:t>
            </a:r>
          </a:p>
          <a:p>
            <a:r>
              <a:rPr lang="en-US" dirty="0"/>
              <a:t>Example: &gt; </a:t>
            </a:r>
            <a:r>
              <a:rPr lang="en-US" dirty="0" err="1"/>
              <a:t>qqnorm</a:t>
            </a:r>
            <a:r>
              <a:rPr lang="en-US" dirty="0"/>
              <a:t>(</a:t>
            </a:r>
            <a:r>
              <a:rPr lang="en-US" dirty="0" err="1"/>
              <a:t>cba$SAT_math</a:t>
            </a:r>
            <a:r>
              <a:rPr lang="en-US" dirty="0"/>
              <a:t>)</a:t>
            </a:r>
          </a:p>
          <a:p>
            <a:endParaRPr lang="en-US" dirty="0"/>
          </a:p>
          <a:p>
            <a:r>
              <a:rPr lang="en-US" dirty="0"/>
              <a:t>If violated, report so. May need to use a </a:t>
            </a:r>
          </a:p>
          <a:p>
            <a:pPr marL="0" indent="0">
              <a:buNone/>
            </a:pPr>
            <a:r>
              <a:rPr lang="en-US" dirty="0"/>
              <a:t>a data transformation (more on this after</a:t>
            </a:r>
          </a:p>
          <a:p>
            <a:pPr marL="0" indent="0">
              <a:buNone/>
            </a:pPr>
            <a:r>
              <a:rPr lang="en-US" dirty="0"/>
              <a:t>the midterm!)</a:t>
            </a:r>
          </a:p>
        </p:txBody>
      </p:sp>
      <p:sp>
        <p:nvSpPr>
          <p:cNvPr id="4" name="Footer Placeholder 3">
            <a:extLst>
              <a:ext uri="{FF2B5EF4-FFF2-40B4-BE49-F238E27FC236}">
                <a16:creationId xmlns:a16="http://schemas.microsoft.com/office/drawing/2014/main" id="{B6C3C2A1-7405-4B83-ACBA-B82ECB233761}"/>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235C8D91-8678-4469-B4F2-6EFD0210B6E3}"/>
              </a:ext>
            </a:extLst>
          </p:cNvPr>
          <p:cNvSpPr>
            <a:spLocks noGrp="1"/>
          </p:cNvSpPr>
          <p:nvPr>
            <p:ph type="sldNum" sz="quarter" idx="12"/>
          </p:nvPr>
        </p:nvSpPr>
        <p:spPr/>
        <p:txBody>
          <a:bodyPr/>
          <a:lstStyle/>
          <a:p>
            <a:fld id="{E699842A-5F68-490D-BD7E-70D550255E4A}" type="slidenum">
              <a:rPr lang="en-US" smtClean="0"/>
              <a:t>18</a:t>
            </a:fld>
            <a:endParaRPr lang="en-US"/>
          </a:p>
        </p:txBody>
      </p:sp>
      <p:sp>
        <p:nvSpPr>
          <p:cNvPr id="9" name="Title 1">
            <a:extLst>
              <a:ext uri="{FF2B5EF4-FFF2-40B4-BE49-F238E27FC236}">
                <a16:creationId xmlns:a16="http://schemas.microsoft.com/office/drawing/2014/main" id="{585ACFEA-2EBC-0743-9357-D37D01E0BFA6}"/>
              </a:ext>
            </a:extLst>
          </p:cNvPr>
          <p:cNvSpPr>
            <a:spLocks noGrp="1"/>
          </p:cNvSpPr>
          <p:nvPr>
            <p:ph type="title"/>
          </p:nvPr>
        </p:nvSpPr>
        <p:spPr>
          <a:xfrm>
            <a:off x="838200" y="365125"/>
            <a:ext cx="10515600" cy="1325563"/>
          </a:xfrm>
        </p:spPr>
        <p:txBody>
          <a:bodyPr/>
          <a:lstStyle/>
          <a:p>
            <a:r>
              <a:rPr lang="en-US" u="sng" dirty="0"/>
              <a:t>Assumptions for t-tests: Normality</a:t>
            </a:r>
          </a:p>
        </p:txBody>
      </p:sp>
    </p:spTree>
    <p:extLst>
      <p:ext uri="{BB962C8B-B14F-4D97-AF65-F5344CB8AC3E}">
        <p14:creationId xmlns:p14="http://schemas.microsoft.com/office/powerpoint/2010/main" val="328919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259C73-39F5-4279-A15B-D6D22FEF5AE7}"/>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FB30C3EA-B2A7-4D16-BA46-C824538EEAEE}"/>
              </a:ext>
            </a:extLst>
          </p:cNvPr>
          <p:cNvSpPr>
            <a:spLocks noGrp="1"/>
          </p:cNvSpPr>
          <p:nvPr>
            <p:ph type="sldNum" sz="quarter" idx="12"/>
          </p:nvPr>
        </p:nvSpPr>
        <p:spPr/>
        <p:txBody>
          <a:bodyPr/>
          <a:lstStyle/>
          <a:p>
            <a:fld id="{E699842A-5F68-490D-BD7E-70D550255E4A}"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6435" y="2290409"/>
            <a:ext cx="2956416" cy="3381522"/>
          </a:xfrm>
          <a:prstGeom prst="rect">
            <a:avLst/>
          </a:prstGeom>
        </p:spPr>
      </p:pic>
      <p:sp>
        <p:nvSpPr>
          <p:cNvPr id="10" name="Content Placeholder 2">
            <a:extLst>
              <a:ext uri="{FF2B5EF4-FFF2-40B4-BE49-F238E27FC236}">
                <a16:creationId xmlns:a16="http://schemas.microsoft.com/office/drawing/2014/main" id="{7C523FC0-DDA1-4D0D-9580-21151DDA8A43}"/>
              </a:ext>
            </a:extLst>
          </p:cNvPr>
          <p:cNvSpPr>
            <a:spLocks noGrp="1"/>
          </p:cNvSpPr>
          <p:nvPr>
            <p:ph idx="1"/>
          </p:nvPr>
        </p:nvSpPr>
        <p:spPr>
          <a:xfrm>
            <a:off x="838200" y="1491954"/>
            <a:ext cx="10515600" cy="4865103"/>
          </a:xfrm>
        </p:spPr>
        <p:txBody>
          <a:bodyPr>
            <a:normAutofit/>
          </a:bodyPr>
          <a:lstStyle/>
          <a:p>
            <a:r>
              <a:rPr lang="en-US" dirty="0"/>
              <a:t>What about when samples aren’t independent across groups?</a:t>
            </a:r>
          </a:p>
          <a:p>
            <a:pPr lvl="1"/>
            <a:r>
              <a:rPr lang="en-US" dirty="0"/>
              <a:t>In many applications data is taken before and after a treatment, on the same set of individuals</a:t>
            </a:r>
          </a:p>
          <a:p>
            <a:r>
              <a:rPr lang="en-US" dirty="0"/>
              <a:t>Group 1 (before): X</a:t>
            </a:r>
            <a:r>
              <a:rPr lang="en-US" baseline="-25000" dirty="0"/>
              <a:t>1 </a:t>
            </a:r>
            <a:r>
              <a:rPr lang="en-US" dirty="0"/>
              <a:t>, X</a:t>
            </a:r>
            <a:r>
              <a:rPr lang="en-US" baseline="-25000" dirty="0"/>
              <a:t>2 </a:t>
            </a:r>
            <a:r>
              <a:rPr lang="en-US" dirty="0"/>
              <a:t>, … , X</a:t>
            </a:r>
            <a:r>
              <a:rPr lang="en-US" baseline="-25000" dirty="0"/>
              <a:t>N</a:t>
            </a:r>
            <a:r>
              <a:rPr lang="en-US" dirty="0"/>
              <a:t> </a:t>
            </a:r>
          </a:p>
          <a:p>
            <a:r>
              <a:rPr lang="en-US" dirty="0"/>
              <a:t>Group 2 (after): X</a:t>
            </a:r>
            <a:r>
              <a:rPr lang="en-US" baseline="-25000" dirty="0"/>
              <a:t>1</a:t>
            </a:r>
            <a:r>
              <a:rPr lang="en-US" dirty="0"/>
              <a:t>+D</a:t>
            </a:r>
            <a:r>
              <a:rPr lang="en-US" baseline="-25000" dirty="0"/>
              <a:t>1 </a:t>
            </a:r>
            <a:r>
              <a:rPr lang="en-US" dirty="0"/>
              <a:t>, X</a:t>
            </a:r>
            <a:r>
              <a:rPr lang="en-US" baseline="-25000" dirty="0"/>
              <a:t>2 </a:t>
            </a:r>
            <a:r>
              <a:rPr lang="en-US" dirty="0"/>
              <a:t>+ D</a:t>
            </a:r>
            <a:r>
              <a:rPr lang="en-US" baseline="-25000" dirty="0"/>
              <a:t>2 </a:t>
            </a:r>
            <a:r>
              <a:rPr lang="en-US" dirty="0"/>
              <a:t>, … , X</a:t>
            </a:r>
            <a:r>
              <a:rPr lang="en-US" baseline="-25000" dirty="0"/>
              <a:t>N</a:t>
            </a:r>
            <a:r>
              <a:rPr lang="en-US" dirty="0"/>
              <a:t> + D</a:t>
            </a:r>
            <a:r>
              <a:rPr lang="en-US" baseline="-25000" dirty="0"/>
              <a:t>N</a:t>
            </a:r>
          </a:p>
          <a:p>
            <a:r>
              <a:rPr lang="en-US" u="sng" dirty="0"/>
              <a:t>Issue</a:t>
            </a:r>
            <a:r>
              <a:rPr lang="en-US" dirty="0"/>
              <a:t>: If X’s and D’s are independent,</a:t>
            </a:r>
          </a:p>
          <a:p>
            <a:pPr marL="457200" lvl="1" indent="0">
              <a:buNone/>
            </a:pPr>
            <a:r>
              <a:rPr lang="en-US" sz="2800" dirty="0"/>
              <a:t> var(X+D) = var(X) + var(D) &gt; var(D)</a:t>
            </a:r>
            <a:endParaRPr lang="en-US" dirty="0"/>
          </a:p>
          <a:p>
            <a:r>
              <a:rPr lang="en-US" dirty="0"/>
              <a:t>This affects how we compute our sample variances,                      don’t want to double count the variance from X.</a:t>
            </a:r>
          </a:p>
          <a:p>
            <a:endParaRPr lang="en-US" baseline="-25000" dirty="0"/>
          </a:p>
        </p:txBody>
      </p:sp>
      <p:sp>
        <p:nvSpPr>
          <p:cNvPr id="11" name="Title 1">
            <a:extLst>
              <a:ext uri="{FF2B5EF4-FFF2-40B4-BE49-F238E27FC236}">
                <a16:creationId xmlns:a16="http://schemas.microsoft.com/office/drawing/2014/main" id="{5A352713-FDC9-4147-926A-02E3CC32CB73}"/>
              </a:ext>
            </a:extLst>
          </p:cNvPr>
          <p:cNvSpPr>
            <a:spLocks noGrp="1"/>
          </p:cNvSpPr>
          <p:nvPr>
            <p:ph type="title"/>
          </p:nvPr>
        </p:nvSpPr>
        <p:spPr>
          <a:xfrm>
            <a:off x="838200" y="365125"/>
            <a:ext cx="10515600" cy="1325563"/>
          </a:xfrm>
        </p:spPr>
        <p:txBody>
          <a:bodyPr/>
          <a:lstStyle/>
          <a:p>
            <a:r>
              <a:rPr lang="en-US" u="sng" dirty="0"/>
              <a:t>Assumptions for t-tests: Independence</a:t>
            </a:r>
          </a:p>
        </p:txBody>
      </p:sp>
    </p:spTree>
    <p:extLst>
      <p:ext uri="{BB962C8B-B14F-4D97-AF65-F5344CB8AC3E}">
        <p14:creationId xmlns:p14="http://schemas.microsoft.com/office/powerpoint/2010/main" val="204806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84981-0ACC-417F-BE2E-BE99A615F328}"/>
              </a:ext>
            </a:extLst>
          </p:cNvPr>
          <p:cNvSpPr>
            <a:spLocks noGrp="1"/>
          </p:cNvSpPr>
          <p:nvPr>
            <p:ph idx="1"/>
          </p:nvPr>
        </p:nvSpPr>
        <p:spPr>
          <a:xfrm>
            <a:off x="1021080" y="1325563"/>
            <a:ext cx="10515600" cy="4351338"/>
          </a:xfrm>
        </p:spPr>
        <p:txBody>
          <a:bodyPr>
            <a:normAutofit fontScale="85000" lnSpcReduction="20000"/>
          </a:bodyPr>
          <a:lstStyle/>
          <a:p>
            <a:pPr marL="514350" indent="-514350">
              <a:lnSpc>
                <a:spcPct val="150000"/>
              </a:lnSpc>
              <a:buFont typeface="+mj-lt"/>
              <a:buAutoNum type="arabicPeriod"/>
            </a:pPr>
            <a:r>
              <a:rPr lang="en-US" dirty="0"/>
              <a:t>Recap hypothesis testing from Lecture 7 [5 Mins]</a:t>
            </a:r>
          </a:p>
          <a:p>
            <a:pPr marL="514350" indent="-514350">
              <a:lnSpc>
                <a:spcPct val="150000"/>
              </a:lnSpc>
              <a:buFont typeface="+mj-lt"/>
              <a:buAutoNum type="arabicPeriod"/>
            </a:pPr>
            <a:r>
              <a:rPr lang="en-US" dirty="0"/>
              <a:t>Discuss tests for comparing means! Run them in R using </a:t>
            </a:r>
            <a:r>
              <a:rPr lang="en-US" dirty="0" err="1"/>
              <a:t>t.test</a:t>
            </a:r>
            <a:r>
              <a:rPr lang="en-US" dirty="0"/>
              <a:t>()</a:t>
            </a:r>
          </a:p>
          <a:p>
            <a:pPr marL="971550" lvl="1" indent="-514350">
              <a:lnSpc>
                <a:spcPct val="150000"/>
              </a:lnSpc>
              <a:buFont typeface="+mj-lt"/>
              <a:buAutoNum type="arabicPeriod"/>
            </a:pPr>
            <a:r>
              <a:rPr lang="en-US" dirty="0"/>
              <a:t>One sample t-test [10 Mins]</a:t>
            </a:r>
          </a:p>
          <a:p>
            <a:pPr marL="971550" lvl="1" indent="-514350">
              <a:lnSpc>
                <a:spcPct val="150000"/>
              </a:lnSpc>
              <a:buFont typeface="+mj-lt"/>
              <a:buAutoNum type="arabicPeriod"/>
            </a:pPr>
            <a:r>
              <a:rPr lang="en-US" dirty="0"/>
              <a:t>Two sample t-test [5 Mins]</a:t>
            </a:r>
          </a:p>
          <a:p>
            <a:pPr marL="514350" indent="-514350">
              <a:lnSpc>
                <a:spcPct val="150000"/>
              </a:lnSpc>
              <a:buFont typeface="+mj-lt"/>
              <a:buAutoNum type="arabicPeriod"/>
            </a:pPr>
            <a:r>
              <a:rPr lang="en-US" dirty="0"/>
              <a:t>Checking assumptions of </a:t>
            </a:r>
            <a:r>
              <a:rPr lang="en-US" dirty="0" err="1"/>
              <a:t>t.tests</a:t>
            </a:r>
            <a:r>
              <a:rPr lang="en-US" dirty="0"/>
              <a:t>, normality with </a:t>
            </a:r>
            <a:r>
              <a:rPr lang="en-US" dirty="0" err="1"/>
              <a:t>qqplots</a:t>
            </a:r>
            <a:endParaRPr lang="en-US" dirty="0"/>
          </a:p>
          <a:p>
            <a:pPr marL="971550" lvl="1" indent="-514350">
              <a:lnSpc>
                <a:spcPct val="150000"/>
              </a:lnSpc>
              <a:buFont typeface="+mj-lt"/>
              <a:buAutoNum type="arabicPeriod"/>
            </a:pPr>
            <a:r>
              <a:rPr lang="en-US" dirty="0"/>
              <a:t>Normality assumptions with </a:t>
            </a:r>
            <a:r>
              <a:rPr lang="en-US" dirty="0" err="1"/>
              <a:t>qqnorm</a:t>
            </a:r>
            <a:r>
              <a:rPr lang="en-US" dirty="0"/>
              <a:t>() [5 Mins]</a:t>
            </a:r>
          </a:p>
          <a:p>
            <a:pPr marL="971550" lvl="1" indent="-514350">
              <a:lnSpc>
                <a:spcPct val="150000"/>
              </a:lnSpc>
              <a:buFont typeface="+mj-lt"/>
              <a:buAutoNum type="arabicPeriod"/>
            </a:pPr>
            <a:r>
              <a:rPr lang="en-US" dirty="0"/>
              <a:t>Independence assumption and paired two-sample t-test [5 Mins]</a:t>
            </a:r>
          </a:p>
          <a:p>
            <a:pPr marL="514350" indent="-514350">
              <a:lnSpc>
                <a:spcPct val="150000"/>
              </a:lnSpc>
              <a:buFont typeface="+mj-lt"/>
              <a:buAutoNum type="arabicPeriod"/>
            </a:pPr>
            <a:r>
              <a:rPr lang="en-US" dirty="0"/>
              <a:t>Examples! [5 Mins]</a:t>
            </a:r>
          </a:p>
          <a:p>
            <a:pPr marL="514350" indent="-514350">
              <a:buFont typeface="+mj-lt"/>
              <a:buAutoNum type="arabicPeriod"/>
            </a:pPr>
            <a:endParaRPr lang="en-US" dirty="0"/>
          </a:p>
          <a:p>
            <a:pPr marL="0" indent="0">
              <a:buNone/>
            </a:pPr>
            <a:endParaRPr lang="en-US" sz="100" dirty="0"/>
          </a:p>
        </p:txBody>
      </p:sp>
      <p:sp>
        <p:nvSpPr>
          <p:cNvPr id="4" name="Footer Placeholder 3">
            <a:extLst>
              <a:ext uri="{FF2B5EF4-FFF2-40B4-BE49-F238E27FC236}">
                <a16:creationId xmlns:a16="http://schemas.microsoft.com/office/drawing/2014/main" id="{1A2CC8B6-CC04-4E01-B6BF-C398277DB263}"/>
              </a:ext>
            </a:extLst>
          </p:cNvPr>
          <p:cNvSpPr>
            <a:spLocks noGrp="1"/>
          </p:cNvSpPr>
          <p:nvPr>
            <p:ph type="ftr" sz="quarter" idx="11"/>
          </p:nvPr>
        </p:nvSpPr>
        <p:spPr/>
        <p:txBody>
          <a:bodyPr/>
          <a:lstStyle/>
          <a:p>
            <a:r>
              <a:rPr lang="en-US"/>
              <a:t>Lecture 7 - Comparing Groups 1</a:t>
            </a:r>
          </a:p>
        </p:txBody>
      </p:sp>
      <p:sp>
        <p:nvSpPr>
          <p:cNvPr id="6" name="Slide Number Placeholder 5">
            <a:extLst>
              <a:ext uri="{FF2B5EF4-FFF2-40B4-BE49-F238E27FC236}">
                <a16:creationId xmlns:a16="http://schemas.microsoft.com/office/drawing/2014/main" id="{DBD9EF64-A4B5-4BCF-B00C-F7B648E2D1EB}"/>
              </a:ext>
            </a:extLst>
          </p:cNvPr>
          <p:cNvSpPr>
            <a:spLocks noGrp="1"/>
          </p:cNvSpPr>
          <p:nvPr>
            <p:ph type="sldNum" sz="quarter" idx="12"/>
          </p:nvPr>
        </p:nvSpPr>
        <p:spPr/>
        <p:txBody>
          <a:bodyPr/>
          <a:lstStyle/>
          <a:p>
            <a:fld id="{2ED2C57A-F7DF-46C2-A706-F642AD4437AF}" type="slidenum">
              <a:rPr lang="en-US" smtClean="0"/>
              <a:t>2</a:t>
            </a:fld>
            <a:endParaRPr lang="en-US"/>
          </a:p>
        </p:txBody>
      </p:sp>
      <p:sp>
        <p:nvSpPr>
          <p:cNvPr id="8" name="Title 1">
            <a:extLst>
              <a:ext uri="{FF2B5EF4-FFF2-40B4-BE49-F238E27FC236}">
                <a16:creationId xmlns:a16="http://schemas.microsoft.com/office/drawing/2014/main" id="{4ADA7913-0AF2-3142-862C-F48C3C58D605}"/>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Lecture Summary</a:t>
            </a:r>
          </a:p>
        </p:txBody>
      </p:sp>
    </p:spTree>
    <p:extLst>
      <p:ext uri="{BB962C8B-B14F-4D97-AF65-F5344CB8AC3E}">
        <p14:creationId xmlns:p14="http://schemas.microsoft.com/office/powerpoint/2010/main" val="109755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14AC-8940-4886-8449-01C9B256DD66}"/>
              </a:ext>
            </a:extLst>
          </p:cNvPr>
          <p:cNvSpPr>
            <a:spLocks noGrp="1"/>
          </p:cNvSpPr>
          <p:nvPr>
            <p:ph type="title"/>
          </p:nvPr>
        </p:nvSpPr>
        <p:spPr>
          <a:xfrm>
            <a:off x="421105" y="124494"/>
            <a:ext cx="11225464" cy="1325563"/>
          </a:xfrm>
        </p:spPr>
        <p:txBody>
          <a:bodyPr/>
          <a:lstStyle/>
          <a:p>
            <a:r>
              <a:rPr lang="en-US" u="sng" dirty="0"/>
              <a:t>Topic: Paired t-test</a:t>
            </a:r>
          </a:p>
        </p:txBody>
      </p:sp>
      <p:sp>
        <p:nvSpPr>
          <p:cNvPr id="3" name="Content Placeholder 2">
            <a:extLst>
              <a:ext uri="{FF2B5EF4-FFF2-40B4-BE49-F238E27FC236}">
                <a16:creationId xmlns:a16="http://schemas.microsoft.com/office/drawing/2014/main" id="{7C523FC0-DDA1-4D0D-9580-21151DDA8A43}"/>
              </a:ext>
            </a:extLst>
          </p:cNvPr>
          <p:cNvSpPr>
            <a:spLocks noGrp="1"/>
          </p:cNvSpPr>
          <p:nvPr>
            <p:ph idx="1"/>
          </p:nvPr>
        </p:nvSpPr>
        <p:spPr>
          <a:xfrm>
            <a:off x="838200" y="1291030"/>
            <a:ext cx="10808369" cy="4581775"/>
          </a:xfrm>
        </p:spPr>
        <p:txBody>
          <a:bodyPr>
            <a:normAutofit/>
          </a:bodyPr>
          <a:lstStyle/>
          <a:p>
            <a:r>
              <a:rPr lang="en-US" sz="2400" dirty="0"/>
              <a:t>One way independence can be violated is when the samples are “paired” i.e. the obs. in the two samples are in correspondence like in the previous slides example. In this case use a paired </a:t>
            </a:r>
            <a:r>
              <a:rPr lang="en-US" sz="2400" dirty="0" err="1"/>
              <a:t>t.test</a:t>
            </a:r>
            <a:r>
              <a:rPr lang="en-US" sz="2400" dirty="0"/>
              <a:t>().</a:t>
            </a:r>
          </a:p>
        </p:txBody>
      </p:sp>
      <p:sp>
        <p:nvSpPr>
          <p:cNvPr id="4" name="Footer Placeholder 3">
            <a:extLst>
              <a:ext uri="{FF2B5EF4-FFF2-40B4-BE49-F238E27FC236}">
                <a16:creationId xmlns:a16="http://schemas.microsoft.com/office/drawing/2014/main" id="{5D259C73-39F5-4279-A15B-D6D22FEF5AE7}"/>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FB30C3EA-B2A7-4D16-BA46-C824538EEAEE}"/>
              </a:ext>
            </a:extLst>
          </p:cNvPr>
          <p:cNvSpPr>
            <a:spLocks noGrp="1"/>
          </p:cNvSpPr>
          <p:nvPr>
            <p:ph type="sldNum" sz="quarter" idx="12"/>
          </p:nvPr>
        </p:nvSpPr>
        <p:spPr/>
        <p:txBody>
          <a:bodyPr/>
          <a:lstStyle/>
          <a:p>
            <a:fld id="{E699842A-5F68-490D-BD7E-70D550255E4A}"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84" y="2460747"/>
            <a:ext cx="10515600" cy="4078165"/>
          </a:xfrm>
          <a:prstGeom prst="rect">
            <a:avLst/>
          </a:prstGeom>
        </p:spPr>
      </p:pic>
    </p:spTree>
    <p:extLst>
      <p:ext uri="{BB962C8B-B14F-4D97-AF65-F5344CB8AC3E}">
        <p14:creationId xmlns:p14="http://schemas.microsoft.com/office/powerpoint/2010/main" val="88249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44A0-D7D8-4285-A250-416C461FA6AD}"/>
              </a:ext>
            </a:extLst>
          </p:cNvPr>
          <p:cNvSpPr>
            <a:spLocks noGrp="1"/>
          </p:cNvSpPr>
          <p:nvPr>
            <p:ph type="title"/>
          </p:nvPr>
        </p:nvSpPr>
        <p:spPr/>
        <p:txBody>
          <a:bodyPr/>
          <a:lstStyle/>
          <a:p>
            <a:r>
              <a:rPr lang="en-US" u="sng" dirty="0"/>
              <a:t>Topic: the effect of outliers on </a:t>
            </a:r>
            <a:r>
              <a:rPr lang="en-US" u="sng" dirty="0" err="1"/>
              <a:t>t.tests</a:t>
            </a:r>
            <a:endParaRPr lang="en-US" u="sng" dirty="0"/>
          </a:p>
        </p:txBody>
      </p:sp>
      <p:sp>
        <p:nvSpPr>
          <p:cNvPr id="3" name="Content Placeholder 2">
            <a:extLst>
              <a:ext uri="{FF2B5EF4-FFF2-40B4-BE49-F238E27FC236}">
                <a16:creationId xmlns:a16="http://schemas.microsoft.com/office/drawing/2014/main" id="{AEB48BEB-09F9-4707-8ACF-9181F0D41CB5}"/>
              </a:ext>
            </a:extLst>
          </p:cNvPr>
          <p:cNvSpPr>
            <a:spLocks noGrp="1"/>
          </p:cNvSpPr>
          <p:nvPr>
            <p:ph idx="1"/>
          </p:nvPr>
        </p:nvSpPr>
        <p:spPr/>
        <p:txBody>
          <a:bodyPr/>
          <a:lstStyle/>
          <a:p>
            <a:pPr fontAlgn="base"/>
            <a:r>
              <a:rPr lang="en-US" dirty="0"/>
              <a:t>Since t-tests are based on means, extreme outliers and other data changes may significantly affect the results!</a:t>
            </a:r>
          </a:p>
          <a:p>
            <a:pPr lvl="1" fontAlgn="base"/>
            <a:r>
              <a:rPr lang="en-US" dirty="0"/>
              <a:t>Not resistant to changes in part of the data</a:t>
            </a:r>
          </a:p>
          <a:p>
            <a:pPr lvl="1" fontAlgn="base"/>
            <a:r>
              <a:rPr lang="en-US" dirty="0"/>
              <a:t>While slight non-normality can be okay, outliers can be disastrous!</a:t>
            </a:r>
          </a:p>
          <a:p>
            <a:pPr fontAlgn="base"/>
            <a:endParaRPr lang="en-US" dirty="0"/>
          </a:p>
          <a:p>
            <a:pPr fontAlgn="base"/>
            <a:r>
              <a:rPr lang="en-US" dirty="0"/>
              <a:t>May choose to analyze data with and without outliers and compare results, more on this as well after the midterm.</a:t>
            </a:r>
          </a:p>
        </p:txBody>
      </p:sp>
      <p:sp>
        <p:nvSpPr>
          <p:cNvPr id="4" name="Footer Placeholder 3">
            <a:extLst>
              <a:ext uri="{FF2B5EF4-FFF2-40B4-BE49-F238E27FC236}">
                <a16:creationId xmlns:a16="http://schemas.microsoft.com/office/drawing/2014/main" id="{274F90C6-0145-4F4F-A056-0E3B39AD933E}"/>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1F86D148-9E54-4DE5-870F-7D2C5DA778AB}"/>
              </a:ext>
            </a:extLst>
          </p:cNvPr>
          <p:cNvSpPr>
            <a:spLocks noGrp="1"/>
          </p:cNvSpPr>
          <p:nvPr>
            <p:ph type="sldNum" sz="quarter" idx="12"/>
          </p:nvPr>
        </p:nvSpPr>
        <p:spPr/>
        <p:txBody>
          <a:bodyPr/>
          <a:lstStyle/>
          <a:p>
            <a:fld id="{E699842A-5F68-490D-BD7E-70D550255E4A}" type="slidenum">
              <a:rPr lang="en-US" smtClean="0"/>
              <a:t>21</a:t>
            </a:fld>
            <a:endParaRPr lang="en-US"/>
          </a:p>
        </p:txBody>
      </p:sp>
    </p:spTree>
    <p:extLst>
      <p:ext uri="{BB962C8B-B14F-4D97-AF65-F5344CB8AC3E}">
        <p14:creationId xmlns:p14="http://schemas.microsoft.com/office/powerpoint/2010/main" val="29594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41F01FFE-4670-48A5-B302-D5DB1BF57CE5}"/>
              </a:ext>
            </a:extLst>
          </p:cNvPr>
          <p:cNvGraphicFramePr>
            <a:graphicFrameLocks/>
          </p:cNvGraphicFramePr>
          <p:nvPr>
            <p:extLst>
              <p:ext uri="{D42A27DB-BD31-4B8C-83A1-F6EECF244321}">
                <p14:modId xmlns:p14="http://schemas.microsoft.com/office/powerpoint/2010/main" val="1190606864"/>
              </p:ext>
            </p:extLst>
          </p:nvPr>
        </p:nvGraphicFramePr>
        <p:xfrm>
          <a:off x="1688598" y="1690688"/>
          <a:ext cx="7988802" cy="2816527"/>
        </p:xfrm>
        <a:graphic>
          <a:graphicData uri="http://schemas.openxmlformats.org/drawingml/2006/table">
            <a:tbl>
              <a:tblPr/>
              <a:tblGrid>
                <a:gridCol w="1117891">
                  <a:extLst>
                    <a:ext uri="{9D8B030D-6E8A-4147-A177-3AD203B41FA5}">
                      <a16:colId xmlns:a16="http://schemas.microsoft.com/office/drawing/2014/main" val="2535551113"/>
                    </a:ext>
                  </a:extLst>
                </a:gridCol>
                <a:gridCol w="1897485">
                  <a:extLst>
                    <a:ext uri="{9D8B030D-6E8A-4147-A177-3AD203B41FA5}">
                      <a16:colId xmlns:a16="http://schemas.microsoft.com/office/drawing/2014/main" val="20000"/>
                    </a:ext>
                  </a:extLst>
                </a:gridCol>
                <a:gridCol w="2480749">
                  <a:extLst>
                    <a:ext uri="{9D8B030D-6E8A-4147-A177-3AD203B41FA5}">
                      <a16:colId xmlns:a16="http://schemas.microsoft.com/office/drawing/2014/main" val="20001"/>
                    </a:ext>
                  </a:extLst>
                </a:gridCol>
                <a:gridCol w="2492677">
                  <a:extLst>
                    <a:ext uri="{9D8B030D-6E8A-4147-A177-3AD203B41FA5}">
                      <a16:colId xmlns:a16="http://schemas.microsoft.com/office/drawing/2014/main" val="3095243871"/>
                    </a:ext>
                  </a:extLst>
                </a:gridCol>
              </a:tblGrid>
              <a:tr h="601281">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Type of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Test Application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Test for Means (Normal Distribution)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R function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1107623">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Numeric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One-sample test:  compare mean or median to a given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t-test for population mean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err="1">
                          <a:ln>
                            <a:noFill/>
                          </a:ln>
                          <a:solidFill>
                            <a:schemeClr val="tx1"/>
                          </a:solidFill>
                          <a:effectLst/>
                          <a:latin typeface="Arial" pitchFamily="-109" charset="0"/>
                        </a:rPr>
                        <a:t>t.test</a:t>
                      </a:r>
                      <a:r>
                        <a:rPr kumimoji="0" lang="en-US" sz="1600" b="0" i="0" u="none" strike="noStrike" cap="none" normalizeH="0" baseline="0" dirty="0">
                          <a:ln>
                            <a:noFill/>
                          </a:ln>
                          <a:solidFill>
                            <a:schemeClr val="tx1"/>
                          </a:solidFill>
                          <a:effectLst/>
                          <a:latin typeface="Arial" pitchFamily="-109" charset="0"/>
                        </a:rPr>
                        <a:t>(numeric variable, mu = test value, alternative, </a:t>
                      </a:r>
                      <a:r>
                        <a:rPr kumimoji="0" lang="en-US" sz="1600" b="0" i="0" u="none" strike="noStrike" cap="none" normalizeH="0" baseline="0" dirty="0" err="1">
                          <a:ln>
                            <a:noFill/>
                          </a:ln>
                          <a:solidFill>
                            <a:schemeClr val="tx1"/>
                          </a:solidFill>
                          <a:effectLst/>
                          <a:latin typeface="Arial" pitchFamily="-109" charset="0"/>
                        </a:rPr>
                        <a:t>conf.level</a:t>
                      </a:r>
                      <a:r>
                        <a:rPr kumimoji="0" lang="en-US" sz="1600" b="0" i="0" u="none" strike="noStrike" cap="none" normalizeH="0" baseline="0" dirty="0">
                          <a:ln>
                            <a:noFill/>
                          </a:ln>
                          <a:solidFill>
                            <a:schemeClr val="tx1"/>
                          </a:solidFill>
                          <a:effectLst/>
                          <a:latin typeface="Arial" pitchFamily="-10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07623">
                <a:tc vMerge="1">
                  <a:txBody>
                    <a:bodyPr/>
                    <a:lstStyle/>
                    <a:p>
                      <a:pPr marL="0" marR="0" lvl="0" indent="0" algn="l" defTabSz="4572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Two sample test: compare means or medians of two groups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t-test for the difference between group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Arial" pitchFamily="-109" charset="0"/>
                        </a:rPr>
                        <a:t>t.test</a:t>
                      </a:r>
                      <a:r>
                        <a:rPr kumimoji="0" lang="en-US" sz="1600" b="0" i="0" u="none" strike="noStrike" cap="none" normalizeH="0" baseline="0" dirty="0">
                          <a:ln>
                            <a:noFill/>
                          </a:ln>
                          <a:solidFill>
                            <a:schemeClr val="tx1"/>
                          </a:solidFill>
                          <a:effectLst/>
                          <a:latin typeface="Arial" pitchFamily="-109" charset="0"/>
                        </a:rPr>
                        <a:t>(numeric variable ~ grouping variable, alternative, </a:t>
                      </a:r>
                      <a:r>
                        <a:rPr kumimoji="0" lang="en-US" sz="1600" b="0" i="0" u="none" strike="noStrike" cap="none" normalizeH="0" baseline="0" dirty="0" err="1">
                          <a:ln>
                            <a:noFill/>
                          </a:ln>
                          <a:solidFill>
                            <a:schemeClr val="tx1"/>
                          </a:solidFill>
                          <a:effectLst/>
                          <a:latin typeface="Arial" pitchFamily="-109" charset="0"/>
                        </a:rPr>
                        <a:t>conf.level</a:t>
                      </a:r>
                      <a:r>
                        <a:rPr kumimoji="0" lang="en-US" sz="1600" b="0" i="0" u="none" strike="noStrike" cap="none" normalizeH="0" baseline="0" dirty="0">
                          <a:ln>
                            <a:noFill/>
                          </a:ln>
                          <a:solidFill>
                            <a:schemeClr val="tx1"/>
                          </a:solidFill>
                          <a:effectLst/>
                          <a:latin typeface="Arial" pitchFamily="-10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5729447"/>
                  </a:ext>
                </a:extLst>
              </a:tr>
            </a:tbl>
          </a:graphicData>
        </a:graphic>
      </p:graphicFrame>
      <p:sp>
        <p:nvSpPr>
          <p:cNvPr id="12" name="Title 11">
            <a:extLst>
              <a:ext uri="{FF2B5EF4-FFF2-40B4-BE49-F238E27FC236}">
                <a16:creationId xmlns:a16="http://schemas.microsoft.com/office/drawing/2014/main" id="{B0260A7D-AE8C-4A72-BDC6-6563FBAC56ED}"/>
              </a:ext>
            </a:extLst>
          </p:cNvPr>
          <p:cNvSpPr>
            <a:spLocks noGrp="1"/>
          </p:cNvSpPr>
          <p:nvPr>
            <p:ph type="title"/>
          </p:nvPr>
        </p:nvSpPr>
        <p:spPr/>
        <p:txBody>
          <a:bodyPr/>
          <a:lstStyle/>
          <a:p>
            <a:r>
              <a:rPr lang="en-US" dirty="0"/>
              <a:t>Review</a:t>
            </a:r>
          </a:p>
        </p:txBody>
      </p:sp>
      <p:sp>
        <p:nvSpPr>
          <p:cNvPr id="13" name="Content Placeholder 12">
            <a:extLst>
              <a:ext uri="{FF2B5EF4-FFF2-40B4-BE49-F238E27FC236}">
                <a16:creationId xmlns:a16="http://schemas.microsoft.com/office/drawing/2014/main" id="{B1877FBF-824F-4953-A7B9-52BE84EB7169}"/>
              </a:ext>
            </a:extLst>
          </p:cNvPr>
          <p:cNvSpPr>
            <a:spLocks noGrp="1"/>
          </p:cNvSpPr>
          <p:nvPr>
            <p:ph idx="1"/>
          </p:nvPr>
        </p:nvSpPr>
        <p:spPr>
          <a:xfrm>
            <a:off x="838200" y="4685649"/>
            <a:ext cx="10515600" cy="1491314"/>
          </a:xfrm>
        </p:spPr>
        <p:txBody>
          <a:bodyPr>
            <a:normAutofit fontScale="77500" lnSpcReduction="20000"/>
          </a:bodyPr>
          <a:lstStyle/>
          <a:p>
            <a:pPr marL="0" indent="0">
              <a:buNone/>
            </a:pPr>
            <a:r>
              <a:rPr lang="en-US" dirty="0"/>
              <a:t>Notes:</a:t>
            </a:r>
          </a:p>
          <a:p>
            <a:r>
              <a:rPr lang="en-US" dirty="0"/>
              <a:t>alternative = “</a:t>
            </a:r>
            <a:r>
              <a:rPr lang="en-US" dirty="0" err="1"/>
              <a:t>two.sided</a:t>
            </a:r>
            <a:r>
              <a:rPr lang="en-US" dirty="0"/>
              <a:t>”, “greater”, or “less”</a:t>
            </a:r>
          </a:p>
          <a:p>
            <a:r>
              <a:rPr lang="en-US" dirty="0" err="1"/>
              <a:t>conf.level</a:t>
            </a:r>
            <a:r>
              <a:rPr lang="en-US" dirty="0"/>
              <a:t> = usually 0.95, but any value between 0 and 1</a:t>
            </a:r>
          </a:p>
          <a:p>
            <a:r>
              <a:rPr lang="en-US" dirty="0"/>
              <a:t>conf.int = TRUE or FALSE</a:t>
            </a:r>
          </a:p>
        </p:txBody>
      </p:sp>
      <p:sp>
        <p:nvSpPr>
          <p:cNvPr id="2" name="Footer Placeholder 1">
            <a:extLst>
              <a:ext uri="{FF2B5EF4-FFF2-40B4-BE49-F238E27FC236}">
                <a16:creationId xmlns:a16="http://schemas.microsoft.com/office/drawing/2014/main" id="{ABE68C9E-DDD2-4916-A84A-B00239E92C0A}"/>
              </a:ext>
            </a:extLst>
          </p:cNvPr>
          <p:cNvSpPr>
            <a:spLocks noGrp="1"/>
          </p:cNvSpPr>
          <p:nvPr>
            <p:ph type="ftr" sz="quarter" idx="11"/>
          </p:nvPr>
        </p:nvSpPr>
        <p:spPr/>
        <p:txBody>
          <a:bodyPr/>
          <a:lstStyle/>
          <a:p>
            <a:r>
              <a:rPr lang="en-US"/>
              <a:t>Lecture 8 - Comparing Groups II</a:t>
            </a:r>
          </a:p>
        </p:txBody>
      </p:sp>
      <p:sp>
        <p:nvSpPr>
          <p:cNvPr id="3" name="Slide Number Placeholder 2">
            <a:extLst>
              <a:ext uri="{FF2B5EF4-FFF2-40B4-BE49-F238E27FC236}">
                <a16:creationId xmlns:a16="http://schemas.microsoft.com/office/drawing/2014/main" id="{FCBA6183-6F5C-41ED-8D75-F559ACA36C27}"/>
              </a:ext>
            </a:extLst>
          </p:cNvPr>
          <p:cNvSpPr>
            <a:spLocks noGrp="1"/>
          </p:cNvSpPr>
          <p:nvPr>
            <p:ph type="sldNum" sz="quarter" idx="12"/>
          </p:nvPr>
        </p:nvSpPr>
        <p:spPr/>
        <p:txBody>
          <a:bodyPr/>
          <a:lstStyle/>
          <a:p>
            <a:fld id="{E699842A-5F68-490D-BD7E-70D550255E4A}" type="slidenum">
              <a:rPr lang="en-US" smtClean="0"/>
              <a:t>22</a:t>
            </a:fld>
            <a:endParaRPr lang="en-US"/>
          </a:p>
        </p:txBody>
      </p:sp>
    </p:spTree>
    <p:extLst>
      <p:ext uri="{BB962C8B-B14F-4D97-AF65-F5344CB8AC3E}">
        <p14:creationId xmlns:p14="http://schemas.microsoft.com/office/powerpoint/2010/main" val="2779933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1D74-6486-43B1-8DB7-96327A608B78}"/>
              </a:ext>
            </a:extLst>
          </p:cNvPr>
          <p:cNvSpPr>
            <a:spLocks noGrp="1"/>
          </p:cNvSpPr>
          <p:nvPr>
            <p:ph type="title"/>
          </p:nvPr>
        </p:nvSpPr>
        <p:spPr/>
        <p:txBody>
          <a:bodyPr/>
          <a:lstStyle/>
          <a:p>
            <a:r>
              <a:rPr lang="en-US" dirty="0"/>
              <a:t>Group Activity: Using the </a:t>
            </a:r>
            <a:r>
              <a:rPr lang="en-US" dirty="0" err="1"/>
              <a:t>t.test</a:t>
            </a:r>
            <a:r>
              <a:rPr lang="en-US" dirty="0"/>
              <a:t>() function</a:t>
            </a:r>
          </a:p>
        </p:txBody>
      </p:sp>
      <p:sp>
        <p:nvSpPr>
          <p:cNvPr id="3" name="Content Placeholder 2">
            <a:extLst>
              <a:ext uri="{FF2B5EF4-FFF2-40B4-BE49-F238E27FC236}">
                <a16:creationId xmlns:a16="http://schemas.microsoft.com/office/drawing/2014/main" id="{B98800A2-9F87-4052-B667-DF1AE90EBE6A}"/>
              </a:ext>
            </a:extLst>
          </p:cNvPr>
          <p:cNvSpPr>
            <a:spLocks noGrp="1"/>
          </p:cNvSpPr>
          <p:nvPr>
            <p:ph idx="1"/>
          </p:nvPr>
        </p:nvSpPr>
        <p:spPr/>
        <p:txBody>
          <a:bodyPr/>
          <a:lstStyle/>
          <a:p>
            <a:r>
              <a:rPr lang="en-US" dirty="0"/>
              <a:t>Load </a:t>
            </a:r>
            <a:r>
              <a:rPr lang="en-US" dirty="0" err="1"/>
              <a:t>FriendFoe</a:t>
            </a:r>
            <a:r>
              <a:rPr lang="en-US" dirty="0"/>
              <a:t> data: Data from the TV Game Show “Friend or Foe?”</a:t>
            </a:r>
          </a:p>
          <a:p>
            <a:r>
              <a:rPr lang="en-US" dirty="0"/>
              <a:t>Enter the following commands in R: </a:t>
            </a:r>
          </a:p>
          <a:p>
            <a:pPr>
              <a:buFont typeface="Wingdings" panose="05000000000000000000" pitchFamily="2" charset="2"/>
              <a:buChar char="Ø"/>
            </a:pPr>
            <a:endParaRPr lang="en-US" dirty="0"/>
          </a:p>
          <a:p>
            <a:pPr>
              <a:buFont typeface="Wingdings" panose="05000000000000000000" pitchFamily="2" charset="2"/>
              <a:buChar char="Ø"/>
            </a:pPr>
            <a:r>
              <a:rPr lang="en-US" dirty="0"/>
              <a:t>library(</a:t>
            </a:r>
            <a:r>
              <a:rPr lang="en-US" dirty="0" err="1"/>
              <a:t>Ecdat</a:t>
            </a:r>
            <a:r>
              <a:rPr lang="en-US" dirty="0"/>
              <a:t>)</a:t>
            </a:r>
          </a:p>
          <a:p>
            <a:pPr>
              <a:buFont typeface="Wingdings" panose="05000000000000000000" pitchFamily="2" charset="2"/>
              <a:buChar char="Ø"/>
            </a:pPr>
            <a:r>
              <a:rPr lang="en-US" dirty="0"/>
              <a:t> ?</a:t>
            </a:r>
            <a:r>
              <a:rPr lang="en-US" dirty="0" err="1"/>
              <a:t>FriendFoe</a:t>
            </a:r>
            <a:endParaRPr lang="en-US" dirty="0"/>
          </a:p>
          <a:p>
            <a:pPr>
              <a:buFont typeface="Wingdings" panose="05000000000000000000" pitchFamily="2" charset="2"/>
              <a:buChar char="Ø"/>
            </a:pPr>
            <a:r>
              <a:rPr lang="en-US" dirty="0"/>
              <a:t> View(</a:t>
            </a:r>
            <a:r>
              <a:rPr lang="en-US" dirty="0" err="1"/>
              <a:t>FriendFoe</a:t>
            </a:r>
            <a:r>
              <a:rPr lang="en-US" dirty="0"/>
              <a:t>)</a:t>
            </a:r>
          </a:p>
          <a:p>
            <a:pPr>
              <a:buFont typeface="Wingdings" panose="05000000000000000000" pitchFamily="2" charset="2"/>
              <a:buChar char="Ø"/>
            </a:pPr>
            <a:r>
              <a:rPr lang="en-US" dirty="0"/>
              <a:t> </a:t>
            </a:r>
            <a:r>
              <a:rPr lang="en-US" dirty="0" err="1"/>
              <a:t>str</a:t>
            </a:r>
            <a:r>
              <a:rPr lang="en-US" dirty="0"/>
              <a:t>(</a:t>
            </a:r>
            <a:r>
              <a:rPr lang="en-US" dirty="0" err="1"/>
              <a:t>FriendFoe</a:t>
            </a:r>
            <a:r>
              <a:rPr lang="en-US" dirty="0"/>
              <a:t>)</a:t>
            </a:r>
          </a:p>
        </p:txBody>
      </p:sp>
      <p:sp>
        <p:nvSpPr>
          <p:cNvPr id="4" name="Footer Placeholder 3">
            <a:extLst>
              <a:ext uri="{FF2B5EF4-FFF2-40B4-BE49-F238E27FC236}">
                <a16:creationId xmlns:a16="http://schemas.microsoft.com/office/drawing/2014/main" id="{900057C8-2F58-414D-B789-EA9790936AD9}"/>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77032045-2841-4570-A98A-601C5D3D8299}"/>
              </a:ext>
            </a:extLst>
          </p:cNvPr>
          <p:cNvSpPr>
            <a:spLocks noGrp="1"/>
          </p:cNvSpPr>
          <p:nvPr>
            <p:ph type="sldNum" sz="quarter" idx="12"/>
          </p:nvPr>
        </p:nvSpPr>
        <p:spPr/>
        <p:txBody>
          <a:bodyPr/>
          <a:lstStyle/>
          <a:p>
            <a:fld id="{E699842A-5F68-490D-BD7E-70D550255E4A}" type="slidenum">
              <a:rPr lang="en-US" smtClean="0"/>
              <a:t>23</a:t>
            </a:fld>
            <a:endParaRPr lang="en-US"/>
          </a:p>
        </p:txBody>
      </p:sp>
    </p:spTree>
    <p:extLst>
      <p:ext uri="{BB962C8B-B14F-4D97-AF65-F5344CB8AC3E}">
        <p14:creationId xmlns:p14="http://schemas.microsoft.com/office/powerpoint/2010/main" val="17335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DCE4-4C5C-4A3D-99CD-1E08135C7585}"/>
              </a:ext>
            </a:extLst>
          </p:cNvPr>
          <p:cNvSpPr>
            <a:spLocks noGrp="1"/>
          </p:cNvSpPr>
          <p:nvPr>
            <p:ph type="title"/>
          </p:nvPr>
        </p:nvSpPr>
        <p:spPr/>
        <p:txBody>
          <a:bodyPr>
            <a:normAutofit/>
          </a:bodyPr>
          <a:lstStyle/>
          <a:p>
            <a:r>
              <a:rPr lang="en-US" sz="4000" dirty="0"/>
              <a:t>Question 1: </a:t>
            </a:r>
            <a:br>
              <a:rPr lang="en-US" sz="4000" dirty="0"/>
            </a:br>
            <a:r>
              <a:rPr lang="en-US" sz="4000" dirty="0"/>
              <a:t>Is the average age of contestants less than 30?</a:t>
            </a:r>
          </a:p>
        </p:txBody>
      </p:sp>
      <p:sp>
        <p:nvSpPr>
          <p:cNvPr id="3" name="Content Placeholder 2">
            <a:extLst>
              <a:ext uri="{FF2B5EF4-FFF2-40B4-BE49-F238E27FC236}">
                <a16:creationId xmlns:a16="http://schemas.microsoft.com/office/drawing/2014/main" id="{379A1AC1-D2E8-4CF9-8FF9-05ADA1B125F4}"/>
              </a:ext>
            </a:extLst>
          </p:cNvPr>
          <p:cNvSpPr>
            <a:spLocks noGrp="1"/>
          </p:cNvSpPr>
          <p:nvPr>
            <p:ph idx="1"/>
          </p:nvPr>
        </p:nvSpPr>
        <p:spPr>
          <a:xfrm>
            <a:off x="838200" y="1666025"/>
            <a:ext cx="10515600" cy="4872887"/>
          </a:xfrm>
        </p:spPr>
        <p:txBody>
          <a:bodyPr>
            <a:normAutofit/>
          </a:bodyPr>
          <a:lstStyle/>
          <a:p>
            <a:pPr>
              <a:buFont typeface="Wingdings" panose="05000000000000000000" pitchFamily="2" charset="2"/>
              <a:buChar char="Ø"/>
            </a:pPr>
            <a:r>
              <a:rPr lang="en-US" dirty="0"/>
              <a:t> </a:t>
            </a:r>
            <a:r>
              <a:rPr lang="en-US" dirty="0" err="1"/>
              <a:t>t.test</a:t>
            </a:r>
            <a:r>
              <a:rPr lang="en-US" dirty="0"/>
              <a:t>(</a:t>
            </a:r>
            <a:r>
              <a:rPr lang="en-US" dirty="0" err="1"/>
              <a:t>FriendFoe$age</a:t>
            </a:r>
            <a:r>
              <a:rPr lang="en-US" dirty="0"/>
              <a:t>, mu = 30, alternative = “less”)</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endParaRPr lang="en-US" sz="1800" dirty="0">
              <a:solidFill>
                <a:srgbClr val="7030A0"/>
              </a:solidFill>
            </a:endParaRPr>
          </a:p>
          <a:p>
            <a:r>
              <a:rPr lang="en-US" dirty="0">
                <a:solidFill>
                  <a:srgbClr val="7030A0"/>
                </a:solidFill>
              </a:rPr>
              <a:t>Since the p-value &gt; 0.10, there is not enough evidence to suggest that the average age of contestants is less than 30.</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F533B8E-C6B0-4223-9D3E-CAC511631E62}"/>
              </a:ext>
            </a:extLst>
          </p:cNvPr>
          <p:cNvPicPr>
            <a:picLocks noChangeAspect="1"/>
          </p:cNvPicPr>
          <p:nvPr/>
        </p:nvPicPr>
        <p:blipFill>
          <a:blip r:embed="rId2"/>
          <a:stretch>
            <a:fillRect/>
          </a:stretch>
        </p:blipFill>
        <p:spPr>
          <a:xfrm>
            <a:off x="1291951" y="2308172"/>
            <a:ext cx="6791325" cy="3019425"/>
          </a:xfrm>
          <a:prstGeom prst="rect">
            <a:avLst/>
          </a:prstGeom>
          <a:ln>
            <a:solidFill>
              <a:schemeClr val="tx1"/>
            </a:solidFill>
          </a:ln>
        </p:spPr>
      </p:pic>
      <p:sp>
        <p:nvSpPr>
          <p:cNvPr id="5" name="Footer Placeholder 4">
            <a:extLst>
              <a:ext uri="{FF2B5EF4-FFF2-40B4-BE49-F238E27FC236}">
                <a16:creationId xmlns:a16="http://schemas.microsoft.com/office/drawing/2014/main" id="{13169D98-0EFD-42AC-9539-0BBE2D690196}"/>
              </a:ext>
            </a:extLst>
          </p:cNvPr>
          <p:cNvSpPr>
            <a:spLocks noGrp="1"/>
          </p:cNvSpPr>
          <p:nvPr>
            <p:ph type="ftr" sz="quarter" idx="11"/>
          </p:nvPr>
        </p:nvSpPr>
        <p:spPr/>
        <p:txBody>
          <a:bodyPr/>
          <a:lstStyle/>
          <a:p>
            <a:r>
              <a:rPr lang="en-US"/>
              <a:t>Lecture 8 - Comparing Groups II</a:t>
            </a:r>
          </a:p>
        </p:txBody>
      </p:sp>
      <p:sp>
        <p:nvSpPr>
          <p:cNvPr id="6" name="Slide Number Placeholder 5">
            <a:extLst>
              <a:ext uri="{FF2B5EF4-FFF2-40B4-BE49-F238E27FC236}">
                <a16:creationId xmlns:a16="http://schemas.microsoft.com/office/drawing/2014/main" id="{B90DBAEB-D700-4049-8DC9-CF535E6682C8}"/>
              </a:ext>
            </a:extLst>
          </p:cNvPr>
          <p:cNvSpPr>
            <a:spLocks noGrp="1"/>
          </p:cNvSpPr>
          <p:nvPr>
            <p:ph type="sldNum" sz="quarter" idx="12"/>
          </p:nvPr>
        </p:nvSpPr>
        <p:spPr/>
        <p:txBody>
          <a:bodyPr/>
          <a:lstStyle/>
          <a:p>
            <a:fld id="{E699842A-5F68-490D-BD7E-70D550255E4A}" type="slidenum">
              <a:rPr lang="en-US" smtClean="0"/>
              <a:t>24</a:t>
            </a:fld>
            <a:endParaRPr lang="en-US" dirty="0"/>
          </a:p>
        </p:txBody>
      </p:sp>
    </p:spTree>
    <p:extLst>
      <p:ext uri="{BB962C8B-B14F-4D97-AF65-F5344CB8AC3E}">
        <p14:creationId xmlns:p14="http://schemas.microsoft.com/office/powerpoint/2010/main" val="215656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7CA1-53F4-4976-AFC6-8C617EC0063C}"/>
              </a:ext>
            </a:extLst>
          </p:cNvPr>
          <p:cNvSpPr>
            <a:spLocks noGrp="1"/>
          </p:cNvSpPr>
          <p:nvPr>
            <p:ph type="title"/>
          </p:nvPr>
        </p:nvSpPr>
        <p:spPr/>
        <p:txBody>
          <a:bodyPr>
            <a:normAutofit fontScale="90000"/>
          </a:bodyPr>
          <a:lstStyle/>
          <a:p>
            <a:r>
              <a:rPr lang="en-US" dirty="0"/>
              <a:t>Question 2:</a:t>
            </a:r>
            <a:br>
              <a:rPr lang="en-US" dirty="0"/>
            </a:br>
            <a:r>
              <a:rPr lang="en-US" dirty="0"/>
              <a:t>What is a plausible range for the average age of contestants? </a:t>
            </a:r>
            <a:r>
              <a:rPr lang="en-US" i="1" dirty="0"/>
              <a:t>Use a 95% confidence interval</a:t>
            </a:r>
          </a:p>
        </p:txBody>
      </p:sp>
      <p:sp>
        <p:nvSpPr>
          <p:cNvPr id="3" name="Content Placeholder 2">
            <a:extLst>
              <a:ext uri="{FF2B5EF4-FFF2-40B4-BE49-F238E27FC236}">
                <a16:creationId xmlns:a16="http://schemas.microsoft.com/office/drawing/2014/main" id="{FFBAC68C-FB91-40A1-A6B3-4342E9B43DD1}"/>
              </a:ext>
            </a:extLst>
          </p:cNvPr>
          <p:cNvSpPr>
            <a:spLocks noGrp="1"/>
          </p:cNvSpPr>
          <p:nvPr>
            <p:ph idx="1"/>
          </p:nvPr>
        </p:nvSpPr>
        <p:spPr>
          <a:xfrm>
            <a:off x="838199" y="2085473"/>
            <a:ext cx="10639097" cy="4091489"/>
          </a:xfrm>
        </p:spPr>
        <p:txBody>
          <a:bodyPr>
            <a:normAutofit fontScale="85000" lnSpcReduction="10000"/>
          </a:bodyPr>
          <a:lstStyle/>
          <a:p>
            <a:pPr>
              <a:buFont typeface="Wingdings" panose="05000000000000000000" pitchFamily="2" charset="2"/>
              <a:buChar char="Ø"/>
            </a:pPr>
            <a:r>
              <a:rPr lang="en-US" dirty="0"/>
              <a:t>  </a:t>
            </a:r>
            <a:r>
              <a:rPr lang="en-US" dirty="0" err="1"/>
              <a:t>t.test</a:t>
            </a:r>
            <a:r>
              <a:rPr lang="en-US" dirty="0"/>
              <a:t>(</a:t>
            </a:r>
            <a:r>
              <a:rPr lang="en-US" dirty="0" err="1"/>
              <a:t>FriendFoe$age</a:t>
            </a:r>
            <a:r>
              <a:rPr lang="en-US" dirty="0"/>
              <a:t>, mu = 30, alternative = “</a:t>
            </a:r>
            <a:r>
              <a:rPr lang="en-US" dirty="0" err="1"/>
              <a:t>two.sided</a:t>
            </a:r>
            <a:r>
              <a:rPr lang="en-US" dirty="0"/>
              <a:t>”, </a:t>
            </a:r>
            <a:r>
              <a:rPr lang="en-US" dirty="0" err="1"/>
              <a:t>conf.level</a:t>
            </a:r>
            <a:r>
              <a:rPr lang="en-US" dirty="0"/>
              <a:t> = 0.95)</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endParaRPr lang="en-US" sz="3500" dirty="0">
              <a:solidFill>
                <a:srgbClr val="7030A0"/>
              </a:solidFill>
            </a:endParaRPr>
          </a:p>
          <a:p>
            <a:r>
              <a:rPr lang="en-US" dirty="0">
                <a:solidFill>
                  <a:srgbClr val="7030A0"/>
                </a:solidFill>
              </a:rPr>
              <a:t>The 95% confidence interval for contestants’ average age is 28.33 – 30.37</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BFF16A8D-652E-410B-9CA6-137BA084B59B}"/>
              </a:ext>
            </a:extLst>
          </p:cNvPr>
          <p:cNvPicPr>
            <a:picLocks noChangeAspect="1"/>
          </p:cNvPicPr>
          <p:nvPr/>
        </p:nvPicPr>
        <p:blipFill>
          <a:blip r:embed="rId2"/>
          <a:stretch>
            <a:fillRect/>
          </a:stretch>
        </p:blipFill>
        <p:spPr>
          <a:xfrm>
            <a:off x="1314701" y="2587089"/>
            <a:ext cx="9112667" cy="2809369"/>
          </a:xfrm>
          <a:prstGeom prst="rect">
            <a:avLst/>
          </a:prstGeom>
          <a:ln>
            <a:solidFill>
              <a:schemeClr val="tx1"/>
            </a:solidFill>
          </a:ln>
        </p:spPr>
      </p:pic>
      <p:sp>
        <p:nvSpPr>
          <p:cNvPr id="4" name="Footer Placeholder 3">
            <a:extLst>
              <a:ext uri="{FF2B5EF4-FFF2-40B4-BE49-F238E27FC236}">
                <a16:creationId xmlns:a16="http://schemas.microsoft.com/office/drawing/2014/main" id="{9BA65E10-E787-40CF-BAE2-78FCC335A8BE}"/>
              </a:ext>
            </a:extLst>
          </p:cNvPr>
          <p:cNvSpPr>
            <a:spLocks noGrp="1"/>
          </p:cNvSpPr>
          <p:nvPr>
            <p:ph type="ftr" sz="quarter" idx="11"/>
          </p:nvPr>
        </p:nvSpPr>
        <p:spPr/>
        <p:txBody>
          <a:bodyPr/>
          <a:lstStyle/>
          <a:p>
            <a:r>
              <a:rPr lang="en-US"/>
              <a:t>Lecture 8 - Comparing Groups II</a:t>
            </a:r>
          </a:p>
        </p:txBody>
      </p:sp>
      <p:sp>
        <p:nvSpPr>
          <p:cNvPr id="6" name="Slide Number Placeholder 5">
            <a:extLst>
              <a:ext uri="{FF2B5EF4-FFF2-40B4-BE49-F238E27FC236}">
                <a16:creationId xmlns:a16="http://schemas.microsoft.com/office/drawing/2014/main" id="{3A70B00F-A5A3-4916-9A91-9D19C6052158}"/>
              </a:ext>
            </a:extLst>
          </p:cNvPr>
          <p:cNvSpPr>
            <a:spLocks noGrp="1"/>
          </p:cNvSpPr>
          <p:nvPr>
            <p:ph type="sldNum" sz="quarter" idx="12"/>
          </p:nvPr>
        </p:nvSpPr>
        <p:spPr/>
        <p:txBody>
          <a:bodyPr/>
          <a:lstStyle/>
          <a:p>
            <a:fld id="{E699842A-5F68-490D-BD7E-70D550255E4A}" type="slidenum">
              <a:rPr lang="en-US" smtClean="0"/>
              <a:t>25</a:t>
            </a:fld>
            <a:endParaRPr lang="en-US"/>
          </a:p>
        </p:txBody>
      </p:sp>
    </p:spTree>
    <p:extLst>
      <p:ext uri="{BB962C8B-B14F-4D97-AF65-F5344CB8AC3E}">
        <p14:creationId xmlns:p14="http://schemas.microsoft.com/office/powerpoint/2010/main" val="112292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D2EF-38B4-414B-8EFF-CF9293EFD24C}"/>
              </a:ext>
            </a:extLst>
          </p:cNvPr>
          <p:cNvSpPr>
            <a:spLocks noGrp="1"/>
          </p:cNvSpPr>
          <p:nvPr>
            <p:ph type="title"/>
          </p:nvPr>
        </p:nvSpPr>
        <p:spPr/>
        <p:txBody>
          <a:bodyPr/>
          <a:lstStyle/>
          <a:p>
            <a:r>
              <a:rPr lang="en-US" dirty="0"/>
              <a:t>What happens if you change the confidence level?</a:t>
            </a:r>
          </a:p>
        </p:txBody>
      </p:sp>
      <p:sp>
        <p:nvSpPr>
          <p:cNvPr id="3" name="Content Placeholder 2">
            <a:extLst>
              <a:ext uri="{FF2B5EF4-FFF2-40B4-BE49-F238E27FC236}">
                <a16:creationId xmlns:a16="http://schemas.microsoft.com/office/drawing/2014/main" id="{596BEFAD-4B53-45D6-9A96-15E1796FAF06}"/>
              </a:ext>
            </a:extLst>
          </p:cNvPr>
          <p:cNvSpPr>
            <a:spLocks noGrp="1"/>
          </p:cNvSpPr>
          <p:nvPr>
            <p:ph idx="1"/>
          </p:nvPr>
        </p:nvSpPr>
        <p:spPr>
          <a:xfrm>
            <a:off x="838200" y="1825625"/>
            <a:ext cx="10515600" cy="4795892"/>
          </a:xfrm>
        </p:spPr>
        <p:txBody>
          <a:bodyPr>
            <a:normAutofit lnSpcReduction="10000"/>
          </a:bodyPr>
          <a:lstStyle/>
          <a:p>
            <a:r>
              <a:rPr lang="en-US" dirty="0"/>
              <a:t>Try 90%</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Confidence interval is narrower (28.50 – 30.21)</a:t>
            </a:r>
          </a:p>
          <a:p>
            <a:r>
              <a:rPr lang="en-US" dirty="0"/>
              <a:t>What do you think will happen if we use 98%? 99%?</a:t>
            </a:r>
          </a:p>
        </p:txBody>
      </p:sp>
      <p:pic>
        <p:nvPicPr>
          <p:cNvPr id="4" name="Picture 3">
            <a:extLst>
              <a:ext uri="{FF2B5EF4-FFF2-40B4-BE49-F238E27FC236}">
                <a16:creationId xmlns:a16="http://schemas.microsoft.com/office/drawing/2014/main" id="{C4408AA9-EE04-4251-A48F-69DA145C48EA}"/>
              </a:ext>
            </a:extLst>
          </p:cNvPr>
          <p:cNvPicPr>
            <a:picLocks noChangeAspect="1"/>
          </p:cNvPicPr>
          <p:nvPr/>
        </p:nvPicPr>
        <p:blipFill>
          <a:blip r:embed="rId2"/>
          <a:stretch>
            <a:fillRect/>
          </a:stretch>
        </p:blipFill>
        <p:spPr>
          <a:xfrm>
            <a:off x="1125592" y="2254633"/>
            <a:ext cx="9772650" cy="3000375"/>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87CFFEB-6E52-44BD-9C22-A315378F18F8}"/>
                  </a:ext>
                </a:extLst>
              </p14:cNvPr>
              <p14:cNvContentPartPr/>
              <p14:nvPr/>
            </p14:nvContentPartPr>
            <p14:xfrm>
              <a:off x="1303233" y="4340706"/>
              <a:ext cx="2089920" cy="63840"/>
            </p14:xfrm>
          </p:contentPart>
        </mc:Choice>
        <mc:Fallback xmlns="">
          <p:pic>
            <p:nvPicPr>
              <p:cNvPr id="6" name="Ink 5">
                <a:extLst>
                  <a:ext uri="{FF2B5EF4-FFF2-40B4-BE49-F238E27FC236}">
                    <a16:creationId xmlns:a16="http://schemas.microsoft.com/office/drawing/2014/main" id="{787CFFEB-6E52-44BD-9C22-A315378F18F8}"/>
                  </a:ext>
                </a:extLst>
              </p:cNvPr>
              <p:cNvPicPr/>
              <p:nvPr/>
            </p:nvPicPr>
            <p:blipFill>
              <a:blip r:embed="rId4"/>
              <a:stretch>
                <a:fillRect/>
              </a:stretch>
            </p:blipFill>
            <p:spPr>
              <a:xfrm>
                <a:off x="1243110" y="4220600"/>
                <a:ext cx="2209447" cy="304052"/>
              </a:xfrm>
              <a:prstGeom prst="rect">
                <a:avLst/>
              </a:prstGeom>
            </p:spPr>
          </p:pic>
        </mc:Fallback>
      </mc:AlternateContent>
      <p:sp>
        <p:nvSpPr>
          <p:cNvPr id="5" name="Footer Placeholder 4">
            <a:extLst>
              <a:ext uri="{FF2B5EF4-FFF2-40B4-BE49-F238E27FC236}">
                <a16:creationId xmlns:a16="http://schemas.microsoft.com/office/drawing/2014/main" id="{C13BE0E3-C5BA-4D51-9688-F08785D22FBA}"/>
              </a:ext>
            </a:extLst>
          </p:cNvPr>
          <p:cNvSpPr>
            <a:spLocks noGrp="1"/>
          </p:cNvSpPr>
          <p:nvPr>
            <p:ph type="ftr" sz="quarter" idx="11"/>
          </p:nvPr>
        </p:nvSpPr>
        <p:spPr/>
        <p:txBody>
          <a:bodyPr/>
          <a:lstStyle/>
          <a:p>
            <a:r>
              <a:rPr lang="en-US"/>
              <a:t>Lecture 8 - Comparing Groups II</a:t>
            </a:r>
          </a:p>
        </p:txBody>
      </p:sp>
      <p:sp>
        <p:nvSpPr>
          <p:cNvPr id="7" name="Slide Number Placeholder 6">
            <a:extLst>
              <a:ext uri="{FF2B5EF4-FFF2-40B4-BE49-F238E27FC236}">
                <a16:creationId xmlns:a16="http://schemas.microsoft.com/office/drawing/2014/main" id="{663BB202-E43C-4989-B7EB-703133AD5F03}"/>
              </a:ext>
            </a:extLst>
          </p:cNvPr>
          <p:cNvSpPr>
            <a:spLocks noGrp="1"/>
          </p:cNvSpPr>
          <p:nvPr>
            <p:ph type="sldNum" sz="quarter" idx="12"/>
          </p:nvPr>
        </p:nvSpPr>
        <p:spPr/>
        <p:txBody>
          <a:bodyPr/>
          <a:lstStyle/>
          <a:p>
            <a:fld id="{E699842A-5F68-490D-BD7E-70D550255E4A}" type="slidenum">
              <a:rPr lang="en-US" smtClean="0"/>
              <a:t>26</a:t>
            </a:fld>
            <a:endParaRPr lang="en-US"/>
          </a:p>
        </p:txBody>
      </p:sp>
    </p:spTree>
    <p:extLst>
      <p:ext uri="{BB962C8B-B14F-4D97-AF65-F5344CB8AC3E}">
        <p14:creationId xmlns:p14="http://schemas.microsoft.com/office/powerpoint/2010/main" val="83180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20E5-BE03-4AE4-B2A4-DA86EED61D44}"/>
              </a:ext>
            </a:extLst>
          </p:cNvPr>
          <p:cNvSpPr>
            <a:spLocks noGrp="1"/>
          </p:cNvSpPr>
          <p:nvPr>
            <p:ph type="title"/>
          </p:nvPr>
        </p:nvSpPr>
        <p:spPr/>
        <p:txBody>
          <a:bodyPr>
            <a:normAutofit fontScale="90000"/>
          </a:bodyPr>
          <a:lstStyle/>
          <a:p>
            <a:r>
              <a:rPr lang="en-US" dirty="0"/>
              <a:t>Question 3:</a:t>
            </a:r>
            <a:br>
              <a:rPr lang="en-US" dirty="0"/>
            </a:br>
            <a:r>
              <a:rPr lang="en-US" dirty="0"/>
              <a:t>Was the average amount of money won by the contestants different for the two seasons?</a:t>
            </a:r>
          </a:p>
        </p:txBody>
      </p:sp>
      <p:sp>
        <p:nvSpPr>
          <p:cNvPr id="3" name="Content Placeholder 2">
            <a:extLst>
              <a:ext uri="{FF2B5EF4-FFF2-40B4-BE49-F238E27FC236}">
                <a16:creationId xmlns:a16="http://schemas.microsoft.com/office/drawing/2014/main" id="{8BCE2640-B745-4FB9-91B7-2B3BA7F60DB3}"/>
              </a:ext>
            </a:extLst>
          </p:cNvPr>
          <p:cNvSpPr>
            <a:spLocks noGrp="1"/>
          </p:cNvSpPr>
          <p:nvPr>
            <p:ph idx="1"/>
          </p:nvPr>
        </p:nvSpPr>
        <p:spPr>
          <a:xfrm>
            <a:off x="838200" y="2187574"/>
            <a:ext cx="10515600" cy="4351338"/>
          </a:xfrm>
        </p:spPr>
        <p:txBody>
          <a:bodyPr/>
          <a:lstStyle/>
          <a:p>
            <a:pPr>
              <a:buFont typeface="Wingdings" panose="05000000000000000000" pitchFamily="2" charset="2"/>
              <a:buChar char="Ø"/>
            </a:pPr>
            <a:r>
              <a:rPr lang="en-US" dirty="0"/>
              <a:t> </a:t>
            </a:r>
            <a:r>
              <a:rPr lang="en-US" dirty="0" err="1"/>
              <a:t>t.test</a:t>
            </a:r>
            <a:r>
              <a:rPr lang="en-US" dirty="0"/>
              <a:t>(</a:t>
            </a:r>
            <a:r>
              <a:rPr lang="en-US" dirty="0" err="1"/>
              <a:t>FriendFoe$win</a:t>
            </a:r>
            <a:r>
              <a:rPr lang="en-US" dirty="0"/>
              <a:t> ~ </a:t>
            </a:r>
            <a:r>
              <a:rPr lang="en-US" dirty="0" err="1"/>
              <a:t>FriendFoe$season</a:t>
            </a:r>
            <a:r>
              <a:rPr lang="en-US" dirty="0"/>
              <a:t>, alternative = "</a:t>
            </a:r>
            <a:r>
              <a:rPr lang="en-US" dirty="0" err="1"/>
              <a:t>two.sided</a:t>
            </a:r>
            <a:r>
              <a:rPr lang="en-US" dirty="0"/>
              <a:t>", </a:t>
            </a:r>
            <a:r>
              <a:rPr lang="en-US" dirty="0" err="1"/>
              <a:t>conf.level</a:t>
            </a:r>
            <a:r>
              <a:rPr lang="en-US" dirty="0"/>
              <a:t> = 0.95)</a:t>
            </a:r>
          </a:p>
          <a:p>
            <a:pPr marL="0" indent="0">
              <a:buNone/>
            </a:pPr>
            <a:endParaRPr lang="en-US" dirty="0"/>
          </a:p>
        </p:txBody>
      </p:sp>
      <p:pic>
        <p:nvPicPr>
          <p:cNvPr id="7" name="Picture 6">
            <a:extLst>
              <a:ext uri="{FF2B5EF4-FFF2-40B4-BE49-F238E27FC236}">
                <a16:creationId xmlns:a16="http://schemas.microsoft.com/office/drawing/2014/main" id="{27D14EA2-21F9-44E4-99B9-5D06A286EF0B}"/>
              </a:ext>
            </a:extLst>
          </p:cNvPr>
          <p:cNvPicPr>
            <a:picLocks noChangeAspect="1"/>
          </p:cNvPicPr>
          <p:nvPr/>
        </p:nvPicPr>
        <p:blipFill>
          <a:blip r:embed="rId2"/>
          <a:stretch>
            <a:fillRect/>
          </a:stretch>
        </p:blipFill>
        <p:spPr>
          <a:xfrm>
            <a:off x="1074822" y="3186837"/>
            <a:ext cx="9897978" cy="2725777"/>
          </a:xfrm>
          <a:prstGeom prst="rect">
            <a:avLst/>
          </a:prstGeom>
          <a:ln>
            <a:solidFill>
              <a:schemeClr val="tx1"/>
            </a:solidFill>
          </a:ln>
        </p:spPr>
      </p:pic>
      <p:sp>
        <p:nvSpPr>
          <p:cNvPr id="4" name="Footer Placeholder 3">
            <a:extLst>
              <a:ext uri="{FF2B5EF4-FFF2-40B4-BE49-F238E27FC236}">
                <a16:creationId xmlns:a16="http://schemas.microsoft.com/office/drawing/2014/main" id="{C619E6CE-74D3-4511-93D1-33AAAF2E4497}"/>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FB827734-09FA-4B95-B5AA-1544EBBB5763}"/>
              </a:ext>
            </a:extLst>
          </p:cNvPr>
          <p:cNvSpPr>
            <a:spLocks noGrp="1"/>
          </p:cNvSpPr>
          <p:nvPr>
            <p:ph type="sldNum" sz="quarter" idx="12"/>
          </p:nvPr>
        </p:nvSpPr>
        <p:spPr/>
        <p:txBody>
          <a:bodyPr/>
          <a:lstStyle/>
          <a:p>
            <a:fld id="{E699842A-5F68-490D-BD7E-70D550255E4A}" type="slidenum">
              <a:rPr lang="en-US" smtClean="0"/>
              <a:t>27</a:t>
            </a:fld>
            <a:endParaRPr lang="en-US"/>
          </a:p>
        </p:txBody>
      </p:sp>
    </p:spTree>
    <p:extLst>
      <p:ext uri="{BB962C8B-B14F-4D97-AF65-F5344CB8AC3E}">
        <p14:creationId xmlns:p14="http://schemas.microsoft.com/office/powerpoint/2010/main" val="10194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7FED890F-0188-4F4C-9B94-7A4D7FDA73E6}" type="slidenum">
              <a:rPr lang="en-US" altLang="en-US" sz="1400"/>
              <a:pPr eaLnBrk="1" hangingPunct="1">
                <a:spcBef>
                  <a:spcPct val="0"/>
                </a:spcBef>
              </a:pPr>
              <a:t>3</a:t>
            </a:fld>
            <a:endParaRPr lang="en-US" altLang="en-US" sz="1400"/>
          </a:p>
        </p:txBody>
      </p:sp>
      <p:sp>
        <p:nvSpPr>
          <p:cNvPr id="3" name="Footer Placeholder 2">
            <a:extLst>
              <a:ext uri="{FF2B5EF4-FFF2-40B4-BE49-F238E27FC236}">
                <a16:creationId xmlns:a16="http://schemas.microsoft.com/office/drawing/2014/main" id="{A5A734E7-95B3-4CE4-AEEA-E9FFE624D0DD}"/>
              </a:ext>
            </a:extLst>
          </p:cNvPr>
          <p:cNvSpPr>
            <a:spLocks noGrp="1"/>
          </p:cNvSpPr>
          <p:nvPr>
            <p:ph type="ftr" sz="quarter" idx="11"/>
          </p:nvPr>
        </p:nvSpPr>
        <p:spPr/>
        <p:txBody>
          <a:bodyPr/>
          <a:lstStyle/>
          <a:p>
            <a:r>
              <a:rPr lang="en-US"/>
              <a:t>Lecture 13 - Model Selection</a:t>
            </a:r>
            <a:endParaRPr lang="en-US" dirty="0"/>
          </a:p>
        </p:txBody>
      </p:sp>
      <p:sp>
        <p:nvSpPr>
          <p:cNvPr id="7" name="Rectangle 6">
            <a:extLst>
              <a:ext uri="{FF2B5EF4-FFF2-40B4-BE49-F238E27FC236}">
                <a16:creationId xmlns:a16="http://schemas.microsoft.com/office/drawing/2014/main" id="{27AF6CCE-B5C5-4651-979C-B6D9322E7B2D}"/>
              </a:ext>
            </a:extLst>
          </p:cNvPr>
          <p:cNvSpPr/>
          <p:nvPr/>
        </p:nvSpPr>
        <p:spPr>
          <a:xfrm>
            <a:off x="534724" y="1010768"/>
            <a:ext cx="9295151" cy="2805833"/>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Save </a:t>
            </a:r>
            <a:r>
              <a:rPr lang="en-US" sz="2400" b="1" dirty="0"/>
              <a:t>cba_admissions_1999.txt </a:t>
            </a:r>
            <a:r>
              <a:rPr lang="en-US" sz="2400" dirty="0"/>
              <a:t>in your working directory</a:t>
            </a:r>
          </a:p>
          <a:p>
            <a:pPr marL="285750" indent="-285750">
              <a:lnSpc>
                <a:spcPct val="150000"/>
              </a:lnSpc>
              <a:buFont typeface="Arial" panose="020B0604020202020204" pitchFamily="34" charset="0"/>
              <a:buChar char="•"/>
            </a:pPr>
            <a:r>
              <a:rPr lang="en-US" sz="2400" dirty="0"/>
              <a:t>cba =</a:t>
            </a:r>
            <a:r>
              <a:rPr lang="en-US" sz="2400" dirty="0" err="1"/>
              <a:t>read.table</a:t>
            </a:r>
            <a:r>
              <a:rPr lang="en-US" sz="2400" dirty="0"/>
              <a:t>(“cba_admissions_1999.txt”, </a:t>
            </a:r>
            <a:r>
              <a:rPr lang="en-US" sz="2400" dirty="0" err="1"/>
              <a:t>sep</a:t>
            </a:r>
            <a:r>
              <a:rPr lang="en-US" sz="2400" dirty="0"/>
              <a:t> = "\t", header = T, quote = “”, </a:t>
            </a:r>
            <a:r>
              <a:rPr lang="en-US" sz="2400" dirty="0" err="1"/>
              <a:t>allowEscapes</a:t>
            </a:r>
            <a:r>
              <a:rPr lang="en-US" sz="2400" dirty="0"/>
              <a:t> = T)</a:t>
            </a:r>
          </a:p>
          <a:p>
            <a:pPr marL="285750" indent="-285750">
              <a:lnSpc>
                <a:spcPct val="150000"/>
              </a:lnSpc>
              <a:buFont typeface="Arial" panose="020B0604020202020204" pitchFamily="34" charset="0"/>
              <a:buChar char="•"/>
            </a:pPr>
            <a:r>
              <a:rPr lang="en-US" sz="2400" dirty="0"/>
              <a:t>880 </a:t>
            </a:r>
            <a:r>
              <a:rPr lang="en-US" sz="2400" dirty="0" err="1"/>
              <a:t>obs</a:t>
            </a:r>
            <a:r>
              <a:rPr lang="en-US" sz="2400" dirty="0"/>
              <a:t> of applicants to cba in 1999</a:t>
            </a:r>
          </a:p>
          <a:p>
            <a:pPr marL="285750" indent="-285750">
              <a:lnSpc>
                <a:spcPct val="150000"/>
              </a:lnSpc>
              <a:buFont typeface="Arial" panose="020B0604020202020204" pitchFamily="34" charset="0"/>
              <a:buChar char="•"/>
            </a:pPr>
            <a:r>
              <a:rPr lang="en-US" sz="2400" dirty="0"/>
              <a:t>Contains demographic info + scores</a:t>
            </a:r>
          </a:p>
        </p:txBody>
      </p:sp>
      <p:sp>
        <p:nvSpPr>
          <p:cNvPr id="9" name="Title 1">
            <a:extLst>
              <a:ext uri="{FF2B5EF4-FFF2-40B4-BE49-F238E27FC236}">
                <a16:creationId xmlns:a16="http://schemas.microsoft.com/office/drawing/2014/main" id="{86CACE1B-EE9C-A542-A6A5-4BB9683FC67E}"/>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 for Lecture</a:t>
            </a:r>
          </a:p>
        </p:txBody>
      </p:sp>
      <p:pic>
        <p:nvPicPr>
          <p:cNvPr id="8" name="Picture 7" descr="Table&#10;&#10;Description automatically generated">
            <a:extLst>
              <a:ext uri="{FF2B5EF4-FFF2-40B4-BE49-F238E27FC236}">
                <a16:creationId xmlns:a16="http://schemas.microsoft.com/office/drawing/2014/main" id="{0F36D8A3-D085-AA4B-BDE8-DC6D9D11B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309" y="2189290"/>
            <a:ext cx="3884951" cy="4349622"/>
          </a:xfrm>
          <a:prstGeom prst="rect">
            <a:avLst/>
          </a:prstGeom>
        </p:spPr>
      </p:pic>
    </p:spTree>
    <p:extLst>
      <p:ext uri="{BB962C8B-B14F-4D97-AF65-F5344CB8AC3E}">
        <p14:creationId xmlns:p14="http://schemas.microsoft.com/office/powerpoint/2010/main" val="156273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3143-C899-46D8-A97D-38B4C0FB3B96}"/>
              </a:ext>
            </a:extLst>
          </p:cNvPr>
          <p:cNvSpPr>
            <a:spLocks noGrp="1"/>
          </p:cNvSpPr>
          <p:nvPr>
            <p:ph type="title"/>
          </p:nvPr>
        </p:nvSpPr>
        <p:spPr/>
        <p:txBody>
          <a:bodyPr/>
          <a:lstStyle/>
          <a:p>
            <a:r>
              <a:rPr lang="en-US" u="sng" dirty="0"/>
              <a:t>Hypothesis testing so far</a:t>
            </a:r>
          </a:p>
        </p:txBody>
      </p:sp>
      <p:sp>
        <p:nvSpPr>
          <p:cNvPr id="3" name="Content Placeholder 2">
            <a:extLst>
              <a:ext uri="{FF2B5EF4-FFF2-40B4-BE49-F238E27FC236}">
                <a16:creationId xmlns:a16="http://schemas.microsoft.com/office/drawing/2014/main" id="{A9B2A26E-A5DE-4F04-A777-C6FA95FE68D9}"/>
              </a:ext>
            </a:extLst>
          </p:cNvPr>
          <p:cNvSpPr>
            <a:spLocks noGrp="1"/>
          </p:cNvSpPr>
          <p:nvPr>
            <p:ph idx="1"/>
          </p:nvPr>
        </p:nvSpPr>
        <p:spPr>
          <a:xfrm>
            <a:off x="838200" y="1690688"/>
            <a:ext cx="10515600" cy="4486275"/>
          </a:xfrm>
        </p:spPr>
        <p:txBody>
          <a:bodyPr>
            <a:normAutofit fontScale="92500" lnSpcReduction="10000"/>
          </a:bodyPr>
          <a:lstStyle/>
          <a:p>
            <a:r>
              <a:rPr lang="en-US" dirty="0"/>
              <a:t>Last time: </a:t>
            </a:r>
          </a:p>
          <a:p>
            <a:pPr marL="914400" lvl="1" indent="-457200">
              <a:buFont typeface="+mj-lt"/>
              <a:buAutoNum type="arabicPeriod"/>
            </a:pPr>
            <a:r>
              <a:rPr lang="en-US" dirty="0"/>
              <a:t> </a:t>
            </a:r>
            <a:r>
              <a:rPr lang="en-US" dirty="0" err="1"/>
              <a:t>chisq.test</a:t>
            </a:r>
            <a:r>
              <a:rPr lang="en-US" dirty="0"/>
              <a:t>() - Test for comparing counted against some expectation</a:t>
            </a:r>
          </a:p>
          <a:p>
            <a:pPr marL="971550" lvl="1" indent="-514350">
              <a:buFont typeface="+mj-lt"/>
              <a:buAutoNum type="arabicPeriod"/>
            </a:pPr>
            <a:r>
              <a:rPr lang="en-US" dirty="0" err="1"/>
              <a:t>binom.test</a:t>
            </a:r>
            <a:r>
              <a:rPr lang="en-US" dirty="0"/>
              <a:t>() – Exact test proportions for </a:t>
            </a:r>
            <a:r>
              <a:rPr lang="en-US" i="1" dirty="0"/>
              <a:t>binary counts</a:t>
            </a:r>
          </a:p>
          <a:p>
            <a:pPr marL="971550" lvl="1" indent="-514350">
              <a:buFont typeface="+mj-lt"/>
              <a:buAutoNum type="arabicPeriod"/>
            </a:pPr>
            <a:r>
              <a:rPr lang="en-US" dirty="0" err="1"/>
              <a:t>prop.test</a:t>
            </a:r>
            <a:r>
              <a:rPr lang="en-US" dirty="0"/>
              <a:t>() – Application of </a:t>
            </a:r>
            <a:r>
              <a:rPr lang="en-US" dirty="0" err="1"/>
              <a:t>chi.sq</a:t>
            </a:r>
            <a:r>
              <a:rPr lang="en-US" dirty="0"/>
              <a:t> test to the special case of proportions across groups.</a:t>
            </a:r>
          </a:p>
          <a:p>
            <a:pPr marL="514350" indent="-514350">
              <a:buFont typeface="+mj-lt"/>
              <a:buAutoNum type="arabicPeriod"/>
            </a:pPr>
            <a:endParaRPr lang="en-US" dirty="0"/>
          </a:p>
          <a:p>
            <a:r>
              <a:rPr lang="en-US" dirty="0"/>
              <a:t>Last time we learned tests for counts categorical variables (factors), what about testing hypotheses involving numerical variables?</a:t>
            </a:r>
          </a:p>
          <a:p>
            <a:endParaRPr lang="en-US" dirty="0"/>
          </a:p>
          <a:p>
            <a:r>
              <a:rPr lang="en-US" dirty="0"/>
              <a:t>Today: Tests for comparison of means</a:t>
            </a:r>
          </a:p>
          <a:p>
            <a:pPr lvl="1"/>
            <a:r>
              <a:rPr lang="en-US" dirty="0"/>
              <a:t>Lengths of time (e.g., flight delays between airlines), money (e.g., sales between departments), distances (travel paths for bird migration), etc.</a:t>
            </a:r>
          </a:p>
        </p:txBody>
      </p:sp>
      <p:sp>
        <p:nvSpPr>
          <p:cNvPr id="4" name="Footer Placeholder 3">
            <a:extLst>
              <a:ext uri="{FF2B5EF4-FFF2-40B4-BE49-F238E27FC236}">
                <a16:creationId xmlns:a16="http://schemas.microsoft.com/office/drawing/2014/main" id="{8CBEDC76-CC32-41DA-9960-7D0218867E80}"/>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013093C0-4A9A-417B-8EE7-FA4092ECF848}"/>
              </a:ext>
            </a:extLst>
          </p:cNvPr>
          <p:cNvSpPr>
            <a:spLocks noGrp="1"/>
          </p:cNvSpPr>
          <p:nvPr>
            <p:ph type="sldNum" sz="quarter" idx="12"/>
          </p:nvPr>
        </p:nvSpPr>
        <p:spPr/>
        <p:txBody>
          <a:bodyPr/>
          <a:lstStyle/>
          <a:p>
            <a:fld id="{E699842A-5F68-490D-BD7E-70D550255E4A}" type="slidenum">
              <a:rPr lang="en-US" smtClean="0"/>
              <a:t>4</a:t>
            </a:fld>
            <a:endParaRPr lang="en-US"/>
          </a:p>
        </p:txBody>
      </p:sp>
    </p:spTree>
    <p:extLst>
      <p:ext uri="{BB962C8B-B14F-4D97-AF65-F5344CB8AC3E}">
        <p14:creationId xmlns:p14="http://schemas.microsoft.com/office/powerpoint/2010/main" val="305514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41F01FFE-4670-48A5-B302-D5DB1BF57CE5}"/>
              </a:ext>
            </a:extLst>
          </p:cNvPr>
          <p:cNvGraphicFramePr>
            <a:graphicFrameLocks/>
          </p:cNvGraphicFramePr>
          <p:nvPr>
            <p:extLst>
              <p:ext uri="{D42A27DB-BD31-4B8C-83A1-F6EECF244321}">
                <p14:modId xmlns:p14="http://schemas.microsoft.com/office/powerpoint/2010/main" val="602645206"/>
              </p:ext>
            </p:extLst>
          </p:nvPr>
        </p:nvGraphicFramePr>
        <p:xfrm>
          <a:off x="256445" y="1340245"/>
          <a:ext cx="11714843" cy="3980688"/>
        </p:xfrm>
        <a:graphic>
          <a:graphicData uri="http://schemas.openxmlformats.org/drawingml/2006/table">
            <a:tbl>
              <a:tblPr/>
              <a:tblGrid>
                <a:gridCol w="1232227">
                  <a:extLst>
                    <a:ext uri="{9D8B030D-6E8A-4147-A177-3AD203B41FA5}">
                      <a16:colId xmlns:a16="http://schemas.microsoft.com/office/drawing/2014/main" val="2535551113"/>
                    </a:ext>
                  </a:extLst>
                </a:gridCol>
                <a:gridCol w="2368625">
                  <a:extLst>
                    <a:ext uri="{9D8B030D-6E8A-4147-A177-3AD203B41FA5}">
                      <a16:colId xmlns:a16="http://schemas.microsoft.com/office/drawing/2014/main" val="20000"/>
                    </a:ext>
                  </a:extLst>
                </a:gridCol>
                <a:gridCol w="1334813">
                  <a:extLst>
                    <a:ext uri="{9D8B030D-6E8A-4147-A177-3AD203B41FA5}">
                      <a16:colId xmlns:a16="http://schemas.microsoft.com/office/drawing/2014/main" val="20001"/>
                    </a:ext>
                  </a:extLst>
                </a:gridCol>
                <a:gridCol w="4456387">
                  <a:extLst>
                    <a:ext uri="{9D8B030D-6E8A-4147-A177-3AD203B41FA5}">
                      <a16:colId xmlns:a16="http://schemas.microsoft.com/office/drawing/2014/main" val="3095243871"/>
                    </a:ext>
                  </a:extLst>
                </a:gridCol>
                <a:gridCol w="2322791">
                  <a:extLst>
                    <a:ext uri="{9D8B030D-6E8A-4147-A177-3AD203B41FA5}">
                      <a16:colId xmlns:a16="http://schemas.microsoft.com/office/drawing/2014/main" val="3749628361"/>
                    </a:ext>
                  </a:extLst>
                </a:gridCol>
              </a:tblGrid>
              <a:tr h="572025">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Type of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Test Application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Test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ts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R function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109" charset="0"/>
                        </a:rPr>
                        <a:t>Notes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620196">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Categorical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Compare group counts (one factor)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Chi-Squared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0"/>
                        </a:spcBef>
                        <a:spcAft>
                          <a:spcPct val="0"/>
                        </a:spcAft>
                        <a:buClrTx/>
                        <a:buSzTx/>
                        <a:buFontTx/>
                        <a:buNone/>
                        <a:tabLst/>
                        <a:defRPr/>
                      </a:pPr>
                      <a:r>
                        <a:rPr kumimoji="0" lang="en-US" sz="1600" b="0" i="0" u="none" strike="noStrike" cap="none" normalizeH="0" baseline="0" dirty="0" err="1">
                          <a:ln>
                            <a:noFill/>
                          </a:ln>
                          <a:solidFill>
                            <a:schemeClr val="tx1"/>
                          </a:solidFill>
                          <a:effectLst/>
                          <a:latin typeface="Arial" pitchFamily="-109" charset="0"/>
                        </a:rPr>
                        <a:t>chisq.test</a:t>
                      </a:r>
                      <a:r>
                        <a:rPr kumimoji="0" lang="en-US" sz="1600" b="0" i="0" u="none" strike="noStrike" cap="none" normalizeH="0" baseline="0" dirty="0">
                          <a:ln>
                            <a:noFill/>
                          </a:ln>
                          <a:solidFill>
                            <a:schemeClr val="tx1"/>
                          </a:solidFill>
                          <a:effectLst/>
                          <a:latin typeface="Arial" pitchFamily="-109" charset="0"/>
                        </a:rPr>
                        <a:t>(table of counts for one factor)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Any number of groups</a:t>
                      </a:r>
                    </a:p>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&gt; 5 expected counts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2558">
                <a:tc vMerge="1">
                  <a:txBody>
                    <a:bodyPr/>
                    <a:lstStyle/>
                    <a:p>
                      <a:endParaRPr lang="en-US"/>
                    </a:p>
                  </a:txBody>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Test if two factors are related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Chi-Squared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0"/>
                        </a:spcBef>
                        <a:spcAft>
                          <a:spcPct val="0"/>
                        </a:spcAft>
                        <a:buClrTx/>
                        <a:buSzTx/>
                        <a:buFontTx/>
                        <a:buNone/>
                        <a:tabLst/>
                        <a:defRPr/>
                      </a:pPr>
                      <a:r>
                        <a:rPr kumimoji="0" lang="en-US" sz="1600" b="0" i="0" u="none" strike="noStrike" cap="none" normalizeH="0" baseline="0" dirty="0" err="1">
                          <a:ln>
                            <a:noFill/>
                          </a:ln>
                          <a:solidFill>
                            <a:schemeClr val="tx1"/>
                          </a:solidFill>
                          <a:effectLst/>
                          <a:latin typeface="Arial" pitchFamily="-109" charset="0"/>
                        </a:rPr>
                        <a:t>chisq.test</a:t>
                      </a:r>
                      <a:r>
                        <a:rPr kumimoji="0" lang="en-US" sz="1600" b="0" i="0" u="none" strike="noStrike" cap="none" normalizeH="0" baseline="0" dirty="0">
                          <a:ln>
                            <a:noFill/>
                          </a:ln>
                          <a:solidFill>
                            <a:schemeClr val="tx1"/>
                          </a:solidFill>
                          <a:effectLst/>
                          <a:latin typeface="Arial" pitchFamily="-109" charset="0"/>
                        </a:rPr>
                        <a:t>(table of counts for two factors)</a:t>
                      </a:r>
                    </a:p>
                    <a:p>
                      <a:pPr marL="0" marR="0" lvl="0" indent="0" algn="ctr" defTabSz="457200" rtl="0" eaLnBrk="1" fontAlgn="base" latinLnBrk="0" hangingPunct="1">
                        <a:lnSpc>
                          <a:spcPct val="100000"/>
                        </a:lnSpc>
                        <a:spcBef>
                          <a:spcPts val="0"/>
                        </a:spcBef>
                        <a:spcAft>
                          <a:spcPct val="0"/>
                        </a:spcAft>
                        <a:buClrTx/>
                        <a:buSzTx/>
                        <a:buFontTx/>
                        <a:buNone/>
                        <a:tabLst/>
                        <a:defRPr/>
                      </a:pPr>
                      <a:r>
                        <a:rPr kumimoji="0" lang="en-US" sz="1000" b="1" i="0" u="none" strike="noStrike" cap="none" normalizeH="0" baseline="0" dirty="0">
                          <a:ln>
                            <a:noFill/>
                          </a:ln>
                          <a:solidFill>
                            <a:schemeClr val="tx1"/>
                          </a:solidFill>
                          <a:effectLst/>
                          <a:latin typeface="Arial" pitchFamily="-109" charset="0"/>
                        </a:rPr>
                        <a:t>OR</a:t>
                      </a:r>
                    </a:p>
                    <a:p>
                      <a:pPr marL="0" marR="0" lvl="0" indent="0" algn="l" defTabSz="457200" rtl="0" eaLnBrk="1" fontAlgn="base" latinLnBrk="0" hangingPunct="1">
                        <a:lnSpc>
                          <a:spcPct val="100000"/>
                        </a:lnSpc>
                        <a:spcBef>
                          <a:spcPts val="0"/>
                        </a:spcBef>
                        <a:spcAft>
                          <a:spcPct val="0"/>
                        </a:spcAft>
                        <a:buClrTx/>
                        <a:buSzTx/>
                        <a:buFontTx/>
                        <a:buNone/>
                        <a:tabLst/>
                      </a:pPr>
                      <a:r>
                        <a:rPr kumimoji="0" lang="en-US" sz="1600" b="0" i="0" u="none" strike="noStrike" cap="none" normalizeH="0" baseline="0" dirty="0" err="1">
                          <a:ln>
                            <a:noFill/>
                          </a:ln>
                          <a:solidFill>
                            <a:schemeClr val="tx1"/>
                          </a:solidFill>
                          <a:effectLst/>
                          <a:latin typeface="Arial" pitchFamily="-109" charset="0"/>
                        </a:rPr>
                        <a:t>chisq.test</a:t>
                      </a:r>
                      <a:r>
                        <a:rPr kumimoji="0" lang="en-US" sz="1600" b="0" i="0" u="none" strike="noStrike" cap="none" normalizeH="0" baseline="0" dirty="0">
                          <a:ln>
                            <a:noFill/>
                          </a:ln>
                          <a:solidFill>
                            <a:schemeClr val="tx1"/>
                          </a:solidFill>
                          <a:effectLst/>
                          <a:latin typeface="Arial" pitchFamily="-109" charset="0"/>
                        </a:rPr>
                        <a:t>(factor variable 1, factor variable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Any number of groups</a:t>
                      </a:r>
                    </a:p>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&gt; 5 expected counts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1765963"/>
                  </a:ext>
                </a:extLst>
              </a:tr>
              <a:tr h="812878">
                <a:tc vMerge="1">
                  <a:txBody>
                    <a:bodyPr/>
                    <a:lstStyle/>
                    <a:p>
                      <a:endParaRPr lang="en-US"/>
                    </a:p>
                  </a:txBody>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One-sample test: compare one proportion to a given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Binomial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0"/>
                        </a:spcBef>
                        <a:spcAft>
                          <a:spcPct val="0"/>
                        </a:spcAft>
                        <a:buClrTx/>
                        <a:buSzTx/>
                        <a:buFontTx/>
                        <a:buNone/>
                        <a:tabLst/>
                      </a:pPr>
                      <a:r>
                        <a:rPr kumimoji="0" lang="en-US" sz="1600" b="0" i="0" u="none" strike="noStrike" cap="none" normalizeH="0" baseline="0" dirty="0" err="1">
                          <a:ln>
                            <a:noFill/>
                          </a:ln>
                          <a:solidFill>
                            <a:schemeClr val="tx1"/>
                          </a:solidFill>
                          <a:effectLst/>
                          <a:latin typeface="Arial" pitchFamily="-109" charset="0"/>
                        </a:rPr>
                        <a:t>binom.test</a:t>
                      </a:r>
                      <a:r>
                        <a:rPr kumimoji="0" lang="en-US" sz="1600" b="0" i="0" u="none" strike="noStrike" cap="none" normalizeH="0" baseline="0" dirty="0">
                          <a:ln>
                            <a:noFill/>
                          </a:ln>
                          <a:solidFill>
                            <a:schemeClr val="tx1"/>
                          </a:solidFill>
                          <a:effectLst/>
                          <a:latin typeface="Arial" pitchFamily="-109" charset="0"/>
                        </a:rPr>
                        <a:t>(count of interest, sample size, </a:t>
                      </a:r>
                    </a:p>
                    <a:p>
                      <a:pPr marL="0" marR="0" lvl="0" indent="0" algn="l" defTabSz="457200" rtl="0" eaLnBrk="1" fontAlgn="base" latinLnBrk="0" hangingPunct="1">
                        <a:lnSpc>
                          <a:spcPct val="100000"/>
                        </a:lnSpc>
                        <a:spcBef>
                          <a:spcPts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p = test value, alternative, </a:t>
                      </a:r>
                      <a:r>
                        <a:rPr kumimoji="0" lang="en-US" sz="1600" b="0" i="0" u="none" strike="noStrike" cap="none" normalizeH="0" baseline="0" dirty="0" err="1">
                          <a:ln>
                            <a:noFill/>
                          </a:ln>
                          <a:solidFill>
                            <a:schemeClr val="tx1"/>
                          </a:solidFill>
                          <a:effectLst/>
                          <a:latin typeface="Arial" pitchFamily="-109" charset="0"/>
                        </a:rPr>
                        <a:t>conf.level</a:t>
                      </a:r>
                      <a:r>
                        <a:rPr kumimoji="0" lang="en-US" sz="1600" b="0" i="0" u="none" strike="noStrike" cap="none" normalizeH="0" baseline="0" dirty="0">
                          <a:ln>
                            <a:noFill/>
                          </a:ln>
                          <a:solidFill>
                            <a:schemeClr val="tx1"/>
                          </a:solidFill>
                          <a:effectLst/>
                          <a:latin typeface="Arial" pitchFamily="-10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Exact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2337095"/>
                  </a:ext>
                </a:extLst>
              </a:tr>
              <a:tr h="1204263">
                <a:tc vMerge="1">
                  <a:txBody>
                    <a:bodyPr/>
                    <a:lstStyle/>
                    <a:p>
                      <a:pPr marL="0" marR="0" lvl="0" indent="0" algn="l" defTabSz="4572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10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Two sample test: compare proportions of two groups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109" charset="0"/>
                        </a:rPr>
                        <a:t>Test for Proportions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0"/>
                        </a:spcBef>
                        <a:spcAft>
                          <a:spcPct val="0"/>
                        </a:spcAft>
                        <a:buClrTx/>
                        <a:buSzTx/>
                        <a:buFontTx/>
                        <a:buNone/>
                        <a:tabLst/>
                      </a:pPr>
                      <a:r>
                        <a:rPr kumimoji="0" lang="en-US" sz="1600" b="0" i="0" u="none" strike="noStrike" cap="none" normalizeH="0" baseline="0" dirty="0" err="1">
                          <a:ln>
                            <a:noFill/>
                          </a:ln>
                          <a:solidFill>
                            <a:schemeClr val="tx1"/>
                          </a:solidFill>
                          <a:effectLst/>
                          <a:latin typeface="Arial" pitchFamily="-109" charset="0"/>
                        </a:rPr>
                        <a:t>prop.test</a:t>
                      </a:r>
                      <a:r>
                        <a:rPr kumimoji="0" lang="en-US" sz="1600" b="0" i="0" u="none" strike="noStrike" cap="none" normalizeH="0" baseline="0" dirty="0">
                          <a:ln>
                            <a:noFill/>
                          </a:ln>
                          <a:solidFill>
                            <a:schemeClr val="tx1"/>
                          </a:solidFill>
                          <a:effectLst/>
                          <a:latin typeface="Arial" pitchFamily="-109" charset="0"/>
                        </a:rPr>
                        <a:t>(table of counts [rows = 2 groups and columns = 2 outcomes], alternative, </a:t>
                      </a:r>
                      <a:r>
                        <a:rPr kumimoji="0" lang="en-US" sz="1600" b="0" i="0" u="none" strike="noStrike" cap="none" normalizeH="0" baseline="0" dirty="0" err="1">
                          <a:ln>
                            <a:noFill/>
                          </a:ln>
                          <a:solidFill>
                            <a:schemeClr val="tx1"/>
                          </a:solidFill>
                          <a:effectLst/>
                          <a:latin typeface="Arial" pitchFamily="-109" charset="0"/>
                        </a:rPr>
                        <a:t>conf.level</a:t>
                      </a:r>
                      <a:r>
                        <a:rPr kumimoji="0" lang="en-US" sz="1600" b="0" i="0" u="none" strike="noStrike" cap="none" normalizeH="0" baseline="0" dirty="0">
                          <a:ln>
                            <a:noFill/>
                          </a:ln>
                          <a:solidFill>
                            <a:schemeClr val="tx1"/>
                          </a:solidFill>
                          <a:effectLst/>
                          <a:latin typeface="Arial" pitchFamily="-109" charset="0"/>
                        </a:rPr>
                        <a:t>)</a:t>
                      </a:r>
                    </a:p>
                    <a:p>
                      <a:pPr marL="0" marR="0" lvl="0" indent="0" algn="ctr" defTabSz="457200" rtl="0" eaLnBrk="1" fontAlgn="base" latinLnBrk="0" hangingPunct="1">
                        <a:lnSpc>
                          <a:spcPct val="100000"/>
                        </a:lnSpc>
                        <a:spcBef>
                          <a:spcPts val="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109" charset="0"/>
                        </a:rPr>
                        <a:t>OR</a:t>
                      </a:r>
                      <a:endParaRPr kumimoji="0" lang="en-US" sz="1600" b="1" i="0" u="none" strike="noStrike" cap="none" normalizeH="0" baseline="0" dirty="0">
                        <a:ln>
                          <a:noFill/>
                        </a:ln>
                        <a:solidFill>
                          <a:schemeClr val="tx1"/>
                        </a:solidFill>
                        <a:effectLst/>
                        <a:latin typeface="Arial" pitchFamily="-109" charset="0"/>
                      </a:endParaRPr>
                    </a:p>
                    <a:p>
                      <a:pPr marL="0" marR="0" lvl="0" indent="0" algn="l" defTabSz="457200" rtl="0" eaLnBrk="1" fontAlgn="base" latinLnBrk="0" hangingPunct="1">
                        <a:lnSpc>
                          <a:spcPct val="100000"/>
                        </a:lnSpc>
                        <a:spcBef>
                          <a:spcPts val="0"/>
                        </a:spcBef>
                        <a:spcAft>
                          <a:spcPct val="0"/>
                        </a:spcAft>
                        <a:buClrTx/>
                        <a:buSzTx/>
                        <a:buFontTx/>
                        <a:buNone/>
                        <a:tabLst/>
                        <a:defRPr/>
                      </a:pPr>
                      <a:r>
                        <a:rPr kumimoji="0" lang="en-US" sz="1600" b="0" i="0" u="none" strike="noStrike" cap="none" normalizeH="0" baseline="0" dirty="0" err="1">
                          <a:ln>
                            <a:noFill/>
                          </a:ln>
                          <a:solidFill>
                            <a:schemeClr val="tx1"/>
                          </a:solidFill>
                          <a:effectLst/>
                          <a:latin typeface="Arial" pitchFamily="-109" charset="0"/>
                        </a:rPr>
                        <a:t>prop.test</a:t>
                      </a:r>
                      <a:r>
                        <a:rPr kumimoji="0" lang="en-US" sz="1600" b="0" i="0" u="none" strike="noStrike" cap="none" normalizeH="0" baseline="0" dirty="0">
                          <a:ln>
                            <a:noFill/>
                          </a:ln>
                          <a:solidFill>
                            <a:schemeClr val="tx1"/>
                          </a:solidFill>
                          <a:effectLst/>
                          <a:latin typeface="Arial" pitchFamily="-109" charset="0"/>
                        </a:rPr>
                        <a:t>(group counts, group sample sizes, alternative, </a:t>
                      </a:r>
                      <a:r>
                        <a:rPr kumimoji="0" lang="en-US" sz="1600" b="0" i="0" u="none" strike="noStrike" cap="none" normalizeH="0" baseline="0" dirty="0" err="1">
                          <a:ln>
                            <a:noFill/>
                          </a:ln>
                          <a:solidFill>
                            <a:schemeClr val="tx1"/>
                          </a:solidFill>
                          <a:effectLst/>
                          <a:latin typeface="Arial" pitchFamily="-109" charset="0"/>
                        </a:rPr>
                        <a:t>conf.level</a:t>
                      </a:r>
                      <a:r>
                        <a:rPr kumimoji="0" lang="en-US" sz="1600" b="0" i="0" u="none" strike="noStrike" cap="none" normalizeH="0" baseline="0" dirty="0">
                          <a:ln>
                            <a:noFill/>
                          </a:ln>
                          <a:solidFill>
                            <a:schemeClr val="tx1"/>
                          </a:solidFill>
                          <a:effectLst/>
                          <a:latin typeface="Arial" pitchFamily="-10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Limited to 2 groups</a:t>
                      </a:r>
                    </a:p>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Arial" pitchFamily="-109" charset="0"/>
                        </a:rPr>
                        <a:t>Computes confidence interval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5729447"/>
                  </a:ext>
                </a:extLst>
              </a:tr>
            </a:tbl>
          </a:graphicData>
        </a:graphic>
      </p:graphicFrame>
      <p:sp>
        <p:nvSpPr>
          <p:cNvPr id="12" name="Title 11">
            <a:extLst>
              <a:ext uri="{FF2B5EF4-FFF2-40B4-BE49-F238E27FC236}">
                <a16:creationId xmlns:a16="http://schemas.microsoft.com/office/drawing/2014/main" id="{B0260A7D-AE8C-4A72-BDC6-6563FBAC56ED}"/>
              </a:ext>
            </a:extLst>
          </p:cNvPr>
          <p:cNvSpPr>
            <a:spLocks noGrp="1"/>
          </p:cNvSpPr>
          <p:nvPr>
            <p:ph type="title"/>
          </p:nvPr>
        </p:nvSpPr>
        <p:spPr>
          <a:xfrm>
            <a:off x="856066" y="23565"/>
            <a:ext cx="10515600" cy="1325563"/>
          </a:xfrm>
        </p:spPr>
        <p:txBody>
          <a:bodyPr/>
          <a:lstStyle/>
          <a:p>
            <a:r>
              <a:rPr lang="en-US" u="sng" dirty="0"/>
              <a:t>Lecture 7 Review</a:t>
            </a:r>
          </a:p>
        </p:txBody>
      </p:sp>
      <p:sp>
        <p:nvSpPr>
          <p:cNvPr id="13" name="Content Placeholder 12">
            <a:extLst>
              <a:ext uri="{FF2B5EF4-FFF2-40B4-BE49-F238E27FC236}">
                <a16:creationId xmlns:a16="http://schemas.microsoft.com/office/drawing/2014/main" id="{B1877FBF-824F-4953-A7B9-52BE84EB7169}"/>
              </a:ext>
            </a:extLst>
          </p:cNvPr>
          <p:cNvSpPr>
            <a:spLocks noGrp="1"/>
          </p:cNvSpPr>
          <p:nvPr>
            <p:ph idx="1"/>
          </p:nvPr>
        </p:nvSpPr>
        <p:spPr>
          <a:xfrm>
            <a:off x="1676400" y="5387753"/>
            <a:ext cx="10515600" cy="1177158"/>
          </a:xfrm>
        </p:spPr>
        <p:txBody>
          <a:bodyPr>
            <a:normAutofit fontScale="85000" lnSpcReduction="20000"/>
          </a:bodyPr>
          <a:lstStyle/>
          <a:p>
            <a:pPr marL="0" indent="0">
              <a:buNone/>
            </a:pPr>
            <a:r>
              <a:rPr lang="en-US" dirty="0"/>
              <a:t>Notes: Parameters of .test() functions</a:t>
            </a:r>
          </a:p>
          <a:p>
            <a:r>
              <a:rPr lang="en-US" dirty="0"/>
              <a:t>alternative = “</a:t>
            </a:r>
            <a:r>
              <a:rPr lang="en-US" dirty="0" err="1"/>
              <a:t>two.sided</a:t>
            </a:r>
            <a:r>
              <a:rPr lang="en-US" dirty="0"/>
              <a:t>”, “greater”, or “less”</a:t>
            </a:r>
          </a:p>
          <a:p>
            <a:r>
              <a:rPr lang="en-US" dirty="0" err="1"/>
              <a:t>conf.level</a:t>
            </a:r>
            <a:r>
              <a:rPr lang="en-US" dirty="0"/>
              <a:t> = X, X is usually 0.95, but any value between 0 and 1 is valid</a:t>
            </a:r>
          </a:p>
          <a:p>
            <a:endParaRPr lang="en-US" dirty="0"/>
          </a:p>
        </p:txBody>
      </p:sp>
      <p:sp>
        <p:nvSpPr>
          <p:cNvPr id="2" name="Footer Placeholder 1">
            <a:extLst>
              <a:ext uri="{FF2B5EF4-FFF2-40B4-BE49-F238E27FC236}">
                <a16:creationId xmlns:a16="http://schemas.microsoft.com/office/drawing/2014/main" id="{D78F6ACF-E0F5-4B6D-A6D1-6F005E648F01}"/>
              </a:ext>
            </a:extLst>
          </p:cNvPr>
          <p:cNvSpPr>
            <a:spLocks noGrp="1"/>
          </p:cNvSpPr>
          <p:nvPr>
            <p:ph type="ftr" sz="quarter" idx="11"/>
          </p:nvPr>
        </p:nvSpPr>
        <p:spPr/>
        <p:txBody>
          <a:bodyPr/>
          <a:lstStyle/>
          <a:p>
            <a:r>
              <a:rPr lang="en-US"/>
              <a:t>Lecture 8 - Comparing Groups II</a:t>
            </a:r>
          </a:p>
        </p:txBody>
      </p:sp>
      <p:sp>
        <p:nvSpPr>
          <p:cNvPr id="3" name="Slide Number Placeholder 2">
            <a:extLst>
              <a:ext uri="{FF2B5EF4-FFF2-40B4-BE49-F238E27FC236}">
                <a16:creationId xmlns:a16="http://schemas.microsoft.com/office/drawing/2014/main" id="{99433892-0D2D-41BB-A41E-C5834E88E88B}"/>
              </a:ext>
            </a:extLst>
          </p:cNvPr>
          <p:cNvSpPr>
            <a:spLocks noGrp="1"/>
          </p:cNvSpPr>
          <p:nvPr>
            <p:ph type="sldNum" sz="quarter" idx="12"/>
          </p:nvPr>
        </p:nvSpPr>
        <p:spPr/>
        <p:txBody>
          <a:bodyPr/>
          <a:lstStyle/>
          <a:p>
            <a:fld id="{E699842A-5F68-490D-BD7E-70D550255E4A}" type="slidenum">
              <a:rPr lang="en-US" smtClean="0"/>
              <a:t>5</a:t>
            </a:fld>
            <a:endParaRPr lang="en-US"/>
          </a:p>
        </p:txBody>
      </p:sp>
    </p:spTree>
    <p:extLst>
      <p:ext uri="{BB962C8B-B14F-4D97-AF65-F5344CB8AC3E}">
        <p14:creationId xmlns:p14="http://schemas.microsoft.com/office/powerpoint/2010/main" val="406968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1BBA-EF53-465D-88C2-CB3AE8BF7A0C}"/>
              </a:ext>
            </a:extLst>
          </p:cNvPr>
          <p:cNvSpPr>
            <a:spLocks noGrp="1"/>
          </p:cNvSpPr>
          <p:nvPr>
            <p:ph type="title"/>
          </p:nvPr>
        </p:nvSpPr>
        <p:spPr/>
        <p:txBody>
          <a:bodyPr/>
          <a:lstStyle/>
          <a:p>
            <a:r>
              <a:rPr lang="en-US" u="sng" dirty="0"/>
              <a:t>Topic: Tests for Comparing Means</a:t>
            </a:r>
          </a:p>
        </p:txBody>
      </p:sp>
      <p:sp>
        <p:nvSpPr>
          <p:cNvPr id="3" name="Content Placeholder 2">
            <a:extLst>
              <a:ext uri="{FF2B5EF4-FFF2-40B4-BE49-F238E27FC236}">
                <a16:creationId xmlns:a16="http://schemas.microsoft.com/office/drawing/2014/main" id="{734FA3FF-A19F-405E-A5AA-B9D234E141AB}"/>
              </a:ext>
            </a:extLst>
          </p:cNvPr>
          <p:cNvSpPr>
            <a:spLocks noGrp="1"/>
          </p:cNvSpPr>
          <p:nvPr>
            <p:ph idx="1"/>
          </p:nvPr>
        </p:nvSpPr>
        <p:spPr/>
        <p:txBody>
          <a:bodyPr/>
          <a:lstStyle/>
          <a:p>
            <a:r>
              <a:rPr lang="en-US" dirty="0"/>
              <a:t>Application 1: Compare a mean to a specific value.</a:t>
            </a:r>
          </a:p>
          <a:p>
            <a:pPr lvl="1"/>
            <a:r>
              <a:rPr lang="en-US" dirty="0"/>
              <a:t>Example: Is the average flight delay significantly greater than 15 minutes?</a:t>
            </a:r>
          </a:p>
          <a:p>
            <a:pPr lvl="1"/>
            <a:endParaRPr lang="en-US" dirty="0"/>
          </a:p>
          <a:p>
            <a:r>
              <a:rPr lang="en-US" dirty="0"/>
              <a:t>Application 2: Compare means for two groups</a:t>
            </a:r>
          </a:p>
          <a:p>
            <a:pPr lvl="1"/>
            <a:r>
              <a:rPr lang="en-US" dirty="0"/>
              <a:t>Example: Are the average flight delay times significantly different for </a:t>
            </a:r>
            <a:r>
              <a:rPr lang="en-US" dirty="0" err="1"/>
              <a:t>RegionEx</a:t>
            </a:r>
            <a:r>
              <a:rPr lang="en-US" dirty="0"/>
              <a:t> and MDA?</a:t>
            </a:r>
          </a:p>
          <a:p>
            <a:pPr lvl="1"/>
            <a:endParaRPr lang="en-US" dirty="0"/>
          </a:p>
          <a:p>
            <a:r>
              <a:rPr lang="en-US" dirty="0"/>
              <a:t>Application 3: Compare means for more than 2 groups</a:t>
            </a:r>
          </a:p>
          <a:p>
            <a:pPr lvl="1"/>
            <a:r>
              <a:rPr lang="en-US" dirty="0"/>
              <a:t>Example: Does the average flight delay differ by day of the week?</a:t>
            </a:r>
          </a:p>
          <a:p>
            <a:pPr lvl="1"/>
            <a:endParaRPr lang="en-US" dirty="0"/>
          </a:p>
          <a:p>
            <a:endParaRPr lang="en-US" dirty="0"/>
          </a:p>
        </p:txBody>
      </p:sp>
      <p:sp>
        <p:nvSpPr>
          <p:cNvPr id="4" name="Footer Placeholder 3">
            <a:extLst>
              <a:ext uri="{FF2B5EF4-FFF2-40B4-BE49-F238E27FC236}">
                <a16:creationId xmlns:a16="http://schemas.microsoft.com/office/drawing/2014/main" id="{AE6A453B-CAE8-4FE1-8E9D-DDC77C7A9948}"/>
              </a:ext>
            </a:extLst>
          </p:cNvPr>
          <p:cNvSpPr>
            <a:spLocks noGrp="1"/>
          </p:cNvSpPr>
          <p:nvPr>
            <p:ph type="ftr" sz="quarter" idx="11"/>
          </p:nvPr>
        </p:nvSpPr>
        <p:spPr/>
        <p:txBody>
          <a:bodyPr/>
          <a:lstStyle/>
          <a:p>
            <a:r>
              <a:rPr lang="en-US"/>
              <a:t>Lecture 8 - Comparing Groups II</a:t>
            </a:r>
          </a:p>
        </p:txBody>
      </p:sp>
      <p:sp>
        <p:nvSpPr>
          <p:cNvPr id="5" name="Slide Number Placeholder 4">
            <a:extLst>
              <a:ext uri="{FF2B5EF4-FFF2-40B4-BE49-F238E27FC236}">
                <a16:creationId xmlns:a16="http://schemas.microsoft.com/office/drawing/2014/main" id="{4564E2C5-E8F6-4E66-947A-86CA9493C899}"/>
              </a:ext>
            </a:extLst>
          </p:cNvPr>
          <p:cNvSpPr>
            <a:spLocks noGrp="1"/>
          </p:cNvSpPr>
          <p:nvPr>
            <p:ph type="sldNum" sz="quarter" idx="12"/>
          </p:nvPr>
        </p:nvSpPr>
        <p:spPr/>
        <p:txBody>
          <a:bodyPr/>
          <a:lstStyle/>
          <a:p>
            <a:fld id="{E699842A-5F68-490D-BD7E-70D550255E4A}" type="slidenum">
              <a:rPr lang="en-US" smtClean="0"/>
              <a:t>6</a:t>
            </a:fld>
            <a:endParaRPr lang="en-US"/>
          </a:p>
        </p:txBody>
      </p:sp>
    </p:spTree>
    <p:extLst>
      <p:ext uri="{BB962C8B-B14F-4D97-AF65-F5344CB8AC3E}">
        <p14:creationId xmlns:p14="http://schemas.microsoft.com/office/powerpoint/2010/main" val="285897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6467-17D4-468A-AAA9-03AFE12157AD}"/>
              </a:ext>
            </a:extLst>
          </p:cNvPr>
          <p:cNvSpPr>
            <a:spLocks noGrp="1"/>
          </p:cNvSpPr>
          <p:nvPr>
            <p:ph type="title"/>
          </p:nvPr>
        </p:nvSpPr>
        <p:spPr/>
        <p:txBody>
          <a:bodyPr/>
          <a:lstStyle/>
          <a:p>
            <a:r>
              <a:rPr lang="en-US" u="sng" dirty="0"/>
              <a:t>General Framework of Hypothesis Testing</a:t>
            </a:r>
          </a:p>
        </p:txBody>
      </p:sp>
      <p:sp>
        <p:nvSpPr>
          <p:cNvPr id="3" name="Content Placeholder 2">
            <a:extLst>
              <a:ext uri="{FF2B5EF4-FFF2-40B4-BE49-F238E27FC236}">
                <a16:creationId xmlns:a16="http://schemas.microsoft.com/office/drawing/2014/main" id="{D75921D8-521E-419C-9AF9-722AA6139DE9}"/>
              </a:ext>
            </a:extLst>
          </p:cNvPr>
          <p:cNvSpPr>
            <a:spLocks noGrp="1"/>
          </p:cNvSpPr>
          <p:nvPr>
            <p:ph idx="1"/>
          </p:nvPr>
        </p:nvSpPr>
        <p:spPr/>
        <p:txBody>
          <a:bodyPr/>
          <a:lstStyle/>
          <a:p>
            <a:pPr marL="514350" indent="-514350">
              <a:buFont typeface="+mj-lt"/>
              <a:buAutoNum type="arabicPeriod"/>
            </a:pPr>
            <a:r>
              <a:rPr lang="en-US" dirty="0"/>
              <a:t>State hypothesis (and assumptions)</a:t>
            </a:r>
          </a:p>
          <a:p>
            <a:pPr marL="514350" indent="-514350">
              <a:buFont typeface="+mj-lt"/>
              <a:buAutoNum type="arabicPeriod"/>
            </a:pPr>
            <a:r>
              <a:rPr lang="en-US" dirty="0"/>
              <a:t>Observe a sample of data: X</a:t>
            </a:r>
            <a:r>
              <a:rPr lang="en-US" baseline="-25000" dirty="0"/>
              <a:t>1 </a:t>
            </a:r>
            <a:r>
              <a:rPr lang="en-US" dirty="0"/>
              <a:t>, X</a:t>
            </a:r>
            <a:r>
              <a:rPr lang="en-US" baseline="-25000" dirty="0"/>
              <a:t>2 </a:t>
            </a:r>
            <a:r>
              <a:rPr lang="en-US" dirty="0"/>
              <a:t>, … , X</a:t>
            </a:r>
            <a:r>
              <a:rPr lang="en-US" baseline="-25000" dirty="0"/>
              <a:t>N</a:t>
            </a:r>
            <a:endParaRPr lang="en-US" dirty="0"/>
          </a:p>
          <a:p>
            <a:pPr marL="514350" indent="-514350">
              <a:buFont typeface="+mj-lt"/>
              <a:buAutoNum type="arabicPeriod"/>
            </a:pPr>
            <a:r>
              <a:rPr lang="en-US" dirty="0"/>
              <a:t>Compute statistic: T = f(X</a:t>
            </a:r>
            <a:r>
              <a:rPr lang="en-US" baseline="-25000" dirty="0"/>
              <a:t>1 </a:t>
            </a:r>
            <a:r>
              <a:rPr lang="en-US" dirty="0"/>
              <a:t>, X</a:t>
            </a:r>
            <a:r>
              <a:rPr lang="en-US" baseline="-25000" dirty="0"/>
              <a:t>2 </a:t>
            </a:r>
            <a:r>
              <a:rPr lang="en-US" dirty="0"/>
              <a:t>, … , X</a:t>
            </a:r>
            <a:r>
              <a:rPr lang="en-US" baseline="-25000" dirty="0"/>
              <a:t>N</a:t>
            </a:r>
            <a:r>
              <a:rPr lang="en-US" dirty="0"/>
              <a:t>) </a:t>
            </a:r>
          </a:p>
          <a:p>
            <a:pPr marL="514350" indent="-514350">
              <a:buFont typeface="+mj-lt"/>
              <a:buAutoNum type="arabicPeriod"/>
            </a:pPr>
            <a:r>
              <a:rPr lang="en-US" dirty="0"/>
              <a:t>Based the hypothesis and possibly some assumptions about the data, know* the distribution of T, call it F.</a:t>
            </a:r>
          </a:p>
          <a:p>
            <a:pPr marL="514350" indent="-514350">
              <a:buFont typeface="+mj-lt"/>
              <a:buAutoNum type="arabicPeriod"/>
            </a:pPr>
            <a:r>
              <a:rPr lang="en-US" dirty="0"/>
              <a:t>Use F to measure the probability of T occurring under the hypothesis i.e. compute the p-value</a:t>
            </a:r>
          </a:p>
          <a:p>
            <a:pPr marL="514350" indent="-514350">
              <a:buFont typeface="+mj-lt"/>
              <a:buAutoNum type="arabicPeriod"/>
            </a:pPr>
            <a:r>
              <a:rPr lang="en-US" dirty="0"/>
              <a:t>Evaluate your hypothesis</a:t>
            </a:r>
          </a:p>
        </p:txBody>
      </p:sp>
      <p:sp>
        <p:nvSpPr>
          <p:cNvPr id="4" name="Footer Placeholder 3">
            <a:extLst>
              <a:ext uri="{FF2B5EF4-FFF2-40B4-BE49-F238E27FC236}">
                <a16:creationId xmlns:a16="http://schemas.microsoft.com/office/drawing/2014/main" id="{61B7C923-50EF-4E0B-9732-CE5344D31530}"/>
              </a:ext>
            </a:extLst>
          </p:cNvPr>
          <p:cNvSpPr>
            <a:spLocks noGrp="1"/>
          </p:cNvSpPr>
          <p:nvPr>
            <p:ph type="ftr" sz="quarter" idx="11"/>
          </p:nvPr>
        </p:nvSpPr>
        <p:spPr/>
        <p:txBody>
          <a:bodyPr/>
          <a:lstStyle/>
          <a:p>
            <a:r>
              <a:rPr lang="en-US"/>
              <a:t>Lecture 7 - Comparing Groups 1</a:t>
            </a:r>
          </a:p>
        </p:txBody>
      </p:sp>
      <p:sp>
        <p:nvSpPr>
          <p:cNvPr id="5" name="Slide Number Placeholder 4">
            <a:extLst>
              <a:ext uri="{FF2B5EF4-FFF2-40B4-BE49-F238E27FC236}">
                <a16:creationId xmlns:a16="http://schemas.microsoft.com/office/drawing/2014/main" id="{0C82CAE9-9FFF-4AF0-B8C6-F30A62E87DFD}"/>
              </a:ext>
            </a:extLst>
          </p:cNvPr>
          <p:cNvSpPr>
            <a:spLocks noGrp="1"/>
          </p:cNvSpPr>
          <p:nvPr>
            <p:ph type="sldNum" sz="quarter" idx="12"/>
          </p:nvPr>
        </p:nvSpPr>
        <p:spPr/>
        <p:txBody>
          <a:bodyPr/>
          <a:lstStyle/>
          <a:p>
            <a:fld id="{2ED2C57A-F7DF-46C2-A706-F642AD4437AF}" type="slidenum">
              <a:rPr lang="en-US" smtClean="0"/>
              <a:t>7</a:t>
            </a:fld>
            <a:endParaRPr lang="en-US"/>
          </a:p>
        </p:txBody>
      </p:sp>
    </p:spTree>
    <p:extLst>
      <p:ext uri="{BB962C8B-B14F-4D97-AF65-F5344CB8AC3E}">
        <p14:creationId xmlns:p14="http://schemas.microsoft.com/office/powerpoint/2010/main" val="15469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1866-EEA5-424E-9192-80A509549A7D}"/>
              </a:ext>
            </a:extLst>
          </p:cNvPr>
          <p:cNvSpPr>
            <a:spLocks noGrp="1"/>
          </p:cNvSpPr>
          <p:nvPr>
            <p:ph type="title"/>
          </p:nvPr>
        </p:nvSpPr>
        <p:spPr>
          <a:xfrm>
            <a:off x="838200" y="365125"/>
            <a:ext cx="10789920" cy="1325563"/>
          </a:xfrm>
        </p:spPr>
        <p:txBody>
          <a:bodyPr/>
          <a:lstStyle/>
          <a:p>
            <a:r>
              <a:rPr lang="en-US" u="sng" dirty="0"/>
              <a:t>Motivation: </a:t>
            </a:r>
            <a:r>
              <a:rPr lang="en-US" u="sng" dirty="0" err="1"/>
              <a:t>t.tests</a:t>
            </a:r>
            <a:r>
              <a:rPr lang="en-US" u="sng" dirty="0"/>
              <a:t> (one sample)</a:t>
            </a:r>
          </a:p>
        </p:txBody>
      </p:sp>
      <p:sp>
        <p:nvSpPr>
          <p:cNvPr id="3" name="Content Placeholder 2">
            <a:extLst>
              <a:ext uri="{FF2B5EF4-FFF2-40B4-BE49-F238E27FC236}">
                <a16:creationId xmlns:a16="http://schemas.microsoft.com/office/drawing/2014/main" id="{4160E8C0-092F-4368-B91E-FA41C2B97F0E}"/>
              </a:ext>
            </a:extLst>
          </p:cNvPr>
          <p:cNvSpPr>
            <a:spLocks noGrp="1"/>
          </p:cNvSpPr>
          <p:nvPr>
            <p:ph idx="1"/>
          </p:nvPr>
        </p:nvSpPr>
        <p:spPr>
          <a:xfrm>
            <a:off x="838200" y="1484244"/>
            <a:ext cx="10515600" cy="4803984"/>
          </a:xfrm>
        </p:spPr>
        <p:txBody>
          <a:bodyPr>
            <a:noAutofit/>
          </a:bodyPr>
          <a:lstStyle/>
          <a:p>
            <a:r>
              <a:rPr lang="en-US" u="sng" dirty="0"/>
              <a:t>Problem</a:t>
            </a:r>
            <a:r>
              <a:rPr lang="en-US" dirty="0"/>
              <a:t>: Want to test if a sample drawn from an unknown Normal Distribution X</a:t>
            </a:r>
            <a:r>
              <a:rPr lang="en-US" baseline="-25000" dirty="0"/>
              <a:t>1 </a:t>
            </a:r>
            <a:r>
              <a:rPr lang="en-US" dirty="0"/>
              <a:t>, X</a:t>
            </a:r>
            <a:r>
              <a:rPr lang="en-US" baseline="-25000" dirty="0"/>
              <a:t>2 </a:t>
            </a:r>
            <a:r>
              <a:rPr lang="en-US" dirty="0"/>
              <a:t>, … , X</a:t>
            </a:r>
            <a:r>
              <a:rPr lang="en-US" baseline="-25000" dirty="0"/>
              <a:t>N</a:t>
            </a:r>
            <a:r>
              <a:rPr lang="en-US" dirty="0"/>
              <a:t> ~ N(?,</a:t>
            </a:r>
            <a:r>
              <a:rPr lang="en-US" i="1" dirty="0"/>
              <a:t> </a:t>
            </a:r>
            <a:r>
              <a:rPr lang="en-US" dirty="0" err="1"/>
              <a:t>σ</a:t>
            </a:r>
            <a:r>
              <a:rPr lang="en-US" dirty="0"/>
              <a:t>), has mean equal (or greater/less) to some number </a:t>
            </a:r>
            <a:r>
              <a:rPr lang="en-US" dirty="0" err="1"/>
              <a:t>μ</a:t>
            </a:r>
            <a:r>
              <a:rPr lang="en-US" dirty="0"/>
              <a:t>.</a:t>
            </a:r>
          </a:p>
          <a:p>
            <a:r>
              <a:rPr lang="en-US" dirty="0"/>
              <a:t>If we knew the true variance of the underlying dist. </a:t>
            </a:r>
            <a:r>
              <a:rPr lang="en-US" dirty="0" err="1"/>
              <a:t>σ</a:t>
            </a:r>
            <a:r>
              <a:rPr lang="en-US" dirty="0"/>
              <a:t>, we could compute a Z statistic:</a:t>
            </a:r>
          </a:p>
          <a:p>
            <a:endParaRPr lang="en-US" dirty="0"/>
          </a:p>
          <a:p>
            <a:endParaRPr lang="en-US" dirty="0"/>
          </a:p>
          <a:p>
            <a:r>
              <a:rPr lang="en-US" dirty="0"/>
              <a:t>If X</a:t>
            </a:r>
            <a:r>
              <a:rPr lang="en-US" baseline="-25000" dirty="0"/>
              <a:t>1 </a:t>
            </a:r>
            <a:r>
              <a:rPr lang="en-US" dirty="0"/>
              <a:t>, X</a:t>
            </a:r>
            <a:r>
              <a:rPr lang="en-US" baseline="-25000" dirty="0"/>
              <a:t>2 </a:t>
            </a:r>
            <a:r>
              <a:rPr lang="en-US" dirty="0"/>
              <a:t>, … , X</a:t>
            </a:r>
            <a:r>
              <a:rPr lang="en-US" baseline="-25000" dirty="0"/>
              <a:t>N</a:t>
            </a:r>
            <a:r>
              <a:rPr lang="en-US" dirty="0"/>
              <a:t> are </a:t>
            </a:r>
            <a:r>
              <a:rPr lang="en-US" dirty="0" err="1"/>
              <a:t>i.i.d</a:t>
            </a:r>
            <a:r>
              <a:rPr lang="en-US" dirty="0"/>
              <a:t>. normal, Z is a standard normal random variable and we can easily compute p values.</a:t>
            </a:r>
          </a:p>
        </p:txBody>
      </p:sp>
      <p:sp>
        <p:nvSpPr>
          <p:cNvPr id="5" name="Footer Placeholder 4">
            <a:extLst>
              <a:ext uri="{FF2B5EF4-FFF2-40B4-BE49-F238E27FC236}">
                <a16:creationId xmlns:a16="http://schemas.microsoft.com/office/drawing/2014/main" id="{BD133688-E227-4FE6-824E-319502DBB120}"/>
              </a:ext>
            </a:extLst>
          </p:cNvPr>
          <p:cNvSpPr>
            <a:spLocks noGrp="1"/>
          </p:cNvSpPr>
          <p:nvPr>
            <p:ph type="ftr" sz="quarter" idx="11"/>
          </p:nvPr>
        </p:nvSpPr>
        <p:spPr/>
        <p:txBody>
          <a:bodyPr/>
          <a:lstStyle/>
          <a:p>
            <a:r>
              <a:rPr lang="en-US"/>
              <a:t>Lecture 7 - Comparing Groups 1</a:t>
            </a:r>
          </a:p>
        </p:txBody>
      </p:sp>
      <p:sp>
        <p:nvSpPr>
          <p:cNvPr id="7" name="Slide Number Placeholder 6">
            <a:extLst>
              <a:ext uri="{FF2B5EF4-FFF2-40B4-BE49-F238E27FC236}">
                <a16:creationId xmlns:a16="http://schemas.microsoft.com/office/drawing/2014/main" id="{E7D5B905-6C45-4CEE-BAE1-95169BC2F01A}"/>
              </a:ext>
            </a:extLst>
          </p:cNvPr>
          <p:cNvSpPr>
            <a:spLocks noGrp="1"/>
          </p:cNvSpPr>
          <p:nvPr>
            <p:ph type="sldNum" sz="quarter" idx="12"/>
          </p:nvPr>
        </p:nvSpPr>
        <p:spPr/>
        <p:txBody>
          <a:bodyPr/>
          <a:lstStyle/>
          <a:p>
            <a:fld id="{2ED2C57A-F7DF-46C2-A706-F642AD4437AF}" type="slidenum">
              <a:rPr lang="en-US" smtClean="0"/>
              <a:t>8</a:t>
            </a:fld>
            <a:endParaRPr lang="en-US"/>
          </a:p>
        </p:txBody>
      </p:sp>
      <mc:AlternateContent xmlns:mc="http://schemas.openxmlformats.org/markup-compatibility/2006">
        <mc:Choice xmlns:a14="http://schemas.microsoft.com/office/drawing/2010/main" Requires="a14">
          <p:sp>
            <p:nvSpPr>
              <p:cNvPr id="9" name="TextBox 8"/>
              <p:cNvSpPr txBox="1"/>
              <p:nvPr/>
            </p:nvSpPr>
            <p:spPr>
              <a:xfrm>
                <a:off x="5135993" y="3425687"/>
                <a:ext cx="1920013" cy="1082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𝑍</m:t>
                      </m:r>
                      <m:r>
                        <a:rPr lang="en-US" sz="2800" b="0" i="1" smtClean="0">
                          <a:latin typeface="Cambria Math" charset="0"/>
                        </a:rPr>
                        <m:t>= </m:t>
                      </m:r>
                      <m:f>
                        <m:fPr>
                          <m:ctrlPr>
                            <a:rPr lang="mr-IN" sz="2800" b="0" i="1" smtClean="0">
                              <a:latin typeface="Cambria Math" panose="02040503050406030204" pitchFamily="18" charset="0"/>
                            </a:rPr>
                          </m:ctrlPr>
                        </m:fPr>
                        <m:num>
                          <m:acc>
                            <m:accPr>
                              <m:chr m:val="̅"/>
                              <m:ctrlPr>
                                <a:rPr lang="en-US" sz="2800" i="1">
                                  <a:latin typeface="Cambria Math" panose="02040503050406030204" pitchFamily="18" charset="0"/>
                                </a:rPr>
                              </m:ctrlPr>
                            </m:accPr>
                            <m:e>
                              <m:r>
                                <a:rPr lang="en-US" sz="2800" i="1">
                                  <a:latin typeface="Cambria Math" charset="0"/>
                                </a:rPr>
                                <m:t>𝑋</m:t>
                              </m:r>
                            </m:e>
                          </m:acc>
                          <m:r>
                            <m:rPr>
                              <m:nor/>
                            </m:rPr>
                            <a:rPr lang="en-US" sz="2800" dirty="0"/>
                            <m:t> −</m:t>
                          </m:r>
                          <m:r>
                            <m:rPr>
                              <m:nor/>
                            </m:rPr>
                            <a:rPr lang="en-US" sz="2800" dirty="0"/>
                            <m:t>μ</m:t>
                          </m:r>
                        </m:num>
                        <m:den>
                          <m:r>
                            <m:rPr>
                              <m:nor/>
                            </m:rPr>
                            <a:rPr lang="en-US" sz="2800" dirty="0"/>
                            <m:t>σ</m:t>
                          </m:r>
                          <m:r>
                            <a:rPr lang="en-US" sz="2800" b="0" i="1" dirty="0" smtClean="0">
                              <a:latin typeface="Cambria Math" charset="0"/>
                            </a:rPr>
                            <m:t>/</m:t>
                          </m:r>
                          <m:rad>
                            <m:radPr>
                              <m:degHide m:val="on"/>
                              <m:ctrlPr>
                                <a:rPr lang="en-US" sz="2800" b="0" i="1" dirty="0" smtClean="0">
                                  <a:latin typeface="Cambria Math" panose="02040503050406030204" pitchFamily="18" charset="0"/>
                                </a:rPr>
                              </m:ctrlPr>
                            </m:radPr>
                            <m:deg/>
                            <m:e>
                              <m:r>
                                <a:rPr lang="en-US" sz="2800" b="0" i="1" dirty="0" smtClean="0">
                                  <a:latin typeface="Cambria Math" charset="0"/>
                                </a:rPr>
                                <m:t>𝑁</m:t>
                              </m:r>
                            </m:e>
                          </m:rad>
                        </m:den>
                      </m:f>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5135993" y="3425687"/>
                <a:ext cx="1920013" cy="1082412"/>
              </a:xfrm>
              <a:prstGeom prst="rect">
                <a:avLst/>
              </a:prstGeom>
              <a:blipFill>
                <a:blip r:embed="rId3"/>
                <a:stretch>
                  <a:fillRect b="-8046"/>
                </a:stretch>
              </a:blipFill>
            </p:spPr>
            <p:txBody>
              <a:bodyPr/>
              <a:lstStyle/>
              <a:p>
                <a:r>
                  <a:rPr lang="en-US">
                    <a:noFill/>
                  </a:rPr>
                  <a:t> </a:t>
                </a:r>
              </a:p>
            </p:txBody>
          </p:sp>
        </mc:Fallback>
      </mc:AlternateContent>
    </p:spTree>
    <p:extLst>
      <p:ext uri="{BB962C8B-B14F-4D97-AF65-F5344CB8AC3E}">
        <p14:creationId xmlns:p14="http://schemas.microsoft.com/office/powerpoint/2010/main" val="11923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1866-EEA5-424E-9192-80A509549A7D}"/>
              </a:ext>
            </a:extLst>
          </p:cNvPr>
          <p:cNvSpPr>
            <a:spLocks noGrp="1"/>
          </p:cNvSpPr>
          <p:nvPr>
            <p:ph type="title"/>
          </p:nvPr>
        </p:nvSpPr>
        <p:spPr>
          <a:xfrm>
            <a:off x="838200" y="365125"/>
            <a:ext cx="10789920" cy="1325563"/>
          </a:xfrm>
        </p:spPr>
        <p:txBody>
          <a:bodyPr/>
          <a:lstStyle/>
          <a:p>
            <a:r>
              <a:rPr lang="en-US" u="sng" dirty="0"/>
              <a:t>Motivation: </a:t>
            </a:r>
            <a:r>
              <a:rPr lang="en-US" u="sng" dirty="0" err="1"/>
              <a:t>t.tests</a:t>
            </a:r>
            <a:r>
              <a:rPr lang="en-US" u="sng" dirty="0"/>
              <a:t> (one sample)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60E8C0-092F-4368-B91E-FA41C2B97F0E}"/>
                  </a:ext>
                </a:extLst>
              </p:cNvPr>
              <p:cNvSpPr>
                <a:spLocks noGrp="1"/>
              </p:cNvSpPr>
              <p:nvPr>
                <p:ph idx="1"/>
              </p:nvPr>
            </p:nvSpPr>
            <p:spPr>
              <a:xfrm>
                <a:off x="838200" y="1431234"/>
                <a:ext cx="10515600" cy="4557783"/>
              </a:xfrm>
            </p:spPr>
            <p:txBody>
              <a:bodyPr>
                <a:noAutofit/>
              </a:bodyPr>
              <a:lstStyle/>
              <a:p>
                <a:r>
                  <a:rPr lang="en-US" u="sng" dirty="0"/>
                  <a:t>Problem</a:t>
                </a:r>
                <a:r>
                  <a:rPr lang="en-US" dirty="0"/>
                  <a:t>: Want to test if a sample drawn from an unknown Normal Distribution X</a:t>
                </a:r>
                <a:r>
                  <a:rPr lang="en-US" baseline="-25000" dirty="0"/>
                  <a:t>1 </a:t>
                </a:r>
                <a:r>
                  <a:rPr lang="en-US" dirty="0"/>
                  <a:t>, X</a:t>
                </a:r>
                <a:r>
                  <a:rPr lang="en-US" baseline="-25000" dirty="0"/>
                  <a:t>2 </a:t>
                </a:r>
                <a:r>
                  <a:rPr lang="en-US" dirty="0"/>
                  <a:t>, … , X</a:t>
                </a:r>
                <a:r>
                  <a:rPr lang="en-US" baseline="-25000" dirty="0"/>
                  <a:t>N</a:t>
                </a:r>
                <a:r>
                  <a:rPr lang="en-US" dirty="0"/>
                  <a:t> ~ N(?,</a:t>
                </a:r>
                <a:r>
                  <a:rPr lang="en-US" i="1" dirty="0"/>
                  <a:t> </a:t>
                </a:r>
                <a:r>
                  <a:rPr lang="en-US" dirty="0" err="1"/>
                  <a:t>σ</a:t>
                </a:r>
                <a:r>
                  <a:rPr lang="en-US" dirty="0"/>
                  <a:t>), has mean equal (or greater/less) to some number </a:t>
                </a:r>
                <a:r>
                  <a:rPr lang="en-US" dirty="0" err="1"/>
                  <a:t>μ</a:t>
                </a:r>
                <a:r>
                  <a:rPr lang="en-US" dirty="0"/>
                  <a:t>.</a:t>
                </a:r>
              </a:p>
              <a:p>
                <a:r>
                  <a:rPr lang="en-US" dirty="0"/>
                  <a:t>Since we don’t know the true variance </a:t>
                </a:r>
                <a:r>
                  <a:rPr lang="en-US" dirty="0" err="1"/>
                  <a:t>σ</a:t>
                </a:r>
                <a:r>
                  <a:rPr lang="en-US" dirty="0"/>
                  <a:t>, and instead use the sample variance </a:t>
                </a:r>
                <a:r>
                  <a:rPr lang="en-US" dirty="0" err="1"/>
                  <a:t>s</a:t>
                </a:r>
                <a:r>
                  <a:rPr lang="en-US" baseline="-25000" dirty="0" err="1"/>
                  <a:t>N</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r>
                      <a:rPr lang="en-US" i="1">
                        <a:latin typeface="Cambria Math" panose="02040503050406030204" pitchFamily="18" charset="0"/>
                      </a:rPr>
                      <m:t> </m:t>
                    </m:r>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m:rPr>
                            <m:brk m:alnAt="7"/>
                          </m:rPr>
                          <a:rPr lang="en-US" b="0" i="1" smtClean="0">
                            <a:latin typeface="Cambria Math" panose="02040503050406030204" pitchFamily="18" charset="0"/>
                          </a:rPr>
                          <m:t>)</m:t>
                        </m:r>
                      </m:e>
                    </m:nary>
                    <m:r>
                      <a:rPr lang="en-US" b="0" i="1" baseline="30000" smtClean="0">
                        <a:latin typeface="Cambria Math" panose="02040503050406030204" pitchFamily="18" charset="0"/>
                      </a:rPr>
                      <m:t>2</m:t>
                    </m:r>
                  </m:oMath>
                </a14:m>
                <a:r>
                  <a:rPr lang="en-US" dirty="0"/>
                  <a:t>, and compute:</a:t>
                </a:r>
              </a:p>
              <a:p>
                <a:endParaRPr lang="en-US" dirty="0"/>
              </a:p>
              <a:p>
                <a:pPr marL="0" indent="0">
                  <a:buNone/>
                </a:pPr>
                <a:endParaRPr lang="en-US" dirty="0"/>
              </a:p>
              <a:p>
                <a:r>
                  <a:rPr lang="en-US" dirty="0"/>
                  <a:t>The distribution of T is </a:t>
                </a:r>
                <a:r>
                  <a:rPr lang="en-US" u="sng" dirty="0"/>
                  <a:t>not normal</a:t>
                </a:r>
                <a:r>
                  <a:rPr lang="en-US" dirty="0"/>
                  <a:t>, it</a:t>
                </a:r>
                <a:r>
                  <a:rPr lang="mr-IN" dirty="0"/>
                  <a:t>’</a:t>
                </a:r>
                <a:r>
                  <a:rPr lang="en-US" dirty="0"/>
                  <a:t>s the t-distribution!</a:t>
                </a:r>
              </a:p>
              <a:p>
                <a:r>
                  <a:rPr lang="en-US" dirty="0"/>
                  <a:t>Good news! When N is large, </a:t>
                </a:r>
                <a:r>
                  <a:rPr lang="en-US" dirty="0" err="1"/>
                  <a:t>s</a:t>
                </a:r>
                <a:r>
                  <a:rPr lang="en-US" baseline="-25000" dirty="0" err="1"/>
                  <a:t>N</a:t>
                </a:r>
                <a:r>
                  <a:rPr lang="en-US" dirty="0"/>
                  <a:t> is very close to </a:t>
                </a:r>
                <a:r>
                  <a:rPr lang="en-US" dirty="0" err="1"/>
                  <a:t>σ</a:t>
                </a:r>
                <a:r>
                  <a:rPr lang="en-US" dirty="0"/>
                  <a:t> by CLT. </a:t>
                </a:r>
              </a:p>
            </p:txBody>
          </p:sp>
        </mc:Choice>
        <mc:Fallback>
          <p:sp>
            <p:nvSpPr>
              <p:cNvPr id="3" name="Content Placeholder 2">
                <a:extLst>
                  <a:ext uri="{FF2B5EF4-FFF2-40B4-BE49-F238E27FC236}">
                    <a16:creationId xmlns:a16="http://schemas.microsoft.com/office/drawing/2014/main" id="{4160E8C0-092F-4368-B91E-FA41C2B97F0E}"/>
                  </a:ext>
                </a:extLst>
              </p:cNvPr>
              <p:cNvSpPr>
                <a:spLocks noGrp="1" noRot="1" noChangeAspect="1" noMove="1" noResize="1" noEditPoints="1" noAdjustHandles="1" noChangeArrowheads="1" noChangeShapeType="1" noTextEdit="1"/>
              </p:cNvSpPr>
              <p:nvPr>
                <p:ph idx="1"/>
              </p:nvPr>
            </p:nvSpPr>
            <p:spPr>
              <a:xfrm>
                <a:off x="838200" y="1431234"/>
                <a:ext cx="10515600" cy="4557783"/>
              </a:xfrm>
              <a:blipFill>
                <a:blip r:embed="rId3"/>
                <a:stretch>
                  <a:fillRect l="-1086" t="-2222" r="-144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D133688-E227-4FE6-824E-319502DBB120}"/>
              </a:ext>
            </a:extLst>
          </p:cNvPr>
          <p:cNvSpPr>
            <a:spLocks noGrp="1"/>
          </p:cNvSpPr>
          <p:nvPr>
            <p:ph type="ftr" sz="quarter" idx="11"/>
          </p:nvPr>
        </p:nvSpPr>
        <p:spPr/>
        <p:txBody>
          <a:bodyPr/>
          <a:lstStyle/>
          <a:p>
            <a:r>
              <a:rPr lang="en-US"/>
              <a:t>Lecture 7 - Comparing Groups 1</a:t>
            </a:r>
          </a:p>
        </p:txBody>
      </p:sp>
      <p:sp>
        <p:nvSpPr>
          <p:cNvPr id="7" name="Slide Number Placeholder 6">
            <a:extLst>
              <a:ext uri="{FF2B5EF4-FFF2-40B4-BE49-F238E27FC236}">
                <a16:creationId xmlns:a16="http://schemas.microsoft.com/office/drawing/2014/main" id="{E7D5B905-6C45-4CEE-BAE1-95169BC2F01A}"/>
              </a:ext>
            </a:extLst>
          </p:cNvPr>
          <p:cNvSpPr>
            <a:spLocks noGrp="1"/>
          </p:cNvSpPr>
          <p:nvPr>
            <p:ph type="sldNum" sz="quarter" idx="12"/>
          </p:nvPr>
        </p:nvSpPr>
        <p:spPr/>
        <p:txBody>
          <a:bodyPr/>
          <a:lstStyle/>
          <a:p>
            <a:fld id="{2ED2C57A-F7DF-46C2-A706-F642AD4437AF}" type="slidenum">
              <a:rPr lang="en-US" smtClean="0"/>
              <a:t>9</a:t>
            </a:fld>
            <a:endParaRPr lang="en-US"/>
          </a:p>
        </p:txBody>
      </p:sp>
      <mc:AlternateContent xmlns:mc="http://schemas.openxmlformats.org/markup-compatibility/2006">
        <mc:Choice xmlns:a14="http://schemas.microsoft.com/office/drawing/2010/main" Requires="a14">
          <p:sp>
            <p:nvSpPr>
              <p:cNvPr id="9" name="TextBox 8"/>
              <p:cNvSpPr txBox="1"/>
              <p:nvPr/>
            </p:nvSpPr>
            <p:spPr>
              <a:xfrm>
                <a:off x="5040173" y="3710125"/>
                <a:ext cx="2385973" cy="10824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charset="0"/>
                        </a:rPr>
                        <m:t>T</m:t>
                      </m:r>
                      <m:r>
                        <a:rPr lang="en-US" sz="2800" b="0" i="1" smtClean="0">
                          <a:latin typeface="Cambria Math" charset="0"/>
                        </a:rPr>
                        <m:t>= </m:t>
                      </m:r>
                      <m:f>
                        <m:fPr>
                          <m:ctrlPr>
                            <a:rPr lang="mr-IN" sz="2800" b="0" i="1" smtClean="0">
                              <a:latin typeface="Cambria Math" panose="02040503050406030204" pitchFamily="18" charset="0"/>
                            </a:rPr>
                          </m:ctrlPr>
                        </m:fPr>
                        <m:num>
                          <m:acc>
                            <m:accPr>
                              <m:chr m:val="̅"/>
                              <m:ctrlPr>
                                <a:rPr lang="en-US" sz="2800" i="1">
                                  <a:latin typeface="Cambria Math" panose="02040503050406030204" pitchFamily="18" charset="0"/>
                                </a:rPr>
                              </m:ctrlPr>
                            </m:accPr>
                            <m:e>
                              <m:r>
                                <a:rPr lang="en-US" sz="2800" i="1">
                                  <a:latin typeface="Cambria Math" charset="0"/>
                                </a:rPr>
                                <m:t>𝑋</m:t>
                              </m:r>
                            </m:e>
                          </m:acc>
                          <m:r>
                            <m:rPr>
                              <m:nor/>
                            </m:rPr>
                            <a:rPr lang="en-US" sz="2800" dirty="0"/>
                            <m:t> −</m:t>
                          </m:r>
                          <m:r>
                            <m:rPr>
                              <m:nor/>
                            </m:rPr>
                            <a:rPr lang="en-US" sz="2800" dirty="0"/>
                            <m:t>μ</m:t>
                          </m:r>
                        </m:num>
                        <m:den>
                          <m:r>
                            <m:rPr>
                              <m:nor/>
                            </m:rPr>
                            <a:rPr lang="en-US" sz="2800" dirty="0"/>
                            <m:t>s</m:t>
                          </m:r>
                          <m:r>
                            <m:rPr>
                              <m:nor/>
                            </m:rPr>
                            <a:rPr lang="en-US" sz="2800" baseline="-25000" dirty="0"/>
                            <m:t>N</m:t>
                          </m:r>
                          <m:r>
                            <m:rPr>
                              <m:nor/>
                            </m:rPr>
                            <a:rPr lang="en-US" sz="2800" dirty="0"/>
                            <m:t> </m:t>
                          </m:r>
                          <m:r>
                            <a:rPr lang="en-US" sz="2800" b="0" i="1" dirty="0" smtClean="0">
                              <a:latin typeface="Cambria Math" charset="0"/>
                            </a:rPr>
                            <m:t>/</m:t>
                          </m:r>
                          <m:rad>
                            <m:radPr>
                              <m:degHide m:val="on"/>
                              <m:ctrlPr>
                                <a:rPr lang="en-US" sz="2800" b="0" i="1" dirty="0" smtClean="0">
                                  <a:latin typeface="Cambria Math" panose="02040503050406030204" pitchFamily="18" charset="0"/>
                                </a:rPr>
                              </m:ctrlPr>
                            </m:radPr>
                            <m:deg/>
                            <m:e>
                              <m:r>
                                <a:rPr lang="en-US" sz="2800" b="0" i="1" dirty="0" smtClean="0">
                                  <a:latin typeface="Cambria Math" charset="0"/>
                                </a:rPr>
                                <m:t>𝑁</m:t>
                              </m:r>
                            </m:e>
                          </m:rad>
                        </m:den>
                      </m:f>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5040173" y="3710125"/>
                <a:ext cx="2385973" cy="1082412"/>
              </a:xfrm>
              <a:prstGeom prst="rect">
                <a:avLst/>
              </a:prstGeom>
              <a:blipFill>
                <a:blip r:embed="rId4"/>
                <a:stretch>
                  <a:fillRect b="-10465"/>
                </a:stretch>
              </a:blipFill>
            </p:spPr>
            <p:txBody>
              <a:bodyPr/>
              <a:lstStyle/>
              <a:p>
                <a:r>
                  <a:rPr lang="en-US">
                    <a:noFill/>
                  </a:rPr>
                  <a:t> </a:t>
                </a:r>
              </a:p>
            </p:txBody>
          </p:sp>
        </mc:Fallback>
      </mc:AlternateContent>
    </p:spTree>
    <p:extLst>
      <p:ext uri="{BB962C8B-B14F-4D97-AF65-F5344CB8AC3E}">
        <p14:creationId xmlns:p14="http://schemas.microsoft.com/office/powerpoint/2010/main" val="83664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4232</TotalTime>
  <Words>2239</Words>
  <Application>Microsoft Macintosh PowerPoint</Application>
  <PresentationFormat>Widescreen</PresentationFormat>
  <Paragraphs>296</Paragraphs>
  <Slides>27</Slides>
  <Notes>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Times New Roman</vt:lpstr>
      <vt:lpstr>Wingdings</vt:lpstr>
      <vt:lpstr>Office Theme</vt:lpstr>
      <vt:lpstr>BUSQOM 1080 Comparing Groups II</vt:lpstr>
      <vt:lpstr>PowerPoint Presentation</vt:lpstr>
      <vt:lpstr>PowerPoint Presentation</vt:lpstr>
      <vt:lpstr>Hypothesis testing so far</vt:lpstr>
      <vt:lpstr>Lecture 7 Review</vt:lpstr>
      <vt:lpstr>Topic: Tests for Comparing Means</vt:lpstr>
      <vt:lpstr>General Framework of Hypothesis Testing</vt:lpstr>
      <vt:lpstr>Motivation: t.tests (one sample)</vt:lpstr>
      <vt:lpstr>Motivation: t.tests (one sample)</vt:lpstr>
      <vt:lpstr>One sample t.test() in R</vt:lpstr>
      <vt:lpstr>One sample t.test() in R</vt:lpstr>
      <vt:lpstr>One sample t.test() in R</vt:lpstr>
      <vt:lpstr>Motivation: two sample t.tests</vt:lpstr>
      <vt:lpstr>Two sample t.test() in R</vt:lpstr>
      <vt:lpstr>Two sample t.test() in R</vt:lpstr>
      <vt:lpstr>Two sample t.test() in R</vt:lpstr>
      <vt:lpstr>Assumptions for t-tests</vt:lpstr>
      <vt:lpstr>Assumptions for t-tests: Normality</vt:lpstr>
      <vt:lpstr>Assumptions for t-tests: Independence</vt:lpstr>
      <vt:lpstr>Topic: Paired t-test</vt:lpstr>
      <vt:lpstr>Topic: the effect of outliers on t.tests</vt:lpstr>
      <vt:lpstr>Review</vt:lpstr>
      <vt:lpstr>Group Activity: Using the t.test() function</vt:lpstr>
      <vt:lpstr>Question 1:  Is the average age of contestants less than 30?</vt:lpstr>
      <vt:lpstr>Question 2: What is a plausible range for the average age of contestants? Use a 95% confidence interval</vt:lpstr>
      <vt:lpstr>What happens if you change the confidence level?</vt:lpstr>
      <vt:lpstr>Question 3: Was the average amount of money won by the contestants different for the two seasons?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Foster, Krista M</dc:creator>
  <cp:lastModifiedBy>Hamilton, Michael</cp:lastModifiedBy>
  <cp:revision>76</cp:revision>
  <dcterms:created xsi:type="dcterms:W3CDTF">2017-09-15T22:43:35Z</dcterms:created>
  <dcterms:modified xsi:type="dcterms:W3CDTF">2020-11-26T18:21:36Z</dcterms:modified>
</cp:coreProperties>
</file>