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39" r:id="rId3"/>
    <p:sldId id="345" r:id="rId4"/>
    <p:sldId id="344" r:id="rId5"/>
    <p:sldId id="314" r:id="rId6"/>
    <p:sldId id="335" r:id="rId7"/>
    <p:sldId id="336" r:id="rId8"/>
    <p:sldId id="337" r:id="rId9"/>
    <p:sldId id="338" r:id="rId10"/>
    <p:sldId id="340" r:id="rId11"/>
    <p:sldId id="315" r:id="rId12"/>
    <p:sldId id="316" r:id="rId13"/>
    <p:sldId id="258" r:id="rId14"/>
    <p:sldId id="259" r:id="rId15"/>
    <p:sldId id="260" r:id="rId16"/>
    <p:sldId id="262" r:id="rId17"/>
    <p:sldId id="313" r:id="rId18"/>
    <p:sldId id="264" r:id="rId19"/>
    <p:sldId id="317" r:id="rId20"/>
    <p:sldId id="265" r:id="rId21"/>
    <p:sldId id="267" r:id="rId22"/>
    <p:sldId id="270" r:id="rId23"/>
    <p:sldId id="271" r:id="rId24"/>
    <p:sldId id="272" r:id="rId25"/>
    <p:sldId id="273" r:id="rId26"/>
    <p:sldId id="277" r:id="rId27"/>
    <p:sldId id="318" r:id="rId28"/>
    <p:sldId id="282" r:id="rId29"/>
    <p:sldId id="341" r:id="rId30"/>
    <p:sldId id="278" r:id="rId31"/>
    <p:sldId id="279" r:id="rId32"/>
    <p:sldId id="280" r:id="rId33"/>
    <p:sldId id="323" r:id="rId34"/>
    <p:sldId id="324" r:id="rId35"/>
    <p:sldId id="325" r:id="rId36"/>
    <p:sldId id="342" r:id="rId37"/>
    <p:sldId id="343" r:id="rId38"/>
    <p:sldId id="327" r:id="rId39"/>
    <p:sldId id="328" r:id="rId40"/>
    <p:sldId id="333" r:id="rId41"/>
    <p:sldId id="331" r:id="rId42"/>
    <p:sldId id="332" r:id="rId43"/>
    <p:sldId id="330" r:id="rId44"/>
    <p:sldId id="319" r:id="rId45"/>
    <p:sldId id="320" r:id="rId46"/>
    <p:sldId id="283" r:id="rId47"/>
    <p:sldId id="322" r:id="rId48"/>
    <p:sldId id="334" r:id="rId49"/>
    <p:sldId id="284" r:id="rId50"/>
    <p:sldId id="28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3CFCBF-2C8B-FC45-A033-359050F52E41}">
          <p14:sldIdLst>
            <p14:sldId id="257"/>
            <p14:sldId id="339"/>
            <p14:sldId id="345"/>
            <p14:sldId id="344"/>
          </p14:sldIdLst>
        </p14:section>
        <p14:section name="Anova" id="{B5EFA952-0A4A-5D4E-8D38-0F9C05B38779}">
          <p14:sldIdLst>
            <p14:sldId id="314"/>
            <p14:sldId id="335"/>
            <p14:sldId id="336"/>
            <p14:sldId id="337"/>
            <p14:sldId id="338"/>
            <p14:sldId id="340"/>
            <p14:sldId id="315"/>
            <p14:sldId id="316"/>
            <p14:sldId id="258"/>
          </p14:sldIdLst>
        </p14:section>
        <p14:section name="Simple Linear Regression" id="{241F8406-5CED-6841-A97D-7847ABA789B0}">
          <p14:sldIdLst>
            <p14:sldId id="259"/>
            <p14:sldId id="260"/>
            <p14:sldId id="262"/>
            <p14:sldId id="313"/>
            <p14:sldId id="264"/>
            <p14:sldId id="317"/>
            <p14:sldId id="265"/>
            <p14:sldId id="267"/>
            <p14:sldId id="270"/>
            <p14:sldId id="271"/>
            <p14:sldId id="272"/>
            <p14:sldId id="273"/>
            <p14:sldId id="277"/>
            <p14:sldId id="318"/>
            <p14:sldId id="282"/>
            <p14:sldId id="341"/>
            <p14:sldId id="278"/>
            <p14:sldId id="279"/>
            <p14:sldId id="280"/>
            <p14:sldId id="323"/>
            <p14:sldId id="324"/>
            <p14:sldId id="325"/>
            <p14:sldId id="342"/>
            <p14:sldId id="343"/>
          </p14:sldIdLst>
        </p14:section>
        <p14:section name="Prediction+More on Assumptions" id="{EE67D780-22B2-6740-89B8-79D4A08B770D}">
          <p14:sldIdLst>
            <p14:sldId id="327"/>
            <p14:sldId id="328"/>
            <p14:sldId id="333"/>
            <p14:sldId id="331"/>
            <p14:sldId id="332"/>
            <p14:sldId id="330"/>
            <p14:sldId id="319"/>
            <p14:sldId id="320"/>
            <p14:sldId id="283"/>
            <p14:sldId id="322"/>
            <p14:sldId id="334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E8275-6BC3-4BEF-BCCC-57C0445F2C12}" type="datetimeFigureOut">
              <a:rPr lang="en-US" smtClean="0"/>
              <a:t>11/26/20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4890C-0592-4BE5-AADE-C229AC46F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4890C-0592-4BE5-AADE-C229AC46FC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9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4890C-0592-4BE5-AADE-C229AC46FC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1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4890C-0592-4BE5-AADE-C229AC46FCB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6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0713C-B11C-4BFA-8C15-41693D75BF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/>
          </a:p>
        </p:txBody>
      </p:sp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89932" tIns="44966" rIns="89932" bIns="4496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32" tIns="44966" rIns="89932" bIns="44966" anchor="b"/>
          <a:lstStyle/>
          <a:p>
            <a:pPr algn="r" defTabSz="898525"/>
            <a:fld id="{B5F6CCC5-25EC-4E6A-824A-7E2726FF0236}" type="slidenum">
              <a:rPr lang="en-US" sz="1200">
                <a:latin typeface="Calibri" pitchFamily="34" charset="0"/>
                <a:cs typeface="Arial" charset="0"/>
              </a:rPr>
              <a:pPr algn="r" defTabSz="898525"/>
              <a:t>24</a:t>
            </a:fld>
            <a:endParaRPr lang="en-US" sz="1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0713C-B11C-4BFA-8C15-41693D75BF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/>
          </a:p>
        </p:txBody>
      </p:sp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89932" tIns="44966" rIns="89932" bIns="4496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32" tIns="44966" rIns="89932" bIns="44966" anchor="b"/>
          <a:lstStyle/>
          <a:p>
            <a:pPr algn="r" defTabSz="898525"/>
            <a:fld id="{B5F6CCC5-25EC-4E6A-824A-7E2726FF0236}" type="slidenum">
              <a:rPr lang="en-US" sz="1200">
                <a:latin typeface="Calibri" pitchFamily="34" charset="0"/>
                <a:cs typeface="Arial" charset="0"/>
              </a:rPr>
              <a:pPr algn="r" defTabSz="898525"/>
              <a:t>25</a:t>
            </a:fld>
            <a:endParaRPr lang="en-US" sz="1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0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4890C-0592-4BE5-AADE-C229AC46FC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731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4890C-0592-4BE5-AADE-C229AC46FCB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31B9-691F-FF49-8EF3-B687E94B8A0E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714734-47E8-DD41-ACED-824DEB7B3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E23F-E577-B044-8AD0-27597BE6A209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F481-829F-014F-8725-0255AAEC2AEC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3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14F1-95EB-1F40-9805-DFCE867847BA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57E0-7941-49F0-B6EC-21213A8B81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7E6C-F68A-794A-B125-A29E11B90236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B0FC02-3086-E746-B1AB-24084911A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0D1-DD00-8045-8CAB-105DB30771DC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ED61D-4E5B-E340-B453-21EBC27EAD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DA4E-A86E-5C4C-A91B-2639F67C3430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5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40A-EFED-1440-9E87-6484AB1EAA68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5959-59CE-E245-B03F-1A1EA4F7E585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4314-65CA-2C4C-B82F-87EB2A3CD062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B58E-1DD5-934B-8B67-B289212F9EF9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2F48-8500-424F-9E8B-F9E4305981E2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E8F1-25A8-1B4B-BE82-7C70A88FE4C4}" type="datetime1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0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8FA5D-4E31-4ADB-B7B5-CAA9CC39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900956-D0FA-4106-A347-6087185CA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</a:t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268C0-A150-49D7-A511-DC35933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B8D20D-6CD7-224C-AB5B-00EFDDD2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9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396306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789920" cy="1325563"/>
          </a:xfrm>
        </p:spPr>
        <p:txBody>
          <a:bodyPr/>
          <a:lstStyle/>
          <a:p>
            <a:r>
              <a:rPr lang="en-US" dirty="0"/>
              <a:t>Review:  One Way ANOVA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3688-E227-4FE6-824E-319502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28D5B8-70DB-4169-8105-18D748AE3022}"/>
              </a:ext>
            </a:extLst>
          </p:cNvPr>
          <p:cNvSpPr txBox="1">
            <a:spLocks/>
          </p:cNvSpPr>
          <p:nvPr/>
        </p:nvSpPr>
        <p:spPr>
          <a:xfrm>
            <a:off x="1196789" y="1288734"/>
            <a:ext cx="9706326" cy="278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Example: Does gender have a significant effect on mean sat verbal score in the </a:t>
            </a:r>
            <a:r>
              <a:rPr lang="en-US" sz="2400" dirty="0" err="1"/>
              <a:t>cba</a:t>
            </a:r>
            <a:r>
              <a:rPr lang="en-US" sz="2400" dirty="0"/>
              <a:t> dataset? Does scholarship have a significant effect on mean sat verbal score? Does the interaction of gender and scholarship have a significant effect on sat verbal score? </a:t>
            </a:r>
            <a:r>
              <a:rPr lang="en-US" sz="2400" b="1" dirty="0"/>
              <a:t>Be sure to remove NA from </a:t>
            </a:r>
            <a:r>
              <a:rPr lang="en-US" sz="2400" b="1" dirty="0" err="1"/>
              <a:t>cba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r>
              <a:rPr lang="en-US" sz="2400" dirty="0"/>
              <a:t>	Run a </a:t>
            </a:r>
            <a:r>
              <a:rPr lang="en-US" sz="2400" dirty="0" err="1"/>
              <a:t>t.test</a:t>
            </a:r>
            <a:r>
              <a:rPr lang="en-US" sz="2400" dirty="0"/>
              <a:t>() for both factors.</a:t>
            </a:r>
          </a:p>
          <a:p>
            <a:pPr marL="0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anova</a:t>
            </a:r>
            <a:r>
              <a:rPr lang="en-US" sz="2400" dirty="0"/>
              <a:t> with interaction for the two factors.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Run </a:t>
            </a:r>
            <a:r>
              <a:rPr lang="en-US" sz="2400" dirty="0" err="1"/>
              <a:t>anova</a:t>
            </a:r>
            <a:r>
              <a:rPr lang="en-US" sz="2400" dirty="0"/>
              <a:t> without interaction for the two factors.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86C0AE7-7CD7-4996-BD7D-F2CD6730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29" y="4384170"/>
            <a:ext cx="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D49DF-4054-4FB8-B2D9-420C9693A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33" y="4058568"/>
            <a:ext cx="6870310" cy="2159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7D91D-B7A9-41B5-99EF-053B2C4AA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2" y="4074459"/>
            <a:ext cx="6852381" cy="22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5B3E-69E0-41E1-AEBA-A7122712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Steps for One-Way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1EC8-9FF3-44EF-8A6F-0A3EC8D9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ANOVA model: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If result not statistically significant, you’re done (no differences exist)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If result statistically significant (at least one difference among group means), follow-up with multiple comparisons: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 err="1"/>
              <a:t>TukeyHSD</a:t>
            </a:r>
            <a:r>
              <a:rPr lang="en-US" dirty="0"/>
              <a:t>(</a:t>
            </a:r>
            <a:r>
              <a:rPr lang="en-US" dirty="0" err="1"/>
              <a:t>aov</a:t>
            </a:r>
            <a:r>
              <a:rPr lang="en-US" dirty="0"/>
              <a:t> result) (To be covered in homework 4!)</a:t>
            </a:r>
          </a:p>
          <a:p>
            <a:pPr marL="914400" lvl="2" indent="0">
              <a:buNone/>
            </a:pPr>
            <a:r>
              <a:rPr lang="en-US" dirty="0"/>
              <a:t>	OR</a:t>
            </a:r>
          </a:p>
          <a:p>
            <a:pPr marL="1428750" lvl="2" indent="-514350">
              <a:buFont typeface="+mj-lt"/>
              <a:buAutoNum type="alphaLcPeriod" startAt="2"/>
            </a:pPr>
            <a:r>
              <a:rPr lang="en-US" dirty="0" err="1"/>
              <a:t>pairwise.t.test</a:t>
            </a:r>
            <a:r>
              <a:rPr lang="en-US" dirty="0"/>
              <a:t>(numeric column, categorical column, </a:t>
            </a:r>
            <a:r>
              <a:rPr lang="en-US" dirty="0" err="1"/>
              <a:t>p.adjust.method</a:t>
            </a:r>
            <a:r>
              <a:rPr lang="en-US" dirty="0"/>
              <a:t> = "</a:t>
            </a:r>
            <a:r>
              <a:rPr lang="en-US" dirty="0" err="1"/>
              <a:t>bonferroni</a:t>
            </a:r>
            <a:r>
              <a:rPr lang="en-US" dirty="0"/>
              <a:t>") (To be covered in homework 4!)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assumptions using plot.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303A3-F098-4E58-B997-615B6097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65CEB-3143-4CCB-B9CD-2ED931D1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8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B67-FE4C-4F48-AC35-CAF7DB06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Steps for Two-Way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488D-1BA3-4776-AED2-A5921A92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ANOVA model with interaction: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If interaction not statistically significant, fit ANOVA model without interaction (additive model)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Test &amp; interpret each “main effect” separately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If any factors statistically significant (at least one group mean differs across the factor levels), follow-up with multiple comparisons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If interaction statistically significant, follow-up with interaction plots and multiple comparisons: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 err="1"/>
              <a:t>interaction.plot</a:t>
            </a:r>
            <a:r>
              <a:rPr lang="en-US" dirty="0"/>
              <a:t>(categorical column 1, categorical column 2, numeric column)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 err="1"/>
              <a:t>TukeyHSD</a:t>
            </a:r>
            <a:r>
              <a:rPr lang="en-US" dirty="0"/>
              <a:t>(</a:t>
            </a:r>
            <a:r>
              <a:rPr lang="en-US" dirty="0" err="1"/>
              <a:t>aov</a:t>
            </a:r>
            <a:r>
              <a:rPr lang="en-US" dirty="0"/>
              <a:t> result) (Homework 4!)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Do not test/interpret main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DD9CA-DCC1-48CD-A605-0835E449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2E69D-68CA-41AD-9AA0-B318DFFA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7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Overview of Hypothesis Testing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18"/>
            <a:ext cx="3011129" cy="4351338"/>
          </a:xfrm>
        </p:spPr>
        <p:txBody>
          <a:bodyPr>
            <a:normAutofit/>
          </a:bodyPr>
          <a:lstStyle/>
          <a:p>
            <a:r>
              <a:rPr lang="en-US" dirty="0"/>
              <a:t>Descriptive statistics &amp; graphs</a:t>
            </a:r>
          </a:p>
          <a:p>
            <a:r>
              <a:rPr lang="en-US" dirty="0"/>
              <a:t>Statistical inference (statistical tests)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536A24-2BD0-4D39-9D97-35F0DA7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63898"/>
              </p:ext>
            </p:extLst>
          </p:nvPr>
        </p:nvGraphicFramePr>
        <p:xfrm>
          <a:off x="4038600" y="1082040"/>
          <a:ext cx="7825056" cy="490728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687014">
                  <a:extLst>
                    <a:ext uri="{9D8B030D-6E8A-4147-A177-3AD203B41FA5}">
                      <a16:colId xmlns:a16="http://schemas.microsoft.com/office/drawing/2014/main" val="3804340078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652805008"/>
                    </a:ext>
                  </a:extLst>
                </a:gridCol>
                <a:gridCol w="2396359">
                  <a:extLst>
                    <a:ext uri="{9D8B030D-6E8A-4147-A177-3AD203B41FA5}">
                      <a16:colId xmlns:a16="http://schemas.microsoft.com/office/drawing/2014/main" val="1960288350"/>
                    </a:ext>
                  </a:extLst>
                </a:gridCol>
                <a:gridCol w="2417379">
                  <a:extLst>
                    <a:ext uri="{9D8B030D-6E8A-4147-A177-3AD203B41FA5}">
                      <a16:colId xmlns:a16="http://schemas.microsoft.com/office/drawing/2014/main" val="31184678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Test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Number of Variables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Variable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60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1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2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55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Chi-square test for counts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 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596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134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Test for proportions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768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047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t-test for means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Numeric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160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Numeric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2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ANOVA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or more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Numeric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622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AA28-795F-4882-B592-C4BAB301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B0D7-A8E8-439D-BAB4-6EB619D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0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 for 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55"/>
            <a:ext cx="10515600" cy="4631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if we want to measure and or fit a relationship between a numeric explanatory variable and a numeric response variable?</a:t>
            </a:r>
          </a:p>
          <a:p>
            <a:endParaRPr lang="en-US" dirty="0"/>
          </a:p>
          <a:p>
            <a:r>
              <a:rPr lang="en-US" b="1" dirty="0"/>
              <a:t>Examples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Among a population, how does Weight relate to Age?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Within a harvest, how does apple shine relate to apple weight?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Within a class, how do </a:t>
            </a:r>
            <a:r>
              <a:rPr lang="en-US" dirty="0" err="1"/>
              <a:t>SAT_math</a:t>
            </a:r>
            <a:r>
              <a:rPr lang="en-US" dirty="0"/>
              <a:t> scores relate to </a:t>
            </a:r>
            <a:r>
              <a:rPr lang="en-US" dirty="0" err="1"/>
              <a:t>SAT_verbal</a:t>
            </a:r>
            <a:r>
              <a:rPr lang="en-US" dirty="0"/>
              <a:t> scores?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a developed economy, how does median wage relate to GDP?</a:t>
            </a:r>
          </a:p>
          <a:p>
            <a:endParaRPr lang="en-US" dirty="0"/>
          </a:p>
          <a:p>
            <a:r>
              <a:rPr lang="en-US" dirty="0"/>
              <a:t>To understand these relationships we’ll use Simple Linear Regression, to fit a </a:t>
            </a:r>
            <a:r>
              <a:rPr lang="en-US" u="sng" dirty="0"/>
              <a:t>linear dependence </a:t>
            </a:r>
            <a:r>
              <a:rPr lang="en-US" dirty="0"/>
              <a:t>between the explanatory variable and the response. We also learn when assuming such a relationship is valid.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0F85C-CBB4-4E9F-A468-9BD11F8C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E14C-D2BC-4CBC-B13A-89B816A4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Topic: 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48674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 = explanatory variable (independent variable, </a:t>
            </a:r>
            <a:r>
              <a:rPr lang="en-US" u="sng" dirty="0"/>
              <a:t>feature variable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 = response variable (dependent variable)</a:t>
            </a:r>
          </a:p>
          <a:p>
            <a:pPr lvl="1"/>
            <a:r>
              <a:rPr lang="en-US" dirty="0"/>
              <a:t>“Regress X on Y” will mean to learn a model where Y depends on 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Using data pairs {(x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)}, fit</a:t>
            </a:r>
            <a:r>
              <a:rPr lang="en-US" baseline="30000" dirty="0"/>
              <a:t> </a:t>
            </a:r>
            <a:r>
              <a:rPr lang="en-US" dirty="0"/>
              <a:t>a linear relationship between Y and X i.e. a straight line that “best” </a:t>
            </a:r>
            <a:r>
              <a:rPr lang="en-US" i="1" dirty="0"/>
              <a:t>explains</a:t>
            </a:r>
            <a:r>
              <a:rPr lang="en-US" dirty="0"/>
              <a:t> the data (best will be defined later).</a:t>
            </a:r>
          </a:p>
          <a:p>
            <a:pPr lvl="1"/>
            <a:r>
              <a:rPr lang="en-US" dirty="0"/>
              <a:t>Specifically, use the data to estimate a slope and the intercept of a 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Simple</a:t>
            </a:r>
            <a:r>
              <a:rPr lang="en-US" dirty="0"/>
              <a:t> refers to the fact that there is a </a:t>
            </a:r>
            <a:r>
              <a:rPr lang="en-US" u="sng" dirty="0"/>
              <a:t>single (1)</a:t>
            </a:r>
            <a:r>
              <a:rPr lang="en-US" dirty="0"/>
              <a:t> explanatory variable (feature)</a:t>
            </a:r>
          </a:p>
          <a:p>
            <a:pPr lvl="1"/>
            <a:r>
              <a:rPr lang="en-US" dirty="0"/>
              <a:t>Today we are only talking about linear (straight line) relationships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C20A2-8100-4924-A639-E849D2EF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54BB-0B5E-4735-88D5-A31A0D93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22659-9B07-5748-B55B-8E56CFDC1F7D}"/>
              </a:ext>
            </a:extLst>
          </p:cNvPr>
          <p:cNvSpPr txBox="1"/>
          <p:nvPr/>
        </p:nvSpPr>
        <p:spPr>
          <a:xfrm>
            <a:off x="8412268" y="1120589"/>
            <a:ext cx="363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Instructor’s note: I pathologically cannot stop saying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1839C-4B84-5D4E-B5D1-0AC2283005BD}"/>
              </a:ext>
            </a:extLst>
          </p:cNvPr>
          <p:cNvSpPr txBox="1"/>
          <p:nvPr/>
        </p:nvSpPr>
        <p:spPr>
          <a:xfrm>
            <a:off x="4938241" y="3101189"/>
            <a:ext cx="39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are just points on a scatterplot!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47EA4C-7CA9-5E40-9C1C-C0BF34645D6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20309" y="3285855"/>
            <a:ext cx="71793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dirty="0" err="1"/>
              <a:t>SAT_verbal</a:t>
            </a:r>
            <a:r>
              <a:rPr lang="en-US" dirty="0"/>
              <a:t> vs </a:t>
            </a:r>
            <a:r>
              <a:rPr lang="en-US" dirty="0" err="1"/>
              <a:t>SAT_math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Set-up</a:t>
            </a:r>
            <a:r>
              <a:rPr lang="en-US" dirty="0"/>
              <a:t>: cba data includes two numeric columns: </a:t>
            </a:r>
            <a:r>
              <a:rPr lang="en-US" dirty="0" err="1"/>
              <a:t>SAT_math</a:t>
            </a:r>
            <a:r>
              <a:rPr lang="en-US" dirty="0"/>
              <a:t> which we will treat as independent (X) and </a:t>
            </a:r>
            <a:r>
              <a:rPr lang="en-US" dirty="0" err="1"/>
              <a:t>SAT_verbal</a:t>
            </a:r>
            <a:r>
              <a:rPr lang="en-US" dirty="0"/>
              <a:t> which we will treat as a response variable(Y).</a:t>
            </a:r>
          </a:p>
          <a:p>
            <a:pPr lvl="1"/>
            <a:r>
              <a:rPr lang="en-US" dirty="0"/>
              <a:t>Want to fit a linear relationship: Y = β</a:t>
            </a:r>
            <a:r>
              <a:rPr lang="en-US" baseline="-25000" dirty="0"/>
              <a:t>0</a:t>
            </a:r>
            <a:r>
              <a:rPr lang="en-US" dirty="0"/>
              <a:t> + β</a:t>
            </a:r>
            <a:r>
              <a:rPr lang="en-US" baseline="-25000" dirty="0"/>
              <a:t>1</a:t>
            </a:r>
            <a:r>
              <a:rPr lang="en-US" dirty="0"/>
              <a:t> X</a:t>
            </a:r>
          </a:p>
          <a:p>
            <a:pPr lvl="2"/>
            <a:r>
              <a:rPr lang="en-US" dirty="0"/>
              <a:t>Y is the variable corresponding to </a:t>
            </a:r>
            <a:r>
              <a:rPr lang="en-US" dirty="0" err="1"/>
              <a:t>SAT_verbal</a:t>
            </a:r>
            <a:endParaRPr lang="en-US" dirty="0"/>
          </a:p>
          <a:p>
            <a:pPr lvl="2"/>
            <a:r>
              <a:rPr lang="en-US" dirty="0"/>
              <a:t>X is the variable corresponding to </a:t>
            </a:r>
            <a:r>
              <a:rPr lang="en-US" dirty="0" err="1"/>
              <a:t>SAT_math</a:t>
            </a:r>
            <a:endParaRPr lang="en-US" dirty="0"/>
          </a:p>
          <a:p>
            <a:pPr lvl="2"/>
            <a:r>
              <a:rPr lang="en-US" dirty="0"/>
              <a:t>β</a:t>
            </a:r>
            <a:r>
              <a:rPr lang="en-US" baseline="-25000" dirty="0"/>
              <a:t>0</a:t>
            </a:r>
            <a:r>
              <a:rPr lang="en-US" dirty="0"/>
              <a:t> , β</a:t>
            </a:r>
            <a:r>
              <a:rPr lang="en-US" baseline="-25000" dirty="0"/>
              <a:t>1</a:t>
            </a:r>
            <a:r>
              <a:rPr lang="en-US" dirty="0"/>
              <a:t> are fitted constants</a:t>
            </a:r>
          </a:p>
          <a:p>
            <a:pPr lvl="1"/>
            <a:endParaRPr lang="en-US" dirty="0"/>
          </a:p>
          <a:p>
            <a:r>
              <a:rPr lang="en-US" b="1" dirty="0"/>
              <a:t>Plan</a:t>
            </a:r>
            <a:r>
              <a:rPr lang="en-US" dirty="0"/>
              <a:t>: Draw a scatterplot showing each obs. in cba as a dot whose (X, Y) coordinates are their scores of those variables, then fit lines!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AC1CBF-03D9-4706-8257-FAA2FB23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7BA0B-315F-4819-BFDA-916CF2FB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A5E77A-3D6F-4889-9E9D-F7896D504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77314"/>
              </p:ext>
            </p:extLst>
          </p:nvPr>
        </p:nvGraphicFramePr>
        <p:xfrm>
          <a:off x="1450600" y="1652093"/>
          <a:ext cx="8002682" cy="1417320"/>
        </p:xfrm>
        <a:graphic>
          <a:graphicData uri="http://schemas.openxmlformats.org/drawingml/2006/table">
            <a:tbl>
              <a:tblPr/>
              <a:tblGrid>
                <a:gridCol w="8002682">
                  <a:extLst>
                    <a:ext uri="{9D8B030D-6E8A-4147-A177-3AD203B41FA5}">
                      <a16:colId xmlns:a16="http://schemas.microsoft.com/office/drawing/2014/main" val="4224336549"/>
                    </a:ext>
                  </a:extLst>
                </a:gridCol>
              </a:tblGrid>
              <a:tr h="176673">
                <a:tc>
                  <a:txBody>
                    <a:bodyPr/>
                    <a:lstStyle/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plot(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cba$SAT_math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cba$SAT_verbal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) </a:t>
                      </a:r>
                    </a:p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10767"/>
                  </a:ext>
                </a:extLst>
              </a:tr>
              <a:tr h="39261"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424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6EB1FFC-8B4C-4B56-ABE7-98B4DCD9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96" y="1779897"/>
            <a:ext cx="4348537" cy="463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A4FB4-0DAF-4CBE-A345-E58B1298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</a:t>
            </a:r>
            <a:r>
              <a:rPr lang="en-US" dirty="0" err="1"/>
              <a:t>SAT_Math</a:t>
            </a:r>
            <a:r>
              <a:rPr lang="en-US" dirty="0"/>
              <a:t> &amp; </a:t>
            </a:r>
            <a:r>
              <a:rPr lang="en-US" dirty="0" err="1"/>
              <a:t>SAT_Verbal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9446-F477-4C00-BFC9-6009CD9A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C3AE-E003-465C-8957-003CE52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B61CB-C031-4F11-9501-23898FF263BA}"/>
              </a:ext>
            </a:extLst>
          </p:cNvPr>
          <p:cNvCxnSpPr/>
          <p:nvPr/>
        </p:nvCxnSpPr>
        <p:spPr>
          <a:xfrm flipV="1">
            <a:off x="6976177" y="2743200"/>
            <a:ext cx="2644726" cy="25603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627E0-0657-496A-B26A-91A4A31C4E64}"/>
              </a:ext>
            </a:extLst>
          </p:cNvPr>
          <p:cNvCxnSpPr>
            <a:cxnSpLocks/>
          </p:cNvCxnSpPr>
          <p:nvPr/>
        </p:nvCxnSpPr>
        <p:spPr>
          <a:xfrm flipV="1">
            <a:off x="6855828" y="3013142"/>
            <a:ext cx="2922165" cy="21078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617B54-C0EF-4A14-872D-94A54D03B310}"/>
              </a:ext>
            </a:extLst>
          </p:cNvPr>
          <p:cNvCxnSpPr>
            <a:cxnSpLocks/>
          </p:cNvCxnSpPr>
          <p:nvPr/>
        </p:nvCxnSpPr>
        <p:spPr>
          <a:xfrm flipV="1">
            <a:off x="7140300" y="2789874"/>
            <a:ext cx="1910862" cy="27698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22C9A-6143-4B4B-A1C9-D70E22DC919D}"/>
              </a:ext>
            </a:extLst>
          </p:cNvPr>
          <p:cNvSpPr/>
          <p:nvPr/>
        </p:nvSpPr>
        <p:spPr>
          <a:xfrm>
            <a:off x="877530" y="2041559"/>
            <a:ext cx="510160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Questions to ponder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many possible “fits”, which of these lines is the best?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we tell if there even is a relationship?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would a scatterplot look like when there was no relationship?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could a scatterplot look like if there’s a relationship but it’s not linear?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97FA5A-B87E-4A24-A72C-BA23A25C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7930"/>
            <a:ext cx="5012116" cy="145449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17BAC1-09DD-4271-A667-33B0BA57D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38845"/>
              </p:ext>
            </p:extLst>
          </p:nvPr>
        </p:nvGraphicFramePr>
        <p:xfrm>
          <a:off x="4712625" y="5270855"/>
          <a:ext cx="6230306" cy="1417320"/>
        </p:xfrm>
        <a:graphic>
          <a:graphicData uri="http://schemas.openxmlformats.org/drawingml/2006/table">
            <a:tbl>
              <a:tblPr/>
              <a:tblGrid>
                <a:gridCol w="6230306">
                  <a:extLst>
                    <a:ext uri="{9D8B030D-6E8A-4147-A177-3AD203B41FA5}">
                      <a16:colId xmlns:a16="http://schemas.microsoft.com/office/drawing/2014/main" val="4236488222"/>
                    </a:ext>
                  </a:extLst>
                </a:gridCol>
              </a:tblGrid>
              <a:tr h="343692"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cor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cba$SAT_math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cba$SAT_verbal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) 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[1] 0.463591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1342"/>
                  </a:ext>
                </a:extLst>
              </a:tr>
              <a:tr h="114564">
                <a:tc>
                  <a:txBody>
                    <a:bodyPr/>
                    <a:lstStyle/>
                    <a:p>
                      <a:pPr algn="l" fontAlgn="t"/>
                      <a:endParaRPr lang="en-US" sz="100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35453"/>
                  </a:ext>
                </a:extLst>
              </a:tr>
              <a:tr h="175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94950"/>
                  </a:ext>
                </a:extLst>
              </a:tr>
              <a:tr h="76376"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80085"/>
                  </a:ext>
                </a:extLst>
              </a:tr>
            </a:tbl>
          </a:graphicData>
        </a:graphic>
      </p:graphicFrame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Checking for Lin. Relationship: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4966" y="1367870"/>
                <a:ext cx="8751277" cy="4351338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dirty="0"/>
                  <a:t>To establish the existence of a relationship we can use the </a:t>
                </a:r>
                <a:r>
                  <a:rPr lang="en-US" b="1" dirty="0"/>
                  <a:t>correlation</a:t>
                </a:r>
                <a:r>
                  <a:rPr lang="en-US" dirty="0"/>
                  <a:t> between the X and Y</a:t>
                </a:r>
              </a:p>
              <a:p>
                <a:pPr eaLnBrk="1" hangingPunct="1"/>
                <a:r>
                  <a:rPr lang="en-US" dirty="0"/>
                  <a:t> </a:t>
                </a:r>
                <a:r>
                  <a:rPr lang="en-US" b="1" dirty="0"/>
                  <a:t>Correlation (r)</a:t>
                </a:r>
                <a:r>
                  <a:rPr lang="en-US" dirty="0"/>
                  <a:t> is one way to look at the relationship between two quantitative variables (no need for explanatory/response distinction)</a:t>
                </a:r>
              </a:p>
              <a:p>
                <a:pPr eaLnBrk="1" hangingPunct="1"/>
                <a:r>
                  <a:rPr lang="en-US" dirty="0"/>
                  <a:t>Measures the degree of </a:t>
                </a:r>
                <a:r>
                  <a:rPr lang="en-US" b="1" dirty="0"/>
                  <a:t>linear</a:t>
                </a:r>
                <a:r>
                  <a:rPr lang="en-US" dirty="0"/>
                  <a:t> association between two variables</a:t>
                </a:r>
              </a:p>
              <a:p>
                <a:pPr lvl="1"/>
                <a:r>
                  <a:rPr lang="en-US" dirty="0"/>
                  <a:t>n is #obs.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x</a:t>
                </a:r>
                <a:r>
                  <a:rPr lang="en-US" dirty="0"/>
                  <a:t> and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y</a:t>
                </a:r>
                <a:r>
                  <a:rPr lang="en-US" dirty="0"/>
                  <a:t> are sample std.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sample means</a:t>
                </a:r>
              </a:p>
              <a:p>
                <a:pPr lvl="1"/>
                <a:r>
                  <a:rPr lang="en-US" dirty="0"/>
                  <a:t>Can range from -1 to 1</a:t>
                </a:r>
              </a:p>
              <a:p>
                <a:pPr eaLnBrk="1" hangingPunct="1"/>
                <a:r>
                  <a:rPr lang="en-US" dirty="0"/>
                  <a:t>In R, use </a:t>
                </a:r>
                <a:r>
                  <a:rPr lang="en-US" dirty="0" err="1"/>
                  <a:t>cor</a:t>
                </a:r>
                <a:r>
                  <a:rPr lang="en-US" dirty="0"/>
                  <a:t>() function:</a:t>
                </a:r>
              </a:p>
            </p:txBody>
          </p:sp>
        </mc:Choice>
        <mc:Fallback xmlns="">
          <p:sp>
            <p:nvSpPr>
              <p:cNvPr id="2355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966" y="1367870"/>
                <a:ext cx="8751277" cy="4351338"/>
              </a:xfrm>
              <a:blipFill>
                <a:blip r:embed="rId3"/>
                <a:stretch>
                  <a:fillRect l="-1304" t="-3198" r="-1739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C10134-00D0-4EE1-823A-A4F695F17B70}"/>
              </a:ext>
            </a:extLst>
          </p:cNvPr>
          <p:cNvSpPr/>
          <p:nvPr/>
        </p:nvSpPr>
        <p:spPr>
          <a:xfrm>
            <a:off x="5533287" y="5227113"/>
            <a:ext cx="1885071" cy="2465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69C7C6-5D9B-4C09-84EE-7E28F35299D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205629" y="5633563"/>
            <a:ext cx="2953388" cy="2498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83CA65-AD46-437E-AA8E-4EA1DB080ACA}"/>
              </a:ext>
            </a:extLst>
          </p:cNvPr>
          <p:cNvSpPr txBox="1"/>
          <p:nvPr/>
        </p:nvSpPr>
        <p:spPr>
          <a:xfrm>
            <a:off x="8343592" y="5883386"/>
            <a:ext cx="363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Two numeric columns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7F2D97-AF36-4E07-8435-29BA2E467CF8}"/>
              </a:ext>
            </a:extLst>
          </p:cNvPr>
          <p:cNvSpPr/>
          <p:nvPr/>
        </p:nvSpPr>
        <p:spPr>
          <a:xfrm>
            <a:off x="7713780" y="5221480"/>
            <a:ext cx="2180492" cy="3187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99C24-8E30-4A86-8771-68EDD9F5B209}"/>
              </a:ext>
            </a:extLst>
          </p:cNvPr>
          <p:cNvCxnSpPr>
            <a:cxnSpLocks/>
          </p:cNvCxnSpPr>
          <p:nvPr/>
        </p:nvCxnSpPr>
        <p:spPr>
          <a:xfrm flipH="1" flipV="1">
            <a:off x="9686734" y="5660358"/>
            <a:ext cx="472283" cy="223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68F29C-DD93-470B-84CB-6E569701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D6487-2329-4DC9-A379-7FCD6035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A719C23-CFFA-4CDA-8E2E-A3E3F0A99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22" y="2170352"/>
            <a:ext cx="8363423" cy="3908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71DB3-1CE1-4DBF-B56D-F15328B6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09"/>
            <a:ext cx="10515600" cy="1325563"/>
          </a:xfrm>
        </p:spPr>
        <p:txBody>
          <a:bodyPr/>
          <a:lstStyle/>
          <a:p>
            <a:r>
              <a:rPr lang="en-US" u="sng" dirty="0"/>
              <a:t>Hypothesis Test: </a:t>
            </a:r>
            <a:r>
              <a:rPr lang="en-US" u="sng" dirty="0" err="1"/>
              <a:t>cor.test</a:t>
            </a:r>
            <a:r>
              <a:rPr lang="en-US" u="sng" dirty="0"/>
              <a:t>() function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C0F6A-A1E4-4B92-AEF5-F8F3A4F3A12A}"/>
              </a:ext>
            </a:extLst>
          </p:cNvPr>
          <p:cNvSpPr/>
          <p:nvPr/>
        </p:nvSpPr>
        <p:spPr>
          <a:xfrm>
            <a:off x="2948505" y="2191187"/>
            <a:ext cx="1693834" cy="3021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2F37D-0DAA-4182-AFDC-8A688B5A380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401512" y="2592504"/>
            <a:ext cx="4209088" cy="164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1AAB30-8DF9-4447-9C86-1741CC9B0101}"/>
              </a:ext>
            </a:extLst>
          </p:cNvPr>
          <p:cNvSpPr txBox="1"/>
          <p:nvPr/>
        </p:nvSpPr>
        <p:spPr>
          <a:xfrm>
            <a:off x="8610600" y="2526005"/>
            <a:ext cx="323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Two numeric columns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A87FBC-9F53-4FF8-B0B0-76260D9A1BDF}"/>
              </a:ext>
            </a:extLst>
          </p:cNvPr>
          <p:cNvSpPr/>
          <p:nvPr/>
        </p:nvSpPr>
        <p:spPr>
          <a:xfrm>
            <a:off x="4780758" y="2128605"/>
            <a:ext cx="1894202" cy="3117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A67832-21BE-4FA8-9D75-0390959D982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727859" y="2490994"/>
            <a:ext cx="2882741" cy="2658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B6CD7B-D756-446B-8FCD-F624B80ACA30}"/>
              </a:ext>
            </a:extLst>
          </p:cNvPr>
          <p:cNvSpPr txBox="1"/>
          <p:nvPr/>
        </p:nvSpPr>
        <p:spPr>
          <a:xfrm>
            <a:off x="3552092" y="5654020"/>
            <a:ext cx="352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Same sample correlation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FC694A-3BE3-41D7-BB11-DCE568467F3F}"/>
              </a:ext>
            </a:extLst>
          </p:cNvPr>
          <p:cNvSpPr/>
          <p:nvPr/>
        </p:nvSpPr>
        <p:spPr>
          <a:xfrm>
            <a:off x="1441938" y="5667417"/>
            <a:ext cx="1346450" cy="4266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7C0502-4B38-49CD-A475-A9DB7604FCF3}"/>
              </a:ext>
            </a:extLst>
          </p:cNvPr>
          <p:cNvCxnSpPr>
            <a:cxnSpLocks/>
          </p:cNvCxnSpPr>
          <p:nvPr/>
        </p:nvCxnSpPr>
        <p:spPr>
          <a:xfrm flipH="1">
            <a:off x="2788390" y="5954522"/>
            <a:ext cx="7637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01D7C0-FD7C-4F71-BD6C-1A9291EB76DE}"/>
              </a:ext>
            </a:extLst>
          </p:cNvPr>
          <p:cNvSpPr txBox="1"/>
          <p:nvPr/>
        </p:nvSpPr>
        <p:spPr>
          <a:xfrm>
            <a:off x="8579990" y="3675276"/>
            <a:ext cx="119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p-value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679D58-2C00-40CD-9BFD-EADF6FA96154}"/>
              </a:ext>
            </a:extLst>
          </p:cNvPr>
          <p:cNvSpPr/>
          <p:nvPr/>
        </p:nvSpPr>
        <p:spPr>
          <a:xfrm>
            <a:off x="4324474" y="3777340"/>
            <a:ext cx="2521284" cy="3164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23C943-E6CC-456D-A923-5F5FF7E0B762}"/>
              </a:ext>
            </a:extLst>
          </p:cNvPr>
          <p:cNvCxnSpPr>
            <a:cxnSpLocks/>
          </p:cNvCxnSpPr>
          <p:nvPr/>
        </p:nvCxnSpPr>
        <p:spPr>
          <a:xfrm flipH="1">
            <a:off x="6845758" y="3942289"/>
            <a:ext cx="17342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2CADE-3A77-49F3-818C-8ACAF308164B}"/>
              </a:ext>
            </a:extLst>
          </p:cNvPr>
          <p:cNvSpPr txBox="1"/>
          <p:nvPr/>
        </p:nvSpPr>
        <p:spPr>
          <a:xfrm>
            <a:off x="6977371" y="4555990"/>
            <a:ext cx="493814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Here, we’re testing if the correlation is different from zero or not.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p-value &lt; 0.01 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 different from 0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92388-D2C4-4E10-92F9-2FEDDCC4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0E2EB4-5AAD-438D-A895-01AE9D6E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19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9B8261-925C-4946-A953-6429C1DDDECB}"/>
              </a:ext>
            </a:extLst>
          </p:cNvPr>
          <p:cNvSpPr/>
          <p:nvPr/>
        </p:nvSpPr>
        <p:spPr>
          <a:xfrm>
            <a:off x="1019313" y="1175907"/>
            <a:ext cx="1051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see if there’s a relationship, we can test if correlation is statistically different from 0 using a correlation test. In R we do this with  </a:t>
            </a:r>
            <a:r>
              <a:rPr lang="en-US" sz="2400" dirty="0" err="1"/>
              <a:t>cor.test</a:t>
            </a:r>
            <a:r>
              <a:rPr lang="en-US" sz="24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448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6" grpId="0"/>
      <p:bldP spid="17" grpId="0" animBg="1"/>
      <p:bldP spid="20" grpId="0"/>
      <p:bldP spid="21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981-0ACC-417F-BE2E-BE99A61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Overview of hypothesis tests so far.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to learn relations between numeric data: Simple Linear Regression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Motivations. [5 Mins]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Examples of Simple Linear Regression [5 Mins]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Correlation and the </a:t>
            </a:r>
            <a:r>
              <a:rPr lang="en-US" dirty="0" err="1"/>
              <a:t>cor.test</a:t>
            </a:r>
            <a:r>
              <a:rPr lang="en-US" dirty="0"/>
              <a:t>() [5-10 Mins]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Simple Linear Regression in R.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Plotting.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Simple Linear Regression Examples.</a:t>
            </a:r>
          </a:p>
          <a:p>
            <a:pPr marL="0" indent="0">
              <a:buNone/>
            </a:pPr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EF64-A4B5-4BCF-B00C-F7B648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25DA45-778F-9E4B-BDB7-2FDDCDFB58C0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</p:spTree>
    <p:extLst>
      <p:ext uri="{BB962C8B-B14F-4D97-AF65-F5344CB8AC3E}">
        <p14:creationId xmlns:p14="http://schemas.microsoft.com/office/powerpoint/2010/main" val="8250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Notes about Correlation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838200" y="1586473"/>
            <a:ext cx="10515600" cy="4617379"/>
          </a:xfrm>
        </p:spPr>
        <p:txBody>
          <a:bodyPr>
            <a:normAutofit/>
          </a:bodyPr>
          <a:lstStyle/>
          <a:p>
            <a:r>
              <a:rPr lang="en-US" dirty="0"/>
              <a:t>For a relationship between one X variable (the </a:t>
            </a:r>
            <a:r>
              <a:rPr lang="en-US" i="1" dirty="0"/>
              <a:t>covariate</a:t>
            </a:r>
            <a:r>
              <a:rPr lang="en-US" dirty="0"/>
              <a:t>, or </a:t>
            </a:r>
            <a:r>
              <a:rPr lang="en-US" i="1" dirty="0"/>
              <a:t>predictor</a:t>
            </a:r>
            <a:r>
              <a:rPr lang="en-US" dirty="0"/>
              <a:t>, or </a:t>
            </a:r>
            <a:r>
              <a:rPr lang="en-US" i="1" dirty="0"/>
              <a:t>feature</a:t>
            </a:r>
            <a:r>
              <a:rPr lang="en-US" dirty="0"/>
              <a:t>) and one Y variable (the </a:t>
            </a:r>
            <a:r>
              <a:rPr lang="en-US" i="1" dirty="0"/>
              <a:t>response</a:t>
            </a:r>
            <a:r>
              <a:rPr lang="en-US" dirty="0"/>
              <a:t>, or </a:t>
            </a:r>
            <a:r>
              <a:rPr lang="en-US" i="1" dirty="0"/>
              <a:t>independent  </a:t>
            </a:r>
            <a:r>
              <a:rPr lang="en-US" dirty="0"/>
              <a:t>variable), correlation shows the </a:t>
            </a:r>
            <a:r>
              <a:rPr lang="en-US" u="sng" dirty="0"/>
              <a:t>magnitude</a:t>
            </a:r>
            <a:r>
              <a:rPr lang="en-US" dirty="0"/>
              <a:t> and </a:t>
            </a:r>
            <a:r>
              <a:rPr lang="en-US" u="sng" dirty="0"/>
              <a:t>direction</a:t>
            </a:r>
            <a:r>
              <a:rPr lang="en-US" dirty="0"/>
              <a:t> of the relationship.</a:t>
            </a:r>
          </a:p>
          <a:p>
            <a:r>
              <a:rPr lang="en-US" dirty="0"/>
              <a:t>Does </a:t>
            </a:r>
            <a:r>
              <a:rPr lang="en-US" u="sng" dirty="0"/>
              <a:t>not imply causation </a:t>
            </a:r>
            <a:r>
              <a:rPr lang="en-US" dirty="0"/>
              <a:t>or lack there of. Easy to construction examples with no correlation but obvious nonlinear causation (see the notebook for such an example.</a:t>
            </a:r>
          </a:p>
          <a:p>
            <a:r>
              <a:rPr lang="en-US" dirty="0"/>
              <a:t>Cannot be used for prediction, it does not model the relationship.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0F7FFC-0C38-4ACF-AB81-36396591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FF226-B1E4-45DC-AB45-CA4A4612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Topic: 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7785"/>
                <a:ext cx="10515600" cy="4559178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dirty="0"/>
                  <a:t>Linear regression models Y as determined by X. Specifically, it learns a linear relationship between the independent and dependent variable.</a:t>
                </a:r>
              </a:p>
              <a:p>
                <a:r>
                  <a:rPr lang="en-US" dirty="0"/>
                  <a:t>The “regression equation” will be the equation of the </a:t>
                </a:r>
                <a:r>
                  <a:rPr lang="en-US" i="1" dirty="0"/>
                  <a:t>line of best fit </a:t>
                </a:r>
                <a:r>
                  <a:rPr lang="en-US" dirty="0"/>
                  <a:t>of the scatterplot (more next lecture!). To predict a y value from a given x value, we fit the model: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Terminology: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predicted value of y (also referred to as the “fitted” value)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estimated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estimated slope </a:t>
                </a:r>
              </a:p>
              <a:p>
                <a:pPr lvl="1"/>
                <a:r>
                  <a:rPr lang="en-US" dirty="0"/>
                  <a:t>The “hats” indicate estimated values</a:t>
                </a:r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2969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7785"/>
                <a:ext cx="10515600" cy="4559178"/>
              </a:xfrm>
              <a:blipFill>
                <a:blip r:embed="rId3"/>
                <a:stretch>
                  <a:fillRect l="-965" t="-250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85C23-E39C-47C9-83BF-E86AF397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E494E-C17F-4B99-A595-07819CC8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72322E6-37D2-487E-9ACA-A8342E5C3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4432"/>
              </p:ext>
            </p:extLst>
          </p:nvPr>
        </p:nvGraphicFramePr>
        <p:xfrm>
          <a:off x="4202723" y="3284783"/>
          <a:ext cx="3200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4" imgW="787320" imgH="253800" progId="Equation.3">
                  <p:embed/>
                </p:oleObj>
              </mc:Choice>
              <mc:Fallback>
                <p:oleObj name="Equation" r:id="rId4" imgW="787320" imgH="253800" progId="Equation.3">
                  <p:embed/>
                  <p:pic>
                    <p:nvPicPr>
                      <p:cNvPr id="124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723" y="3284783"/>
                        <a:ext cx="32004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9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Interpretation of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757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Positive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&gt;0 (positive relationship):  When one variable </a:t>
                </a:r>
                <a:r>
                  <a:rPr lang="en-US" b="1" dirty="0"/>
                  <a:t>increases</a:t>
                </a:r>
                <a:r>
                  <a:rPr lang="en-US" dirty="0"/>
                  <a:t>, the other is expected to </a:t>
                </a:r>
                <a:r>
                  <a:rPr lang="en-US" b="1" dirty="0"/>
                  <a:t>increase</a:t>
                </a:r>
                <a:r>
                  <a:rPr lang="en-US" dirty="0"/>
                  <a:t>. </a:t>
                </a:r>
              </a:p>
              <a:p>
                <a:pPr>
                  <a:spcBef>
                    <a:spcPct val="50000"/>
                  </a:spcBef>
                </a:pPr>
                <a:endParaRPr lang="en-US" dirty="0"/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Negative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&lt;0 (negative relationship): When one variable </a:t>
                </a:r>
                <a:r>
                  <a:rPr lang="en-US" b="1" dirty="0"/>
                  <a:t>increases</a:t>
                </a:r>
                <a:r>
                  <a:rPr lang="en-US" dirty="0"/>
                  <a:t>, the other is expected to </a:t>
                </a:r>
                <a:r>
                  <a:rPr lang="en-US" b="1" dirty="0"/>
                  <a:t>decrease</a:t>
                </a:r>
                <a:r>
                  <a:rPr lang="en-US" dirty="0"/>
                  <a:t>.  </a:t>
                </a:r>
              </a:p>
              <a:p>
                <a:pPr>
                  <a:spcBef>
                    <a:spcPct val="50000"/>
                  </a:spcBef>
                </a:pPr>
                <a:endParaRPr lang="en-US" dirty="0"/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Zero or near-zero slope:  Neither variable can be used to usefully predict the other.  The best predictor for Y is the intercept, which is set to the sample mean of 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7574"/>
                <a:ext cx="10515600" cy="4351338"/>
              </a:xfrm>
              <a:blipFill>
                <a:blip r:embed="rId3"/>
                <a:stretch>
                  <a:fillRect l="-1087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5BAECE-3E9D-4E64-BEFD-13C633FB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CD59E-9C78-423E-821C-0ECA8BD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89E5BE0-DDE7-46AC-AC14-9A0D5FFE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82762"/>
              </p:ext>
            </p:extLst>
          </p:nvPr>
        </p:nvGraphicFramePr>
        <p:xfrm>
          <a:off x="4495800" y="1135717"/>
          <a:ext cx="3200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4" imgW="787320" imgH="253800" progId="Equation.3">
                  <p:embed/>
                </p:oleObj>
              </mc:Choice>
              <mc:Fallback>
                <p:oleObj name="Equation" r:id="rId4" imgW="787320" imgH="2538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072322E6-37D2-487E-9ACA-A8342E5C3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35717"/>
                        <a:ext cx="32004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35BC2F-AC60-8840-93EE-410A6568EC4F}"/>
              </a:ext>
            </a:extLst>
          </p:cNvPr>
          <p:cNvSpPr txBox="1"/>
          <p:nvPr/>
        </p:nvSpPr>
        <p:spPr>
          <a:xfrm>
            <a:off x="986176" y="1390045"/>
            <a:ext cx="299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Regression Model:</a:t>
            </a:r>
          </a:p>
        </p:txBody>
      </p:sp>
    </p:spTree>
    <p:extLst>
      <p:ext uri="{BB962C8B-B14F-4D97-AF65-F5344CB8AC3E}">
        <p14:creationId xmlns:p14="http://schemas.microsoft.com/office/powerpoint/2010/main" val="19106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Interpretation of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2435225"/>
                <a:ext cx="10515600" cy="3414590"/>
              </a:xfrm>
            </p:spPr>
            <p:txBody>
              <a:bodyPr/>
              <a:lstStyle/>
              <a:p>
                <a:r>
                  <a:rPr lang="en-US" dirty="0"/>
                  <a:t>The magnitude of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tells how much Y is expected to increase per unit increase in X.</a:t>
                </a:r>
              </a:p>
              <a:p>
                <a:endParaRPr lang="en-US" dirty="0"/>
              </a:p>
              <a:p>
                <a:r>
                  <a:rPr lang="en-US" u="sng" dirty="0"/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3 + 2x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3,</a:t>
                </a:r>
                <a:r>
                  <a:rPr lang="en-US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X increases by 1, Y is expected to increase by 2</a:t>
                </a:r>
              </a:p>
              <a:p>
                <a:pPr lvl="1"/>
                <a:r>
                  <a:rPr lang="en-US" dirty="0"/>
                  <a:t>If X increases by 1, then the predicted value of Y increases by 2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89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2435225"/>
                <a:ext cx="10515600" cy="3414590"/>
              </a:xfrm>
              <a:blipFill>
                <a:blip r:embed="rId3"/>
                <a:stretch>
                  <a:fillRect l="-1087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090872-96B9-43B5-97A5-58D3A2C3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950AE-A27A-497F-89BC-715A7F8E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0DF4E2A-7629-DC4D-B412-2764846E0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69258"/>
              </p:ext>
            </p:extLst>
          </p:nvPr>
        </p:nvGraphicFramePr>
        <p:xfrm>
          <a:off x="4495800" y="1135717"/>
          <a:ext cx="3200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4" imgW="787320" imgH="253800" progId="Equation.3">
                  <p:embed/>
                </p:oleObj>
              </mc:Choice>
              <mc:Fallback>
                <p:oleObj name="Equation" r:id="rId4" imgW="787320" imgH="2538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A89E5BE0-DDE7-46AC-AC14-9A0D5FFE6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35717"/>
                        <a:ext cx="32004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4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Interpreting the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731840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tells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when x = 0.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u="sng" dirty="0"/>
                  <a:t>Note</a:t>
                </a:r>
                <a:r>
                  <a:rPr lang="en-US" dirty="0"/>
                  <a:t>: If zero is not in or near the range of values observed for X, then the intercept has no interpretation (i.e. it represents an extrapolation).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u="sng" dirty="0"/>
                  <a:t>Example</a:t>
                </a:r>
                <a:r>
                  <a:rPr lang="en-US" dirty="0"/>
                  <a:t>: Predicting the selling price of a house (Y) based on square footage (X)</a:t>
                </a:r>
              </a:p>
              <a:p>
                <a:pPr lvl="1"/>
                <a:r>
                  <a:rPr lang="en-US" dirty="0"/>
                  <a:t>It would not make sense to have house with 0 square feet, in this case the intercept would not have an interpretation.</a:t>
                </a:r>
              </a:p>
            </p:txBody>
          </p:sp>
        </mc:Choice>
        <mc:Fallback xmlns="">
          <p:sp>
            <p:nvSpPr>
              <p:cNvPr id="32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731840"/>
                <a:ext cx="10515600" cy="4530725"/>
              </a:xfrm>
              <a:blipFill>
                <a:blip r:embed="rId3"/>
                <a:stretch>
                  <a:fillRect l="-1087" t="-1966" b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6DE9D9-8093-416C-8BB6-8DC0D311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78BDC0-6929-452D-9F76-6AA571F8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5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Residuals of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462891"/>
                <a:ext cx="10515600" cy="47949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residual </a:t>
                </a:r>
                <a:r>
                  <a:rPr lang="en-US" dirty="0"/>
                  <a:t>(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dirty="0"/>
                  <a:t>) (prediction error) is the difference between the </a:t>
                </a:r>
                <a:r>
                  <a:rPr lang="en-US" u="sng" dirty="0"/>
                  <a:t>observed 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</a:t>
                </a:r>
                <a:r>
                  <a:rPr lang="en-US" u="sng" dirty="0"/>
                  <a:t>predicted 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obs.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small residual means that the response variable is close to what it was predicted to be under the fitted regression model</a:t>
                </a:r>
              </a:p>
              <a:p>
                <a:pPr lvl="1"/>
                <a:r>
                  <a:rPr lang="en-US" dirty="0"/>
                  <a:t>The point on the scatterplot is close to the fitted line </a:t>
                </a:r>
              </a:p>
              <a:p>
                <a:r>
                  <a:rPr lang="en-US" dirty="0"/>
                  <a:t>A large residual means that the response variable was unexpectedly high or low when compared to the fitted regression model</a:t>
                </a:r>
              </a:p>
              <a:p>
                <a:r>
                  <a:rPr lang="en-US" dirty="0"/>
                  <a:t> Intuitively we would like our model to generate residuals that are as small as possible. We will return to this idea next lecture!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462891"/>
                <a:ext cx="10515600" cy="4794983"/>
              </a:xfrm>
              <a:blipFill>
                <a:blip r:embed="rId4"/>
                <a:stretch>
                  <a:fillRect l="-965" t="-264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8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22395"/>
              </p:ext>
            </p:extLst>
          </p:nvPr>
        </p:nvGraphicFramePr>
        <p:xfrm>
          <a:off x="4211846" y="2357084"/>
          <a:ext cx="3276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46" y="2357084"/>
                        <a:ext cx="32766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19FB3E-FB4E-4818-9E91-396523E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A6DAC-572A-41A9-B44F-F6A62D85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Simple Linear Regression in R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325563"/>
            <a:ext cx="10515600" cy="504006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numeric features in the data representing the response (Y) and explanatory (X) variables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Plot the data in a scatterplot to see if there is a linear relationship and/or run a </a:t>
            </a:r>
            <a:r>
              <a:rPr lang="en-US" dirty="0" err="1"/>
              <a:t>cor.test</a:t>
            </a:r>
            <a:r>
              <a:rPr lang="en-US" dirty="0"/>
              <a:t>() to determine if there is a linear relationship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Run the regression analysis in R using the </a:t>
            </a:r>
            <a:r>
              <a:rPr lang="en-US" b="1" dirty="0" err="1"/>
              <a:t>lm</a:t>
            </a:r>
            <a:r>
              <a:rPr lang="en-US" b="1" dirty="0"/>
              <a:t>()</a:t>
            </a:r>
            <a:r>
              <a:rPr lang="en-US" dirty="0"/>
              <a:t> function (</a:t>
            </a:r>
            <a:r>
              <a:rPr lang="en-US" dirty="0" err="1"/>
              <a:t>lm</a:t>
            </a:r>
            <a:r>
              <a:rPr lang="en-US" dirty="0"/>
              <a:t> stands for linear model).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Let’s switch data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in the </a:t>
            </a:r>
            <a:r>
              <a:rPr lang="en-US" dirty="0" err="1"/>
              <a:t>house.txt</a:t>
            </a:r>
            <a:r>
              <a:rPr lang="en-US" dirty="0"/>
              <a:t> dataset: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&gt; house = </a:t>
            </a:r>
            <a:r>
              <a:rPr lang="en-US" dirty="0" err="1">
                <a:solidFill>
                  <a:srgbClr val="002060"/>
                </a:solidFill>
              </a:rPr>
              <a:t>read.table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house.txt</a:t>
            </a:r>
            <a:r>
              <a:rPr lang="en-US" dirty="0">
                <a:solidFill>
                  <a:srgbClr val="002060"/>
                </a:solidFill>
              </a:rPr>
              <a:t>", </a:t>
            </a:r>
            <a:r>
              <a:rPr lang="en-US" dirty="0" err="1">
                <a:solidFill>
                  <a:srgbClr val="002060"/>
                </a:solidFill>
              </a:rPr>
              <a:t>sep</a:t>
            </a:r>
            <a:r>
              <a:rPr lang="en-US" dirty="0">
                <a:solidFill>
                  <a:srgbClr val="002060"/>
                </a:solidFill>
              </a:rPr>
              <a:t> = "\t", header = 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Contains data on 590 homes sold between May 2014 and May 2015 in one zip code (98038) in King County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91C6B6-C2B0-454A-A8C1-1F0ED679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547E6-11B5-4F55-8E2C-2B247F89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357E0-7941-49F0-B6EC-21213A8B814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60" y="2671700"/>
            <a:ext cx="7390888" cy="28005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D5ACD8-593B-4710-ABA4-8D3ACE486853}"/>
              </a:ext>
            </a:extLst>
          </p:cNvPr>
          <p:cNvSpPr/>
          <p:nvPr/>
        </p:nvSpPr>
        <p:spPr>
          <a:xfrm>
            <a:off x="3279228" y="2648559"/>
            <a:ext cx="819806" cy="3041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7DDB74-FA12-40AD-9C4C-31D11B1A8D4E}"/>
              </a:ext>
            </a:extLst>
          </p:cNvPr>
          <p:cNvSpPr/>
          <p:nvPr/>
        </p:nvSpPr>
        <p:spPr>
          <a:xfrm>
            <a:off x="4467073" y="2648607"/>
            <a:ext cx="1660457" cy="3506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1B640-9FA8-4459-974D-08605C78DFC1}"/>
              </a:ext>
            </a:extLst>
          </p:cNvPr>
          <p:cNvCxnSpPr>
            <a:cxnSpLocks/>
          </p:cNvCxnSpPr>
          <p:nvPr/>
        </p:nvCxnSpPr>
        <p:spPr>
          <a:xfrm>
            <a:off x="2719289" y="2113608"/>
            <a:ext cx="967503" cy="557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41A440-1636-4E39-BE1F-BEDF5E9FFE1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297302" y="2113608"/>
            <a:ext cx="603233" cy="534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BC088-FF0D-4377-9736-02E3E727F39D}"/>
              </a:ext>
            </a:extLst>
          </p:cNvPr>
          <p:cNvSpPr txBox="1"/>
          <p:nvPr/>
        </p:nvSpPr>
        <p:spPr>
          <a:xfrm>
            <a:off x="1317309" y="1651919"/>
            <a:ext cx="2561008" cy="46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Numeric 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A77D6-4A1A-4EB1-9B80-1A03D69C1898}"/>
              </a:ext>
            </a:extLst>
          </p:cNvPr>
          <p:cNvSpPr txBox="1"/>
          <p:nvPr/>
        </p:nvSpPr>
        <p:spPr>
          <a:xfrm>
            <a:off x="4146545" y="1654168"/>
            <a:ext cx="393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Numeric explanatory variable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996AB9-AA7C-474D-A2DD-AC3BF9FD5932}"/>
              </a:ext>
            </a:extLst>
          </p:cNvPr>
          <p:cNvSpPr/>
          <p:nvPr/>
        </p:nvSpPr>
        <p:spPr>
          <a:xfrm>
            <a:off x="6316718" y="2648607"/>
            <a:ext cx="1913593" cy="3506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80600-4EC9-42E3-BD89-7E94D873DD31}"/>
              </a:ext>
            </a:extLst>
          </p:cNvPr>
          <p:cNvCxnSpPr>
            <a:cxnSpLocks/>
          </p:cNvCxnSpPr>
          <p:nvPr/>
        </p:nvCxnSpPr>
        <p:spPr>
          <a:xfrm flipH="1">
            <a:off x="7045087" y="2306768"/>
            <a:ext cx="1372593" cy="3417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BEB31B-3351-40DC-B6DE-F3618323131C}"/>
              </a:ext>
            </a:extLst>
          </p:cNvPr>
          <p:cNvSpPr txBox="1"/>
          <p:nvPr/>
        </p:nvSpPr>
        <p:spPr>
          <a:xfrm>
            <a:off x="8417680" y="2015999"/>
            <a:ext cx="257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Identify data frame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38069A-4637-43E8-80DA-51BE4F7B03C0}"/>
              </a:ext>
            </a:extLst>
          </p:cNvPr>
          <p:cNvSpPr/>
          <p:nvPr/>
        </p:nvSpPr>
        <p:spPr>
          <a:xfrm>
            <a:off x="2543640" y="4757146"/>
            <a:ext cx="1816139" cy="60453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0AE84E-FF96-4B22-AE18-9F2D7AB82639}"/>
              </a:ext>
            </a:extLst>
          </p:cNvPr>
          <p:cNvSpPr/>
          <p:nvPr/>
        </p:nvSpPr>
        <p:spPr>
          <a:xfrm>
            <a:off x="4497777" y="4759171"/>
            <a:ext cx="1703879" cy="5877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3B1321-7727-4A55-B7EF-019FC33821C0}"/>
              </a:ext>
            </a:extLst>
          </p:cNvPr>
          <p:cNvCxnSpPr>
            <a:cxnSpLocks/>
          </p:cNvCxnSpPr>
          <p:nvPr/>
        </p:nvCxnSpPr>
        <p:spPr>
          <a:xfrm flipV="1">
            <a:off x="2811869" y="5372957"/>
            <a:ext cx="626313" cy="642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30A06-57B1-4317-B59F-D7C0D9676F15}"/>
              </a:ext>
            </a:extLst>
          </p:cNvPr>
          <p:cNvCxnSpPr>
            <a:cxnSpLocks/>
          </p:cNvCxnSpPr>
          <p:nvPr/>
        </p:nvCxnSpPr>
        <p:spPr>
          <a:xfrm flipH="1" flipV="1">
            <a:off x="5377603" y="5361685"/>
            <a:ext cx="939115" cy="6393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DDE1B-DBE4-4B5F-892F-5B3162348DB2}"/>
              </a:ext>
            </a:extLst>
          </p:cNvPr>
          <p:cNvSpPr txBox="1"/>
          <p:nvPr/>
        </p:nvSpPr>
        <p:spPr>
          <a:xfrm>
            <a:off x="2190980" y="5978322"/>
            <a:ext cx="3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338C1-6310-4436-BE58-2662D001018E}"/>
              </a:ext>
            </a:extLst>
          </p:cNvPr>
          <p:cNvSpPr txBox="1"/>
          <p:nvPr/>
        </p:nvSpPr>
        <p:spPr>
          <a:xfrm>
            <a:off x="5935474" y="596354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Slope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D2F42F-8BA3-4DF5-B86A-7784A1621D59}"/>
              </a:ext>
            </a:extLst>
          </p:cNvPr>
          <p:cNvSpPr txBox="1"/>
          <p:nvPr/>
        </p:nvSpPr>
        <p:spPr>
          <a:xfrm>
            <a:off x="6823368" y="4049670"/>
            <a:ext cx="521135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This gives us an estimate of the regression line: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Sales = 37199.1 + 153.5 </a:t>
            </a:r>
            <a:r>
              <a:rPr lang="en-US" sz="2400" dirty="0" err="1">
                <a:solidFill>
                  <a:srgbClr val="7030A0"/>
                </a:solidFill>
              </a:rPr>
              <a:t>sqft_living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This is the straight line that best fits the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B971B8-DD55-4D8E-B5F3-3277EC9A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9779F-7109-48EB-BDCB-04D1EE2F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2374D-4893-46FB-B35E-9BEAA4668016}"/>
              </a:ext>
            </a:extLst>
          </p:cNvPr>
          <p:cNvSpPr/>
          <p:nvPr/>
        </p:nvSpPr>
        <p:spPr>
          <a:xfrm>
            <a:off x="970932" y="1165249"/>
            <a:ext cx="7900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Try and predict price from </a:t>
            </a:r>
            <a:r>
              <a:rPr lang="en-US" sz="2400" dirty="0" err="1"/>
              <a:t>sq</a:t>
            </a:r>
            <a:r>
              <a:rPr lang="en-US" sz="2400" dirty="0"/>
              <a:t> ft of living space.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A0BBE38-CB8A-7D45-8619-E0CB1102021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Simple Linear Regression in R</a:t>
            </a:r>
          </a:p>
        </p:txBody>
      </p:sp>
    </p:spTree>
    <p:extLst>
      <p:ext uri="{BB962C8B-B14F-4D97-AF65-F5344CB8AC3E}">
        <p14:creationId xmlns:p14="http://schemas.microsoft.com/office/powerpoint/2010/main" val="40304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/>
      <p:bldP spid="14" grpId="0" animBg="1"/>
      <p:bldP spid="16" grpId="0"/>
      <p:bldP spid="21" grpId="0" animBg="1"/>
      <p:bldP spid="22" grpId="0" animBg="1"/>
      <p:bldP spid="25" grpId="0"/>
      <p:bldP spid="26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48" y="1600485"/>
            <a:ext cx="7498333" cy="482720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42E69D-D7A3-40DD-8A68-6456991BE14F}"/>
              </a:ext>
            </a:extLst>
          </p:cNvPr>
          <p:cNvSpPr/>
          <p:nvPr/>
        </p:nvSpPr>
        <p:spPr>
          <a:xfrm>
            <a:off x="2166936" y="1618117"/>
            <a:ext cx="5925041" cy="2821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8C589-B950-431D-B324-857A0853523A}"/>
              </a:ext>
            </a:extLst>
          </p:cNvPr>
          <p:cNvSpPr/>
          <p:nvPr/>
        </p:nvSpPr>
        <p:spPr>
          <a:xfrm>
            <a:off x="2153653" y="1923185"/>
            <a:ext cx="1903340" cy="2629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056A9B-C151-4183-B50E-C3EA29197512}"/>
              </a:ext>
            </a:extLst>
          </p:cNvPr>
          <p:cNvCxnSpPr>
            <a:cxnSpLocks/>
          </p:cNvCxnSpPr>
          <p:nvPr/>
        </p:nvCxnSpPr>
        <p:spPr>
          <a:xfrm>
            <a:off x="1421985" y="1600485"/>
            <a:ext cx="731668" cy="200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5A9808-F920-4A53-9A16-F6312B6BEE5A}"/>
              </a:ext>
            </a:extLst>
          </p:cNvPr>
          <p:cNvCxnSpPr>
            <a:cxnSpLocks/>
          </p:cNvCxnSpPr>
          <p:nvPr/>
        </p:nvCxnSpPr>
        <p:spPr>
          <a:xfrm flipH="1">
            <a:off x="4056993" y="2054668"/>
            <a:ext cx="4701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CCB330-0673-400A-8DDC-EBEB8D736EF1}"/>
              </a:ext>
            </a:extLst>
          </p:cNvPr>
          <p:cNvSpPr txBox="1"/>
          <p:nvPr/>
        </p:nvSpPr>
        <p:spPr>
          <a:xfrm>
            <a:off x="331980" y="1188859"/>
            <a:ext cx="256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Save regression equation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B1E26-2BA2-4A04-9EF5-1F788689EEC6}"/>
              </a:ext>
            </a:extLst>
          </p:cNvPr>
          <p:cNvSpPr txBox="1"/>
          <p:nvPr/>
        </p:nvSpPr>
        <p:spPr>
          <a:xfrm>
            <a:off x="4527184" y="1827232"/>
            <a:ext cx="307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Use summary function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CEBB4-2EE7-4DEB-B5E6-C76B165DEA8F}"/>
              </a:ext>
            </a:extLst>
          </p:cNvPr>
          <p:cNvSpPr/>
          <p:nvPr/>
        </p:nvSpPr>
        <p:spPr>
          <a:xfrm>
            <a:off x="3645853" y="4344173"/>
            <a:ext cx="1262382" cy="7252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F9E32-7EF1-4E64-98ED-E99360CF901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527184" y="3320200"/>
            <a:ext cx="4181748" cy="9694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715C2A-AD27-4F70-AE90-0550D0880B7E}"/>
              </a:ext>
            </a:extLst>
          </p:cNvPr>
          <p:cNvSpPr txBox="1"/>
          <p:nvPr/>
        </p:nvSpPr>
        <p:spPr>
          <a:xfrm>
            <a:off x="8708932" y="2904701"/>
            <a:ext cx="265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Coefficients for regression equation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0CE028-AA31-4828-A907-8780BD9EE3A1}"/>
              </a:ext>
            </a:extLst>
          </p:cNvPr>
          <p:cNvSpPr/>
          <p:nvPr/>
        </p:nvSpPr>
        <p:spPr>
          <a:xfrm>
            <a:off x="7228026" y="4600516"/>
            <a:ext cx="1539766" cy="3356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9FF1AC-D1B3-4428-8196-10A29840A6BF}"/>
              </a:ext>
            </a:extLst>
          </p:cNvPr>
          <p:cNvCxnSpPr>
            <a:cxnSpLocks/>
          </p:cNvCxnSpPr>
          <p:nvPr/>
        </p:nvCxnSpPr>
        <p:spPr>
          <a:xfrm flipH="1" flipV="1">
            <a:off x="8767792" y="4814047"/>
            <a:ext cx="728816" cy="255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73FDC6-61A3-4F2C-9306-49D22E9782B4}"/>
              </a:ext>
            </a:extLst>
          </p:cNvPr>
          <p:cNvSpPr txBox="1"/>
          <p:nvPr/>
        </p:nvSpPr>
        <p:spPr>
          <a:xfrm>
            <a:off x="9496608" y="4605622"/>
            <a:ext cx="247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p-value (testing if slope = 0 or not)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14E0-9618-4E7C-8506-36F35CA0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357E0-7941-49F0-B6EC-21213A8B814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0E4F29-8E69-3747-995E-C591451FC01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Simple Linear Regression in R</a:t>
            </a:r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3F4C8DE4-6BFB-FF42-BBAF-D3F920B8E95E}"/>
              </a:ext>
            </a:extLst>
          </p:cNvPr>
          <p:cNvSpPr/>
          <p:nvPr/>
        </p:nvSpPr>
        <p:spPr>
          <a:xfrm>
            <a:off x="2166938" y="5813137"/>
            <a:ext cx="3424566" cy="2737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81B2B-428C-0044-B6F8-276E298938C2}"/>
              </a:ext>
            </a:extLst>
          </p:cNvPr>
          <p:cNvCxnSpPr>
            <a:cxnSpLocks/>
          </p:cNvCxnSpPr>
          <p:nvPr/>
        </p:nvCxnSpPr>
        <p:spPr>
          <a:xfrm flipV="1">
            <a:off x="1435268" y="5970494"/>
            <a:ext cx="731670" cy="61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7A0C40-9B09-7240-AD4E-4DC122B91D9C}"/>
              </a:ext>
            </a:extLst>
          </p:cNvPr>
          <p:cNvSpPr txBox="1"/>
          <p:nvPr/>
        </p:nvSpPr>
        <p:spPr>
          <a:xfrm>
            <a:off x="1087412" y="5719563"/>
            <a:ext cx="604754" cy="46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20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 animBg="1"/>
      <p:bldP spid="15" grpId="0"/>
      <p:bldP spid="27" grpId="0" animBg="1"/>
      <p:bldP spid="32" grpId="0"/>
      <p:bldP spid="19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47C27B5-CF4D-45DB-A949-999F877A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38" y="2637127"/>
            <a:ext cx="3659762" cy="38175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9446-F477-4C00-BFC9-6009CD9A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C3AE-E003-465C-8957-003CE52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FCC7C1-5863-46EC-BD8A-E116CA36D71A}"/>
                  </a:ext>
                </a:extLst>
              </p:cNvPr>
              <p:cNvSpPr/>
              <p:nvPr/>
            </p:nvSpPr>
            <p:spPr>
              <a:xfrm>
                <a:off x="1184029" y="1105585"/>
                <a:ext cx="9425355" cy="85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plot our points and fitted regression line for housing vs sq ft.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Recall found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37199.1,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153.5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FCC7C1-5863-46EC-BD8A-E116CA36D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9" y="1105585"/>
                <a:ext cx="9425355" cy="851002"/>
              </a:xfrm>
              <a:prstGeom prst="rect">
                <a:avLst/>
              </a:prstGeom>
              <a:blipFill>
                <a:blip r:embed="rId3"/>
                <a:stretch>
                  <a:fillRect l="-943" t="-4412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4ACDB2C1-2DDF-49E0-B672-67375EFF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31" y="1956587"/>
            <a:ext cx="630942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plot(price ~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sqft_living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data = house)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abline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(37199.05, 153.50)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C67EED-5283-4376-93EC-863CC57B2F16}"/>
              </a:ext>
            </a:extLst>
          </p:cNvPr>
          <p:cNvSpPr/>
          <p:nvPr/>
        </p:nvSpPr>
        <p:spPr>
          <a:xfrm>
            <a:off x="2737079" y="2258112"/>
            <a:ext cx="1301521" cy="3573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FE3B9-7C4A-4329-ADBD-316282A3FB22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1513310" y="2615465"/>
            <a:ext cx="1874530" cy="238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BF41F9-6A44-44A8-B8E4-25B2F2FBFD15}"/>
              </a:ext>
            </a:extLst>
          </p:cNvPr>
          <p:cNvSpPr txBox="1"/>
          <p:nvPr/>
        </p:nvSpPr>
        <p:spPr>
          <a:xfrm>
            <a:off x="273912" y="2854139"/>
            <a:ext cx="247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Fitted Intercept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BF27BA-12B5-4B8F-8AE7-D27295CB74B0}"/>
              </a:ext>
            </a:extLst>
          </p:cNvPr>
          <p:cNvSpPr/>
          <p:nvPr/>
        </p:nvSpPr>
        <p:spPr>
          <a:xfrm>
            <a:off x="4343402" y="2236449"/>
            <a:ext cx="973781" cy="3573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8FD602-0503-416F-9A3E-941913178B0E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4830293" y="2593802"/>
            <a:ext cx="2758049" cy="511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227557-D8E6-47C4-B75E-D89CD4507C8A}"/>
              </a:ext>
            </a:extLst>
          </p:cNvPr>
          <p:cNvSpPr txBox="1"/>
          <p:nvPr/>
        </p:nvSpPr>
        <p:spPr>
          <a:xfrm>
            <a:off x="6348944" y="3105027"/>
            <a:ext cx="247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Fitted Slope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CF12F25-DA8C-4D44-9EF9-EA710A329C5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Plotting Simple Linear Regression in R</a:t>
            </a:r>
          </a:p>
        </p:txBody>
      </p:sp>
    </p:spTree>
    <p:extLst>
      <p:ext uri="{BB962C8B-B14F-4D97-AF65-F5344CB8AC3E}">
        <p14:creationId xmlns:p14="http://schemas.microsoft.com/office/powerpoint/2010/main" val="16258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ED890F-0188-4F4C-9B94-7A4D7FDA73E6}" type="slidenum">
              <a:rPr lang="en-US" altLang="en-US" sz="14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F6CCE-B5C5-4651-979C-B6D9322E7B2D}"/>
              </a:ext>
            </a:extLst>
          </p:cNvPr>
          <p:cNvSpPr/>
          <p:nvPr/>
        </p:nvSpPr>
        <p:spPr>
          <a:xfrm>
            <a:off x="534724" y="1010768"/>
            <a:ext cx="9295151" cy="2805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 </a:t>
            </a:r>
            <a:r>
              <a:rPr lang="en-US" sz="2400" b="1" dirty="0"/>
              <a:t>cba_admissions_1999.txt </a:t>
            </a:r>
            <a:r>
              <a:rPr lang="en-US" sz="2400" dirty="0"/>
              <a:t>in your working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cba =</a:t>
            </a:r>
            <a:r>
              <a:rPr lang="en-US" sz="2400" dirty="0" err="1"/>
              <a:t>read.table</a:t>
            </a:r>
            <a:r>
              <a:rPr lang="en-US" sz="2400" dirty="0"/>
              <a:t>(“cba_admissions_1999.txt”, </a:t>
            </a:r>
            <a:r>
              <a:rPr lang="en-US" sz="2400" dirty="0" err="1"/>
              <a:t>sep</a:t>
            </a:r>
            <a:r>
              <a:rPr lang="en-US" sz="2400" dirty="0"/>
              <a:t> = "\t", header = T, quote = “”, </a:t>
            </a:r>
            <a:r>
              <a:rPr lang="en-US" sz="2400" dirty="0" err="1"/>
              <a:t>allowEscapes</a:t>
            </a:r>
            <a:r>
              <a:rPr lang="en-US" sz="2400" dirty="0"/>
              <a:t> = 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880 </a:t>
            </a:r>
            <a:r>
              <a:rPr lang="en-US" sz="2400" dirty="0" err="1"/>
              <a:t>obs</a:t>
            </a:r>
            <a:r>
              <a:rPr lang="en-US" sz="2400" dirty="0"/>
              <a:t> of applicants to cba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Contains demographic info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CACE1B-EE9C-A542-A6A5-4BB9683FC67E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for first half of lecture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5E366-B2D6-2846-80F4-E4CAE092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77C8E3-07EB-1C40-A0B6-13E62E8F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06" y="2606723"/>
            <a:ext cx="6423823" cy="3389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9C3BB-B93A-5841-B911-54EC00D17F63}"/>
              </a:ext>
            </a:extLst>
          </p:cNvPr>
          <p:cNvSpPr txBox="1"/>
          <p:nvPr/>
        </p:nvSpPr>
        <p:spPr>
          <a:xfrm>
            <a:off x="7952919" y="5710019"/>
            <a:ext cx="115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600" dirty="0">
                <a:latin typeface="Cambria Math" charset="0"/>
                <a:ea typeface="Cambria Math" charset="0"/>
                <a:cs typeface="Cambria Math" charset="0"/>
              </a:rPr>
              <a:t>…</a:t>
            </a:r>
            <a:endParaRPr lang="en-US" sz="36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6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Inference from Regression</a:t>
            </a:r>
          </a:p>
        </p:txBody>
      </p:sp>
      <p:sp>
        <p:nvSpPr>
          <p:cNvPr id="43014" name="Rectangle 3"/>
          <p:cNvSpPr>
            <a:spLocks noGrp="1"/>
          </p:cNvSpPr>
          <p:nvPr>
            <p:ph idx="1"/>
          </p:nvPr>
        </p:nvSpPr>
        <p:spPr>
          <a:xfrm>
            <a:off x="419099" y="1620462"/>
            <a:ext cx="11353800" cy="4864743"/>
          </a:xfrm>
        </p:spPr>
        <p:txBody>
          <a:bodyPr>
            <a:normAutofit/>
          </a:bodyPr>
          <a:lstStyle/>
          <a:p>
            <a:r>
              <a:rPr lang="en-US" dirty="0"/>
              <a:t>Usually we want our regression equation to apply to data other than just the observations in the sample i.e. we want to predict on future on observations. </a:t>
            </a:r>
            <a:r>
              <a:rPr lang="en-US" u="sng" dirty="0"/>
              <a:t>To do this we need assumptions on how the data is made</a:t>
            </a:r>
            <a:r>
              <a:rPr lang="en-US" dirty="0"/>
              <a:t>!</a:t>
            </a:r>
          </a:p>
          <a:p>
            <a:r>
              <a:rPr lang="en-US" dirty="0"/>
              <a:t>Imagine that in the population, the values of Y </a:t>
            </a:r>
            <a:r>
              <a:rPr lang="en-US" b="1" dirty="0"/>
              <a:t>really are generated </a:t>
            </a:r>
            <a:r>
              <a:rPr lang="en-US" dirty="0"/>
              <a:t>from the linear probabilistic model</a:t>
            </a:r>
          </a:p>
          <a:p>
            <a:pPr>
              <a:spcBef>
                <a:spcPct val="50000"/>
              </a:spcBef>
              <a:buNone/>
            </a:pPr>
            <a:endParaRPr lang="en-US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/>
              <a:t>where </a:t>
            </a:r>
            <a:r>
              <a:rPr lang="en-US" dirty="0">
                <a:sym typeface="Symbol" pitchFamily="18" charset="2"/>
              </a:rPr>
              <a:t> is an error term with mean 0 and variance </a:t>
            </a:r>
            <a:r>
              <a:rPr lang="en-US" baseline="30000" dirty="0">
                <a:sym typeface="Symbol" pitchFamily="18" charset="2"/>
              </a:rPr>
              <a:t>2</a:t>
            </a: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/>
              <a:t>We will call the above the </a:t>
            </a:r>
            <a:r>
              <a:rPr lang="en-US" b="1" dirty="0"/>
              <a:t>Assumed Probabilistic Linear Model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For our linear regression inference we will always assume </a:t>
            </a:r>
            <a:r>
              <a:rPr lang="en-US" dirty="0">
                <a:sym typeface="Symbol" pitchFamily="18" charset="2"/>
              </a:rPr>
              <a:t> has a normal distribution.       N(0, 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31338"/>
              </p:ext>
            </p:extLst>
          </p:nvPr>
        </p:nvGraphicFramePr>
        <p:xfrm>
          <a:off x="4038600" y="3633189"/>
          <a:ext cx="3580327" cy="80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33189"/>
                        <a:ext cx="3580327" cy="805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4B38E2-A197-4AE1-8452-7B326ACE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053CB-EA35-4C25-AAE4-348E35D9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967154" y="234870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Using the data, we try to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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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 The best point estimates (more next time) for these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</m:t>
                        </m:r>
                      </m:e>
                    </m:acc>
                    <m:r>
                      <a:rPr lang="en-US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</m:t>
                        </m:r>
                      </m:e>
                    </m:acc>
                    <m:r>
                      <a:rPr lang="en-US" b="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respectively. 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:endParaRPr lang="en-US" dirty="0">
                  <a:sym typeface="Symbol" pitchFamily="18" charset="2"/>
                </a:endParaRP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Remember that the estimated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ym typeface="Symbol" pitchFamily="18" charset="2"/>
                  </a:rPr>
                  <a:t>’s are functions of samples from a distribution, so each </a:t>
                </a:r>
                <a:r>
                  <a:rPr lang="en-US" u="sng" dirty="0">
                    <a:sym typeface="Symbol" pitchFamily="18" charset="2"/>
                  </a:rPr>
                  <a:t>estimated coefficient is itself a random variable </a:t>
                </a:r>
                <a:r>
                  <a:rPr lang="en-US" dirty="0">
                    <a:sym typeface="Symbol" pitchFamily="18" charset="2"/>
                  </a:rPr>
                  <a:t>with a mean and standard deviation</a:t>
                </a:r>
                <a:endParaRPr lang="en-US" dirty="0"/>
              </a:p>
            </p:txBody>
          </p:sp>
        </mc:Choice>
        <mc:Fallback xmlns="">
          <p:sp>
            <p:nvSpPr>
              <p:cNvPr id="430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7154" y="2348706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31447"/>
              </p:ext>
            </p:extLst>
          </p:nvPr>
        </p:nvGraphicFramePr>
        <p:xfrm>
          <a:off x="3962397" y="1123156"/>
          <a:ext cx="464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4" imgW="1015920" imgH="228600" progId="Equation.3">
                  <p:embed/>
                </p:oleObj>
              </mc:Choice>
              <mc:Fallback>
                <p:oleObj name="Equation" r:id="rId4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97" y="1123156"/>
                        <a:ext cx="46482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4964"/>
              </p:ext>
            </p:extLst>
          </p:nvPr>
        </p:nvGraphicFramePr>
        <p:xfrm>
          <a:off x="4026409" y="3429000"/>
          <a:ext cx="36004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6" imgW="787320" imgH="253800" progId="Equation.3">
                  <p:embed/>
                </p:oleObj>
              </mc:Choice>
              <mc:Fallback>
                <p:oleObj name="Equation" r:id="rId6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409" y="3429000"/>
                        <a:ext cx="3600450" cy="116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9C52A-05C3-44FD-A5DA-3382EBD6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5CA2D-80EF-4EF5-9B0F-A45532F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7507C2-43EF-4772-9930-373613A6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192"/>
            <a:ext cx="10515600" cy="1325563"/>
          </a:xfrm>
        </p:spPr>
        <p:txBody>
          <a:bodyPr/>
          <a:lstStyle/>
          <a:p>
            <a:r>
              <a:rPr lang="en-US" u="sng" dirty="0"/>
              <a:t>Inference vs Line of Best Fit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F8D1D8-E765-46A8-99AA-B27B40DB1A43}"/>
              </a:ext>
            </a:extLst>
          </p:cNvPr>
          <p:cNvSpPr/>
          <p:nvPr/>
        </p:nvSpPr>
        <p:spPr>
          <a:xfrm>
            <a:off x="3962397" y="1325177"/>
            <a:ext cx="4771292" cy="7498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AAA4D-3329-4729-A30C-03CEC6C9850A}"/>
              </a:ext>
            </a:extLst>
          </p:cNvPr>
          <p:cNvSpPr txBox="1"/>
          <p:nvPr/>
        </p:nvSpPr>
        <p:spPr>
          <a:xfrm>
            <a:off x="1158560" y="1301977"/>
            <a:ext cx="2803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Assumed Prob. Linear Model: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0EFAFA-3CE3-4BBC-BD40-C6297402201E}"/>
              </a:ext>
            </a:extLst>
          </p:cNvPr>
          <p:cNvSpPr/>
          <p:nvPr/>
        </p:nvSpPr>
        <p:spPr>
          <a:xfrm>
            <a:off x="3962397" y="3494882"/>
            <a:ext cx="4771292" cy="9228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E2F247-845F-4511-B414-40B0AF1B16BC}"/>
              </a:ext>
            </a:extLst>
          </p:cNvPr>
          <p:cNvSpPr txBox="1"/>
          <p:nvPr/>
        </p:nvSpPr>
        <p:spPr>
          <a:xfrm>
            <a:off x="1231914" y="3586722"/>
            <a:ext cx="2006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Estimated Linear Model:</a:t>
            </a:r>
          </a:p>
        </p:txBody>
      </p:sp>
    </p:spTree>
    <p:extLst>
      <p:ext uri="{BB962C8B-B14F-4D97-AF65-F5344CB8AC3E}">
        <p14:creationId xmlns:p14="http://schemas.microsoft.com/office/powerpoint/2010/main" val="38600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uiExpand="1" build="p"/>
      <p:bldP spid="8" grpId="0" animBg="1"/>
      <p:bldP spid="10" grpId="0"/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u="sng" dirty="0"/>
              <a:t>Sampling Distributions &amp;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3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838200" y="1325563"/>
                <a:ext cx="10515600" cy="485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calculate the standard errors of the coefficients: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:r>
                  <a:rPr lang="en-US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in order to construct confidence intervals for them.</a:t>
                </a:r>
              </a:p>
              <a:p>
                <a:pPr eaLnBrk="1" hangingPunct="1"/>
                <a:r>
                  <a:rPr lang="en-US" dirty="0"/>
                  <a:t>We can use t-tests to determine whether the intercept or slope is significantly different from zero</a:t>
                </a:r>
              </a:p>
              <a:p>
                <a:pPr eaLnBrk="1" hangingPunct="1"/>
                <a:r>
                  <a:rPr lang="en-US" dirty="0"/>
                  <a:t>This is only interesting for the case of the slope, since it amounts to a test for </a:t>
                </a:r>
                <a:r>
                  <a:rPr lang="en-US" i="1" dirty="0"/>
                  <a:t>whether Y is significantly linearly related to X</a:t>
                </a:r>
              </a:p>
              <a:p>
                <a:pPr eaLnBrk="1" hangingPunct="1"/>
                <a:endParaRPr lang="en-US" i="1" dirty="0"/>
              </a:p>
              <a:p>
                <a:pPr eaLnBrk="1" hangingPunct="1"/>
                <a:r>
                  <a:rPr lang="en-US" b="1" dirty="0"/>
                  <a:t>Idea</a:t>
                </a:r>
                <a:r>
                  <a:rPr lang="en-US" dirty="0"/>
                  <a:t>: To check whether the data really is drawn from an Assumed Probabilistic Linear Model (so that we can make inferences) we will </a:t>
                </a:r>
                <a:r>
                  <a:rPr lang="en-US" u="sng" dirty="0"/>
                  <a:t>check a set of four equivalent assumptions</a:t>
                </a:r>
                <a:r>
                  <a:rPr lang="en-US" dirty="0"/>
                  <a:t>!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91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325563"/>
                <a:ext cx="10515600" cy="4851400"/>
              </a:xfrm>
              <a:blipFill>
                <a:blip r:embed="rId2"/>
                <a:stretch>
                  <a:fillRect l="-1086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202D56-15A7-4856-92A4-3C83BF23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84CFA-D5E4-4DFB-B355-696E25EE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357E0-7941-49F0-B6EC-21213A8B814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838200" y="34925"/>
            <a:ext cx="10515600" cy="1325563"/>
          </a:xfrm>
        </p:spPr>
        <p:txBody>
          <a:bodyPr/>
          <a:lstStyle/>
          <a:p>
            <a:r>
              <a:rPr lang="en-US" u="sng" dirty="0"/>
              <a:t>Four testable model assumptions</a:t>
            </a:r>
          </a:p>
        </p:txBody>
      </p:sp>
      <p:sp>
        <p:nvSpPr>
          <p:cNvPr id="52226" name="Text Placeholder 2"/>
          <p:cNvSpPr>
            <a:spLocks noGrp="1"/>
          </p:cNvSpPr>
          <p:nvPr>
            <p:ph idx="1"/>
          </p:nvPr>
        </p:nvSpPr>
        <p:spPr>
          <a:xfrm>
            <a:off x="838200" y="1966836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Linearity</a:t>
            </a:r>
            <a:r>
              <a:rPr lang="en-US" dirty="0"/>
              <a:t>: Linear association between the dependent variable and the independent variable</a:t>
            </a:r>
          </a:p>
          <a:p>
            <a:pPr lvl="1"/>
            <a:r>
              <a:rPr lang="en-US" dirty="0"/>
              <a:t>The mean values of response variables fall on a straight line as a function of the explanatory variable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Normality</a:t>
            </a:r>
            <a:r>
              <a:rPr lang="en-US" dirty="0"/>
              <a:t>: Normality of the distribution of errors i.e. normality of the residuals (</a:t>
            </a:r>
            <a:r>
              <a:rPr lang="en-US" dirty="0" err="1"/>
              <a:t>qqplot</a:t>
            </a:r>
            <a:r>
              <a:rPr lang="en-US" dirty="0"/>
              <a:t> of residuals is diagonal)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Independence</a:t>
            </a:r>
            <a:r>
              <a:rPr lang="en-US" dirty="0"/>
              <a:t>: Independence of the errors around the regression line between the actual and predicted values of the response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98084B-00A6-4168-B806-3412448F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24F34-74E1-4D3E-978F-9581B0E7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293EBEE-6BFC-41C9-B625-445C0A6FF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30550"/>
              </p:ext>
            </p:extLst>
          </p:nvPr>
        </p:nvGraphicFramePr>
        <p:xfrm>
          <a:off x="3387966" y="920673"/>
          <a:ext cx="464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966" y="920673"/>
                        <a:ext cx="46482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3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u="sng" dirty="0"/>
              <a:t>Constant variance</a:t>
            </a:r>
            <a:r>
              <a:rPr lang="en-US" dirty="0"/>
              <a:t>: Equal variance of the distribution of the response variable for each level of the independent variable. (homoscedasticity)</a:t>
            </a:r>
          </a:p>
          <a:p>
            <a:pPr lvl="1"/>
            <a:r>
              <a:rPr lang="en-US" dirty="0"/>
              <a:t>The spread of the response around the straight line is same for all levels of explanatory variable</a:t>
            </a:r>
          </a:p>
          <a:p>
            <a:pPr lvl="1"/>
            <a:r>
              <a:rPr lang="en-US" dirty="0"/>
              <a:t>Errors have constant variance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8C041-D777-4238-830D-B42FF933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C71BD-97D1-4896-8E71-6F05FF5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9830F63-70A4-4C32-8AFC-B289D628C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2708"/>
              </p:ext>
            </p:extLst>
          </p:nvPr>
        </p:nvGraphicFramePr>
        <p:xfrm>
          <a:off x="3387966" y="920673"/>
          <a:ext cx="464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D293EBEE-6BFC-41C9-B625-445C0A6FF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966" y="920673"/>
                        <a:ext cx="46482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8FFE192-8527-42B8-A8BA-EEA21C570E75}"/>
              </a:ext>
            </a:extLst>
          </p:cNvPr>
          <p:cNvSpPr txBox="1">
            <a:spLocks/>
          </p:cNvSpPr>
          <p:nvPr/>
        </p:nvSpPr>
        <p:spPr>
          <a:xfrm>
            <a:off x="760308" y="4195331"/>
            <a:ext cx="8153400" cy="185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38200" indent="-838200"/>
            <a:r>
              <a:rPr lang="en-US" sz="3000" dirty="0"/>
              <a:t>Ways this can go wrong:	</a:t>
            </a:r>
          </a:p>
          <a:p>
            <a:pPr marL="838200" indent="-838200"/>
            <a:r>
              <a:rPr lang="en-US" sz="2800" dirty="0"/>
              <a:t>	a) equal variance</a:t>
            </a:r>
            <a:br>
              <a:rPr lang="en-US" sz="2800" dirty="0"/>
            </a:br>
            <a:r>
              <a:rPr lang="en-US" sz="2800" dirty="0"/>
              <a:t>b) non-linear (curvilinear)</a:t>
            </a:r>
            <a:br>
              <a:rPr lang="en-US" sz="2800" dirty="0"/>
            </a:br>
            <a:r>
              <a:rPr lang="en-US" sz="2800" dirty="0"/>
              <a:t>c) increasing variance</a:t>
            </a:r>
            <a:br>
              <a:rPr lang="en-US" sz="2800" dirty="0"/>
            </a:br>
            <a:r>
              <a:rPr lang="en-US" sz="2800" dirty="0"/>
              <a:t>d) time trend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F7B358F-2D4A-4CB0-B750-81BC9A1E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666527" y="3728036"/>
            <a:ext cx="4322664" cy="2326257"/>
          </a:xfrm>
          <a:prstGeom prst="rect">
            <a:avLst/>
          </a:prstGeom>
          <a:noFill/>
          <a:ln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1CF370-DDED-4584-85F3-2790DBB89125}"/>
              </a:ext>
            </a:extLst>
          </p:cNvPr>
          <p:cNvSpPr/>
          <p:nvPr/>
        </p:nvSpPr>
        <p:spPr>
          <a:xfrm>
            <a:off x="7454460" y="3728036"/>
            <a:ext cx="1607480" cy="9406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0E78FFF-4D7F-E241-83B1-3D8B413C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5"/>
            <a:ext cx="10515600" cy="1325563"/>
          </a:xfrm>
        </p:spPr>
        <p:txBody>
          <a:bodyPr/>
          <a:lstStyle/>
          <a:p>
            <a:r>
              <a:rPr lang="en-US" u="sng" dirty="0"/>
              <a:t>Four testable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3318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Checking the Assumptions in 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We have to check to see whether these assumptions are reasonable or not. Note these assumptions are equivalent to saying our assumed probabilistic model holds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Linearity 		</a:t>
            </a:r>
            <a:r>
              <a:rPr lang="en-US" dirty="0">
                <a:sym typeface="Wingdings" panose="05000000000000000000" pitchFamily="2" charset="2"/>
              </a:rPr>
              <a:t> Use Residuals vs. Fitted plot</a:t>
            </a:r>
          </a:p>
          <a:p>
            <a:pPr eaLnBrk="1" hangingPunct="1"/>
            <a:r>
              <a:rPr lang="en-US" dirty="0">
                <a:sym typeface="Wingdings" panose="05000000000000000000" pitchFamily="2" charset="2"/>
              </a:rPr>
              <a:t>Independence 	 Use Durbin-Watson test (next lecture)</a:t>
            </a:r>
          </a:p>
          <a:p>
            <a:pPr eaLnBrk="1" hangingPunct="1"/>
            <a:r>
              <a:rPr lang="en-US" dirty="0">
                <a:sym typeface="Wingdings" panose="05000000000000000000" pitchFamily="2" charset="2"/>
              </a:rPr>
              <a:t>Normality		 Use Normal Q-Q plot</a:t>
            </a:r>
          </a:p>
          <a:p>
            <a:r>
              <a:rPr lang="en-US" dirty="0"/>
              <a:t>Equal Variance	</a:t>
            </a:r>
            <a:r>
              <a:rPr lang="en-US" dirty="0">
                <a:sym typeface="Wingdings" panose="05000000000000000000" pitchFamily="2" charset="2"/>
              </a:rPr>
              <a:t> Use Residuals vs. Fitted plot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Another option: Use the </a:t>
            </a:r>
            <a:r>
              <a:rPr lang="en-US" dirty="0" err="1"/>
              <a:t>gvlma</a:t>
            </a:r>
            <a:r>
              <a:rPr lang="en-US" dirty="0"/>
              <a:t>() function in the </a:t>
            </a:r>
            <a:r>
              <a:rPr lang="en-US" i="1" dirty="0" err="1"/>
              <a:t>gvlma</a:t>
            </a:r>
            <a:r>
              <a:rPr lang="en-US" i="1" dirty="0"/>
              <a:t> </a:t>
            </a:r>
            <a:r>
              <a:rPr lang="en-US" dirty="0"/>
              <a:t>package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7FF896-B4E5-4816-B4AD-40B86FA7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35237-1124-4549-B82D-FBD5A2E8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12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FDB8E2-68C2-4E6F-9AB8-8F4EE39B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96" y="2036588"/>
            <a:ext cx="4316204" cy="4502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A4FB4-0DAF-4CBE-A345-E58B129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36525"/>
            <a:ext cx="10515600" cy="1325563"/>
          </a:xfrm>
        </p:spPr>
        <p:txBody>
          <a:bodyPr/>
          <a:lstStyle/>
          <a:p>
            <a:r>
              <a:rPr lang="en-US" u="sng" dirty="0"/>
              <a:t>Assumptions of Simple Lin. Regression in 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9446-F477-4C00-BFC9-6009CD9A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C3AE-E003-465C-8957-003CE52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CC7C1-5863-46EC-BD8A-E116CA36D71A}"/>
              </a:ext>
            </a:extLst>
          </p:cNvPr>
          <p:cNvSpPr/>
          <p:nvPr/>
        </p:nvSpPr>
        <p:spPr>
          <a:xfrm>
            <a:off x="942729" y="1091704"/>
            <a:ext cx="942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Lets check the assumptions of our model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4937AD-AB0C-42ED-8709-0E3E1CAF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39" y="1602185"/>
            <a:ext cx="707886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reg1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(price ~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sqft_living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data = house)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par(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mfrow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= c(2,2))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plot(reg1)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4FB4-0DAF-4CBE-A345-E58B1298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SAT_math</a:t>
            </a:r>
            <a:r>
              <a:rPr lang="en-US" dirty="0"/>
              <a:t> vs </a:t>
            </a:r>
            <a:r>
              <a:rPr lang="en-US" dirty="0" err="1"/>
              <a:t>SAT_verbal</a:t>
            </a:r>
            <a:r>
              <a:rPr lang="en-US" dirty="0"/>
              <a:t> (</a:t>
            </a:r>
            <a:r>
              <a:rPr lang="en-US" dirty="0" err="1"/>
              <a:t>nb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9446-F477-4C00-BFC9-6009CD9A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C3AE-E003-465C-8957-003CE52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CC7C1-5863-46EC-BD8A-E116CA36D71A}"/>
              </a:ext>
            </a:extLst>
          </p:cNvPr>
          <p:cNvSpPr/>
          <p:nvPr/>
        </p:nvSpPr>
        <p:spPr>
          <a:xfrm>
            <a:off x="838200" y="1228397"/>
            <a:ext cx="94253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Example</a:t>
            </a:r>
            <a:r>
              <a:rPr lang="en-US" sz="2800" dirty="0"/>
              <a:t>: Lets return to </a:t>
            </a:r>
            <a:r>
              <a:rPr lang="en-US" sz="2800" dirty="0" err="1"/>
              <a:t>SAT_math</a:t>
            </a:r>
            <a:r>
              <a:rPr lang="en-US" sz="2800" dirty="0"/>
              <a:t> vs </a:t>
            </a:r>
            <a:r>
              <a:rPr lang="en-US" sz="2800" dirty="0" err="1"/>
              <a:t>SAT_verbal</a:t>
            </a:r>
            <a:r>
              <a:rPr lang="en-US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Fit a simple linear regression between </a:t>
            </a:r>
            <a:r>
              <a:rPr lang="en-US" sz="2800" dirty="0" err="1"/>
              <a:t>SAT_verbal</a:t>
            </a:r>
            <a:r>
              <a:rPr lang="en-US" sz="2800" dirty="0"/>
              <a:t> and </a:t>
            </a:r>
            <a:r>
              <a:rPr lang="en-US" sz="2800" dirty="0" err="1"/>
              <a:t>SAT_math</a:t>
            </a:r>
            <a:r>
              <a:rPr lang="en-US" sz="2800" dirty="0"/>
              <a:t> using </a:t>
            </a:r>
            <a:r>
              <a:rPr lang="en-US" sz="2800" dirty="0" err="1"/>
              <a:t>lm</a:t>
            </a:r>
            <a:r>
              <a:rPr lang="en-US" sz="2800" dirty="0"/>
              <a:t>().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Write out the regression equation.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Write out the 95% confidence interval for intercept and slope.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Plot the regression line against the scatter plot, be sure to appropriately label your plot!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Check the assumptions by plotting the residuals, comment on trends you see in the data.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4937AD-AB0C-42ED-8709-0E3E1CAF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462" y="1815594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80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Fitted Values vs. Residuals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equal variance &amp; linearity</a:t>
            </a:r>
          </a:p>
          <a:p>
            <a:endParaRPr lang="en-US" dirty="0"/>
          </a:p>
          <a:p>
            <a:r>
              <a:rPr lang="en-US" dirty="0"/>
              <a:t>Not looking for</a:t>
            </a:r>
          </a:p>
          <a:p>
            <a:pPr lvl="1"/>
            <a:r>
              <a:rPr lang="en-US" dirty="0"/>
              <a:t>Curvilinear </a:t>
            </a:r>
          </a:p>
          <a:p>
            <a:pPr lvl="1"/>
            <a:r>
              <a:rPr lang="en-US" dirty="0"/>
              <a:t>Non-constant variance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Time trends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922C67-14AA-4C59-A697-195123E7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19" y="2309136"/>
            <a:ext cx="6499883" cy="43205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F745A-80B4-44A6-986D-B8A45332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5F3DD-8328-4821-A001-B9FCDED1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-450760" y="2310686"/>
            <a:ext cx="8153400" cy="1858962"/>
          </a:xfrm>
        </p:spPr>
        <p:txBody>
          <a:bodyPr>
            <a:normAutofit/>
          </a:bodyPr>
          <a:lstStyle/>
          <a:p>
            <a:pPr marL="838200" indent="-838200"/>
            <a:r>
              <a:rPr lang="en-US" sz="4000" dirty="0"/>
              <a:t>	</a:t>
            </a:r>
            <a:r>
              <a:rPr lang="en-US" sz="2800" dirty="0"/>
              <a:t>a) equal variance</a:t>
            </a:r>
            <a:br>
              <a:rPr lang="en-US" sz="2800" dirty="0"/>
            </a:br>
            <a:r>
              <a:rPr lang="en-US" sz="2800" dirty="0"/>
              <a:t>b) non-linear (curvilinear)</a:t>
            </a:r>
            <a:br>
              <a:rPr lang="en-US" sz="2800" dirty="0"/>
            </a:br>
            <a:r>
              <a:rPr lang="en-US" sz="2800" dirty="0"/>
              <a:t>c) increasing variance</a:t>
            </a:r>
            <a:br>
              <a:rPr lang="en-US" sz="2800" dirty="0"/>
            </a:br>
            <a:r>
              <a:rPr lang="en-US" sz="2800" dirty="0"/>
              <a:t>d) time trend</a:t>
            </a:r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43825" y="1320085"/>
            <a:ext cx="7135813" cy="3840163"/>
          </a:xfrm>
          <a:noFill/>
          <a:ln/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0DCA31-159C-43D8-9643-F2CB972D205A}"/>
              </a:ext>
            </a:extLst>
          </p:cNvPr>
          <p:cNvSpPr/>
          <p:nvPr/>
        </p:nvSpPr>
        <p:spPr>
          <a:xfrm>
            <a:off x="5687904" y="3240166"/>
            <a:ext cx="2720372" cy="1920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232DB-F3F1-4E0A-87B3-FD5B1E2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93FCD-5375-492D-B706-EDBE3799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Overview of Hypothesis Testing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18"/>
            <a:ext cx="3011129" cy="4351338"/>
          </a:xfrm>
        </p:spPr>
        <p:txBody>
          <a:bodyPr>
            <a:normAutofit/>
          </a:bodyPr>
          <a:lstStyle/>
          <a:p>
            <a:r>
              <a:rPr lang="en-US" dirty="0"/>
              <a:t>Descriptive statistics &amp; graphs</a:t>
            </a:r>
          </a:p>
          <a:p>
            <a:r>
              <a:rPr lang="en-US" dirty="0"/>
              <a:t>Statistical inference (statistical tests)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536A24-2BD0-4D39-9D97-35F0DA7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3886"/>
              </p:ext>
            </p:extLst>
          </p:nvPr>
        </p:nvGraphicFramePr>
        <p:xfrm>
          <a:off x="4038600" y="1194582"/>
          <a:ext cx="7825056" cy="490728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687014">
                  <a:extLst>
                    <a:ext uri="{9D8B030D-6E8A-4147-A177-3AD203B41FA5}">
                      <a16:colId xmlns:a16="http://schemas.microsoft.com/office/drawing/2014/main" val="3804340078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652805008"/>
                    </a:ext>
                  </a:extLst>
                </a:gridCol>
                <a:gridCol w="2396359">
                  <a:extLst>
                    <a:ext uri="{9D8B030D-6E8A-4147-A177-3AD203B41FA5}">
                      <a16:colId xmlns:a16="http://schemas.microsoft.com/office/drawing/2014/main" val="1960288350"/>
                    </a:ext>
                  </a:extLst>
                </a:gridCol>
                <a:gridCol w="2417379">
                  <a:extLst>
                    <a:ext uri="{9D8B030D-6E8A-4147-A177-3AD203B41FA5}">
                      <a16:colId xmlns:a16="http://schemas.microsoft.com/office/drawing/2014/main" val="31184678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Test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Number of Variables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Variable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60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1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2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55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Chi-square test for counts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 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596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134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Test for proportions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768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047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t-test for means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Numeric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160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Numeric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Categorical (2 levels)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2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622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AA28-795F-4882-B592-C4BAB301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B0D7-A8E8-439D-BAB4-6EB619D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3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E83B-346A-439F-B008-E7250586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B1B8-43F9-44C7-B20F-99CB0A6A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lmtest</a:t>
            </a:r>
            <a:r>
              <a:rPr lang="en-US" dirty="0"/>
              <a:t>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50" dirty="0"/>
          </a:p>
          <a:p>
            <a:r>
              <a:rPr lang="en-US" dirty="0"/>
              <a:t>Use </a:t>
            </a:r>
            <a:r>
              <a:rPr lang="en-US" dirty="0" err="1"/>
              <a:t>dwtest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 result)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548BF-A454-4789-803E-4E1B89ED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12" y="3167306"/>
            <a:ext cx="8342423" cy="2262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9928A-8C08-42EA-B207-7D14BC261AD8}"/>
              </a:ext>
            </a:extLst>
          </p:cNvPr>
          <p:cNvSpPr txBox="1"/>
          <p:nvPr/>
        </p:nvSpPr>
        <p:spPr>
          <a:xfrm>
            <a:off x="2050912" y="5576798"/>
            <a:ext cx="82387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Testing if residuals from regression model are correlated: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Large p-value 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 Residuals not correlated 	(GOOD)</a:t>
            </a:r>
          </a:p>
          <a:p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	Small p-value  Correlated residuals		(BAD)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091F-2164-43EB-8664-E8C69ABC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49D2-CB19-48E3-97CD-08C1854E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Probability Plot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points to fall along dashed line (normal distribution)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73613-47B4-48E9-B94D-9AF33386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9" y="2585545"/>
            <a:ext cx="5830969" cy="3958546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213E1AD-B4A4-45B0-AA42-841C0D8F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0489" y="3318461"/>
            <a:ext cx="6066201" cy="2500669"/>
          </a:xfrm>
          <a:prstGeom prst="rect">
            <a:avLst/>
          </a:prstGeom>
          <a:noFill/>
          <a:ln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1C0C95-5332-4064-8F3F-42DCF9222CAF}"/>
              </a:ext>
            </a:extLst>
          </p:cNvPr>
          <p:cNvSpPr/>
          <p:nvPr/>
        </p:nvSpPr>
        <p:spPr>
          <a:xfrm>
            <a:off x="9993614" y="3541985"/>
            <a:ext cx="2061752" cy="21651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272B36-3A7B-4831-9461-FCC6C8AC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52BB-D769-4E1C-89BF-296E0176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73ED-43BD-43DA-8440-59CE52AE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Another way to check assumptions: </a:t>
            </a:r>
            <a:r>
              <a:rPr lang="en-US" dirty="0" err="1"/>
              <a:t>gvlma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E901-0E3B-4D94-A51F-045A6708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35" y="142623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gvlma</a:t>
            </a:r>
            <a:r>
              <a:rPr lang="en-US" dirty="0"/>
              <a:t>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B0E-792A-4809-B006-B2148A85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95" y="1965435"/>
            <a:ext cx="6516122" cy="472193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B048D3-AABF-4E5C-8247-FF12D2D4F63D}"/>
              </a:ext>
            </a:extLst>
          </p:cNvPr>
          <p:cNvSpPr/>
          <p:nvPr/>
        </p:nvSpPr>
        <p:spPr>
          <a:xfrm>
            <a:off x="1537140" y="5444359"/>
            <a:ext cx="6692478" cy="12430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DF48A-735C-4444-BDD4-E4EE5B217AB2}"/>
              </a:ext>
            </a:extLst>
          </p:cNvPr>
          <p:cNvSpPr txBox="1"/>
          <p:nvPr/>
        </p:nvSpPr>
        <p:spPr>
          <a:xfrm>
            <a:off x="8461136" y="5650366"/>
            <a:ext cx="320565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Data clearly violates the regression assumptions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54206D-4EC4-4F37-A439-B75DA013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3475D6-9FA5-46DB-88BB-0E98E0FF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Note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Explanatory or Predictor</a:t>
            </a:r>
            <a:r>
              <a:rPr lang="en-US" dirty="0"/>
              <a:t> variables don’t have to be normally distributed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residuals</a:t>
            </a:r>
            <a:r>
              <a:rPr lang="en-US" dirty="0"/>
              <a:t> should be normally distributed</a:t>
            </a:r>
          </a:p>
          <a:p>
            <a:pPr lvl="1"/>
            <a:r>
              <a:rPr lang="en-US" dirty="0"/>
              <a:t>The variability in Y that is left over after we accounted for X should follow a normal distribution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46D2A-B277-468A-B6F2-949DEF5A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444BD-F4F1-4399-A133-0CC83067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3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Coefficient of Determination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coefficient of determination, R</a:t>
            </a:r>
            <a:r>
              <a:rPr lang="en-US" baseline="30000" dirty="0"/>
              <a:t>2</a:t>
            </a:r>
            <a:r>
              <a:rPr lang="en-US" dirty="0"/>
              <a:t>, is the proportion of variability in Y accounted for by the model (i.e., by the predictor variables)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Then the proportion of variability unexplained is 1 – R</a:t>
            </a:r>
            <a:r>
              <a:rPr lang="en-US" baseline="30000" dirty="0"/>
              <a:t>2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there is only one predictor, R</a:t>
            </a:r>
            <a:r>
              <a:rPr lang="en-US" baseline="30000" dirty="0"/>
              <a:t>2</a:t>
            </a:r>
            <a:r>
              <a:rPr lang="en-US" dirty="0"/>
              <a:t>=the squared correlation</a:t>
            </a:r>
          </a:p>
          <a:p>
            <a:pPr lvl="1"/>
            <a:r>
              <a:rPr lang="en-US" dirty="0"/>
              <a:t>Correlation is between -1 and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between 0 and 1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values near 1 look like a tight clustering of the data about some line, while smaller values correspond to scatterplots with more spread of the points around the best straight line</a:t>
            </a:r>
          </a:p>
          <a:p>
            <a:pPr lvl="1"/>
            <a:r>
              <a:rPr lang="en-US" dirty="0"/>
              <a:t>0 means no relationship between X and Y</a:t>
            </a:r>
          </a:p>
          <a:p>
            <a:pPr lvl="1"/>
            <a:r>
              <a:rPr lang="en-US" dirty="0"/>
              <a:t>1 means all of the data fall on a perfect straight line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D61CE-4177-4EBF-8D7B-0AFBEB17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E031E-DA6D-42CB-9D47-156727F3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Model Fit: Coefficient of Determination, R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675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 The R</a:t>
            </a:r>
            <a:r>
              <a:rPr lang="en-US" baseline="30000" dirty="0"/>
              <a:t>2</a:t>
            </a:r>
            <a:r>
              <a:rPr lang="en-US" dirty="0"/>
              <a:t> (R-Squared) is the proportion of variability in Y accounted for by the model (i.e. predictor variable(s))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i="1" dirty="0"/>
              <a:t> = SS Regression/ SS Total</a:t>
            </a:r>
          </a:p>
          <a:p>
            <a:pPr lvl="1" eaLnBrk="1" hangingPunct="1"/>
            <a:r>
              <a:rPr lang="en-US" dirty="0"/>
              <a:t>Compares the sum of squares due to the regression (model) with the total variability</a:t>
            </a:r>
          </a:p>
          <a:p>
            <a:pPr lvl="1" eaLnBrk="1" hangingPunct="1"/>
            <a:r>
              <a:rPr lang="en-US" dirty="0"/>
              <a:t>Example: Value of 0.50 indicates that, 50% of the overall variation in the outcome has been “explained” by the explanatory variable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22BCE3-9339-4649-BA51-5B3765A5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1C37B-EC0A-49D1-A3DC-779BE0AD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3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Prediction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regression is usually prediction</a:t>
            </a:r>
          </a:p>
          <a:p>
            <a:endParaRPr lang="en-US" dirty="0"/>
          </a:p>
          <a:p>
            <a:r>
              <a:rPr lang="en-US" dirty="0"/>
              <a:t>Confidence interval for the mean response 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interval of values for the population mean among observations having a specific x value</a:t>
            </a:r>
          </a:p>
          <a:p>
            <a:pPr lvl="1"/>
            <a:r>
              <a:rPr lang="en-US" dirty="0"/>
              <a:t>Typically a narrower interval; easy to predict the population mean</a:t>
            </a:r>
          </a:p>
          <a:p>
            <a:pPr lvl="1"/>
            <a:endParaRPr lang="en-US" dirty="0"/>
          </a:p>
          <a:p>
            <a:r>
              <a:rPr lang="en-US" dirty="0"/>
              <a:t>Prediction interval for an individual new observation (y)</a:t>
            </a:r>
          </a:p>
          <a:p>
            <a:pPr lvl="1"/>
            <a:r>
              <a:rPr lang="en-US" dirty="0"/>
              <a:t>The interval of values for a specific observation with a specific x value</a:t>
            </a:r>
          </a:p>
          <a:p>
            <a:pPr lvl="1"/>
            <a:r>
              <a:rPr lang="en-US" dirty="0"/>
              <a:t>A much wider interval; difficult to predict a new observation (more variability)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39A522-DD71-4E73-93DD-11806E98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4D844-398D-48E6-8B06-C0EA330A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357E0-7941-49F0-B6EC-21213A8B814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801BFB-61BD-4839-9DBA-8A075C61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using the predict()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0C83D-7421-406A-8EFD-9AFFE419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given x value (say, 5000), the predict() function calculates:</a:t>
            </a:r>
          </a:p>
          <a:p>
            <a:pPr lvl="1"/>
            <a:r>
              <a:rPr lang="en-US" dirty="0"/>
              <a:t>Fitted values (plug x = 5000 into regression equation)</a:t>
            </a:r>
          </a:p>
          <a:p>
            <a:pPr lvl="1"/>
            <a:r>
              <a:rPr lang="en-US" dirty="0"/>
              <a:t>Confidence intervals for the average y when x = 5000</a:t>
            </a:r>
          </a:p>
          <a:p>
            <a:pPr lvl="1"/>
            <a:r>
              <a:rPr lang="en-US" dirty="0"/>
              <a:t>Prediction intervals for a new observation with x = 5000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predict(</a:t>
            </a:r>
            <a:r>
              <a:rPr lang="en-US" dirty="0" err="1"/>
              <a:t>lm</a:t>
            </a:r>
            <a:r>
              <a:rPr lang="en-US" dirty="0"/>
              <a:t> result, new data, interval = “confidence”, level = 0.95)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predict(</a:t>
            </a:r>
            <a:r>
              <a:rPr lang="en-US" dirty="0" err="1"/>
              <a:t>lm</a:t>
            </a:r>
            <a:r>
              <a:rPr lang="en-US" dirty="0"/>
              <a:t> result, new data, interval = “prediction”, level = 0.95)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BDFD9C-FA4E-4251-AFBB-26B7636F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44114-E075-47FD-9C7F-6AA3BBDD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5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E50B2F-4D64-49CA-9600-E83D9D04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58" y="2581767"/>
            <a:ext cx="9351029" cy="2137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6289B-D63E-4D3C-A4F1-958FC83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predict()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19E563-4D6C-4567-B0E2-5D145969750B}"/>
              </a:ext>
            </a:extLst>
          </p:cNvPr>
          <p:cNvSpPr/>
          <p:nvPr/>
        </p:nvSpPr>
        <p:spPr>
          <a:xfrm>
            <a:off x="1415850" y="2606568"/>
            <a:ext cx="4900860" cy="2417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479C5B-C98A-478F-8007-F50BE876C6BF}"/>
              </a:ext>
            </a:extLst>
          </p:cNvPr>
          <p:cNvCxnSpPr>
            <a:cxnSpLocks/>
          </p:cNvCxnSpPr>
          <p:nvPr/>
        </p:nvCxnSpPr>
        <p:spPr>
          <a:xfrm flipH="1">
            <a:off x="4558544" y="2148627"/>
            <a:ext cx="559986" cy="4813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53D58C-1373-4EDE-94D8-1C2C147B3FE7}"/>
              </a:ext>
            </a:extLst>
          </p:cNvPr>
          <p:cNvSpPr txBox="1"/>
          <p:nvPr/>
        </p:nvSpPr>
        <p:spPr>
          <a:xfrm>
            <a:off x="5118530" y="1384370"/>
            <a:ext cx="6571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New data must be a data frame.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It helps to use the same column names as dataset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ABD9D-EFBF-429C-B080-A72E6A72865B}"/>
              </a:ext>
            </a:extLst>
          </p:cNvPr>
          <p:cNvCxnSpPr>
            <a:cxnSpLocks/>
          </p:cNvCxnSpPr>
          <p:nvPr/>
        </p:nvCxnSpPr>
        <p:spPr>
          <a:xfrm flipH="1">
            <a:off x="3163607" y="1690688"/>
            <a:ext cx="1996963" cy="8910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F1DFDA-F7CD-4A33-8C3E-72C5155CFAE0}"/>
              </a:ext>
            </a:extLst>
          </p:cNvPr>
          <p:cNvSpPr/>
          <p:nvPr/>
        </p:nvSpPr>
        <p:spPr>
          <a:xfrm>
            <a:off x="5278322" y="3087833"/>
            <a:ext cx="3126005" cy="2778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0F64BA-85C0-4E76-BBB8-5C2F8B9615B5}"/>
              </a:ext>
            </a:extLst>
          </p:cNvPr>
          <p:cNvCxnSpPr>
            <a:cxnSpLocks/>
          </p:cNvCxnSpPr>
          <p:nvPr/>
        </p:nvCxnSpPr>
        <p:spPr>
          <a:xfrm flipV="1">
            <a:off x="7367745" y="3365719"/>
            <a:ext cx="126124" cy="1762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D4B4E9-8F51-4110-A62A-B5600AC42E3A}"/>
              </a:ext>
            </a:extLst>
          </p:cNvPr>
          <p:cNvSpPr txBox="1"/>
          <p:nvPr/>
        </p:nvSpPr>
        <p:spPr>
          <a:xfrm>
            <a:off x="5160570" y="3472846"/>
            <a:ext cx="719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95% confidence interval for average price when </a:t>
            </a:r>
            <a:r>
              <a:rPr lang="en-US" sz="2000" dirty="0" err="1">
                <a:solidFill>
                  <a:srgbClr val="C00000"/>
                </a:solidFill>
              </a:rPr>
              <a:t>sqft_living</a:t>
            </a:r>
            <a:r>
              <a:rPr lang="en-US" sz="2000" dirty="0">
                <a:solidFill>
                  <a:srgbClr val="C00000"/>
                </a:solidFill>
              </a:rPr>
              <a:t> = 5000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5719EA-F41D-4683-B19F-6E171A59EEAE}"/>
              </a:ext>
            </a:extLst>
          </p:cNvPr>
          <p:cNvCxnSpPr>
            <a:cxnSpLocks/>
          </p:cNvCxnSpPr>
          <p:nvPr/>
        </p:nvCxnSpPr>
        <p:spPr>
          <a:xfrm flipH="1">
            <a:off x="4558546" y="3690386"/>
            <a:ext cx="5599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0B23B8-8EF6-4E64-96B4-4FAE2C865C0C}"/>
              </a:ext>
            </a:extLst>
          </p:cNvPr>
          <p:cNvSpPr/>
          <p:nvPr/>
        </p:nvSpPr>
        <p:spPr>
          <a:xfrm>
            <a:off x="2519897" y="3384331"/>
            <a:ext cx="2038648" cy="5094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AAA0B8-55E1-4826-9B37-79AEEB1C1CA3}"/>
              </a:ext>
            </a:extLst>
          </p:cNvPr>
          <p:cNvSpPr/>
          <p:nvPr/>
        </p:nvSpPr>
        <p:spPr>
          <a:xfrm>
            <a:off x="5278321" y="3893226"/>
            <a:ext cx="3126006" cy="2535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0E6DFD-8A0D-41E5-A446-3094C2C6FE99}"/>
              </a:ext>
            </a:extLst>
          </p:cNvPr>
          <p:cNvCxnSpPr>
            <a:cxnSpLocks/>
          </p:cNvCxnSpPr>
          <p:nvPr/>
        </p:nvCxnSpPr>
        <p:spPr>
          <a:xfrm flipV="1">
            <a:off x="7278407" y="4166529"/>
            <a:ext cx="126124" cy="1762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A5CF4F-B142-4CB7-BDAC-7990265EA68C}"/>
              </a:ext>
            </a:extLst>
          </p:cNvPr>
          <p:cNvSpPr txBox="1"/>
          <p:nvPr/>
        </p:nvSpPr>
        <p:spPr>
          <a:xfrm>
            <a:off x="5278322" y="4267309"/>
            <a:ext cx="719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95% prediction interval for average price when </a:t>
            </a:r>
            <a:r>
              <a:rPr lang="en-US" sz="2000" dirty="0" err="1">
                <a:solidFill>
                  <a:srgbClr val="C00000"/>
                </a:solidFill>
              </a:rPr>
              <a:t>sqft_living</a:t>
            </a:r>
            <a:r>
              <a:rPr lang="en-US" sz="2000" dirty="0">
                <a:solidFill>
                  <a:srgbClr val="C00000"/>
                </a:solidFill>
              </a:rPr>
              <a:t> = 5000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73DE3E-08B7-4E50-B281-9FCC0825AB36}"/>
              </a:ext>
            </a:extLst>
          </p:cNvPr>
          <p:cNvCxnSpPr>
            <a:cxnSpLocks/>
          </p:cNvCxnSpPr>
          <p:nvPr/>
        </p:nvCxnSpPr>
        <p:spPr>
          <a:xfrm flipH="1">
            <a:off x="4718338" y="4477708"/>
            <a:ext cx="5599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65B767-2471-42A0-BD68-4C32C40855BF}"/>
              </a:ext>
            </a:extLst>
          </p:cNvPr>
          <p:cNvSpPr/>
          <p:nvPr/>
        </p:nvSpPr>
        <p:spPr>
          <a:xfrm>
            <a:off x="2519896" y="4222983"/>
            <a:ext cx="2191050" cy="5094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C9BDDB8-5C30-4587-8272-8E1F74A7E2CF}"/>
              </a:ext>
            </a:extLst>
          </p:cNvPr>
          <p:cNvSpPr/>
          <p:nvPr/>
        </p:nvSpPr>
        <p:spPr>
          <a:xfrm>
            <a:off x="1415848" y="3384331"/>
            <a:ext cx="1022543" cy="5094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0D6D7C4-8BC9-445B-A423-88EA4006D154}"/>
              </a:ext>
            </a:extLst>
          </p:cNvPr>
          <p:cNvSpPr/>
          <p:nvPr/>
        </p:nvSpPr>
        <p:spPr>
          <a:xfrm>
            <a:off x="1415849" y="4201962"/>
            <a:ext cx="1022543" cy="4654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BE58E6-909E-4D50-83AF-A9C9A32A3A95}"/>
              </a:ext>
            </a:extLst>
          </p:cNvPr>
          <p:cNvCxnSpPr>
            <a:cxnSpLocks/>
          </p:cNvCxnSpPr>
          <p:nvPr/>
        </p:nvCxnSpPr>
        <p:spPr>
          <a:xfrm>
            <a:off x="1007118" y="4166529"/>
            <a:ext cx="408730" cy="1851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D06A4E-E34A-41DA-8BC7-1563E23C5647}"/>
              </a:ext>
            </a:extLst>
          </p:cNvPr>
          <p:cNvSpPr txBox="1"/>
          <p:nvPr/>
        </p:nvSpPr>
        <p:spPr>
          <a:xfrm>
            <a:off x="94325" y="3382552"/>
            <a:ext cx="102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Same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fitted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values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DEE8B6-A3CF-4CF2-A70F-D83D9437818A}"/>
              </a:ext>
            </a:extLst>
          </p:cNvPr>
          <p:cNvCxnSpPr>
            <a:cxnSpLocks/>
          </p:cNvCxnSpPr>
          <p:nvPr/>
        </p:nvCxnSpPr>
        <p:spPr>
          <a:xfrm flipV="1">
            <a:off x="1007118" y="3581229"/>
            <a:ext cx="367977" cy="109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9ADAAB-4E93-497C-B71D-DBD5F5095F89}"/>
              </a:ext>
            </a:extLst>
          </p:cNvPr>
          <p:cNvSpPr txBox="1"/>
          <p:nvPr/>
        </p:nvSpPr>
        <p:spPr>
          <a:xfrm>
            <a:off x="1122758" y="5054035"/>
            <a:ext cx="707531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Your “new data” may include more than one value too: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FC50F2-D55A-4CE9-8EB8-B2D51903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58" y="5726373"/>
            <a:ext cx="9791700" cy="76200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DD9552-FE18-4F65-A475-3EA5D53E05E9}"/>
              </a:ext>
            </a:extLst>
          </p:cNvPr>
          <p:cNvSpPr/>
          <p:nvPr/>
        </p:nvSpPr>
        <p:spPr>
          <a:xfrm>
            <a:off x="5351974" y="5716434"/>
            <a:ext cx="3382123" cy="2601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79B54-A05B-4970-85F8-4ED0D380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572D7-AF7A-4D1A-AE46-8320CB01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5" grpId="0" animBg="1"/>
      <p:bldP spid="17" grpId="0"/>
      <p:bldP spid="23" grpId="0" animBg="1"/>
      <p:bldP spid="31" grpId="0" animBg="1"/>
      <p:bldP spid="33" grpId="0"/>
      <p:bldP spid="35" grpId="0" animBg="1"/>
      <p:bldP spid="36" grpId="0" animBg="1"/>
      <p:bldP spid="37" grpId="0" animBg="1"/>
      <p:bldP spid="39" grpId="0"/>
      <p:bldP spid="44" grpId="0" animBg="1"/>
      <p:bldP spid="4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inferences about any mean response within the observed range of the explanatory variable</a:t>
            </a:r>
          </a:p>
          <a:p>
            <a:endParaRPr lang="en-US" dirty="0"/>
          </a:p>
          <a:p>
            <a:r>
              <a:rPr lang="en-US" dirty="0"/>
              <a:t>When we don’t actually observe the value of X, it is called interpolation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2E2723-F4FA-4949-AC2F-3B3FF11D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AF783-2562-45C2-8FF6-CF012C8A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41F01FFE-4670-48A5-B302-D5DB1BF57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6983"/>
              </p:ext>
            </p:extLst>
          </p:nvPr>
        </p:nvGraphicFramePr>
        <p:xfrm>
          <a:off x="202545" y="1183116"/>
          <a:ext cx="11786909" cy="5112449"/>
        </p:xfrm>
        <a:graphic>
          <a:graphicData uri="http://schemas.openxmlformats.org/drawingml/2006/table">
            <a:tbl>
              <a:tblPr/>
              <a:tblGrid>
                <a:gridCol w="1181971">
                  <a:extLst>
                    <a:ext uri="{9D8B030D-6E8A-4147-A177-3AD203B41FA5}">
                      <a16:colId xmlns:a16="http://schemas.microsoft.com/office/drawing/2014/main" val="2535551113"/>
                    </a:ext>
                  </a:extLst>
                </a:gridCol>
                <a:gridCol w="2165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207">
                  <a:extLst>
                    <a:ext uri="{9D8B030D-6E8A-4147-A177-3AD203B41FA5}">
                      <a16:colId xmlns:a16="http://schemas.microsoft.com/office/drawing/2014/main" val="3095243871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Type of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Test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Test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R function(s)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Numeric Response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Compare Means for more than 2 groups (levels of 1 factor)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One-way ANOVA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result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lm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(numeric variable ~ grouping variable,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                  data = name of data frame)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anova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(result)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OR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result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aov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(numeric variable ~ grouping variable,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                   data = name of data frame)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summary(result)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use if extreme outliers, skewed data, or unequal variance across groups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60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Compare Means for more than 2 groups (levels of 2 factors)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Two-way ANOVA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(with interaction)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result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lm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(numeric variable ~ grouping variable 1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                  * grouping variable 2,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                  data = name of data frame)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anova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(result)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May also use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aov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() and summary() functions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Using * adds interaction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82958"/>
                  </a:ext>
                </a:extLst>
              </a:tr>
              <a:tr h="86360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Two-way ANOVA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(without interaction)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result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aov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(numeric variable ~ grouping variable 1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                   + grouping variable 2,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                   data = name of data frame)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summary(result)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May also use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lm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() and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anova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() functions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</a:rPr>
                        <a:t>Using + excludes interaction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434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A5D8B3-E1E1-4966-8CEC-5186F716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C338-10B2-4790-82C1-A9741644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382E62-72D1-42F2-B191-DF8F7326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Review: ANOVA in R</a:t>
            </a:r>
          </a:p>
        </p:txBody>
      </p:sp>
    </p:spTree>
    <p:extLst>
      <p:ext uri="{BB962C8B-B14F-4D97-AF65-F5344CB8AC3E}">
        <p14:creationId xmlns:p14="http://schemas.microsoft.com/office/powerpoint/2010/main" val="2779933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Try to Avoid Extrapolation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Drawing conclusions about data that extends beyond the scope of the data in your sample is called extrapolation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Do NOT make inferences about data that is not within the bounds of your sample!</a:t>
            </a:r>
          </a:p>
          <a:p>
            <a:pPr lvl="1"/>
            <a:r>
              <a:rPr lang="en-US" dirty="0"/>
              <a:t>Same relationship may not extend to data outside observed range</a:t>
            </a:r>
          </a:p>
          <a:p>
            <a:pPr lvl="1"/>
            <a:r>
              <a:rPr lang="en-US" dirty="0"/>
              <a:t>May make unreliable predictions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842C6-AE66-4A65-9509-31ABA54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0500D-96DE-467F-91BE-4D9E1841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357E0-7941-49F0-B6EC-21213A8B814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0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789920" cy="1325563"/>
          </a:xfrm>
        </p:spPr>
        <p:txBody>
          <a:bodyPr/>
          <a:lstStyle/>
          <a:p>
            <a:r>
              <a:rPr lang="en-US" dirty="0"/>
              <a:t>Review:  One Way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6364"/>
                <a:ext cx="4986185" cy="470439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One Way ANOVA</a:t>
                </a:r>
              </a:p>
              <a:p>
                <a:r>
                  <a:rPr lang="en-US" sz="2400" dirty="0"/>
                  <a:t>Data: N observations from k groups (X</a:t>
                </a:r>
                <a:r>
                  <a:rPr lang="en-US" sz="2400" baseline="-25000" dirty="0"/>
                  <a:t>1,1</a:t>
                </a:r>
                <a:r>
                  <a:rPr lang="en-US" sz="2400" dirty="0"/>
                  <a:t>,X</a:t>
                </a:r>
                <a:r>
                  <a:rPr lang="en-US" sz="2400" baseline="-25000" dirty="0"/>
                  <a:t>1,2</a:t>
                </a:r>
                <a:r>
                  <a:rPr lang="en-US" sz="2400" dirty="0"/>
                  <a:t>, … , X</a:t>
                </a:r>
                <a:r>
                  <a:rPr lang="en-US" sz="2400" baseline="-25000" dirty="0"/>
                  <a:t>1,N/k</a:t>
                </a:r>
                <a:r>
                  <a:rPr lang="en-US" sz="2400" dirty="0"/>
                  <a:t>), … , (X</a:t>
                </a:r>
                <a:r>
                  <a:rPr lang="en-US" sz="2400" baseline="-25000" dirty="0"/>
                  <a:t>k,1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k,2</a:t>
                </a:r>
                <a:r>
                  <a:rPr lang="en-US" sz="2400" dirty="0"/>
                  <a:t>, … 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k,N</a:t>
                </a:r>
                <a:r>
                  <a:rPr lang="en-US" sz="2400" baseline="-25000" dirty="0"/>
                  <a:t>/k</a:t>
                </a:r>
                <a:r>
                  <a:rPr lang="en-US" sz="2400" dirty="0"/>
                  <a:t>) where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i,j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dirty="0" err="1"/>
                  <a:t>j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observation from group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Group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has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Implicit Model: Observations from group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are drawn according to: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err="1"/>
                  <a:t>X</a:t>
                </a:r>
                <a:r>
                  <a:rPr lang="en-US" sz="2400" baseline="-25000" dirty="0" err="1"/>
                  <a:t>i</a:t>
                </a:r>
                <a:r>
                  <a:rPr lang="en-US" sz="2400" dirty="0" err="1"/>
                  <a:t>,</a:t>
                </a:r>
                <a:r>
                  <a:rPr lang="en-US" sz="2400" baseline="-25000" dirty="0" err="1"/>
                  <a:t>m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+ 𝜖</a:t>
                </a:r>
                <a:r>
                  <a:rPr lang="en-US" sz="2400" baseline="-25000" dirty="0" err="1"/>
                  <a:t>i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where 𝜖</a:t>
                </a:r>
                <a:r>
                  <a:rPr lang="en-US" sz="2400" baseline="-25000" dirty="0" err="1"/>
                  <a:t>i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is Normal</a:t>
                </a:r>
              </a:p>
              <a:p>
                <a:r>
                  <a:rPr lang="en-US" sz="2400" dirty="0"/>
                  <a:t>Null Hypothesis: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all </a:t>
                </a:r>
                <a:r>
                  <a:rPr lang="en-US" sz="2400" dirty="0" err="1"/>
                  <a:t>i,j</a:t>
                </a:r>
                <a:endParaRPr lang="en-US" sz="2400" dirty="0"/>
              </a:p>
              <a:p>
                <a:r>
                  <a:rPr lang="en-US" sz="2400" dirty="0"/>
                  <a:t>Alt. Hypothesis: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some </a:t>
                </a:r>
                <a:r>
                  <a:rPr lang="en-US" sz="2400" dirty="0" err="1"/>
                  <a:t>i,j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60E8C0-092F-4368-B91E-FA41C2B97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6364"/>
                <a:ext cx="4986185" cy="4704395"/>
              </a:xfrm>
              <a:blipFill rotWithShape="0">
                <a:blip r:embed="rId3"/>
                <a:stretch>
                  <a:fillRect l="-1834" t="-1816" r="-3301" b="-1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3688-E227-4FE6-824E-319502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28D5B8-70DB-4169-8105-18D748AE3022}"/>
              </a:ext>
            </a:extLst>
          </p:cNvPr>
          <p:cNvSpPr txBox="1">
            <a:spLocks/>
          </p:cNvSpPr>
          <p:nvPr/>
        </p:nvSpPr>
        <p:spPr>
          <a:xfrm>
            <a:off x="5916929" y="1288734"/>
            <a:ext cx="4986185" cy="4704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Example: Do SAT math scores differ between PA, NJ, and NY?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2A32D1-D33A-4A59-A815-0317F4A3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29" y="2074865"/>
            <a:ext cx="5784686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read.table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("cba_admissions_1999.txt",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"\t", header = T, quote = "",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allowEscapes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6DB900-9FCD-4069-8C30-8E3ED958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29" y="3365937"/>
            <a:ext cx="561839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cba3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cba$state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%in% c("PA", "NJ", "NY"),]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86C0AE7-7CD7-4996-BD7D-F2CD6730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29" y="4137949"/>
            <a:ext cx="6001643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(cba3$SAT_math ~ cba3$state)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(res)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0F8CD3-F570-4999-91DF-30E33733822C}"/>
              </a:ext>
            </a:extLst>
          </p:cNvPr>
          <p:cNvGrpSpPr/>
          <p:nvPr/>
        </p:nvGrpSpPr>
        <p:grpSpPr>
          <a:xfrm>
            <a:off x="2241388" y="4761514"/>
            <a:ext cx="8252460" cy="2017746"/>
            <a:chOff x="1851660" y="-1268730"/>
            <a:chExt cx="8252460" cy="20177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1ABAEA-5152-43B8-A691-583083ECC8AE}"/>
                </a:ext>
              </a:extLst>
            </p:cNvPr>
            <p:cNvSpPr/>
            <p:nvPr/>
          </p:nvSpPr>
          <p:spPr>
            <a:xfrm>
              <a:off x="1851660" y="-1268730"/>
              <a:ext cx="8252460" cy="2017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039FB92-3D38-4C02-9F29-AF7D5B83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009" y="-1010190"/>
              <a:ext cx="8002191" cy="15388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Analysis of Variance Table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Response: cba3$SAT_math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          Df  Sum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effectLst/>
                  <a:latin typeface="Lucida Console" panose="020B0609040504020204" pitchFamily="49" charset="0"/>
                </a:rPr>
                <a:t>Sq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  Mean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effectLst/>
                  <a:latin typeface="Lucida Console" panose="020B0609040504020204" pitchFamily="49" charset="0"/>
                </a:rPr>
                <a:t>Sq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 F value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effectLst/>
                  <a:latin typeface="Lucida Console" panose="020B0609040504020204" pitchFamily="49" charset="0"/>
                </a:rPr>
                <a:t>Pr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(&gt;F)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cba3$state 2  71770   35885   8.0478  0.0003483 ***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Lucida Console" panose="020B0609040504020204" pitchFamily="49" charset="0"/>
                </a:rPr>
                <a:t>Residuals 747 3330851 4459 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0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789920" cy="1325563"/>
          </a:xfrm>
        </p:spPr>
        <p:txBody>
          <a:bodyPr/>
          <a:lstStyle/>
          <a:p>
            <a:r>
              <a:rPr lang="en-US" dirty="0"/>
              <a:t>Review: Two Way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6364"/>
                <a:ext cx="5516881" cy="470439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Two Way ANOVA</a:t>
                </a:r>
              </a:p>
              <a:p>
                <a:r>
                  <a:rPr lang="en-US" sz="2400" dirty="0"/>
                  <a:t>Data: N observations from k =k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*k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groups: (X</a:t>
                </a:r>
                <a:r>
                  <a:rPr lang="en-US" sz="2400" baseline="-25000" dirty="0"/>
                  <a:t>(</a:t>
                </a:r>
                <a:r>
                  <a:rPr lang="en-US" sz="2400" baseline="-25000" dirty="0" err="1"/>
                  <a:t>i,j</a:t>
                </a:r>
                <a:r>
                  <a:rPr lang="en-US" sz="2400" baseline="-25000" dirty="0"/>
                  <a:t>),1</a:t>
                </a:r>
                <a:r>
                  <a:rPr lang="en-US" sz="2400" dirty="0"/>
                  <a:t>,X</a:t>
                </a:r>
                <a:r>
                  <a:rPr lang="en-US" sz="2400" baseline="-25000" dirty="0"/>
                  <a:t>(</a:t>
                </a:r>
                <a:r>
                  <a:rPr lang="en-US" sz="2400" baseline="-25000" dirty="0" err="1"/>
                  <a:t>i,j</a:t>
                </a:r>
                <a:r>
                  <a:rPr lang="en-US" sz="2400" baseline="-25000" dirty="0"/>
                  <a:t>),2</a:t>
                </a:r>
                <a:r>
                  <a:rPr lang="en-US" sz="2400" dirty="0"/>
                  <a:t>, … , X</a:t>
                </a:r>
                <a:r>
                  <a:rPr lang="en-US" sz="2400" baseline="-25000" dirty="0"/>
                  <a:t>(</a:t>
                </a:r>
                <a:r>
                  <a:rPr lang="en-US" sz="2400" baseline="-25000" dirty="0" err="1"/>
                  <a:t>I,j</a:t>
                </a:r>
                <a:r>
                  <a:rPr lang="en-US" sz="2400" baseline="-25000" dirty="0"/>
                  <a:t>),N/k</a:t>
                </a:r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i,j,m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dirty="0" err="1"/>
                  <a:t>m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observation from group is described by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and j.</a:t>
                </a:r>
              </a:p>
              <a:p>
                <a:r>
                  <a:rPr lang="en-US" sz="2400" dirty="0"/>
                  <a:t>Group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has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Group j has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Group 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 has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6364"/>
                <a:ext cx="5516881" cy="4704395"/>
              </a:xfrm>
              <a:blipFill>
                <a:blip r:embed="rId3"/>
                <a:stretch>
                  <a:fillRect l="-1656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3688-E227-4FE6-824E-319502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06585DD-85A8-4524-859E-7850FF8D8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6929" y="1288734"/>
                <a:ext cx="6275071" cy="47043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Implicit Model: Observations from group 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 are drawn according to: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err="1"/>
                  <a:t>X</a:t>
                </a:r>
                <a:r>
                  <a:rPr lang="en-US" sz="2400" baseline="-25000" dirty="0" err="1"/>
                  <a:t>i,j,m</a:t>
                </a:r>
                <a:r>
                  <a:rPr lang="en-US" sz="2400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)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 )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) +𝜖</a:t>
                </a:r>
                <a:r>
                  <a:rPr lang="en-US" sz="2400" baseline="-25000" dirty="0" err="1"/>
                  <a:t>i,j</a:t>
                </a:r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 is the grand mean, 𝜖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is normal.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6585DD-85A8-4524-859E-7850FF8D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929" y="1288734"/>
                <a:ext cx="6275071" cy="4704395"/>
              </a:xfrm>
              <a:prstGeom prst="rect">
                <a:avLst/>
              </a:prstGeom>
              <a:blipFill rotWithShape="0">
                <a:blip r:embed="rId4"/>
                <a:stretch>
                  <a:fillRect l="-1555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0FB51B0-C63E-4087-9580-ACFC777442AE}"/>
              </a:ext>
            </a:extLst>
          </p:cNvPr>
          <p:cNvGrpSpPr/>
          <p:nvPr/>
        </p:nvGrpSpPr>
        <p:grpSpPr>
          <a:xfrm>
            <a:off x="7291372" y="727682"/>
            <a:ext cx="3526184" cy="1876686"/>
            <a:chOff x="7291372" y="727682"/>
            <a:chExt cx="3526184" cy="187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60C80F-60F7-453F-84A7-BB2A83BB0B7D}"/>
                </a:ext>
              </a:extLst>
            </p:cNvPr>
            <p:cNvSpPr/>
            <p:nvPr/>
          </p:nvSpPr>
          <p:spPr>
            <a:xfrm>
              <a:off x="8297137" y="1985562"/>
              <a:ext cx="1264920" cy="6188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B117F75-64DE-457B-A8C2-F6B410466BCE}"/>
                </a:ext>
              </a:extLst>
            </p:cNvPr>
            <p:cNvCxnSpPr>
              <a:cxnSpLocks/>
              <a:stCxn id="11" idx="2"/>
              <a:endCxn id="4" idx="0"/>
            </p:cNvCxnSpPr>
            <p:nvPr/>
          </p:nvCxnSpPr>
          <p:spPr>
            <a:xfrm flipH="1">
              <a:off x="8929597" y="1189347"/>
              <a:ext cx="124867" cy="7962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9FB2B8-BABF-41E8-890F-7F4B9C2E4805}"/>
                </a:ext>
              </a:extLst>
            </p:cNvPr>
            <p:cNvSpPr txBox="1"/>
            <p:nvPr/>
          </p:nvSpPr>
          <p:spPr>
            <a:xfrm>
              <a:off x="7291372" y="727682"/>
              <a:ext cx="352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Correction for factor 1 = </a:t>
              </a:r>
              <a:r>
                <a:rPr lang="en-US" sz="2400" dirty="0" err="1">
                  <a:solidFill>
                    <a:srgbClr val="C00000"/>
                  </a:solidFill>
                </a:rPr>
                <a:t>i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DCD893-BDC6-45EC-9992-50482429D7BB}"/>
              </a:ext>
            </a:extLst>
          </p:cNvPr>
          <p:cNvSpPr txBox="1"/>
          <p:nvPr/>
        </p:nvSpPr>
        <p:spPr>
          <a:xfrm>
            <a:off x="7729522" y="3372790"/>
            <a:ext cx="352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Correction for factor 2 = j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3E558E-0F25-4486-9E61-7941BA834C7E}"/>
              </a:ext>
            </a:extLst>
          </p:cNvPr>
          <p:cNvSpPr/>
          <p:nvPr/>
        </p:nvSpPr>
        <p:spPr>
          <a:xfrm>
            <a:off x="9822180" y="1903862"/>
            <a:ext cx="1264920" cy="61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946CD8-8017-4622-B843-AD140A0BBFC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492614" y="2515220"/>
            <a:ext cx="489586" cy="8575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79464-6DE3-4E10-9584-084F1C8F325C}"/>
              </a:ext>
            </a:extLst>
          </p:cNvPr>
          <p:cNvSpPr txBox="1"/>
          <p:nvPr/>
        </p:nvSpPr>
        <p:spPr>
          <a:xfrm>
            <a:off x="6252180" y="3917000"/>
            <a:ext cx="72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Interaction term: Correction for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and j.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2F7D3D-23B5-4984-86BC-17F48ED552FB}"/>
              </a:ext>
            </a:extLst>
          </p:cNvPr>
          <p:cNvSpPr/>
          <p:nvPr/>
        </p:nvSpPr>
        <p:spPr>
          <a:xfrm>
            <a:off x="7630856" y="2599934"/>
            <a:ext cx="2597482" cy="413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335C73-2B1F-42E5-B4F2-C5A2311CC0EE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220200" y="3013681"/>
            <a:ext cx="652446" cy="9033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789920" cy="1325563"/>
          </a:xfrm>
        </p:spPr>
        <p:txBody>
          <a:bodyPr/>
          <a:lstStyle/>
          <a:p>
            <a:r>
              <a:rPr lang="en-US" dirty="0"/>
              <a:t>Review: Two Way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6364"/>
                <a:ext cx="5516881" cy="470439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Two Way ANOVA</a:t>
                </a:r>
              </a:p>
              <a:p>
                <a:r>
                  <a:rPr lang="en-US" sz="2400" dirty="0"/>
                  <a:t>Data: N observations from k =k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*k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groups: (X</a:t>
                </a:r>
                <a:r>
                  <a:rPr lang="en-US" sz="2400" baseline="-25000" dirty="0"/>
                  <a:t>(</a:t>
                </a:r>
                <a:r>
                  <a:rPr lang="en-US" sz="2400" baseline="-25000" dirty="0" err="1"/>
                  <a:t>i,j</a:t>
                </a:r>
                <a:r>
                  <a:rPr lang="en-US" sz="2400" baseline="-25000" dirty="0"/>
                  <a:t>),1</a:t>
                </a:r>
                <a:r>
                  <a:rPr lang="en-US" sz="2400" dirty="0"/>
                  <a:t>,X</a:t>
                </a:r>
                <a:r>
                  <a:rPr lang="en-US" sz="2400" baseline="-25000" dirty="0"/>
                  <a:t>(</a:t>
                </a:r>
                <a:r>
                  <a:rPr lang="en-US" sz="2400" baseline="-25000" dirty="0" err="1"/>
                  <a:t>i,j</a:t>
                </a:r>
                <a:r>
                  <a:rPr lang="en-US" sz="2400" baseline="-25000" dirty="0"/>
                  <a:t>),2</a:t>
                </a:r>
                <a:r>
                  <a:rPr lang="en-US" sz="2400" dirty="0"/>
                  <a:t>, … , X</a:t>
                </a:r>
                <a:r>
                  <a:rPr lang="en-US" sz="2400" baseline="-25000" dirty="0"/>
                  <a:t>(</a:t>
                </a:r>
                <a:r>
                  <a:rPr lang="en-US" sz="2400" baseline="-25000" dirty="0" err="1"/>
                  <a:t>I,j</a:t>
                </a:r>
                <a:r>
                  <a:rPr lang="en-US" sz="2400" baseline="-25000" dirty="0"/>
                  <a:t>),N/k</a:t>
                </a:r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i,j,m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dirty="0" err="1"/>
                  <a:t>m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observation from group is described by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and j.</a:t>
                </a:r>
              </a:p>
              <a:p>
                <a:r>
                  <a:rPr lang="en-US" sz="2400" dirty="0"/>
                  <a:t>Group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has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Group j has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Group 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 has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6364"/>
                <a:ext cx="5516881" cy="4704395"/>
              </a:xfrm>
              <a:blipFill>
                <a:blip r:embed="rId3"/>
                <a:stretch>
                  <a:fillRect l="-1656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3688-E227-4FE6-824E-319502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06585DD-85A8-4524-859E-7850FF8D8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6929" y="1288734"/>
                <a:ext cx="6275071" cy="47043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Implicit Model: Observations from group 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 are drawn according to: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aseline="-25000" dirty="0"/>
                      <m:t>i</m:t>
                    </m:r>
                    <m:r>
                      <m:rPr>
                        <m:nor/>
                      </m:rPr>
                      <a:rPr lang="en-US" sz="2400" baseline="-25000" dirty="0"/>
                      <m:t>,</m:t>
                    </m:r>
                    <m:r>
                      <m:rPr>
                        <m:nor/>
                      </m:rPr>
                      <a:rPr lang="en-US" sz="2400" baseline="-25000" dirty="0"/>
                      <m:t>j</m:t>
                    </m:r>
                    <m:r>
                      <m:rPr>
                        <m:nor/>
                      </m:rPr>
                      <a:rPr lang="en-US" sz="2400" baseline="-25000" dirty="0"/>
                      <m:t>,</m:t>
                    </m:r>
                    <m:r>
                      <m:rPr>
                        <m:nor/>
                      </m:rPr>
                      <a:rPr lang="en-US" sz="2400" baseline="-25000" dirty="0"/>
                      <m:t>m</m:t>
                    </m:r>
                    <m:r>
                      <m:rPr>
                        <m:nor/>
                      </m:rPr>
                      <a:rPr lang="en-US" sz="2400" baseline="-25000" dirty="0"/>
                      <m:t> 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)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 )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) +𝜖</a:t>
                </a:r>
                <a:r>
                  <a:rPr lang="en-US" sz="2400" baseline="-25000" dirty="0" err="1"/>
                  <a:t>i,j</a:t>
                </a:r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 is the grand mean, 𝜖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is normal.</a:t>
                </a:r>
              </a:p>
              <a:p>
                <a:r>
                  <a:rPr lang="en-US" sz="2400" dirty="0"/>
                  <a:t>Null Hypothesis: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all </a:t>
                </a:r>
                <a:r>
                  <a:rPr lang="en-US" sz="2400" dirty="0" err="1"/>
                  <a:t>i,j</a:t>
                </a:r>
                <a:endParaRPr lang="en-US" sz="2400" dirty="0"/>
              </a:p>
              <a:p>
                <a:r>
                  <a:rPr lang="en-US" sz="2400" dirty="0"/>
                  <a:t>Alt. Hypothesis 1: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some </a:t>
                </a:r>
                <a:r>
                  <a:rPr lang="en-US" sz="2400" dirty="0" err="1"/>
                  <a:t>i,j</a:t>
                </a:r>
                <a:endParaRPr lang="en-US" sz="2400" dirty="0"/>
              </a:p>
              <a:p>
                <a:r>
                  <a:rPr lang="en-US" sz="2400" dirty="0"/>
                  <a:t>Alt. Hypothesis 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/>
                  <a:t>for some </a:t>
                </a:r>
                <a:r>
                  <a:rPr lang="en-US" sz="2400" dirty="0" err="1"/>
                  <a:t>i,j</a:t>
                </a:r>
                <a:endParaRPr lang="en-US" sz="2400" dirty="0"/>
              </a:p>
              <a:p>
                <a:r>
                  <a:rPr lang="en-US" sz="2400" dirty="0"/>
                  <a:t>Alt. Hypothesis 3: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) ≠ 0  for some </a:t>
                </a:r>
                <a:r>
                  <a:rPr lang="en-US" sz="2400" dirty="0" err="1"/>
                  <a:t>i,j</a:t>
                </a: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6585DD-85A8-4524-859E-7850FF8D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929" y="1288734"/>
                <a:ext cx="6275071" cy="4704395"/>
              </a:xfrm>
              <a:prstGeom prst="rect">
                <a:avLst/>
              </a:prstGeom>
              <a:blipFill rotWithShape="0">
                <a:blip r:embed="rId4"/>
                <a:stretch>
                  <a:fillRect l="-1555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C792654-B6F4-40A9-B0B3-D01CD070AB78}"/>
              </a:ext>
            </a:extLst>
          </p:cNvPr>
          <p:cNvSpPr txBox="1"/>
          <p:nvPr/>
        </p:nvSpPr>
        <p:spPr>
          <a:xfrm>
            <a:off x="1369668" y="5849926"/>
            <a:ext cx="72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Test for Interaction Effect, Omitted in Additive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AEF835-2301-49B5-9939-62ED74EE150D}"/>
              </a:ext>
            </a:extLst>
          </p:cNvPr>
          <p:cNvSpPr/>
          <p:nvPr/>
        </p:nvSpPr>
        <p:spPr>
          <a:xfrm>
            <a:off x="6186469" y="4985229"/>
            <a:ext cx="5714177" cy="77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C18D4A-43BF-4812-B1BB-2209CA9C796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458200" y="5993129"/>
            <a:ext cx="596265" cy="876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789920" cy="1325563"/>
          </a:xfrm>
        </p:spPr>
        <p:txBody>
          <a:bodyPr/>
          <a:lstStyle/>
          <a:p>
            <a:r>
              <a:rPr lang="en-US" dirty="0"/>
              <a:t>Review:  One Way ANOVA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3688-E227-4FE6-824E-319502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28D5B8-70DB-4169-8105-18D748AE3022}"/>
              </a:ext>
            </a:extLst>
          </p:cNvPr>
          <p:cNvSpPr txBox="1">
            <a:spLocks/>
          </p:cNvSpPr>
          <p:nvPr/>
        </p:nvSpPr>
        <p:spPr>
          <a:xfrm>
            <a:off x="1196789" y="1288734"/>
            <a:ext cx="9706326" cy="278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Example: Does gender have a significant effect on mean sat verbal score in the </a:t>
            </a:r>
            <a:r>
              <a:rPr lang="en-US" sz="2400" dirty="0" err="1"/>
              <a:t>cba</a:t>
            </a:r>
            <a:r>
              <a:rPr lang="en-US" sz="2400" dirty="0"/>
              <a:t> dataset? Does scholarship have a significant effect on mean sat verbal score? Does the interaction of gender and scholarship have a significant effect on sat verbal score? </a:t>
            </a:r>
            <a:r>
              <a:rPr lang="en-US" sz="2400" b="1" dirty="0"/>
              <a:t>Be sure to remove NA from </a:t>
            </a:r>
            <a:r>
              <a:rPr lang="en-US" sz="2400" b="1" dirty="0" err="1"/>
              <a:t>cba</a:t>
            </a:r>
            <a:r>
              <a:rPr lang="en-US" sz="2400" b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Run a </a:t>
            </a:r>
            <a:r>
              <a:rPr lang="en-US" sz="2400" dirty="0" err="1"/>
              <a:t>t.test</a:t>
            </a:r>
            <a:r>
              <a:rPr lang="en-US" sz="2400" dirty="0"/>
              <a:t>() for both factors.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Run </a:t>
            </a:r>
            <a:r>
              <a:rPr lang="en-US" sz="2400" dirty="0" err="1"/>
              <a:t>anova</a:t>
            </a:r>
            <a:r>
              <a:rPr lang="en-US" sz="2400" dirty="0"/>
              <a:t> with interaction for the two factors.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Run </a:t>
            </a:r>
            <a:r>
              <a:rPr lang="en-US" sz="2400" dirty="0" err="1"/>
              <a:t>anova</a:t>
            </a:r>
            <a:r>
              <a:rPr lang="en-US" sz="2400" dirty="0"/>
              <a:t> without interaction for the two factors.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86C0AE7-7CD7-4996-BD7D-F2CD6730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29" y="4384170"/>
            <a:ext cx="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BDF283-276A-43BD-924C-36722D7F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5" y="4074458"/>
            <a:ext cx="5405396" cy="22667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EF19F9-90B7-4CDE-91FD-9FCB99987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86" y="4089571"/>
            <a:ext cx="5513801" cy="23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4654</Words>
  <Application>Microsoft Macintosh PowerPoint</Application>
  <PresentationFormat>Widescreen</PresentationFormat>
  <Paragraphs>583</Paragraphs>
  <Slides>50</Slides>
  <Notes>13</Notes>
  <HiddenSlides>23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Lucida Console</vt:lpstr>
      <vt:lpstr>Times New Roman</vt:lpstr>
      <vt:lpstr>Wingdings</vt:lpstr>
      <vt:lpstr>Office Theme</vt:lpstr>
      <vt:lpstr>Equation</vt:lpstr>
      <vt:lpstr>BUSQOM 1080 Simple Linear Regression</vt:lpstr>
      <vt:lpstr>PowerPoint Presentation</vt:lpstr>
      <vt:lpstr>PowerPoint Presentation</vt:lpstr>
      <vt:lpstr>Overview of Hypothesis Testing so Far</vt:lpstr>
      <vt:lpstr>Review: ANOVA in R</vt:lpstr>
      <vt:lpstr>Review:  One Way ANOVA</vt:lpstr>
      <vt:lpstr>Review: Two Way ANOVA</vt:lpstr>
      <vt:lpstr>Review: Two Way ANOVA</vt:lpstr>
      <vt:lpstr>Review:  One Way ANOVA</vt:lpstr>
      <vt:lpstr>Review:  One Way ANOVA</vt:lpstr>
      <vt:lpstr>Review: Steps for One-Way ANOVA</vt:lpstr>
      <vt:lpstr>Review: Steps for Two-Way ANOVA</vt:lpstr>
      <vt:lpstr>Overview of Hypothesis Testing so Far</vt:lpstr>
      <vt:lpstr>Motivation for Simple Linear Regression</vt:lpstr>
      <vt:lpstr>Topic: Simple Linear Regression</vt:lpstr>
      <vt:lpstr>Example: SAT_verbal vs SAT_math</vt:lpstr>
      <vt:lpstr>Scatter Plot of SAT_Math &amp; SAT_Verbal</vt:lpstr>
      <vt:lpstr>Checking for Lin. Relationship: Correlation</vt:lpstr>
      <vt:lpstr>Hypothesis Test: cor.test() function</vt:lpstr>
      <vt:lpstr>Notes about Correlation</vt:lpstr>
      <vt:lpstr>Topic: Simple Linear Regression</vt:lpstr>
      <vt:lpstr>Interpretation of Regression Equation</vt:lpstr>
      <vt:lpstr>Interpretation of Regression Equation</vt:lpstr>
      <vt:lpstr>Interpreting the Intercept</vt:lpstr>
      <vt:lpstr>Residuals of Linear Model</vt:lpstr>
      <vt:lpstr>Simple Linear Regression in R</vt:lpstr>
      <vt:lpstr>PowerPoint Presentation</vt:lpstr>
      <vt:lpstr>PowerPoint Presentation</vt:lpstr>
      <vt:lpstr>PowerPoint Presentation</vt:lpstr>
      <vt:lpstr>Inference from Regression</vt:lpstr>
      <vt:lpstr>Inference vs Line of Best Fit</vt:lpstr>
      <vt:lpstr>Sampling Distributions &amp; Inference</vt:lpstr>
      <vt:lpstr>Four testable model assumptions</vt:lpstr>
      <vt:lpstr>Four testable model assumptions</vt:lpstr>
      <vt:lpstr>Checking the Assumptions in R</vt:lpstr>
      <vt:lpstr>Assumptions of Simple Lin. Regression in R</vt:lpstr>
      <vt:lpstr>Back to SAT_math vs SAT_verbal (nb)</vt:lpstr>
      <vt:lpstr>Fitted Values vs. Residuals</vt:lpstr>
      <vt:lpstr> a) equal variance b) non-linear (curvilinear) c) increasing variance d) time trend</vt:lpstr>
      <vt:lpstr>Checking for Independence</vt:lpstr>
      <vt:lpstr>Normal Probability Plot</vt:lpstr>
      <vt:lpstr>Another way to check assumptions: gvlma()</vt:lpstr>
      <vt:lpstr>Note</vt:lpstr>
      <vt:lpstr>Coefficient of Determination</vt:lpstr>
      <vt:lpstr>Model Fit: Coefficient of Determination, R2 </vt:lpstr>
      <vt:lpstr>Prediction</vt:lpstr>
      <vt:lpstr>Predictions using the predict() function</vt:lpstr>
      <vt:lpstr>Using predict()</vt:lpstr>
      <vt:lpstr>Interpolation</vt:lpstr>
      <vt:lpstr>Try to Avoid Extrapolation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Simple Linear Regression</dc:title>
  <dc:creator>Krista</dc:creator>
  <cp:lastModifiedBy>Hamilton, Michael</cp:lastModifiedBy>
  <cp:revision>100</cp:revision>
  <dcterms:created xsi:type="dcterms:W3CDTF">2016-09-26T19:16:34Z</dcterms:created>
  <dcterms:modified xsi:type="dcterms:W3CDTF">2020-11-26T21:53:11Z</dcterms:modified>
</cp:coreProperties>
</file>