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351" r:id="rId2"/>
    <p:sldId id="819" r:id="rId3"/>
    <p:sldId id="915" r:id="rId4"/>
    <p:sldId id="778" r:id="rId5"/>
    <p:sldId id="540" r:id="rId6"/>
    <p:sldId id="773" r:id="rId7"/>
    <p:sldId id="847" r:id="rId8"/>
    <p:sldId id="848" r:id="rId9"/>
    <p:sldId id="849" r:id="rId10"/>
    <p:sldId id="841" r:id="rId11"/>
    <p:sldId id="815" r:id="rId12"/>
    <p:sldId id="914" r:id="rId13"/>
    <p:sldId id="831" r:id="rId14"/>
    <p:sldId id="909" r:id="rId15"/>
    <p:sldId id="910" r:id="rId16"/>
    <p:sldId id="916" r:id="rId17"/>
    <p:sldId id="828" r:id="rId18"/>
    <p:sldId id="911" r:id="rId19"/>
    <p:sldId id="912" r:id="rId20"/>
    <p:sldId id="913" r:id="rId21"/>
    <p:sldId id="799" r:id="rId22"/>
    <p:sldId id="80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2B"/>
    <a:srgbClr val="E5E5E5"/>
    <a:srgbClr val="8C1515"/>
    <a:srgbClr val="E3E9EF"/>
    <a:srgbClr val="F2F2F2"/>
    <a:srgbClr val="99AFDC"/>
    <a:srgbClr val="9D9D9D"/>
    <a:srgbClr val="CCD7EE"/>
    <a:srgbClr val="6DDC12"/>
    <a:srgbClr val="598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2" autoAdjust="0"/>
    <p:restoredTop sz="88299" autoAdjust="0"/>
  </p:normalViewPr>
  <p:slideViewPr>
    <p:cSldViewPr snapToGrid="0">
      <p:cViewPr varScale="1">
        <p:scale>
          <a:sx n="112" d="100"/>
          <a:sy n="112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17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40AB6-8EF0-47B8-A0C9-FE7DA5E5F90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1DB1-053D-46AE-9B5A-7FC70BBF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01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52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8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3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0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1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73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5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8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3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seem sort of counter </a:t>
            </a:r>
            <a:r>
              <a:rPr lang="en-US" dirty="0" err="1"/>
              <a:t>initutive</a:t>
            </a:r>
            <a:r>
              <a:rPr lang="en-US" baseline="0" dirty="0"/>
              <a:t> that we’d offer substitutable goods are differing prices.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it turns out in theory</a:t>
            </a:r>
            <a:r>
              <a:rPr lang="en-US" baseline="0" dirty="0"/>
              <a:t> </a:t>
            </a:r>
            <a:r>
              <a:rPr lang="en-US" dirty="0"/>
              <a:t>non-convex here, don’t stress</a:t>
            </a:r>
            <a:r>
              <a:rPr lang="en-US" baseline="0" dirty="0"/>
              <a:t> fairness.</a:t>
            </a:r>
          </a:p>
          <a:p>
            <a:endParaRPr lang="en-US" baseline="0" dirty="0"/>
          </a:p>
          <a:p>
            <a:r>
              <a:rPr lang="en-US" baseline="0" dirty="0"/>
              <a:t>On a gut level though I believe this feels sort of wrong.</a:t>
            </a:r>
          </a:p>
          <a:p>
            <a:endParaRPr lang="en-US" baseline="0" dirty="0"/>
          </a:p>
          <a:p>
            <a:r>
              <a:rPr lang="en-US" baseline="0" dirty="0"/>
              <a:t>Be sure to emphasize in words why I give a shit</a:t>
            </a:r>
          </a:p>
          <a:p>
            <a:endParaRPr lang="en-US" baseline="0" dirty="0"/>
          </a:p>
          <a:p>
            <a:r>
              <a:rPr lang="en-US" baseline="0" dirty="0"/>
              <a:t>OPQ selling sides steps these and has a nice properties!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</a:t>
            </a:r>
            <a:r>
              <a:rPr lang="en-US" baseline="0" dirty="0"/>
              <a:t> going to imagine every customer as having some valuations for the N products, i.e. different colors of the same good.</a:t>
            </a:r>
          </a:p>
          <a:p>
            <a:endParaRPr lang="en-US" baseline="0" dirty="0"/>
          </a:p>
          <a:p>
            <a:r>
              <a:rPr lang="en-US" baseline="0" dirty="0"/>
              <a:t>We will assume these valuations are drawn from some distribution that </a:t>
            </a:r>
            <a:r>
              <a:rPr lang="en-US" baseline="0" dirty="0" err="1"/>
              <a:t>discribes</a:t>
            </a:r>
            <a:r>
              <a:rPr lang="en-US" baseline="0" dirty="0"/>
              <a:t> the market, 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customers will purchase the item that maximizes</a:t>
            </a:r>
            <a:r>
              <a:rPr lang="en-US" baseline="0" dirty="0"/>
              <a:t> their utility, or no item if all utilities are negative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model, the measure we’re interested</a:t>
            </a:r>
            <a:r>
              <a:rPr lang="en-US" baseline="0" dirty="0"/>
              <a:t> in is expected revenue earned where the expectation is taken with respect to the valuation distribution.</a:t>
            </a:r>
          </a:p>
          <a:p>
            <a:endParaRPr lang="en-US" baseline="0" dirty="0"/>
          </a:p>
          <a:p>
            <a:r>
              <a:rPr lang="en-US" baseline="0" dirty="0"/>
              <a:t>Suppose the prices for the two shirts were (1,1). Then every customer would purchase, two such customers being totally indifferent to which shirt they obtain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en-US" baseline="0" dirty="0"/>
              <a:t> it turns out, 1 dollar isn’t the optimal single price for these shirts. A better price would be to set the shirts at 1.99.</a:t>
            </a:r>
          </a:p>
          <a:p>
            <a:endParaRPr lang="en-US" baseline="0" dirty="0"/>
          </a:p>
          <a:p>
            <a:r>
              <a:rPr lang="en-US" baseline="0" dirty="0"/>
              <a:t>10/9 is the best revenue you can achieve when constrained to price the shirts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it turns</a:t>
            </a:r>
            <a:r>
              <a:rPr lang="en-US" baseline="0" dirty="0"/>
              <a:t> out, a seller can earn more revenue by offering different prices for the two shirts (even though valuations are </a:t>
            </a:r>
            <a:r>
              <a:rPr lang="en-US" baseline="0" dirty="0" err="1"/>
              <a:t>i.i.d</a:t>
            </a:r>
            <a:r>
              <a:rPr lang="en-US" baseline="0" dirty="0"/>
              <a:t>.)</a:t>
            </a:r>
          </a:p>
          <a:p>
            <a:endParaRPr lang="en-US" baseline="0" dirty="0"/>
          </a:p>
          <a:p>
            <a:r>
              <a:rPr lang="en-US" baseline="0" dirty="0"/>
              <a:t>1 Minute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1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D7061D-6517-48D9-BF7E-A65086A3BC7B}"/>
              </a:ext>
            </a:extLst>
          </p:cNvPr>
          <p:cNvSpPr/>
          <p:nvPr userDrawn="1"/>
        </p:nvSpPr>
        <p:spPr>
          <a:xfrm>
            <a:off x="695664" y="1541834"/>
            <a:ext cx="7772400" cy="1461852"/>
          </a:xfrm>
          <a:prstGeom prst="rect">
            <a:avLst/>
          </a:prstGeo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5438"/>
            <a:ext cx="7772400" cy="2387600"/>
          </a:xfrm>
        </p:spPr>
        <p:txBody>
          <a:bodyPr anchor="b">
            <a:normAutofit/>
          </a:bodyPr>
          <a:lstStyle>
            <a:lvl1pPr algn="ctr">
              <a:defRPr sz="4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5113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FA069F7-AEA1-4B59-94FD-01611E9A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7FB44-C771-411B-92E2-DE3B48B402D1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2D48E4-DD82-4D47-89FC-46C3D460284E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1A82CE6-3C2F-4D32-BC14-6C7A8AD7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30254"/>
            <a:ext cx="7886700" cy="853810"/>
          </a:xfr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txBody>
          <a:bodyPr anchor="b">
            <a:normAutofit/>
          </a:bodyPr>
          <a:lstStyle>
            <a:lvl1pPr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8"/>
            <a:ext cx="7886700" cy="1931158"/>
          </a:xfrm>
          <a:solidFill>
            <a:schemeClr val="bg1">
              <a:alpha val="35000"/>
            </a:schemeClr>
          </a:solidFill>
        </p:spPr>
        <p:txBody>
          <a:bodyPr tIns="182880" bIns="18288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4966C40-46F7-43D5-8860-569505DD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4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7146-BD80-96DD-3858-7C0BDA9A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57A36-7817-C573-5849-86D320AD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7F010-5FBD-9154-4D5B-1C463B76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FCE70-9DEA-0FDE-29C7-DC8442D0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F5FBB1-4928-4E9D-9DB6-EF80CA07FC99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613F5E-04A5-4ABA-9248-001EB377C8BC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43CD99-9A38-404B-905D-00E2D0B3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8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B822D2C-26F0-4D38-B3F5-534F7EDA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INFORMS Optimization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tic54@pitt.ed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cui-pitt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E054-6BC0-4FDD-B359-7288E6E41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31670"/>
            <a:ext cx="7772400" cy="6825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800" dirty="0"/>
              <a:t>Hicksian Unit-Demand Pricing</a:t>
            </a:r>
            <a:endParaRPr lang="en-US" sz="2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212B5-7987-1E35-C096-97B28F3A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09" y="4069822"/>
            <a:ext cx="3439904" cy="1468418"/>
          </a:xfrm>
          <a:prstGeom prst="rect">
            <a:avLst/>
          </a:prstGeom>
        </p:spPr>
      </p:pic>
      <p:pic>
        <p:nvPicPr>
          <p:cNvPr id="1026" name="Picture 2" descr="Pitt IE (@Pitt_IE) / X">
            <a:extLst>
              <a:ext uri="{FF2B5EF4-FFF2-40B4-BE49-F238E27FC236}">
                <a16:creationId xmlns:a16="http://schemas.microsoft.com/office/drawing/2014/main" id="{C25D1C16-CFD9-080A-70F0-2B0AAB47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0" y="4061209"/>
            <a:ext cx="168275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D8EBEF-4760-FDBA-13D3-0B69600513FA}"/>
              </a:ext>
            </a:extLst>
          </p:cNvPr>
          <p:cNvSpPr txBox="1"/>
          <p:nvPr/>
        </p:nvSpPr>
        <p:spPr>
          <a:xfrm>
            <a:off x="-173424" y="3198167"/>
            <a:ext cx="98932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latin typeface="Baskerville" panose="02020502070401020303" pitchFamily="18" charset="0"/>
                <a:ea typeface="Baskerville" panose="02020502070401020303" pitchFamily="18" charset="0"/>
              </a:rPr>
              <a:t>Michael L. Hamilton</a:t>
            </a:r>
            <a:r>
              <a:rPr lang="en-US" sz="2400" b="1" baseline="30000" dirty="0"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, Jourdain Lamperski</a:t>
            </a:r>
            <a:r>
              <a:rPr lang="en-US" sz="2400" baseline="30000" dirty="0"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, </a:t>
            </a:r>
            <a:r>
              <a:rPr lang="en-US" sz="24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Kasra</a:t>
            </a: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 Tari</a:t>
            </a:r>
            <a:r>
              <a:rPr lang="en-US" sz="2400" baseline="30000" dirty="0"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2608B-EDB9-1435-7A3C-8CB8C4124183}"/>
              </a:ext>
            </a:extLst>
          </p:cNvPr>
          <p:cNvSpPr txBox="1"/>
          <p:nvPr/>
        </p:nvSpPr>
        <p:spPr>
          <a:xfrm>
            <a:off x="-966810" y="5948230"/>
            <a:ext cx="1136284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i="1" baseline="30000" dirty="0">
                <a:latin typeface="Baskerville" panose="02020502070401020303" pitchFamily="18" charset="0"/>
                <a:ea typeface="Baskerville" panose="02020502070401020303" pitchFamily="18" charset="0"/>
              </a:rPr>
              <a:t>1 </a:t>
            </a:r>
            <a:r>
              <a:rPr lang="en-US" sz="1700" i="1" dirty="0">
                <a:latin typeface="Baskerville" panose="02020502070401020303" pitchFamily="18" charset="0"/>
                <a:ea typeface="Baskerville" panose="02020502070401020303" pitchFamily="18" charset="0"/>
              </a:rPr>
              <a:t>Katz Graduate School of Business, University of Pittsburgh, </a:t>
            </a:r>
          </a:p>
          <a:p>
            <a:pPr algn="ctr"/>
            <a:r>
              <a:rPr lang="en-US" sz="1700" i="1" baseline="30000" dirty="0">
                <a:latin typeface="Baskerville" panose="02020502070401020303" pitchFamily="18" charset="0"/>
                <a:ea typeface="Baskerville" panose="02020502070401020303" pitchFamily="18" charset="0"/>
              </a:rPr>
              <a:t>2 </a:t>
            </a:r>
            <a:r>
              <a:rPr lang="en-US" sz="1700" i="1" dirty="0">
                <a:latin typeface="Baskerville" panose="02020502070401020303" pitchFamily="18" charset="0"/>
                <a:ea typeface="Baskerville" panose="02020502070401020303" pitchFamily="18" charset="0"/>
              </a:rPr>
              <a:t>Department of Industrial Engineering, University of Pittsburgh</a:t>
            </a:r>
          </a:p>
        </p:txBody>
      </p:sp>
    </p:spTree>
    <p:extLst>
      <p:ext uri="{BB962C8B-B14F-4D97-AF65-F5344CB8AC3E}">
        <p14:creationId xmlns:p14="http://schemas.microsoft.com/office/powerpoint/2010/main" val="87427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Hicksian Unit-Demand Pricing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28650" y="3559402"/>
            <a:ext cx="7863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Second most common objective, often referred to as min-buying</a:t>
            </a:r>
            <a:r>
              <a:rPr lang="en-US" baseline="30000" dirty="0">
                <a:solidFill>
                  <a:schemeClr val="tx2"/>
                </a:solidFill>
              </a:rPr>
              <a:t>[1,2]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Often defined with a minimum level of utility, WLOG 0 for us</a:t>
            </a:r>
          </a:p>
          <a:p>
            <a:pPr marL="800100" lvl="1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D91A7-7CC2-278D-E079-E9EFA27EDA34}"/>
              </a:ext>
            </a:extLst>
          </p:cNvPr>
          <p:cNvSpPr txBox="1"/>
          <p:nvPr/>
        </p:nvSpPr>
        <p:spPr>
          <a:xfrm>
            <a:off x="628650" y="1729651"/>
            <a:ext cx="803529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Hicksian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Unit Demand Pricing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chemeClr val="tx2"/>
                </a:solidFill>
              </a:rPr>
              <a:t>HUDP</a:t>
            </a:r>
            <a:r>
              <a:rPr lang="en-US" sz="2000" dirty="0">
                <a:solidFill>
                  <a:schemeClr val="tx2"/>
                </a:solidFill>
              </a:rPr>
              <a:t>) for N different products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Customers draw valuations (V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V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, .., V</a:t>
            </a:r>
            <a:r>
              <a:rPr lang="en-US" baseline="-25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) ~ F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Purchase item that minimizes expenditure (or nothing!): min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p</a:t>
            </a:r>
            <a:r>
              <a:rPr lang="en-US" baseline="-25000" dirty="0">
                <a:solidFill>
                  <a:schemeClr val="tx2"/>
                </a:solidFill>
              </a:rPr>
              <a:t>i  </a:t>
            </a:r>
            <a:r>
              <a:rPr lang="en-US" dirty="0" err="1">
                <a:solidFill>
                  <a:schemeClr val="tx2"/>
                </a:solidFill>
              </a:rPr>
              <a:t>s.t.</a:t>
            </a:r>
            <a:r>
              <a:rPr lang="en-US" dirty="0">
                <a:solidFill>
                  <a:schemeClr val="tx2"/>
                </a:solidFill>
              </a:rPr>
              <a:t> V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≥ p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Blip>
                <a:blip r:embed="rId3"/>
              </a:buBlip>
            </a:pPr>
            <a:r>
              <a:rPr lang="en-US" b="1" dirty="0">
                <a:solidFill>
                  <a:schemeClr val="tx2"/>
                </a:solidFill>
              </a:rPr>
              <a:t>Objective: </a:t>
            </a:r>
            <a:r>
              <a:rPr lang="en-US" dirty="0">
                <a:solidFill>
                  <a:schemeClr val="tx2"/>
                </a:solidFill>
              </a:rPr>
              <a:t>Set prices to maximize revenue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FCE97-9340-3976-9817-57B2B6BC319E}"/>
              </a:ext>
            </a:extLst>
          </p:cNvPr>
          <p:cNvSpPr txBox="1"/>
          <p:nvPr/>
        </p:nvSpPr>
        <p:spPr>
          <a:xfrm>
            <a:off x="1692234" y="4818726"/>
            <a:ext cx="5759532" cy="101566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Research Questions: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What’s the difference between BUDP and HUDP?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How effective is a single price for HUDP?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533EC-AA5A-EFAF-97C2-DDCF82FFFFAE}"/>
              </a:ext>
            </a:extLst>
          </p:cNvPr>
          <p:cNvSpPr txBox="1"/>
          <p:nvPr/>
        </p:nvSpPr>
        <p:spPr>
          <a:xfrm>
            <a:off x="1005840" y="6215875"/>
            <a:ext cx="8035290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[1] Aggarwal et al, 2004. Algorithms for Multi-Product Pricing.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[2] </a:t>
            </a:r>
            <a:r>
              <a:rPr lang="en-US" sz="1000" i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Rusmevichiting</a:t>
            </a:r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 et al, 2006. A Non-Parametric Approach to Multi-Product Pricing.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[3] </a:t>
            </a:r>
            <a:r>
              <a:rPr lang="en-US" sz="1000" i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Briest</a:t>
            </a:r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 and Krysta., 2007. Buying Cheap is Expensive: Hardness of Non-Parametric Multi-Product Pricing.</a:t>
            </a:r>
          </a:p>
        </p:txBody>
      </p:sp>
    </p:spTree>
    <p:extLst>
      <p:ext uri="{BB962C8B-B14F-4D97-AF65-F5344CB8AC3E}">
        <p14:creationId xmlns:p14="http://schemas.microsoft.com/office/powerpoint/2010/main" val="610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Contributions</a:t>
            </a:r>
            <a:endParaRPr lang="en-US" sz="3600" dirty="0"/>
          </a:p>
        </p:txBody>
      </p:sp>
      <p:sp>
        <p:nvSpPr>
          <p:cNvPr id="61" name="Rectangle 60"/>
          <p:cNvSpPr/>
          <p:nvPr/>
        </p:nvSpPr>
        <p:spPr>
          <a:xfrm>
            <a:off x="617220" y="1569106"/>
            <a:ext cx="77817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C1: </a:t>
            </a:r>
            <a:r>
              <a:rPr lang="en-US" altLang="zh-CN" b="1" i="1" dirty="0"/>
              <a:t>When valuations are independent and identical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A single price is optimal for HUDP.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C2: </a:t>
            </a:r>
            <a:r>
              <a:rPr lang="en-US" altLang="zh-CN" b="1" i="1" dirty="0"/>
              <a:t>When valuations are independent but not identical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Single price approximates the optimal differentiated pricing.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C3: </a:t>
            </a:r>
            <a:r>
              <a:rPr lang="en-US" altLang="zh-CN" b="1" i="1" dirty="0"/>
              <a:t>When valuations are dependent but identical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Single price is not optimal, but can approximate the optimal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E3071CE-E127-5A15-7366-DEF40AD9D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8979516"/>
                  </p:ext>
                </p:extLst>
              </p:nvPr>
            </p:nvGraphicFramePr>
            <p:xfrm>
              <a:off x="1876512" y="4386976"/>
              <a:ext cx="5791026" cy="1525431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{93296810-A885-4BE3-A3E7-6D5BEEA58F35}</a:tableStyleId>
                  </a:tblPr>
                  <a:tblGrid>
                    <a:gridCol w="1930342">
                      <a:extLst>
                        <a:ext uri="{9D8B030D-6E8A-4147-A177-3AD203B41FA5}">
                          <a16:colId xmlns:a16="http://schemas.microsoft.com/office/drawing/2014/main" val="694117220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94082256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50001747"/>
                        </a:ext>
                      </a:extLst>
                    </a:gridCol>
                  </a:tblGrid>
                  <a:tr h="575311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Single Price Approximation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BUDP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HUDP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2425028"/>
                      </a:ext>
                    </a:extLst>
                  </a:tr>
                  <a:tr h="38195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IID Valuations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[1,2]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5365764"/>
                      </a:ext>
                    </a:extLst>
                  </a:tr>
                  <a:tr h="503397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tx2"/>
                              </a:solidFill>
                            </a:rPr>
                            <a:t>Indep</a:t>
                          </a: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., MHR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2.62</a:t>
                          </a:r>
                          <a:r>
                            <a:rPr lang="en-US" baseline="30000" dirty="0"/>
                            <a:t>[3,4]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aseline="30000" dirty="0" smtClean="0"/>
                                      <m:t>2 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aseline="0" dirty="0" smtClean="0"/>
                                      <m:t>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aseline="0" dirty="0" smtClean="0"/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aseline="0" dirty="0" smtClean="0"/>
                                      <m:t> − 1)/(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−1) 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782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E3071CE-E127-5A15-7366-DEF40AD9D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8979516"/>
                  </p:ext>
                </p:extLst>
              </p:nvPr>
            </p:nvGraphicFramePr>
            <p:xfrm>
              <a:off x="1876512" y="4386976"/>
              <a:ext cx="5791026" cy="1525431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{93296810-A885-4BE3-A3E7-6D5BEEA58F35}</a:tableStyleId>
                  </a:tblPr>
                  <a:tblGrid>
                    <a:gridCol w="1930342">
                      <a:extLst>
                        <a:ext uri="{9D8B030D-6E8A-4147-A177-3AD203B41FA5}">
                          <a16:colId xmlns:a16="http://schemas.microsoft.com/office/drawing/2014/main" val="694117220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94082256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5000174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Single Price Approximation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BUDP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HUDP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2425028"/>
                      </a:ext>
                    </a:extLst>
                  </a:tr>
                  <a:tr h="38195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IID Valuations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[1,2]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5365764"/>
                      </a:ext>
                    </a:extLst>
                  </a:tr>
                  <a:tr h="503397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tx2"/>
                              </a:solidFill>
                            </a:rPr>
                            <a:t>Indep</a:t>
                          </a: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., MHR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2.62</a:t>
                          </a:r>
                          <a:r>
                            <a:rPr lang="en-US" baseline="30000" dirty="0"/>
                            <a:t>[3,4]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316" t="-207500" r="-658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782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A03EF31-6329-156B-1E43-1EFD961BD949}"/>
              </a:ext>
            </a:extLst>
          </p:cNvPr>
          <p:cNvSpPr txBox="1"/>
          <p:nvPr/>
        </p:nvSpPr>
        <p:spPr>
          <a:xfrm>
            <a:off x="1005840" y="6061987"/>
            <a:ext cx="803529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[1] Chawla et al, 2007. Algorithmic Pricing via Virtual Valuations.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[2]Chawla et al., 2010. Multi-parameter Mechanism Design and Sequential Posted Pricing 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[3] </a:t>
            </a:r>
            <a:r>
              <a:rPr lang="en-US" sz="1000" i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Alaei</a:t>
            </a:r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 et al., 2015. Optimal Auctions vs. Anonymous Pricing.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[4] </a:t>
            </a:r>
            <a:r>
              <a:rPr lang="en-US" sz="1000" i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Jin</a:t>
            </a:r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 et al.,, 2019. Tight Approximation Ratio of Anonymous Pricing</a:t>
            </a:r>
          </a:p>
        </p:txBody>
      </p:sp>
    </p:spTree>
    <p:extLst>
      <p:ext uri="{BB962C8B-B14F-4D97-AF65-F5344CB8AC3E}">
        <p14:creationId xmlns:p14="http://schemas.microsoft.com/office/powerpoint/2010/main" val="2167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Contributions</a:t>
            </a:r>
            <a:endParaRPr lang="en-US" sz="3600" dirty="0"/>
          </a:p>
        </p:txBody>
      </p:sp>
      <p:sp>
        <p:nvSpPr>
          <p:cNvPr id="61" name="Rectangle 60"/>
          <p:cNvSpPr/>
          <p:nvPr/>
        </p:nvSpPr>
        <p:spPr>
          <a:xfrm>
            <a:off x="617220" y="1569106"/>
            <a:ext cx="76010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C1: </a:t>
            </a:r>
            <a:r>
              <a:rPr lang="en-US" altLang="zh-CN" b="1" i="1" dirty="0"/>
              <a:t>When valuations are independent and identical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A single price is optimal for HUDP. Value of discrimination in BUDP IID settings is due solely to quasi-linear utility maximizing effects.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C2: </a:t>
            </a:r>
            <a:r>
              <a:rPr lang="en-US" altLang="zh-CN" b="1" i="1" dirty="0"/>
              <a:t>When valuations are independent but not identical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Single price approximates the optimal when </a:t>
            </a:r>
            <a:r>
              <a:rPr lang="en-US" dirty="0" err="1">
                <a:solidFill>
                  <a:schemeClr val="tx2"/>
                </a:solidFill>
              </a:rPr>
              <a:t>indep</a:t>
            </a:r>
            <a:r>
              <a:rPr lang="en-US" dirty="0">
                <a:solidFill>
                  <a:schemeClr val="tx2"/>
                </a:solidFill>
              </a:rPr>
              <a:t>. and MHR.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C3: </a:t>
            </a:r>
            <a:r>
              <a:rPr lang="en-US" altLang="zh-CN" b="1" i="1" dirty="0"/>
              <a:t>When valuations are dependent but identical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Single price is not optimal, but approximates optimal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E3071CE-E127-5A15-7366-DEF40AD9D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6179729"/>
                  </p:ext>
                </p:extLst>
              </p:nvPr>
            </p:nvGraphicFramePr>
            <p:xfrm>
              <a:off x="1876512" y="4386976"/>
              <a:ext cx="5791026" cy="1525431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{93296810-A885-4BE3-A3E7-6D5BEEA58F35}</a:tableStyleId>
                  </a:tblPr>
                  <a:tblGrid>
                    <a:gridCol w="1930342">
                      <a:extLst>
                        <a:ext uri="{9D8B030D-6E8A-4147-A177-3AD203B41FA5}">
                          <a16:colId xmlns:a16="http://schemas.microsoft.com/office/drawing/2014/main" val="694117220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94082256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50001747"/>
                        </a:ext>
                      </a:extLst>
                    </a:gridCol>
                  </a:tblGrid>
                  <a:tr h="575311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Single Price Approximation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BUDP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HUDP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2425028"/>
                      </a:ext>
                    </a:extLst>
                  </a:tr>
                  <a:tr h="38195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IID Valuations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[1,2]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5365764"/>
                      </a:ext>
                    </a:extLst>
                  </a:tr>
                  <a:tr h="503397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tx2"/>
                              </a:solidFill>
                            </a:rPr>
                            <a:t>Indep</a:t>
                          </a: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., MHR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2.62</a:t>
                          </a:r>
                          <a:r>
                            <a:rPr lang="en-US" baseline="30000" dirty="0"/>
                            <a:t>[3,4]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2.302…</m:t>
                                </m:r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782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E3071CE-E127-5A15-7366-DEF40AD9D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6179729"/>
                  </p:ext>
                </p:extLst>
              </p:nvPr>
            </p:nvGraphicFramePr>
            <p:xfrm>
              <a:off x="1876512" y="4386976"/>
              <a:ext cx="5791026" cy="1525431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{93296810-A885-4BE3-A3E7-6D5BEEA58F35}</a:tableStyleId>
                  </a:tblPr>
                  <a:tblGrid>
                    <a:gridCol w="1930342">
                      <a:extLst>
                        <a:ext uri="{9D8B030D-6E8A-4147-A177-3AD203B41FA5}">
                          <a16:colId xmlns:a16="http://schemas.microsoft.com/office/drawing/2014/main" val="694117220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94082256"/>
                        </a:ext>
                      </a:extLst>
                    </a:gridCol>
                    <a:gridCol w="1930342">
                      <a:extLst>
                        <a:ext uri="{9D8B030D-6E8A-4147-A177-3AD203B41FA5}">
                          <a16:colId xmlns:a16="http://schemas.microsoft.com/office/drawing/2014/main" val="135000174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Single Price Approximation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BUDP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/>
                              </a:solidFill>
                            </a:rPr>
                            <a:t>HUDP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2425028"/>
                      </a:ext>
                    </a:extLst>
                  </a:tr>
                  <a:tr h="38195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IID Valuations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[1,2]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5365764"/>
                      </a:ext>
                    </a:extLst>
                  </a:tr>
                  <a:tr h="503397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tx2"/>
                              </a:solidFill>
                            </a:rPr>
                            <a:t>Indep</a:t>
                          </a: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., MHR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2.62</a:t>
                          </a:r>
                          <a:r>
                            <a:rPr lang="en-US" baseline="30000" dirty="0"/>
                            <a:t>[3,4]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316" t="-207500" r="-658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782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A03EF31-6329-156B-1E43-1EFD961BD949}"/>
              </a:ext>
            </a:extLst>
          </p:cNvPr>
          <p:cNvSpPr txBox="1"/>
          <p:nvPr/>
        </p:nvSpPr>
        <p:spPr>
          <a:xfrm>
            <a:off x="1005840" y="6061987"/>
            <a:ext cx="803529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[1] Chawla et al, 2007. Algorithmic Pricing via Virtual Valuations.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[2]Chawla et al., 2010. Multi-parameter Mechanism Design and Sequential Posted Pricing 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[3] </a:t>
            </a:r>
            <a:r>
              <a:rPr lang="en-US" sz="1000" i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Alaei</a:t>
            </a:r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 et al., 2015. Optimal Auctions vs. Anonymous Pricing.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[4] </a:t>
            </a:r>
            <a:r>
              <a:rPr lang="en-US" sz="1000" i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Jin</a:t>
            </a:r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 et al.,, 2019. Tight Approximation Ratio of Anonymous Pricing</a:t>
            </a:r>
          </a:p>
        </p:txBody>
      </p:sp>
    </p:spTree>
    <p:extLst>
      <p:ext uri="{BB962C8B-B14F-4D97-AF65-F5344CB8AC3E}">
        <p14:creationId xmlns:p14="http://schemas.microsoft.com/office/powerpoint/2010/main" val="378809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184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HUPD, IID Valuations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183847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Optimal for IID Valuations].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 distribution V ~ F such that valuations for N items are drawn IID, a </a:t>
            </a:r>
            <a:r>
              <a:rPr lang="en-US" sz="2000" b="1" dirty="0"/>
              <a:t>single price </a:t>
            </a:r>
            <a:r>
              <a:rPr lang="en-US" sz="2000" dirty="0"/>
              <a:t>for all items maximizes expected Hicksian revenue.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28650" y="4033991"/>
            <a:ext cx="801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Remarks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For Hicksian demand, there is no value in discriminatory pricing!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The BUPD discrimination is fully driven by the quasi-linear utility maximizing assumption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Over-estimates the effect in practice?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2D09FF5-0266-684F-BB56-83F37B17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184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HUPD, IID Valuations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183847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Optimal for IID Valuations].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 distribution V ~ F such that valuations for N items are drawn IID, a </a:t>
            </a:r>
            <a:r>
              <a:rPr lang="en-US" sz="2000" b="1" dirty="0"/>
              <a:t>single price </a:t>
            </a:r>
            <a:r>
              <a:rPr lang="en-US" sz="2000" dirty="0"/>
              <a:t>for all items maximizes expected Hicksian revenue.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28650" y="4033991"/>
            <a:ext cx="801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Proof Sketch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Direct proof follows from a nice inductive argument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No detour through auction theory, prophet inequalities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Polynomial time whereas BUDP is NP-Hard</a:t>
            </a:r>
            <a:r>
              <a:rPr lang="en-US" baseline="30000" dirty="0">
                <a:solidFill>
                  <a:schemeClr val="tx2"/>
                </a:solidFill>
              </a:rPr>
              <a:t>[1,2]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Easy proof when N = 2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E8C94-C97B-301A-C3E5-2F2CD13AF38F}"/>
              </a:ext>
            </a:extLst>
          </p:cNvPr>
          <p:cNvSpPr txBox="1"/>
          <p:nvPr/>
        </p:nvSpPr>
        <p:spPr>
          <a:xfrm>
            <a:off x="1005840" y="6369763"/>
            <a:ext cx="803529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[1] Chen et al, 2014. The Complexity of Optimal Multidimensional Pricing.</a:t>
            </a:r>
          </a:p>
          <a:p>
            <a:pPr algn="r"/>
            <a:r>
              <a:rPr lang="en-US" sz="1000" i="1" dirty="0">
                <a:latin typeface="Baskerville" panose="02020502070401020303" pitchFamily="18" charset="0"/>
                <a:ea typeface="Baskerville" panose="02020502070401020303" pitchFamily="18" charset="0"/>
              </a:rPr>
              <a:t>[2] Cai and Daskalakis, 2015. Extreme Value Theorems for Optimal Multidimensional Pricing.</a:t>
            </a:r>
          </a:p>
        </p:txBody>
      </p:sp>
    </p:spTree>
    <p:extLst>
      <p:ext uri="{BB962C8B-B14F-4D97-AF65-F5344CB8AC3E}">
        <p14:creationId xmlns:p14="http://schemas.microsoft.com/office/powerpoint/2010/main" val="20014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184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HUPD, IID Valuations N = 2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183847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Optimal for IID Valuations].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 distribution V ~ F such that valuations for N items are drawn IID, a </a:t>
            </a:r>
            <a:r>
              <a:rPr lang="en-US" sz="2000" b="1" dirty="0"/>
              <a:t>single price </a:t>
            </a:r>
            <a:r>
              <a:rPr lang="en-US" sz="2000" dirty="0"/>
              <a:t>for all items maximizes expected Hicksian revenue.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28650" y="3942550"/>
            <a:ext cx="378333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Proof N = 2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Draw out the valuation space.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Nine events to consider.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A blue squares with black text&#10;&#10;Description automatically generated">
            <a:extLst>
              <a:ext uri="{FF2B5EF4-FFF2-40B4-BE49-F238E27FC236}">
                <a16:creationId xmlns:a16="http://schemas.microsoft.com/office/drawing/2014/main" id="{6E456CAB-4C75-15E2-16D6-1E512B7F8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21" y="3682872"/>
            <a:ext cx="3692041" cy="3095634"/>
          </a:xfrm>
          <a:prstGeom prst="rect">
            <a:avLst/>
          </a:prstGeom>
        </p:spPr>
      </p:pic>
      <p:pic>
        <p:nvPicPr>
          <p:cNvPr id="5" name="Picture 4" descr="A group of math equations&#10;&#10;Description automatically generated">
            <a:extLst>
              <a:ext uri="{FF2B5EF4-FFF2-40B4-BE49-F238E27FC236}">
                <a16:creationId xmlns:a16="http://schemas.microsoft.com/office/drawing/2014/main" id="{66AF7B80-D48F-BD70-6BC2-722CDB617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01" y="4889500"/>
            <a:ext cx="2481289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184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HUPD, IID Valuations N = 2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99561DE-9AF1-4988-BE70-2BEBDF13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183847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Optimal for IID Valuations].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 distribution V ~ F such that valuations for N items are drawn IID, a </a:t>
            </a:r>
            <a:r>
              <a:rPr lang="en-US" sz="2000" b="1" dirty="0"/>
              <a:t>single price </a:t>
            </a:r>
            <a:r>
              <a:rPr lang="en-US" sz="2000" dirty="0"/>
              <a:t>for all items maximizes expected Hicksian revenue.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28650" y="3942550"/>
            <a:ext cx="378333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Proof N = 2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Draw out the valuation space.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Nine events to consider.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Two conditions: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SP(p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) &lt; DP(p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p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SP(p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) &lt; DP(p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p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Algebra gives the contradiction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A blue squares with black text&#10;&#10;Description automatically generated">
            <a:extLst>
              <a:ext uri="{FF2B5EF4-FFF2-40B4-BE49-F238E27FC236}">
                <a16:creationId xmlns:a16="http://schemas.microsoft.com/office/drawing/2014/main" id="{6E456CAB-4C75-15E2-16D6-1E512B7F8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21" y="3682872"/>
            <a:ext cx="3692041" cy="30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F212F9-49B3-D5DB-CD15-D22A4BF01F19}"/>
              </a:ext>
            </a:extLst>
          </p:cNvPr>
          <p:cNvSpPr/>
          <p:nvPr/>
        </p:nvSpPr>
        <p:spPr>
          <a:xfrm>
            <a:off x="486696" y="2147199"/>
            <a:ext cx="8028654" cy="2276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A221622-F7B4-2935-161B-2FD48F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Independent, Non-Identical Valuations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8790CCA-9535-336D-F421-A77F6A1D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70470174-4678-5279-2BBC-7B9419F3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237568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Nearly Optimal for </a:t>
            </a:r>
            <a:r>
              <a:rPr lang="en-US" sz="2000" u="sng" dirty="0" err="1">
                <a:solidFill>
                  <a:schemeClr val="tx1"/>
                </a:solidFill>
              </a:rPr>
              <a:t>Indep</a:t>
            </a:r>
            <a:r>
              <a:rPr lang="en-US" sz="2000" u="sng" dirty="0">
                <a:solidFill>
                  <a:schemeClr val="tx1"/>
                </a:solidFill>
              </a:rPr>
              <a:t>., MHR].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valued, MHR distributions {V</a:t>
            </a:r>
            <a:r>
              <a:rPr lang="en-US" sz="2000" baseline="-25000" dirty="0"/>
              <a:t>i</a:t>
            </a:r>
            <a:r>
              <a:rPr lang="en-US" sz="2000" dirty="0"/>
              <a:t>} such that valuations for N items are drawn independently, a single price is a 2.302.. approximation of the optimal Hicksian differentiated pricing revenue.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87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A221622-F7B4-2935-161B-2FD48F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Independent, Non-Identical Valuations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8790CCA-9535-336D-F421-A77F6A1D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61E5-837B-749F-B8AD-229485F1132E}"/>
              </a:ext>
            </a:extLst>
          </p:cNvPr>
          <p:cNvSpPr txBox="1"/>
          <p:nvPr/>
        </p:nvSpPr>
        <p:spPr>
          <a:xfrm>
            <a:off x="628650" y="4468331"/>
            <a:ext cx="812673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Remarks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Monotone-hazard rate distributions have non-decreasing hazard rates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Light-tailed distributions which include uniform, exponential etc.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Without MHR no constant approx. is possible in HUDP or BUDP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A6EB7-D742-6982-DDE7-759CA734FC4F}"/>
              </a:ext>
            </a:extLst>
          </p:cNvPr>
          <p:cNvSpPr/>
          <p:nvPr/>
        </p:nvSpPr>
        <p:spPr>
          <a:xfrm>
            <a:off x="486696" y="2147199"/>
            <a:ext cx="8028654" cy="2276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8CC8227E-04D4-248C-DA06-58048C8B3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237568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Nearly Optimal for </a:t>
            </a:r>
            <a:r>
              <a:rPr lang="en-US" sz="2000" u="sng" dirty="0" err="1">
                <a:solidFill>
                  <a:schemeClr val="tx1"/>
                </a:solidFill>
              </a:rPr>
              <a:t>Indep</a:t>
            </a:r>
            <a:r>
              <a:rPr lang="en-US" sz="2000" u="sng" dirty="0">
                <a:solidFill>
                  <a:schemeClr val="tx1"/>
                </a:solidFill>
              </a:rPr>
              <a:t>., MHR].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valued, </a:t>
            </a:r>
            <a:r>
              <a:rPr lang="en-US" sz="2000" b="1" dirty="0">
                <a:solidFill>
                  <a:schemeClr val="accent1"/>
                </a:solidFill>
              </a:rPr>
              <a:t>MHR</a:t>
            </a:r>
            <a:r>
              <a:rPr lang="en-US" sz="2000" dirty="0"/>
              <a:t> distributions {V</a:t>
            </a:r>
            <a:r>
              <a:rPr lang="en-US" sz="2000" baseline="-25000" dirty="0"/>
              <a:t>i</a:t>
            </a:r>
            <a:r>
              <a:rPr lang="en-US" sz="2000" dirty="0"/>
              <a:t>} such that valuations for N items are drawn independently, a single price is a 2.302.. approximation of the optimal Hicksian differentiated pricing revenue.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A221622-F7B4-2935-161B-2FD48F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Independent, Non-Identical Valuations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8790CCA-9535-336D-F421-A77F6A1D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61E5-837B-749F-B8AD-229485F1132E}"/>
              </a:ext>
            </a:extLst>
          </p:cNvPr>
          <p:cNvSpPr txBox="1"/>
          <p:nvPr/>
        </p:nvSpPr>
        <p:spPr>
          <a:xfrm>
            <a:off x="628650" y="4468331"/>
            <a:ext cx="81267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Remarks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Monotone-hazard rate distributions have non-decreasing hazard rates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This approximation is improved over BUDP case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Direct proof, no detour through auctions, prophet inequalities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922CDC-3D6A-40C0-1F5B-6175100FD865}"/>
              </a:ext>
            </a:extLst>
          </p:cNvPr>
          <p:cNvSpPr/>
          <p:nvPr/>
        </p:nvSpPr>
        <p:spPr>
          <a:xfrm>
            <a:off x="486696" y="2147199"/>
            <a:ext cx="8028654" cy="2276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E68FBDF0-4DFB-1507-0DD5-BE658CB3F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237568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Nearly Optimal for </a:t>
            </a:r>
            <a:r>
              <a:rPr lang="en-US" sz="2000" u="sng" dirty="0" err="1">
                <a:solidFill>
                  <a:schemeClr val="tx1"/>
                </a:solidFill>
              </a:rPr>
              <a:t>Indep</a:t>
            </a:r>
            <a:r>
              <a:rPr lang="en-US" sz="2000" u="sng" dirty="0">
                <a:solidFill>
                  <a:schemeClr val="tx1"/>
                </a:solidFill>
              </a:rPr>
              <a:t>., MHR].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valued, MHR distributions {V</a:t>
            </a:r>
            <a:r>
              <a:rPr lang="en-US" sz="2000" baseline="-25000" dirty="0"/>
              <a:t>i</a:t>
            </a:r>
            <a:r>
              <a:rPr lang="en-US" sz="2000" dirty="0"/>
              <a:t>} such that valuations for N items are drawn independently, a single price is a 2.302.. approximation of the optimal Hicksian differentiated pricing revenue.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7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Unit Demand Pricing Problem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discriminatory pricing </a:t>
            </a:r>
            <a:r>
              <a:rPr lang="en-US" altLang="zh-CN" sz="2000" dirty="0">
                <a:solidFill>
                  <a:schemeClr val="tx2"/>
                </a:solidFill>
              </a:rPr>
              <a:t>charges different prices for equivalent versions of a good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Often occurs for substitutable goods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i="1" dirty="0">
                <a:solidFill>
                  <a:schemeClr val="tx2"/>
                </a:solidFill>
              </a:rPr>
              <a:t>Ex</a:t>
            </a:r>
            <a:r>
              <a:rPr lang="en-US" dirty="0">
                <a:solidFill>
                  <a:schemeClr val="tx2"/>
                </a:solidFill>
              </a:rPr>
              <a:t>. Products that are the same up to choice of color, cut, etc.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Common way to rebalance inventory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INFORMS Optimization 2024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10FD4-A51E-BFA0-0BE9-A92545B0C4CD}"/>
              </a:ext>
            </a:extLst>
          </p:cNvPr>
          <p:cNvGrpSpPr/>
          <p:nvPr/>
        </p:nvGrpSpPr>
        <p:grpSpPr>
          <a:xfrm>
            <a:off x="960121" y="3793956"/>
            <a:ext cx="3451860" cy="2364470"/>
            <a:chOff x="1578279" y="1529550"/>
            <a:chExt cx="6132280" cy="43990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CEF70C-6F2A-49F2-3160-35AA095249B3}"/>
                </a:ext>
              </a:extLst>
            </p:cNvPr>
            <p:cNvGrpSpPr/>
            <p:nvPr/>
          </p:nvGrpSpPr>
          <p:grpSpPr>
            <a:xfrm>
              <a:off x="2328700" y="1690689"/>
              <a:ext cx="5381859" cy="4237877"/>
              <a:chOff x="3067736" y="1100667"/>
              <a:chExt cx="6048834" cy="469446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5AB46DE-1FAF-9EFB-9E57-6C8CE1E1BE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5308"/>
              <a:stretch/>
            </p:blipFill>
            <p:spPr>
              <a:xfrm>
                <a:off x="3236256" y="1696469"/>
                <a:ext cx="1964267" cy="291438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CE6ADD5-E502-EEBF-3C23-811D930E7B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035"/>
              <a:stretch/>
            </p:blipFill>
            <p:spPr>
              <a:xfrm>
                <a:off x="5490667" y="1841910"/>
                <a:ext cx="2036341" cy="297016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27D1AA1-476E-EB41-9126-36AE0343D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60" b="79940"/>
              <a:stretch/>
            </p:blipFill>
            <p:spPr>
              <a:xfrm>
                <a:off x="3860799" y="1100667"/>
                <a:ext cx="3541057" cy="59580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258678F-D206-BD42-9DF5-EDC5C1502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53" t="51746" b="11741"/>
              <a:stretch/>
            </p:blipFill>
            <p:spPr>
              <a:xfrm>
                <a:off x="3080074" y="4304687"/>
                <a:ext cx="3632057" cy="1064127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2A25FDE-1CAC-DB46-F9DD-E70435EBBA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5" t="21226" b="66572"/>
              <a:stretch/>
            </p:blipFill>
            <p:spPr>
              <a:xfrm>
                <a:off x="3067736" y="5372212"/>
                <a:ext cx="3650039" cy="3556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AD60205-5FD9-B5D6-9066-79F32C0DBC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61" t="19782" b="67106"/>
              <a:stretch/>
            </p:blipFill>
            <p:spPr>
              <a:xfrm>
                <a:off x="5490667" y="5405670"/>
                <a:ext cx="3625903" cy="3894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1E9B902-059E-4256-AFE1-606A4524FC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049" t="49099" r="10615" b="17265"/>
              <a:stretch/>
            </p:blipFill>
            <p:spPr>
              <a:xfrm>
                <a:off x="5589049" y="4318667"/>
                <a:ext cx="2963333" cy="999067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BAE313-9226-AEC4-890E-6C6CFCCB7C3F}"/>
                </a:ext>
              </a:extLst>
            </p:cNvPr>
            <p:cNvSpPr/>
            <p:nvPr/>
          </p:nvSpPr>
          <p:spPr>
            <a:xfrm>
              <a:off x="1578279" y="1529550"/>
              <a:ext cx="5849655" cy="4359058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A42DD3-B72A-7A15-2B66-D92B54904F33}"/>
              </a:ext>
            </a:extLst>
          </p:cNvPr>
          <p:cNvSpPr txBox="1"/>
          <p:nvPr/>
        </p:nvSpPr>
        <p:spPr>
          <a:xfrm>
            <a:off x="1362581" y="61213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14.99 $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2E773-7868-8B63-C550-0520C63A2AC9}"/>
              </a:ext>
            </a:extLst>
          </p:cNvPr>
          <p:cNvSpPr txBox="1"/>
          <p:nvPr/>
        </p:nvSpPr>
        <p:spPr>
          <a:xfrm>
            <a:off x="2647692" y="6117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17.99 $</a:t>
            </a:r>
          </a:p>
        </p:txBody>
      </p:sp>
    </p:spTree>
    <p:extLst>
      <p:ext uri="{BB962C8B-B14F-4D97-AF65-F5344CB8AC3E}">
        <p14:creationId xmlns:p14="http://schemas.microsoft.com/office/powerpoint/2010/main" val="31744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A221622-F7B4-2935-161B-2FD48F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Independent, Non-Identical Valuations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8790CCA-9535-336D-F421-A77F6A1D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61E5-837B-749F-B8AD-229485F1132E}"/>
              </a:ext>
            </a:extLst>
          </p:cNvPr>
          <p:cNvSpPr txBox="1"/>
          <p:nvPr/>
        </p:nvSpPr>
        <p:spPr>
          <a:xfrm>
            <a:off x="628650" y="4468331"/>
            <a:ext cx="812673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Remarks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Monotone-hazard rate distributions have non-decreasing hazard rates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This approximation is improved over BUDP case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Lower bound construction of 2, valued based differentiated pricing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609B-5EDC-3616-F466-7C0CB1E6D560}"/>
              </a:ext>
            </a:extLst>
          </p:cNvPr>
          <p:cNvSpPr/>
          <p:nvPr/>
        </p:nvSpPr>
        <p:spPr>
          <a:xfrm>
            <a:off x="486696" y="2147199"/>
            <a:ext cx="8028654" cy="2276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07C44E6B-08D1-7154-9F4B-C3EAB7A8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8" y="2375689"/>
            <a:ext cx="7632459" cy="20477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</a:t>
            </a:r>
            <a:r>
              <a:rPr lang="en-US" sz="2000" u="sng" dirty="0">
                <a:solidFill>
                  <a:schemeClr val="tx1"/>
                </a:solidFill>
              </a:rPr>
              <a:t>[Single Price is Nearly Optimal for </a:t>
            </a:r>
            <a:r>
              <a:rPr lang="en-US" sz="2000" u="sng" dirty="0" err="1">
                <a:solidFill>
                  <a:schemeClr val="tx1"/>
                </a:solidFill>
              </a:rPr>
              <a:t>Indep</a:t>
            </a:r>
            <a:r>
              <a:rPr lang="en-US" sz="2000" u="sng" dirty="0">
                <a:solidFill>
                  <a:schemeClr val="tx1"/>
                </a:solidFill>
              </a:rPr>
              <a:t>., MHR].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For any positive valued, MHR distributions {V</a:t>
            </a:r>
            <a:r>
              <a:rPr lang="en-US" sz="2000" baseline="-25000" dirty="0"/>
              <a:t>i</a:t>
            </a:r>
            <a:r>
              <a:rPr lang="en-US" sz="2000" dirty="0"/>
              <a:t>} such that valuations for N items are drawn independently, a single price is a 2.302.. approximation of the optimal Hicksian differentiated pricing revenue.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773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Cut for time!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1809694"/>
            <a:ext cx="7886245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Exchangeable distributions! These are the most general symmetric environments, identical but not independent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There is value of discriminatory pricing in this case!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Prove the efficacy of a single price.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Shift distributions!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These are shifted distributions that are otherwise IID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Model of regression outputs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C161-B704-CD4F-8807-868F2C6F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9"/>
            <a:ext cx="7886700" cy="1186862"/>
          </a:xfrm>
        </p:spPr>
        <p:txBody>
          <a:bodyPr>
            <a:no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Full paper is </a:t>
            </a:r>
            <a:r>
              <a:rPr lang="en-US" sz="1600" b="1" i="1" dirty="0">
                <a:solidFill>
                  <a:schemeClr val="tx2"/>
                </a:solidFill>
              </a:rPr>
              <a:t>Coming Soon</a:t>
            </a: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Comments, questions @ 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mhamilton@katz.pitt.edu</a:t>
            </a:r>
            <a:r>
              <a:rPr lang="en-US" sz="1600" dirty="0">
                <a:solidFill>
                  <a:schemeClr val="tx2"/>
                </a:solidFill>
              </a:rPr>
              <a:t>  </a:t>
            </a: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More papers: 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https://mhamilton-pitt.github.io/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endParaRPr lang="en-US" sz="16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Unit Demand Pricing Problem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discriminatory pricing </a:t>
            </a:r>
            <a:r>
              <a:rPr lang="en-US" altLang="zh-CN" sz="2000" dirty="0">
                <a:solidFill>
                  <a:schemeClr val="tx2"/>
                </a:solidFill>
              </a:rPr>
              <a:t>charges different prices for equivalent versions of a good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Often occurs for substitutable goods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differentiated pricing </a:t>
            </a:r>
            <a:r>
              <a:rPr lang="en-US" altLang="zh-CN" sz="2000" dirty="0">
                <a:solidFill>
                  <a:schemeClr val="tx2"/>
                </a:solidFill>
              </a:rPr>
              <a:t>charges different prices for non-equivalent versions of a good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/>
              <a:t>INFORMS Optimization 2024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71D411-5B95-E643-3C48-83F8540B1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98" y="3876034"/>
            <a:ext cx="4238564" cy="2160533"/>
          </a:xfrm>
          <a:prstGeom prst="round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4510FD4-A51E-BFA0-0BE9-A92545B0C4CD}"/>
              </a:ext>
            </a:extLst>
          </p:cNvPr>
          <p:cNvGrpSpPr/>
          <p:nvPr/>
        </p:nvGrpSpPr>
        <p:grpSpPr>
          <a:xfrm>
            <a:off x="960121" y="3793956"/>
            <a:ext cx="3451860" cy="2364470"/>
            <a:chOff x="1578279" y="1529550"/>
            <a:chExt cx="6132280" cy="43990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CEF70C-6F2A-49F2-3160-35AA095249B3}"/>
                </a:ext>
              </a:extLst>
            </p:cNvPr>
            <p:cNvGrpSpPr/>
            <p:nvPr/>
          </p:nvGrpSpPr>
          <p:grpSpPr>
            <a:xfrm>
              <a:off x="2328700" y="1690689"/>
              <a:ext cx="5381859" cy="4237877"/>
              <a:chOff x="3067736" y="1100667"/>
              <a:chExt cx="6048834" cy="469446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5AB46DE-1FAF-9EFB-9E57-6C8CE1E1BE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5308"/>
              <a:stretch/>
            </p:blipFill>
            <p:spPr>
              <a:xfrm>
                <a:off x="3236256" y="1696469"/>
                <a:ext cx="1964267" cy="291438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CE6ADD5-E502-EEBF-3C23-811D930E7B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035"/>
              <a:stretch/>
            </p:blipFill>
            <p:spPr>
              <a:xfrm>
                <a:off x="5490667" y="1841910"/>
                <a:ext cx="2036341" cy="297016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27D1AA1-476E-EB41-9126-36AE0343D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60" b="79940"/>
              <a:stretch/>
            </p:blipFill>
            <p:spPr>
              <a:xfrm>
                <a:off x="3860799" y="1100667"/>
                <a:ext cx="3541057" cy="59580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258678F-D206-BD42-9DF5-EDC5C1502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53" t="51746" b="11741"/>
              <a:stretch/>
            </p:blipFill>
            <p:spPr>
              <a:xfrm>
                <a:off x="3080074" y="4304687"/>
                <a:ext cx="3632057" cy="1064127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2A25FDE-1CAC-DB46-F9DD-E70435EBBA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5" t="21226" b="66572"/>
              <a:stretch/>
            </p:blipFill>
            <p:spPr>
              <a:xfrm>
                <a:off x="3067736" y="5372212"/>
                <a:ext cx="3650039" cy="3556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AD60205-5FD9-B5D6-9066-79F32C0DBC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61" t="19782" b="67106"/>
              <a:stretch/>
            </p:blipFill>
            <p:spPr>
              <a:xfrm>
                <a:off x="5490667" y="5405670"/>
                <a:ext cx="3625903" cy="3894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1E9B902-059E-4256-AFE1-606A4524FC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049" t="49099" r="10615" b="17265"/>
              <a:stretch/>
            </p:blipFill>
            <p:spPr>
              <a:xfrm>
                <a:off x="5589049" y="4318667"/>
                <a:ext cx="2963333" cy="999067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BAE313-9226-AEC4-890E-6C6CFCCB7C3F}"/>
                </a:ext>
              </a:extLst>
            </p:cNvPr>
            <p:cNvSpPr/>
            <p:nvPr/>
          </p:nvSpPr>
          <p:spPr>
            <a:xfrm>
              <a:off x="1578279" y="1529550"/>
              <a:ext cx="5849655" cy="4359058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48F393-B883-95D9-064E-4725409D0655}"/>
              </a:ext>
            </a:extLst>
          </p:cNvPr>
          <p:cNvSpPr txBox="1"/>
          <p:nvPr/>
        </p:nvSpPr>
        <p:spPr>
          <a:xfrm>
            <a:off x="5021475" y="603581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749 $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D9412B-1828-6815-B144-4A941E362623}"/>
              </a:ext>
            </a:extLst>
          </p:cNvPr>
          <p:cNvSpPr txBox="1"/>
          <p:nvPr/>
        </p:nvSpPr>
        <p:spPr>
          <a:xfrm>
            <a:off x="6466085" y="602743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549 $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5E42B-F20D-D026-CA52-8B30F4A47119}"/>
              </a:ext>
            </a:extLst>
          </p:cNvPr>
          <p:cNvSpPr txBox="1"/>
          <p:nvPr/>
        </p:nvSpPr>
        <p:spPr>
          <a:xfrm>
            <a:off x="7745297" y="604219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309 $</a:t>
            </a:r>
          </a:p>
        </p:txBody>
      </p:sp>
    </p:spTree>
    <p:extLst>
      <p:ext uri="{BB962C8B-B14F-4D97-AF65-F5344CB8AC3E}">
        <p14:creationId xmlns:p14="http://schemas.microsoft.com/office/powerpoint/2010/main" val="32117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19" grpId="1"/>
      <p:bldP spid="2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Discriminatory Pricing (DP)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78279" y="1507248"/>
            <a:ext cx="6132280" cy="4399016"/>
            <a:chOff x="1578279" y="1529550"/>
            <a:chExt cx="6132280" cy="4399016"/>
          </a:xfrm>
        </p:grpSpPr>
        <p:grpSp>
          <p:nvGrpSpPr>
            <p:cNvPr id="17" name="Group 16"/>
            <p:cNvGrpSpPr/>
            <p:nvPr/>
          </p:nvGrpSpPr>
          <p:grpSpPr>
            <a:xfrm>
              <a:off x="2328700" y="1690689"/>
              <a:ext cx="5381859" cy="4237877"/>
              <a:chOff x="3067736" y="1100667"/>
              <a:chExt cx="6048834" cy="4694469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5308"/>
              <a:stretch/>
            </p:blipFill>
            <p:spPr>
              <a:xfrm>
                <a:off x="3236256" y="1696469"/>
                <a:ext cx="1964267" cy="2914389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035"/>
              <a:stretch/>
            </p:blipFill>
            <p:spPr>
              <a:xfrm>
                <a:off x="5490667" y="1841910"/>
                <a:ext cx="2036341" cy="297016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60" b="79940"/>
              <a:stretch/>
            </p:blipFill>
            <p:spPr>
              <a:xfrm>
                <a:off x="3860799" y="1100667"/>
                <a:ext cx="3541057" cy="595802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53" t="51746" b="11741"/>
              <a:stretch/>
            </p:blipFill>
            <p:spPr>
              <a:xfrm>
                <a:off x="3080074" y="4304687"/>
                <a:ext cx="3632057" cy="1064127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5" t="21226" b="66572"/>
              <a:stretch/>
            </p:blipFill>
            <p:spPr>
              <a:xfrm>
                <a:off x="3067736" y="5372212"/>
                <a:ext cx="3650039" cy="35560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61" t="19782" b="67106"/>
              <a:stretch/>
            </p:blipFill>
            <p:spPr>
              <a:xfrm>
                <a:off x="5490667" y="5405670"/>
                <a:ext cx="3625903" cy="389466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049" t="49099" r="10615" b="17265"/>
              <a:stretch/>
            </p:blipFill>
            <p:spPr>
              <a:xfrm>
                <a:off x="5589049" y="4318667"/>
                <a:ext cx="2963333" cy="999067"/>
              </a:xfrm>
              <a:prstGeom prst="rect">
                <a:avLst/>
              </a:prstGeom>
            </p:spPr>
          </p:pic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FD3925-63D5-44CD-A76F-8216D4588523}"/>
                </a:ext>
              </a:extLst>
            </p:cNvPr>
            <p:cNvSpPr/>
            <p:nvPr/>
          </p:nvSpPr>
          <p:spPr>
            <a:xfrm>
              <a:off x="1578279" y="1529550"/>
              <a:ext cx="5849655" cy="4359058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520268" y="1932052"/>
            <a:ext cx="483020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Can increase seller revenue.</a:t>
            </a:r>
          </a:p>
          <a:p>
            <a:pPr marL="342900" indent="-342900">
              <a:buBlip>
                <a:blip r:embed="rId5"/>
              </a:buBlip>
            </a:pPr>
            <a:r>
              <a:rPr lang="en-US" dirty="0">
                <a:solidFill>
                  <a:schemeClr val="tx2"/>
                </a:solidFill>
              </a:rPr>
              <a:t>Even when product valuations are drawn symmetrically (i.e. </a:t>
            </a:r>
            <a:r>
              <a:rPr lang="en-US" dirty="0" err="1">
                <a:solidFill>
                  <a:schemeClr val="tx2"/>
                </a:solidFill>
              </a:rPr>
              <a:t>i.i.d.</a:t>
            </a:r>
            <a:r>
              <a:rPr lang="en-US" dirty="0">
                <a:solidFill>
                  <a:schemeClr val="tx2"/>
                </a:solidFill>
              </a:rPr>
              <a:t>).</a:t>
            </a:r>
          </a:p>
          <a:p>
            <a:pPr marL="342900" indent="-342900">
              <a:buBlip>
                <a:blip r:embed="rId5"/>
              </a:buBlip>
            </a:pPr>
            <a:r>
              <a:rPr lang="en-US" dirty="0">
                <a:solidFill>
                  <a:schemeClr val="tx2"/>
                </a:solidFill>
              </a:rPr>
              <a:t>Even without reference to inventory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Discriminates against particular segment of customers. </a:t>
            </a:r>
          </a:p>
          <a:p>
            <a:pPr marL="342900" indent="-342900">
              <a:buBlip>
                <a:blip r:embed="rId5"/>
              </a:buBlip>
            </a:pPr>
            <a:r>
              <a:rPr lang="en-US" dirty="0">
                <a:solidFill>
                  <a:schemeClr val="tx2"/>
                </a:solidFill>
              </a:rPr>
              <a:t>Since goods are of equal quality, some goods are arbitrarily higher priced.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The Power of Opaque Products in 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30417 -0.1016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Bayesian Unit-Demand Pricing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1693861"/>
            <a:ext cx="78638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Bayesian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Unit Demand Pricing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chemeClr val="tx2"/>
                </a:solidFill>
              </a:rPr>
              <a:t>BUDP</a:t>
            </a:r>
            <a:r>
              <a:rPr lang="en-US" sz="2000" dirty="0">
                <a:solidFill>
                  <a:schemeClr val="tx2"/>
                </a:solidFill>
              </a:rPr>
              <a:t>) for N different products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Customers draw valuations (V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V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, .., V</a:t>
            </a:r>
            <a:r>
              <a:rPr lang="en-US" baseline="-25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) ~ F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Purchase item that maximizes utility (or nothing!): V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- p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b="1" dirty="0">
                <a:solidFill>
                  <a:schemeClr val="tx2"/>
                </a:solidFill>
              </a:rPr>
              <a:t>Objective: </a:t>
            </a:r>
            <a:r>
              <a:rPr lang="en-US" dirty="0">
                <a:solidFill>
                  <a:schemeClr val="tx2"/>
                </a:solidFill>
              </a:rPr>
              <a:t>Set prices to maximize revenue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387060" y="3620775"/>
            <a:ext cx="1184940" cy="2658086"/>
            <a:chOff x="3387060" y="3620775"/>
            <a:chExt cx="1184940" cy="265808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690" y="4000428"/>
              <a:ext cx="710871" cy="22784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387060" y="3620775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</a:t>
              </a:r>
              <a:r>
                <a:rPr lang="en-US" baseline="-25000" dirty="0">
                  <a:solidFill>
                    <a:srgbClr val="C00000"/>
                  </a:solidFill>
                </a:rPr>
                <a:t>1</a:t>
              </a:r>
              <a:r>
                <a:rPr lang="en-US" baseline="-25000" dirty="0"/>
                <a:t> </a:t>
              </a:r>
              <a:r>
                <a:rPr lang="en-US" dirty="0"/>
                <a:t>,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V</a:t>
              </a:r>
              <a:r>
                <a:rPr lang="en-US" baseline="-250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lang="en-US" dirty="0"/>
                <a:t> ,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V</a:t>
              </a:r>
              <a:r>
                <a:rPr lang="en-US" baseline="-250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02348" y="3085233"/>
            <a:ext cx="3221733" cy="1493001"/>
            <a:chOff x="5402348" y="3118686"/>
            <a:chExt cx="3221733" cy="1493001"/>
          </a:xfrm>
        </p:grpSpPr>
        <p:grpSp>
          <p:nvGrpSpPr>
            <p:cNvPr id="39" name="Group 38"/>
            <p:cNvGrpSpPr/>
            <p:nvPr/>
          </p:nvGrpSpPr>
          <p:grpSpPr>
            <a:xfrm>
              <a:off x="5402348" y="3502179"/>
              <a:ext cx="3221733" cy="1109508"/>
              <a:chOff x="4944585" y="2377801"/>
              <a:chExt cx="3221733" cy="1109508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58948" y="2377801"/>
                <a:ext cx="1005259" cy="110950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61059" y="2377801"/>
                <a:ext cx="1005259" cy="1109508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944585" y="2377801"/>
                <a:ext cx="1017511" cy="1109508"/>
              </a:xfrm>
              <a:prstGeom prst="rect">
                <a:avLst/>
              </a:prstGeom>
            </p:spPr>
          </p:pic>
        </p:grpSp>
        <p:sp>
          <p:nvSpPr>
            <p:cNvPr id="43" name="Rectangle 42"/>
            <p:cNvSpPr/>
            <p:nvPr/>
          </p:nvSpPr>
          <p:spPr>
            <a:xfrm rot="19410238">
              <a:off x="5699878" y="3118686"/>
              <a:ext cx="488823" cy="216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$ </a:t>
              </a:r>
              <a:r>
                <a:rPr lang="en-US" sz="1200" dirty="0">
                  <a:solidFill>
                    <a:schemeClr val="tx2"/>
                  </a:solidFill>
                </a:rPr>
                <a:t>p</a:t>
              </a:r>
              <a:r>
                <a:rPr lang="en-US" sz="1200" baseline="-25000" dirty="0">
                  <a:solidFill>
                    <a:schemeClr val="tx2"/>
                  </a:solidFill>
                </a:rPr>
                <a:t>1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9410238">
              <a:off x="8026139" y="3118686"/>
              <a:ext cx="488823" cy="216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$ </a:t>
              </a:r>
              <a:r>
                <a:rPr lang="en-US" sz="1200" dirty="0">
                  <a:solidFill>
                    <a:schemeClr val="tx2"/>
                  </a:solidFill>
                </a:rPr>
                <a:t>p</a:t>
              </a:r>
              <a:r>
                <a:rPr lang="en-US" sz="1200" baseline="-25000" dirty="0">
                  <a:solidFill>
                    <a:schemeClr val="tx2"/>
                  </a:solidFill>
                </a:rPr>
                <a:t>3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9410238">
              <a:off x="6843921" y="3118686"/>
              <a:ext cx="488823" cy="216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$ p</a:t>
              </a:r>
              <a:r>
                <a:rPr lang="en-US" sz="1200" baseline="-25000" dirty="0">
                  <a:solidFill>
                    <a:schemeClr val="tx2"/>
                  </a:solidFill>
                </a:rPr>
                <a:t>2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7437" y="3304018"/>
            <a:ext cx="1962466" cy="2492021"/>
            <a:chOff x="667437" y="3304018"/>
            <a:chExt cx="1962466" cy="2492021"/>
          </a:xfrm>
        </p:grpSpPr>
        <p:grpSp>
          <p:nvGrpSpPr>
            <p:cNvPr id="35" name="Group 34"/>
            <p:cNvGrpSpPr/>
            <p:nvPr/>
          </p:nvGrpSpPr>
          <p:grpSpPr>
            <a:xfrm>
              <a:off x="667437" y="4555182"/>
              <a:ext cx="1962466" cy="1240857"/>
              <a:chOff x="3500123" y="4717193"/>
              <a:chExt cx="4072252" cy="1240857"/>
            </a:xfrm>
          </p:grpSpPr>
          <p:sp>
            <p:nvSpPr>
              <p:cNvPr id="65" name="Right Brace 64"/>
              <p:cNvSpPr/>
              <p:nvPr/>
            </p:nvSpPr>
            <p:spPr>
              <a:xfrm rot="5400000">
                <a:off x="5132110" y="3085206"/>
                <a:ext cx="808277" cy="4072252"/>
              </a:xfrm>
              <a:prstGeom prst="rightBrac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0C3B83-8C42-44CA-A376-463EC96642FA}"/>
                  </a:ext>
                </a:extLst>
              </p:cNvPr>
              <p:cNvSpPr txBox="1"/>
              <p:nvPr/>
            </p:nvSpPr>
            <p:spPr>
              <a:xfrm>
                <a:off x="5269818" y="5588718"/>
                <a:ext cx="649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F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843157" y="3304018"/>
              <a:ext cx="1601573" cy="1285567"/>
              <a:chOff x="494135" y="4543264"/>
              <a:chExt cx="1387059" cy="96881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135" y="4624065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102" y="4593706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0802" y="4600271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437" y="4543264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982" y="4563892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9891" y="4660473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547" y="4624923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067" y="4663663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6543" y="4624923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226" y="4612624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6529" y="4791941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0225" y="4805440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5" y="4795131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560" y="4754998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1864" y="4744092"/>
                <a:ext cx="288817" cy="757076"/>
              </a:xfrm>
              <a:prstGeom prst="rect">
                <a:avLst/>
              </a:prstGeom>
            </p:spPr>
          </p:pic>
        </p:grpSp>
      </p:grpSp>
      <p:sp>
        <p:nvSpPr>
          <p:cNvPr id="6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Bayesian Unit-Demand Pricing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E041A-FC1A-4A4C-B320-885EC77CE8BA}"/>
              </a:ext>
            </a:extLst>
          </p:cNvPr>
          <p:cNvSpPr txBox="1"/>
          <p:nvPr/>
        </p:nvSpPr>
        <p:spPr>
          <a:xfrm>
            <a:off x="667437" y="2675677"/>
            <a:ext cx="8092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1693861"/>
            <a:ext cx="78638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Bayesian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Unit Demand Pricing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chemeClr val="tx2"/>
                </a:solidFill>
              </a:rPr>
              <a:t>BUDP</a:t>
            </a:r>
            <a:r>
              <a:rPr lang="en-US" sz="2000" dirty="0">
                <a:solidFill>
                  <a:schemeClr val="tx2"/>
                </a:solidFill>
              </a:rPr>
              <a:t>) for N different products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Customers draw valuations (V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V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, .., V</a:t>
            </a:r>
            <a:r>
              <a:rPr lang="en-US" baseline="-25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) ~ F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Purchase item that maximizes utility (or nothing!): V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- p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b="1" dirty="0">
                <a:solidFill>
                  <a:schemeClr val="tx2"/>
                </a:solidFill>
              </a:rPr>
              <a:t>Objective: </a:t>
            </a:r>
            <a:r>
              <a:rPr lang="en-US" dirty="0">
                <a:solidFill>
                  <a:schemeClr val="tx2"/>
                </a:solidFill>
              </a:rPr>
              <a:t>Set prices to maximize revenue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90" y="3999319"/>
            <a:ext cx="710871" cy="227843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402348" y="3468534"/>
            <a:ext cx="3221733" cy="1109508"/>
            <a:chOff x="4944585" y="2377801"/>
            <a:chExt cx="3221733" cy="110950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58948" y="2377801"/>
              <a:ext cx="1005259" cy="110950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61059" y="2377801"/>
              <a:ext cx="1005259" cy="110950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4585" y="2377801"/>
              <a:ext cx="1017511" cy="1109508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527192" y="359562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 rot="19410238">
            <a:off x="8026139" y="3085041"/>
            <a:ext cx="488823" cy="216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$ </a:t>
            </a:r>
            <a:r>
              <a:rPr lang="en-US" sz="12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 rot="19410238">
            <a:off x="6843921" y="3085041"/>
            <a:ext cx="488823" cy="216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$ 2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363" y="4692321"/>
            <a:ext cx="483272" cy="15489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2876" y="4911607"/>
            <a:ext cx="632954" cy="69859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667437" y="3304018"/>
            <a:ext cx="1962466" cy="2492021"/>
            <a:chOff x="667437" y="3304018"/>
            <a:chExt cx="1962466" cy="2492021"/>
          </a:xfrm>
        </p:grpSpPr>
        <p:grpSp>
          <p:nvGrpSpPr>
            <p:cNvPr id="46" name="Group 45"/>
            <p:cNvGrpSpPr/>
            <p:nvPr/>
          </p:nvGrpSpPr>
          <p:grpSpPr>
            <a:xfrm>
              <a:off x="667437" y="4555182"/>
              <a:ext cx="1962466" cy="1240857"/>
              <a:chOff x="3500123" y="4717193"/>
              <a:chExt cx="4072252" cy="1240857"/>
            </a:xfrm>
          </p:grpSpPr>
          <p:sp>
            <p:nvSpPr>
              <p:cNvPr id="63" name="Right Brace 62"/>
              <p:cNvSpPr/>
              <p:nvPr/>
            </p:nvSpPr>
            <p:spPr>
              <a:xfrm rot="5400000">
                <a:off x="5132110" y="3085206"/>
                <a:ext cx="808277" cy="4072252"/>
              </a:xfrm>
              <a:prstGeom prst="rightBrac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00C3B83-8C42-44CA-A376-463EC96642FA}"/>
                  </a:ext>
                </a:extLst>
              </p:cNvPr>
              <p:cNvSpPr txBox="1"/>
              <p:nvPr/>
            </p:nvSpPr>
            <p:spPr>
              <a:xfrm>
                <a:off x="5269818" y="5588718"/>
                <a:ext cx="649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F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843157" y="3304018"/>
              <a:ext cx="1601573" cy="1285567"/>
              <a:chOff x="494135" y="4543264"/>
              <a:chExt cx="1387059" cy="968810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135" y="4624065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102" y="4593706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0802" y="4600271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437" y="4543264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982" y="4563892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9891" y="4660473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547" y="4624923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067" y="4663663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6543" y="4624923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226" y="4612624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6529" y="4791941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0225" y="4805440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5" y="4795131"/>
                <a:ext cx="250969" cy="67681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560" y="4754998"/>
                <a:ext cx="288817" cy="757076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1864" y="4744092"/>
                <a:ext cx="288817" cy="757076"/>
              </a:xfrm>
              <a:prstGeom prst="rect">
                <a:avLst/>
              </a:prstGeom>
            </p:spPr>
          </p:pic>
        </p:grpSp>
      </p:grpSp>
      <p:sp>
        <p:nvSpPr>
          <p:cNvPr id="67" name="Rectangle 66"/>
          <p:cNvSpPr/>
          <p:nvPr/>
        </p:nvSpPr>
        <p:spPr>
          <a:xfrm rot="19410238">
            <a:off x="5786575" y="3047065"/>
            <a:ext cx="603820" cy="199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$ </a:t>
            </a:r>
            <a:r>
              <a:rPr lang="en-US" sz="1200">
                <a:solidFill>
                  <a:schemeClr val="tx2"/>
                </a:solidFill>
              </a:rPr>
              <a:t>5.99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Bayesian Unit-Demand Pricing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1808161"/>
            <a:ext cx="786384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2 different products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Customers draw valuations </a:t>
            </a:r>
            <a:r>
              <a:rPr lang="en-US" dirty="0" err="1">
                <a:solidFill>
                  <a:schemeClr val="tx2"/>
                </a:solidFill>
              </a:rPr>
              <a:t>i.i.d</a:t>
            </a:r>
            <a:r>
              <a:rPr lang="en-US" dirty="0">
                <a:solidFill>
                  <a:schemeClr val="tx2"/>
                </a:solidFill>
              </a:rPr>
              <a:t>. according to: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153150" y="3219330"/>
            <a:ext cx="2456365" cy="1268569"/>
            <a:chOff x="6058948" y="2377801"/>
            <a:chExt cx="2107370" cy="110950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58948" y="2377801"/>
              <a:ext cx="1005259" cy="110950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61059" y="2377801"/>
              <a:ext cx="1005259" cy="1109508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 rot="19410238">
            <a:off x="7776339" y="2693870"/>
            <a:ext cx="558288" cy="35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$ 1</a:t>
            </a:r>
          </a:p>
        </p:txBody>
      </p:sp>
      <p:sp>
        <p:nvSpPr>
          <p:cNvPr id="45" name="Rectangle 44"/>
          <p:cNvSpPr/>
          <p:nvPr/>
        </p:nvSpPr>
        <p:spPr>
          <a:xfrm rot="19410238">
            <a:off x="6594121" y="2693870"/>
            <a:ext cx="558288" cy="35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$ 1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4" y="4505688"/>
            <a:ext cx="483272" cy="15489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437" y="4724974"/>
            <a:ext cx="632954" cy="698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8813" y="2957513"/>
            <a:ext cx="6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V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= </a:t>
            </a:r>
          </a:p>
        </p:txBody>
      </p:sp>
      <p:sp>
        <p:nvSpPr>
          <p:cNvPr id="5" name="Left Brace 4"/>
          <p:cNvSpPr/>
          <p:nvPr/>
        </p:nvSpPr>
        <p:spPr>
          <a:xfrm>
            <a:off x="2534266" y="2697387"/>
            <a:ext cx="269248" cy="820786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81025" y="2729006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1 </a:t>
            </a:r>
            <a:r>
              <a:rPr lang="en-US" dirty="0" err="1">
                <a:solidFill>
                  <a:schemeClr val="tx2"/>
                </a:solidFill>
              </a:rPr>
              <a:t>w.p</a:t>
            </a:r>
            <a:r>
              <a:rPr lang="en-US" dirty="0">
                <a:solidFill>
                  <a:schemeClr val="tx2"/>
                </a:solidFill>
              </a:rPr>
              <a:t>. 2/3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81025" y="3091989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2 </a:t>
            </a:r>
            <a:r>
              <a:rPr lang="en-US" dirty="0" err="1">
                <a:solidFill>
                  <a:schemeClr val="tx2"/>
                </a:solidFill>
              </a:rPr>
              <a:t>w.p</a:t>
            </a:r>
            <a:r>
              <a:rPr lang="en-US" dirty="0">
                <a:solidFill>
                  <a:schemeClr val="tx2"/>
                </a:solidFill>
              </a:rPr>
              <a:t>. 1/3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7880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35" y="4505688"/>
            <a:ext cx="483272" cy="154894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0385" y="4724974"/>
            <a:ext cx="677225" cy="79344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00391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2860" y="40845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2)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41" y="4505688"/>
            <a:ext cx="483272" cy="154894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97097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1)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04" y="4528867"/>
            <a:ext cx="483272" cy="1548949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95364" y="4714016"/>
            <a:ext cx="677225" cy="79344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9816" y="4734539"/>
            <a:ext cx="677225" cy="79344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782" y="4599311"/>
            <a:ext cx="4208965" cy="1408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6928" y="4604947"/>
            <a:ext cx="21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E[Revenue(1,1)]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67" grpId="0"/>
      <p:bldP spid="72" grpId="0"/>
      <p:bldP spid="76" grpId="0"/>
      <p:bldP spid="80" grpId="0"/>
      <p:bldP spid="29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Bayesian Unit-Demand Pricing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1808161"/>
            <a:ext cx="786384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2 different products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Customers draw valuations </a:t>
            </a:r>
            <a:r>
              <a:rPr lang="en-US" dirty="0" err="1">
                <a:solidFill>
                  <a:schemeClr val="tx2"/>
                </a:solidFill>
              </a:rPr>
              <a:t>i.i.d</a:t>
            </a:r>
            <a:r>
              <a:rPr lang="en-US" dirty="0">
                <a:solidFill>
                  <a:schemeClr val="tx2"/>
                </a:solidFill>
              </a:rPr>
              <a:t>. according to: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153150" y="3219330"/>
            <a:ext cx="2456365" cy="1268569"/>
            <a:chOff x="6058948" y="2377801"/>
            <a:chExt cx="2107370" cy="110950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58948" y="2377801"/>
              <a:ext cx="1005259" cy="110950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61059" y="2377801"/>
              <a:ext cx="1005259" cy="1109508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 rot="19410238">
            <a:off x="7756480" y="2633642"/>
            <a:ext cx="760815" cy="35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$ 1.99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9410238">
            <a:off x="6575877" y="2638537"/>
            <a:ext cx="744354" cy="35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$ 1.99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4" y="4505688"/>
            <a:ext cx="483272" cy="15489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437" y="4724974"/>
            <a:ext cx="632954" cy="698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8813" y="2957513"/>
            <a:ext cx="6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V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= </a:t>
            </a:r>
          </a:p>
        </p:txBody>
      </p:sp>
      <p:sp>
        <p:nvSpPr>
          <p:cNvPr id="5" name="Left Brace 4"/>
          <p:cNvSpPr/>
          <p:nvPr/>
        </p:nvSpPr>
        <p:spPr>
          <a:xfrm>
            <a:off x="2534266" y="2697387"/>
            <a:ext cx="269248" cy="820786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81025" y="2729006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1 </a:t>
            </a:r>
            <a:r>
              <a:rPr lang="en-US" dirty="0" err="1">
                <a:solidFill>
                  <a:schemeClr val="tx2"/>
                </a:solidFill>
              </a:rPr>
              <a:t>w.p</a:t>
            </a:r>
            <a:r>
              <a:rPr lang="en-US" dirty="0">
                <a:solidFill>
                  <a:schemeClr val="tx2"/>
                </a:solidFill>
              </a:rPr>
              <a:t>. 2/3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81025" y="3091989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2 </a:t>
            </a:r>
            <a:r>
              <a:rPr lang="en-US" dirty="0" err="1">
                <a:solidFill>
                  <a:schemeClr val="tx2"/>
                </a:solidFill>
              </a:rPr>
              <a:t>w.p</a:t>
            </a:r>
            <a:r>
              <a:rPr lang="en-US" dirty="0">
                <a:solidFill>
                  <a:schemeClr val="tx2"/>
                </a:solidFill>
              </a:rPr>
              <a:t>. 1/3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7880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35" y="4505688"/>
            <a:ext cx="483272" cy="154894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0385" y="4724974"/>
            <a:ext cx="677225" cy="79344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00391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2860" y="40845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2)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41" y="4505688"/>
            <a:ext cx="483272" cy="154894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97097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1)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04" y="4528867"/>
            <a:ext cx="483272" cy="154894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2854" y="4748152"/>
            <a:ext cx="679003" cy="795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7730" y="494133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782" y="4599311"/>
            <a:ext cx="4208965" cy="1408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6928" y="4604947"/>
            <a:ext cx="21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E[Revenue(1,1)]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68782" y="4869760"/>
            <a:ext cx="397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E[Revenue(2,2)] = 1.99・(1-4/9)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≅ 10/9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Bayesian Unit-Demand Pricing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E58C9-789F-48D0-AD07-0D03CDBEA361}"/>
              </a:ext>
            </a:extLst>
          </p:cNvPr>
          <p:cNvSpPr txBox="1"/>
          <p:nvPr/>
        </p:nvSpPr>
        <p:spPr>
          <a:xfrm>
            <a:off x="667437" y="1808161"/>
            <a:ext cx="786384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2 different products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Customers draw valuations </a:t>
            </a:r>
            <a:r>
              <a:rPr lang="en-US" dirty="0" err="1">
                <a:solidFill>
                  <a:schemeClr val="tx2"/>
                </a:solidFill>
              </a:rPr>
              <a:t>i.i.d</a:t>
            </a:r>
            <a:r>
              <a:rPr lang="en-US" dirty="0">
                <a:solidFill>
                  <a:schemeClr val="tx2"/>
                </a:solidFill>
              </a:rPr>
              <a:t>. according to: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153150" y="3219330"/>
            <a:ext cx="2456365" cy="1268569"/>
            <a:chOff x="6058948" y="2377801"/>
            <a:chExt cx="2107370" cy="110950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58948" y="2377801"/>
              <a:ext cx="1005259" cy="110950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61059" y="2377801"/>
              <a:ext cx="1005259" cy="1109508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 rot="19410238">
            <a:off x="7776339" y="2693870"/>
            <a:ext cx="558288" cy="35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$ 1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4" y="4505688"/>
            <a:ext cx="483272" cy="15489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437" y="4743102"/>
            <a:ext cx="632954" cy="698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8813" y="2957513"/>
            <a:ext cx="6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V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= </a:t>
            </a:r>
          </a:p>
        </p:txBody>
      </p:sp>
      <p:sp>
        <p:nvSpPr>
          <p:cNvPr id="5" name="Left Brace 4"/>
          <p:cNvSpPr/>
          <p:nvPr/>
        </p:nvSpPr>
        <p:spPr>
          <a:xfrm>
            <a:off x="2534266" y="2697387"/>
            <a:ext cx="269248" cy="820786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81025" y="2729006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1 </a:t>
            </a:r>
            <a:r>
              <a:rPr lang="en-US" dirty="0" err="1">
                <a:solidFill>
                  <a:schemeClr val="tx2"/>
                </a:solidFill>
              </a:rPr>
              <a:t>w.p</a:t>
            </a:r>
            <a:r>
              <a:rPr lang="en-US" dirty="0">
                <a:solidFill>
                  <a:schemeClr val="tx2"/>
                </a:solidFill>
              </a:rPr>
              <a:t>. 2/3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81025" y="3091989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chemeClr val="tx2"/>
                </a:solidFill>
              </a:rPr>
              <a:t>2 </a:t>
            </a:r>
            <a:r>
              <a:rPr lang="en-US" dirty="0" err="1">
                <a:solidFill>
                  <a:schemeClr val="tx2"/>
                </a:solidFill>
              </a:rPr>
              <a:t>w.p</a:t>
            </a:r>
            <a:r>
              <a:rPr lang="en-US" dirty="0">
                <a:solidFill>
                  <a:schemeClr val="tx2"/>
                </a:solidFill>
              </a:rPr>
              <a:t>. 1/3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7880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35" y="4505688"/>
            <a:ext cx="483272" cy="154894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0385" y="4724974"/>
            <a:ext cx="677225" cy="79344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00391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2860" y="40845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2)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41" y="4505688"/>
            <a:ext cx="483272" cy="154894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97097" y="40613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68104" y="4528867"/>
            <a:ext cx="483272" cy="1548949"/>
            <a:chOff x="2368104" y="4528867"/>
            <a:chExt cx="483272" cy="1548949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104" y="4528867"/>
              <a:ext cx="483272" cy="154894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77730" y="4941331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!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6301" y="4732379"/>
            <a:ext cx="632954" cy="6985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33934" y="4758650"/>
            <a:ext cx="632954" cy="69859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 rot="19410238">
            <a:off x="6575877" y="2638537"/>
            <a:ext cx="744354" cy="35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$ 1.99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782" y="4599311"/>
            <a:ext cx="4208965" cy="1408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86928" y="4604947"/>
            <a:ext cx="21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E[Revenue(1,1)]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68782" y="4869760"/>
            <a:ext cx="397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E[Revenue(2,2)] = 1.99・(1-4/9)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≅ 10/9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98193" y="5152123"/>
            <a:ext cx="50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E[Revenue(2,1)] = 1.99・2/9 + 7/9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≅ 11/9</a:t>
            </a:r>
          </a:p>
        </p:txBody>
      </p:sp>
      <p:sp>
        <p:nvSpPr>
          <p:cNvPr id="4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INFORMS Optimization 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229E4-8B62-742C-ACFB-D2DB0645A9EE}"/>
              </a:ext>
            </a:extLst>
          </p:cNvPr>
          <p:cNvSpPr txBox="1"/>
          <p:nvPr/>
        </p:nvSpPr>
        <p:spPr>
          <a:xfrm>
            <a:off x="5359907" y="5537466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Discriminatory Pricing Helps!</a:t>
            </a:r>
          </a:p>
        </p:txBody>
      </p:sp>
    </p:spTree>
    <p:extLst>
      <p:ext uri="{BB962C8B-B14F-4D97-AF65-F5344CB8AC3E}">
        <p14:creationId xmlns:p14="http://schemas.microsoft.com/office/powerpoint/2010/main" val="203911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Irene-Default">
      <a:dk1>
        <a:srgbClr val="002D80"/>
      </a:dk1>
      <a:lt1>
        <a:sysClr val="window" lastClr="FFFFFF"/>
      </a:lt1>
      <a:dk2>
        <a:srgbClr val="000000"/>
      </a:dk2>
      <a:lt2>
        <a:srgbClr val="E7E6E6"/>
      </a:lt2>
      <a:accent1>
        <a:srgbClr val="0038A8"/>
      </a:accent1>
      <a:accent2>
        <a:srgbClr val="7490B0"/>
      </a:accent2>
      <a:accent3>
        <a:srgbClr val="9D9D9D"/>
      </a:accent3>
      <a:accent4>
        <a:srgbClr val="75AADB"/>
      </a:accent4>
      <a:accent5>
        <a:srgbClr val="DAEEFB"/>
      </a:accent5>
      <a:accent6>
        <a:srgbClr val="FF9933"/>
      </a:accent6>
      <a:hlink>
        <a:srgbClr val="0563C1"/>
      </a:hlink>
      <a:folHlink>
        <a:srgbClr val="954F72"/>
      </a:folHlink>
    </a:clrScheme>
    <a:fontScheme name="Irene-default">
      <a:majorFont>
        <a:latin typeface="Bodoni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28371</TotalTime>
  <Words>1993</Words>
  <Application>Microsoft Macintosh PowerPoint</Application>
  <PresentationFormat>On-screen Show (4:3)</PresentationFormat>
  <Paragraphs>282</Paragraphs>
  <Slides>22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Baskerville</vt:lpstr>
      <vt:lpstr>Bodoni MT</vt:lpstr>
      <vt:lpstr>Calibri</vt:lpstr>
      <vt:lpstr>Cambria Math</vt:lpstr>
      <vt:lpstr>Palatino Linotype</vt:lpstr>
      <vt:lpstr>Office Theme</vt:lpstr>
      <vt:lpstr>Hicksian Unit-Demand Pricing</vt:lpstr>
      <vt:lpstr>Unit Demand Pricing Problem</vt:lpstr>
      <vt:lpstr>Unit Demand Pricing Problem</vt:lpstr>
      <vt:lpstr>Discriminatory Pricing (DP)</vt:lpstr>
      <vt:lpstr>Bayesian Unit-Demand Pricing</vt:lpstr>
      <vt:lpstr>Bayesian Unit-Demand Pricing</vt:lpstr>
      <vt:lpstr>Bayesian Unit-Demand Pricing</vt:lpstr>
      <vt:lpstr>Bayesian Unit-Demand Pricing</vt:lpstr>
      <vt:lpstr>Bayesian Unit-Demand Pricing</vt:lpstr>
      <vt:lpstr>Hicksian Unit-Demand Pricing</vt:lpstr>
      <vt:lpstr>PowerPoint Presentation</vt:lpstr>
      <vt:lpstr>PowerPoint Presentation</vt:lpstr>
      <vt:lpstr>HUPD, IID Valuations</vt:lpstr>
      <vt:lpstr>HUPD, IID Valuations</vt:lpstr>
      <vt:lpstr>HUPD, IID Valuations N = 2</vt:lpstr>
      <vt:lpstr>HUPD, IID Valuations N = 2</vt:lpstr>
      <vt:lpstr>Independent, Non-Identical Valuations</vt:lpstr>
      <vt:lpstr>Independent, Non-Identical Valuations</vt:lpstr>
      <vt:lpstr>Independent, Non-Identical Valuations</vt:lpstr>
      <vt:lpstr>Independent, Non-Identical Valuations</vt:lpstr>
      <vt:lpstr>Cut for time!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Lo</dc:creator>
  <cp:lastModifiedBy>Hamilton, Michael</cp:lastModifiedBy>
  <cp:revision>563</cp:revision>
  <dcterms:created xsi:type="dcterms:W3CDTF">2018-04-11T17:52:34Z</dcterms:created>
  <dcterms:modified xsi:type="dcterms:W3CDTF">2024-03-22T17:46:10Z</dcterms:modified>
</cp:coreProperties>
</file>