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351" r:id="rId2"/>
    <p:sldId id="819" r:id="rId3"/>
    <p:sldId id="841" r:id="rId4"/>
    <p:sldId id="816" r:id="rId5"/>
    <p:sldId id="815" r:id="rId6"/>
    <p:sldId id="839" r:id="rId7"/>
    <p:sldId id="791" r:id="rId8"/>
    <p:sldId id="831" r:id="rId9"/>
    <p:sldId id="840" r:id="rId10"/>
    <p:sldId id="828" r:id="rId11"/>
    <p:sldId id="799" r:id="rId12"/>
    <p:sldId id="836" r:id="rId13"/>
    <p:sldId id="80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12B"/>
    <a:srgbClr val="E5E5E5"/>
    <a:srgbClr val="8C1515"/>
    <a:srgbClr val="E3E9EF"/>
    <a:srgbClr val="F2F2F2"/>
    <a:srgbClr val="99AFDC"/>
    <a:srgbClr val="9D9D9D"/>
    <a:srgbClr val="CCD7EE"/>
    <a:srgbClr val="6DDC12"/>
    <a:srgbClr val="598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90" autoAdjust="0"/>
    <p:restoredTop sz="88299" autoAdjust="0"/>
  </p:normalViewPr>
  <p:slideViewPr>
    <p:cSldViewPr snapToGrid="0">
      <p:cViewPr varScale="1">
        <p:scale>
          <a:sx n="112" d="100"/>
          <a:sy n="112" d="100"/>
        </p:scale>
        <p:origin x="1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1917" y="4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240AB6-8EF0-47B8-A0C9-FE7DA5E5F901}" type="datetimeFigureOut">
              <a:rPr lang="en-US" smtClean="0"/>
              <a:t>9/29/22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71DB1-053D-46AE-9B5A-7FC70BBFB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42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88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9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85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01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Sigma is all</a:t>
            </a:r>
            <a:r>
              <a:rPr lang="en-US" baseline="0" dirty="0"/>
              <a:t> possible contexts</a:t>
            </a:r>
          </a:p>
          <a:p>
            <a:r>
              <a:rPr lang="en-US" baseline="0" dirty="0"/>
              <a:t>X represents the context of a random customer</a:t>
            </a:r>
          </a:p>
          <a:p>
            <a:r>
              <a:rPr lang="en-US" baseline="0" dirty="0"/>
              <a:t>Mu(X) is the predicted valuation for a customer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04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We consider a more realistic version of personalized pricing we term feature-based</a:t>
            </a:r>
          </a:p>
          <a:p>
            <a:r>
              <a:rPr lang="en-US" dirty="0">
                <a:solidFill>
                  <a:schemeClr val="tx2"/>
                </a:solidFill>
              </a:rPr>
              <a:t>pricing, and show how to transform our previous bounds into bounds on the value of</a:t>
            </a:r>
          </a:p>
          <a:p>
            <a:r>
              <a:rPr lang="en-US" dirty="0">
                <a:solidFill>
                  <a:schemeClr val="tx2"/>
                </a:solidFill>
              </a:rPr>
              <a:t>feature-based pricing over single price strategies (cf. Lemma 9 and Theorem 5) via a</a:t>
            </a:r>
          </a:p>
          <a:p>
            <a:r>
              <a:rPr lang="en-US" dirty="0">
                <a:solidFill>
                  <a:schemeClr val="tx2"/>
                </a:solidFill>
              </a:rPr>
              <a:t>novel extension theorem. These bounds makes explicit the relationship between the</a:t>
            </a:r>
          </a:p>
          <a:p>
            <a:r>
              <a:rPr lang="en-US" dirty="0">
                <a:solidFill>
                  <a:schemeClr val="tx2"/>
                </a:solidFill>
              </a:rPr>
              <a:t>accuracy of a sellers prediction model, and value of personalized pricing in a market.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7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30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91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58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31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5D7061D-6517-48D9-BF7E-A65086A3BC7B}"/>
              </a:ext>
            </a:extLst>
          </p:cNvPr>
          <p:cNvSpPr/>
          <p:nvPr userDrawn="1"/>
        </p:nvSpPr>
        <p:spPr>
          <a:xfrm>
            <a:off x="695664" y="1541834"/>
            <a:ext cx="7772400" cy="1461852"/>
          </a:xfrm>
          <a:prstGeom prst="rect">
            <a:avLst/>
          </a:prstGeom>
          <a:solidFill>
            <a:srgbClr val="E3E9EF">
              <a:alpha val="35000"/>
            </a:srgb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5438"/>
            <a:ext cx="7772400" cy="2387600"/>
          </a:xfrm>
        </p:spPr>
        <p:txBody>
          <a:bodyPr anchor="b">
            <a:normAutofit/>
          </a:bodyPr>
          <a:lstStyle>
            <a:lvl1pPr algn="ctr">
              <a:defRPr sz="4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85113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5FA069F7-AEA1-4B59-94FD-01611E9A6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 dirty="0"/>
              <a:t>FBMSP </a:t>
            </a:r>
            <a:r>
              <a:rPr lang="en-US" dirty="0" err="1"/>
              <a:t>YinzOR</a:t>
            </a:r>
            <a:r>
              <a:rPr lang="en-US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263101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FBMSP RMP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01FA-2A38-44CC-AC05-D8A1C1E6B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1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FBMSP RMP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01FA-2A38-44CC-AC05-D8A1C1E6B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19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FBMSP RMP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01FA-2A38-44CC-AC05-D8A1C1E6B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62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01FA-2A38-44CC-AC05-D8A1C1E6BF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B7FB44-C771-411B-92E2-DE3B48B402D1}"/>
              </a:ext>
            </a:extLst>
          </p:cNvPr>
          <p:cNvCxnSpPr/>
          <p:nvPr userDrawn="1"/>
        </p:nvCxnSpPr>
        <p:spPr>
          <a:xfrm>
            <a:off x="685800" y="547710"/>
            <a:ext cx="77724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2D48E4-DD82-4D47-89FC-46C3D460284E}"/>
              </a:ext>
            </a:extLst>
          </p:cNvPr>
          <p:cNvCxnSpPr/>
          <p:nvPr userDrawn="1"/>
        </p:nvCxnSpPr>
        <p:spPr>
          <a:xfrm>
            <a:off x="685032" y="1475265"/>
            <a:ext cx="77724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61A82CE6-3C2F-4D32-BC14-6C7A8AD76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 dirty="0"/>
              <a:t>FBMSP </a:t>
            </a:r>
            <a:r>
              <a:rPr lang="en-US" dirty="0" err="1"/>
              <a:t>YinzOR</a:t>
            </a:r>
            <a:r>
              <a:rPr lang="en-US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166234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830254"/>
            <a:ext cx="7886700" cy="853810"/>
          </a:xfrm>
          <a:solidFill>
            <a:srgbClr val="E3E9EF">
              <a:alpha val="35000"/>
            </a:srgbClr>
          </a:solidFill>
          <a:ln w="38100">
            <a:solidFill>
              <a:schemeClr val="bg1"/>
            </a:solidFill>
          </a:ln>
        </p:spPr>
        <p:txBody>
          <a:bodyPr anchor="b">
            <a:normAutofit/>
          </a:bodyPr>
          <a:lstStyle>
            <a:lvl1pPr>
              <a:defRPr sz="4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13798"/>
            <a:ext cx="7886700" cy="1931158"/>
          </a:xfrm>
          <a:solidFill>
            <a:schemeClr val="bg1">
              <a:alpha val="35000"/>
            </a:schemeClr>
          </a:solidFill>
        </p:spPr>
        <p:txBody>
          <a:bodyPr tIns="182880" bIns="182880" anchor="ctr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01FA-2A38-44CC-AC05-D8A1C1E6BF0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84966C40-46F7-43D5-8860-569505DD2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 dirty="0"/>
              <a:t>FBMSP </a:t>
            </a:r>
            <a:r>
              <a:rPr lang="en-US" dirty="0" err="1"/>
              <a:t>YinzOR</a:t>
            </a:r>
            <a:r>
              <a:rPr lang="en-US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4123441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 dirty="0"/>
              <a:t>FBMSP </a:t>
            </a:r>
            <a:r>
              <a:rPr lang="en-US" dirty="0" err="1"/>
              <a:t>YinzOR</a:t>
            </a:r>
            <a:r>
              <a:rPr lang="en-US" dirty="0"/>
              <a:t> 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01FA-2A38-44CC-AC05-D8A1C1E6B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3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FBMSP RMP 2021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01FA-2A38-44CC-AC05-D8A1C1E6B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8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17146-BD80-96DD-3858-7C0BDA9A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157A36-7817-C573-5849-86D320AD4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47F010-5FBD-9154-4D5B-1C463B764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FBMSP RMP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FCE70-9DEA-0FDE-29C7-DC8442D00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01FA-2A38-44CC-AC05-D8A1C1E6B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1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01FA-2A38-44CC-AC05-D8A1C1E6BF05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7F5FBB1-4928-4E9D-9DB6-EF80CA07FC99}"/>
              </a:ext>
            </a:extLst>
          </p:cNvPr>
          <p:cNvCxnSpPr/>
          <p:nvPr userDrawn="1"/>
        </p:nvCxnSpPr>
        <p:spPr>
          <a:xfrm>
            <a:off x="685800" y="547710"/>
            <a:ext cx="77724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613F5E-04A5-4ABA-9248-001EB377C8BC}"/>
              </a:ext>
            </a:extLst>
          </p:cNvPr>
          <p:cNvCxnSpPr/>
          <p:nvPr userDrawn="1"/>
        </p:nvCxnSpPr>
        <p:spPr>
          <a:xfrm>
            <a:off x="685032" y="1475265"/>
            <a:ext cx="77724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E343CD99-9A38-404B-905D-00E2D0B37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 dirty="0"/>
              <a:t>FBMSP </a:t>
            </a:r>
            <a:r>
              <a:rPr lang="en-US" dirty="0" err="1"/>
              <a:t>YinzOR</a:t>
            </a:r>
            <a:r>
              <a:rPr lang="en-US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1197084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01FA-2A38-44CC-AC05-D8A1C1E6BF0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BB822D2C-26F0-4D38-B3F5-534F7EDA4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FBMSP RMP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13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FBMSP RMP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01FA-2A38-44CC-AC05-D8A1C1E6B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36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FBMSP RMP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901FA-2A38-44CC-AC05-D8A1C1E6B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0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2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3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.ssrn.com/sol3/papers.cfm?abstract_id=4151103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tcui-pitt.github.io/" TargetMode="External"/><Relationship Id="rId4" Type="http://schemas.openxmlformats.org/officeDocument/2006/relationships/hyperlink" Target="mailto:tic54@pitt.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0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microsoft.com/office/2007/relationships/hdphoto" Target="../media/hdphoto5.wdp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12" Type="http://schemas.microsoft.com/office/2007/relationships/hdphoto" Target="../media/hdphoto4.wdp"/><Relationship Id="rId17" Type="http://schemas.openxmlformats.org/officeDocument/2006/relationships/image" Target="../media/image19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180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microsoft.com/office/2007/relationships/hdphoto" Target="../media/hdphoto3.wdp"/><Relationship Id="rId14" Type="http://schemas.microsoft.com/office/2007/relationships/hdphoto" Target="../media/hdphoto6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0E054-6BC0-4FDD-B359-7288E6E41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574474"/>
            <a:ext cx="7772400" cy="13826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0"/>
              </a:spcBef>
              <a:spcAft>
                <a:spcPts val="1200"/>
              </a:spcAft>
            </a:pPr>
            <a:r>
              <a:rPr lang="en-US" sz="3800" dirty="0"/>
              <a:t>Optimal Feature-Based Market Segmentation and Pricing</a:t>
            </a:r>
            <a:endParaRPr lang="en-US" sz="27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AD5053-EAE3-47CC-B0EA-F8D2A7641996}"/>
              </a:ext>
            </a:extLst>
          </p:cNvPr>
          <p:cNvSpPr/>
          <p:nvPr/>
        </p:nvSpPr>
        <p:spPr>
          <a:xfrm>
            <a:off x="339296" y="3126818"/>
            <a:ext cx="84654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/>
              <a:t>Titing Cui and Michael L. Hamilton</a:t>
            </a:r>
            <a:endParaRPr lang="en-US" sz="2200" b="1" dirty="0">
              <a:solidFill>
                <a:srgbClr val="8C1515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50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768" y="3727437"/>
            <a:ext cx="2330463" cy="233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27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2BF0666-D009-0767-A4A8-A3E5F8B3467D}"/>
              </a:ext>
            </a:extLst>
          </p:cNvPr>
          <p:cNvSpPr/>
          <p:nvPr/>
        </p:nvSpPr>
        <p:spPr>
          <a:xfrm>
            <a:off x="486696" y="1609990"/>
            <a:ext cx="8028654" cy="28650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FA221622-F7B4-2935-161B-2FD48F29C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Structure of FBMSP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10">
                <a:extLst>
                  <a:ext uri="{FF2B5EF4-FFF2-40B4-BE49-F238E27FC236}">
                    <a16:creationId xmlns:a16="http://schemas.microsoft.com/office/drawing/2014/main" id="{603FFA41-C324-383C-46F4-80B235E04E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5408" y="1838478"/>
                <a:ext cx="7632459" cy="252745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000" b="1" u="sng" dirty="0">
                    <a:solidFill>
                      <a:schemeClr val="tx1"/>
                    </a:solidFill>
                  </a:rPr>
                  <a:t>Theorem </a:t>
                </a:r>
                <a:r>
                  <a:rPr lang="en-US" sz="2000" u="sng" dirty="0">
                    <a:solidFill>
                      <a:schemeClr val="tx1"/>
                    </a:solidFill>
                  </a:rPr>
                  <a:t>[Log-Concave Error Simplifies FBMSP]. 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000" dirty="0"/>
                  <a:t>For any valuation model V =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sz="2000" dirty="0"/>
                  <a:t>(</a:t>
                </a:r>
                <a:r>
                  <a:rPr lang="en-US" sz="2000" b="1" dirty="0"/>
                  <a:t>X</a:t>
                </a:r>
                <a:r>
                  <a:rPr lang="en-US" sz="2000" dirty="0"/>
                  <a:t>) + 𝜀, where E[𝜀] = 0,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sz="2000" dirty="0"/>
                  <a:t>(</a:t>
                </a:r>
                <a:r>
                  <a:rPr lang="en-US" sz="2000" b="1" dirty="0"/>
                  <a:t>X</a:t>
                </a:r>
                <a:r>
                  <a:rPr lang="en-US" sz="2000" dirty="0"/>
                  <a:t>) and 𝜀 are independent, and 𝜀 is log-concave:</a:t>
                </a:r>
              </a:p>
              <a:p>
                <a:pPr marL="342900" indent="-342900">
                  <a:buBlip>
                    <a:blip r:embed="rId3"/>
                  </a:buBlip>
                </a:pPr>
                <a:r>
                  <a:rPr lang="en-US" sz="2000" dirty="0"/>
                  <a:t>The optimal segmentation is 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interval</a:t>
                </a:r>
                <a:r>
                  <a:rPr lang="en-US" sz="2000" dirty="0"/>
                  <a:t>.</a:t>
                </a:r>
                <a:endParaRPr lang="en-US" sz="2000" i="1" dirty="0"/>
              </a:p>
              <a:p>
                <a:pPr marL="342900" indent="-342900">
                  <a:buBlip>
                    <a:blip r:embed="rId3"/>
                  </a:buBlip>
                </a:pPr>
                <a:r>
                  <a:rPr lang="en-US" sz="2000" dirty="0"/>
                  <a:t>Optimal segmentation can be computed in O((k + m)n</a:t>
                </a:r>
                <a:r>
                  <a:rPr lang="en-US" sz="2000" baseline="30000" dirty="0"/>
                  <a:t>2</a:t>
                </a:r>
                <a:r>
                  <a:rPr lang="en-US" sz="2000" dirty="0"/>
                  <a:t>) oracle calls via dynamic programming.</a:t>
                </a:r>
              </a:p>
              <a:p>
                <a:pPr marL="342900" indent="-342900">
                  <a:buBlip>
                    <a:blip r:embed="rId3"/>
                  </a:buBlip>
                </a:pPr>
                <a:endParaRPr lang="en-US" sz="2000" dirty="0"/>
              </a:p>
            </p:txBody>
          </p:sp>
        </mc:Choice>
        <mc:Fallback>
          <p:sp>
            <p:nvSpPr>
              <p:cNvPr id="22" name="Content Placeholder 10">
                <a:extLst>
                  <a:ext uri="{FF2B5EF4-FFF2-40B4-BE49-F238E27FC236}">
                    <a16:creationId xmlns:a16="http://schemas.microsoft.com/office/drawing/2014/main" id="{603FFA41-C324-383C-46F4-80B235E04E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5408" y="1838478"/>
                <a:ext cx="7632459" cy="2527459"/>
              </a:xfrm>
              <a:blipFill>
                <a:blip r:embed="rId4"/>
                <a:stretch>
                  <a:fillRect l="-831" t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D3BED8E5-3CAC-2CBC-9A93-8B1709DFF00A}"/>
              </a:ext>
            </a:extLst>
          </p:cNvPr>
          <p:cNvSpPr txBox="1"/>
          <p:nvPr/>
        </p:nvSpPr>
        <p:spPr>
          <a:xfrm>
            <a:off x="643398" y="4455485"/>
            <a:ext cx="8013906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b="1" dirty="0"/>
              <a:t>Takeaway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Log-concave error is just as easy to work with as no error at all!</a:t>
            </a:r>
            <a:endParaRPr lang="en-US" i="1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Most common distributions are log-concave, for example Normal, Logistic, Uniform etc.</a:t>
            </a: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D8790CCA-9535-336D-F421-A77F6A1D0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 dirty="0"/>
              <a:t>FBMSP </a:t>
            </a:r>
            <a:r>
              <a:rPr lang="en-US" dirty="0" err="1"/>
              <a:t>YinzOR</a:t>
            </a:r>
            <a:r>
              <a:rPr lang="en-US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165487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Cut for time!</a:t>
            </a:r>
          </a:p>
        </p:txBody>
      </p:sp>
      <p:sp>
        <p:nvSpPr>
          <p:cNvPr id="8" name="Rectangle 7"/>
          <p:cNvSpPr/>
          <p:nvPr/>
        </p:nvSpPr>
        <p:spPr>
          <a:xfrm>
            <a:off x="628650" y="1809694"/>
            <a:ext cx="7886245" cy="31393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en-US" dirty="0">
                <a:solidFill>
                  <a:schemeClr val="tx2"/>
                </a:solidFill>
              </a:rPr>
              <a:t>We prove a number of structural properties that to guide analysts in the implementation and analysis of FBMSP</a:t>
            </a:r>
          </a:p>
          <a:p>
            <a:pPr marL="342900" indent="-342900">
              <a:buBlip>
                <a:blip r:embed="rId2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2"/>
              </a:buBlip>
            </a:pPr>
            <a:r>
              <a:rPr lang="en-US" dirty="0">
                <a:solidFill>
                  <a:schemeClr val="tx2"/>
                </a:solidFill>
              </a:rPr>
              <a:t>We do a case study demonstrating our method on real housing loan data from Pennsylvania in 2020. We show our methodology outperforms common segment-then-price paradigms.</a:t>
            </a:r>
          </a:p>
          <a:p>
            <a:pPr marL="800100" lvl="1" indent="-342900">
              <a:buBlip>
                <a:blip r:embed="rId2"/>
              </a:buBlip>
            </a:pPr>
            <a:r>
              <a:rPr lang="en-US" dirty="0">
                <a:solidFill>
                  <a:schemeClr val="tx2"/>
                </a:solidFill>
              </a:rPr>
              <a:t>More revenue with less segments and less discrimination!</a:t>
            </a:r>
          </a:p>
          <a:p>
            <a:pPr marL="800100" lvl="1" indent="-342900">
              <a:buBlip>
                <a:blip r:embed="rId2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2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2"/>
              </a:buBlip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7C161-B704-CD4F-8807-868F2C6F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FBMSP RMP 2021</a:t>
            </a:r>
            <a:endParaRPr lang="en-US" dirty="0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5B90EC7D-F61A-C8C8-928A-D4A1325CCC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164" y="4143200"/>
            <a:ext cx="3154680" cy="161163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3CCEEC55-19B8-209A-B8CA-1EABC8AA27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468" y="4143200"/>
            <a:ext cx="3154680" cy="181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970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650CD21-8731-4344-9437-18ED34F1BA30}"/>
              </a:ext>
            </a:extLst>
          </p:cNvPr>
          <p:cNvSpPr/>
          <p:nvPr/>
        </p:nvSpPr>
        <p:spPr>
          <a:xfrm>
            <a:off x="486696" y="2904759"/>
            <a:ext cx="8028654" cy="2755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C3: Approximation for FBMSP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0">
                <a:extLst>
                  <a:ext uri="{FF2B5EF4-FFF2-40B4-BE49-F238E27FC236}">
                    <a16:creationId xmlns:a16="http://schemas.microsoft.com/office/drawing/2014/main" id="{C99561DE-9AF1-4988-BE70-2BEBDF136B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1274" y="3065750"/>
                <a:ext cx="7961896" cy="257159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000" b="1" u="sng" dirty="0">
                    <a:solidFill>
                      <a:schemeClr val="tx1"/>
                    </a:solidFill>
                  </a:rPr>
                  <a:t>Theorems </a:t>
                </a:r>
                <a:r>
                  <a:rPr lang="en-US" sz="2000" u="sng" dirty="0">
                    <a:solidFill>
                      <a:schemeClr val="tx1"/>
                    </a:solidFill>
                  </a:rPr>
                  <a:t>[True Revenue Loss is Bounded by Model Loss]. 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000" dirty="0"/>
                  <a:t>For any valuation model V =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sz="2000" dirty="0"/>
                  <a:t>(</a:t>
                </a:r>
                <a:r>
                  <a:rPr lang="en-US" sz="2000" b="1" dirty="0"/>
                  <a:t>X</a:t>
                </a:r>
                <a:r>
                  <a:rPr lang="en-US" sz="2000" dirty="0"/>
                  <a:t>) + 𝜀, L ≤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sz="2000" dirty="0"/>
                  <a:t>(</a:t>
                </a:r>
                <a:r>
                  <a:rPr lang="en-US" sz="2000" b="1" dirty="0"/>
                  <a:t>X</a:t>
                </a:r>
                <a:r>
                  <a:rPr lang="en-US" sz="2000" dirty="0"/>
                  <a:t>) ≤ U, 𝜀</a:t>
                </a:r>
                <a:r>
                  <a:rPr lang="en-US" sz="2000" b="1" dirty="0"/>
                  <a:t>⫫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sz="2000" dirty="0"/>
                  <a:t>(</a:t>
                </a:r>
                <a:r>
                  <a:rPr lang="en-US" sz="2000" b="1" dirty="0"/>
                  <a:t>X</a:t>
                </a:r>
                <a:r>
                  <a:rPr lang="en-US" sz="2000" dirty="0"/>
                  <a:t>), then</a:t>
                </a:r>
              </a:p>
              <a:p>
                <a:pPr marL="0" indent="0" algn="ctr">
                  <a:lnSpc>
                    <a:spcPct val="110000"/>
                  </a:lnSpc>
                  <a:buNone/>
                </a:pPr>
                <a:r>
                  <a:rPr lang="en-US" sz="2000" dirty="0"/>
                  <a:t>E[R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aseline="-25000" dirty="0"/>
                      <m:t>𝜀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sz="2000" dirty="0"/>
                  <a:t>(</a:t>
                </a:r>
                <a:r>
                  <a:rPr lang="en-US" sz="2000" b="1" dirty="0"/>
                  <a:t>X</a:t>
                </a:r>
                <a:r>
                  <a:rPr lang="en-US" sz="2000" dirty="0"/>
                  <a:t>))]</a:t>
                </a:r>
                <a:r>
                  <a:rPr lang="en-US" sz="2000" baseline="-25000" dirty="0"/>
                  <a:t>  </a:t>
                </a:r>
                <a:r>
                  <a:rPr lang="en-US" sz="2000" dirty="0"/>
                  <a:t>– </a:t>
                </a:r>
                <a:r>
                  <a:rPr lang="en-US" sz="2000" dirty="0" err="1"/>
                  <a:t>R</a:t>
                </a:r>
                <a:r>
                  <a:rPr lang="en-US" sz="2000" baseline="-25000" dirty="0" err="1"/>
                  <a:t>kXP</a:t>
                </a:r>
                <a:r>
                  <a:rPr lang="en-US" sz="2000" dirty="0"/>
                  <a:t> ≤ E[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sz="2000" dirty="0"/>
                  <a:t>(</a:t>
                </a:r>
                <a:r>
                  <a:rPr lang="en-US" sz="2000" b="1" dirty="0"/>
                  <a:t>X</a:t>
                </a:r>
                <a:r>
                  <a:rPr lang="en-US" sz="2000" dirty="0"/>
                  <a:t>)] – </a:t>
                </a:r>
                <a:r>
                  <a:rPr lang="en-US" sz="2000" dirty="0" err="1"/>
                  <a:t>R</a:t>
                </a:r>
                <a:r>
                  <a:rPr lang="en-US" sz="2000" baseline="-25000" dirty="0" err="1"/>
                  <a:t>kP</a:t>
                </a:r>
                <a:r>
                  <a:rPr lang="en-US" sz="2000" dirty="0"/>
                  <a:t> 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000" dirty="0"/>
                  <a:t>Further, </a:t>
                </a:r>
              </a:p>
              <a:p>
                <a:pPr marL="0" indent="0" algn="ctr">
                  <a:lnSpc>
                    <a:spcPct val="110000"/>
                  </a:lnSpc>
                  <a:buNone/>
                </a:pPr>
                <a:r>
                  <a:rPr lang="en-US" sz="2000" dirty="0"/>
                  <a:t>E[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sz="2000" dirty="0"/>
                  <a:t>(</a:t>
                </a:r>
                <a:r>
                  <a:rPr lang="en-US" sz="2000" b="1" dirty="0"/>
                  <a:t>X</a:t>
                </a:r>
                <a:r>
                  <a:rPr lang="en-US" sz="2000" dirty="0"/>
                  <a:t>)] – </a:t>
                </a:r>
                <a:r>
                  <a:rPr lang="en-US" sz="2000" dirty="0" err="1"/>
                  <a:t>R</a:t>
                </a:r>
                <a:r>
                  <a:rPr lang="en-US" sz="2000" baseline="-25000" dirty="0" err="1"/>
                  <a:t>kP</a:t>
                </a:r>
                <a:r>
                  <a:rPr lang="en-US" sz="2000" baseline="-25000" dirty="0"/>
                  <a:t> </a:t>
                </a:r>
                <a:r>
                  <a:rPr lang="en-US" sz="2000" dirty="0"/>
                  <a:t>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3" name="Content Placeholder 10">
                <a:extLst>
                  <a:ext uri="{FF2B5EF4-FFF2-40B4-BE49-F238E27FC236}">
                    <a16:creationId xmlns:a16="http://schemas.microsoft.com/office/drawing/2014/main" id="{C99561DE-9AF1-4988-BE70-2BEBDF136B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1274" y="3065750"/>
                <a:ext cx="7961896" cy="2571595"/>
              </a:xfrm>
              <a:blipFill>
                <a:blip r:embed="rId3"/>
                <a:stretch>
                  <a:fillRect l="-636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B5EDE6-336E-E142-B6A5-1C4BF13B4285}"/>
                  </a:ext>
                </a:extLst>
              </p:cNvPr>
              <p:cNvSpPr txBox="1"/>
              <p:nvPr/>
            </p:nvSpPr>
            <p:spPr>
              <a:xfrm>
                <a:off x="661274" y="5845683"/>
                <a:ext cx="80139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Blip>
                    <a:blip r:embed="rId4"/>
                  </a:buBlip>
                </a:pPr>
                <a:r>
                  <a:rPr lang="en-US" dirty="0">
                    <a:solidFill>
                      <a:schemeClr val="tx2"/>
                    </a:solidFill>
                  </a:rPr>
                  <a:t>Both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constant and the rate of O(1/k) can not be improved.</a:t>
                </a:r>
                <a:endParaRPr lang="en-US" i="1" dirty="0">
                  <a:solidFill>
                    <a:schemeClr val="tx2"/>
                  </a:solidFill>
                </a:endParaRPr>
              </a:p>
              <a:p>
                <a:pPr marL="342900" indent="-342900">
                  <a:buBlip>
                    <a:blip r:embed="rId4"/>
                  </a:buBlip>
                </a:pPr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B5EDE6-336E-E142-B6A5-1C4BF13B4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74" y="5845683"/>
                <a:ext cx="8013906" cy="646331"/>
              </a:xfrm>
              <a:prstGeom prst="rect">
                <a:avLst/>
              </a:prstGeom>
              <a:blipFill>
                <a:blip r:embed="rId5"/>
                <a:stretch>
                  <a:fillRect t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2AE761-F8A3-584F-883F-BEB064AC2080}"/>
                  </a:ext>
                </a:extLst>
              </p:cNvPr>
              <p:cNvSpPr txBox="1"/>
              <p:nvPr/>
            </p:nvSpPr>
            <p:spPr>
              <a:xfrm>
                <a:off x="628650" y="1661083"/>
                <a:ext cx="8013906" cy="1585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000" b="1" dirty="0">
                    <a:solidFill>
                      <a:schemeClr val="tx2"/>
                    </a:solidFill>
                  </a:rPr>
                  <a:t>Would like to use the model to derive the segmentation</a:t>
                </a:r>
              </a:p>
              <a:p>
                <a:pPr marL="342900" indent="-342900">
                  <a:buBlip>
                    <a:blip r:embed="rId4"/>
                  </a:buBlip>
                </a:pPr>
                <a:r>
                  <a:rPr lang="en-US" dirty="0">
                    <a:solidFill>
                      <a:schemeClr val="tx2"/>
                    </a:solidFill>
                  </a:rPr>
                  <a:t>Specifically, suppose </a:t>
                </a:r>
                <a:r>
                  <a:rPr lang="en-US" dirty="0" err="1">
                    <a:solidFill>
                      <a:schemeClr val="tx2"/>
                    </a:solidFill>
                  </a:rPr>
                  <a:t>R</a:t>
                </a:r>
                <a:r>
                  <a:rPr lang="en-US" baseline="-25000" dirty="0" err="1">
                    <a:solidFill>
                      <a:schemeClr val="tx2"/>
                    </a:solidFill>
                  </a:rPr>
                  <a:t>kXP</a:t>
                </a:r>
                <a:r>
                  <a:rPr lang="en-US" baseline="-25000" dirty="0">
                    <a:solidFill>
                      <a:schemeClr val="tx2"/>
                    </a:solidFill>
                  </a:rPr>
                  <a:t> </a:t>
                </a:r>
                <a:r>
                  <a:rPr lang="en-US" dirty="0">
                    <a:solidFill>
                      <a:schemeClr val="tx2"/>
                    </a:solidFill>
                  </a:rPr>
                  <a:t>is the revenue of a model which segments the market according to just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(</a:t>
                </a:r>
                <a:r>
                  <a:rPr lang="en-US" b="1" dirty="0">
                    <a:solidFill>
                      <a:schemeClr val="tx2"/>
                    </a:solidFill>
                  </a:rPr>
                  <a:t>X</a:t>
                </a:r>
                <a:r>
                  <a:rPr lang="en-US" dirty="0">
                    <a:solidFill>
                      <a:schemeClr val="tx2"/>
                    </a:solidFill>
                  </a:rPr>
                  <a:t>), then learns correct prices for those segments. In this case we have the following bound.</a:t>
                </a:r>
              </a:p>
              <a:p>
                <a:pPr marL="342900" indent="-342900">
                  <a:buBlip>
                    <a:blip r:embed="rId4"/>
                  </a:buBlip>
                </a:pPr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2AE761-F8A3-584F-883F-BEB064AC2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61083"/>
                <a:ext cx="8013906" cy="1585049"/>
              </a:xfrm>
              <a:prstGeom prst="rect">
                <a:avLst/>
              </a:prstGeom>
              <a:blipFill>
                <a:blip r:embed="rId6"/>
                <a:stretch>
                  <a:fillRect l="-791" t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E7D10BDC-4331-E141-9281-B3893CE2289B}"/>
              </a:ext>
            </a:extLst>
          </p:cNvPr>
          <p:cNvSpPr/>
          <p:nvPr/>
        </p:nvSpPr>
        <p:spPr>
          <a:xfrm flipV="1">
            <a:off x="2971129" y="4454944"/>
            <a:ext cx="1779000" cy="45719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5B9109-BBE3-D24D-A3C0-FF63E107B711}"/>
              </a:ext>
            </a:extLst>
          </p:cNvPr>
          <p:cNvSpPr txBox="1"/>
          <p:nvPr/>
        </p:nvSpPr>
        <p:spPr>
          <a:xfrm>
            <a:off x="3329227" y="4524335"/>
            <a:ext cx="117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True Loss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8FBCD16-A61C-D641-A60C-B80203854721}"/>
              </a:ext>
            </a:extLst>
          </p:cNvPr>
          <p:cNvSpPr/>
          <p:nvPr/>
        </p:nvSpPr>
        <p:spPr>
          <a:xfrm flipV="1">
            <a:off x="4988408" y="4453411"/>
            <a:ext cx="1594176" cy="49422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FFB7F1-FB9E-3B45-BBC5-2131BD9479C5}"/>
              </a:ext>
            </a:extLst>
          </p:cNvPr>
          <p:cNvSpPr txBox="1"/>
          <p:nvPr/>
        </p:nvSpPr>
        <p:spPr>
          <a:xfrm>
            <a:off x="5092721" y="4513634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Model Loss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A456B35C-C84E-844C-9EB8-D50FBE4ED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 dirty="0"/>
              <a:t>FBMSP </a:t>
            </a:r>
            <a:r>
              <a:rPr lang="en-US" dirty="0" err="1"/>
              <a:t>YinzOR</a:t>
            </a:r>
            <a:r>
              <a:rPr lang="en-US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32768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/>
      <p:bldP spid="17" grpId="0" animBg="1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Thank you!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13799"/>
            <a:ext cx="7886700" cy="1186862"/>
          </a:xfrm>
        </p:spPr>
        <p:txBody>
          <a:bodyPr>
            <a:no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en-US" sz="1600" dirty="0">
                <a:solidFill>
                  <a:schemeClr val="tx2"/>
                </a:solidFill>
              </a:rPr>
              <a:t>Full paper: </a:t>
            </a:r>
            <a:r>
              <a:rPr lang="en-US" sz="1600" dirty="0">
                <a:solidFill>
                  <a:schemeClr val="tx2"/>
                </a:solidFill>
                <a:hlinkClick r:id="rId3"/>
              </a:rPr>
              <a:t>https://</a:t>
            </a:r>
            <a:r>
              <a:rPr lang="en-US" sz="1600" dirty="0" err="1">
                <a:solidFill>
                  <a:schemeClr val="tx2"/>
                </a:solidFill>
                <a:hlinkClick r:id="rId3"/>
              </a:rPr>
              <a:t>papers.ssrn.com</a:t>
            </a:r>
            <a:r>
              <a:rPr lang="en-US" sz="1600" dirty="0">
                <a:solidFill>
                  <a:schemeClr val="tx2"/>
                </a:solidFill>
                <a:hlinkClick r:id="rId3"/>
              </a:rPr>
              <a:t>/sol3/</a:t>
            </a:r>
            <a:r>
              <a:rPr lang="en-US" sz="1600" dirty="0" err="1">
                <a:solidFill>
                  <a:schemeClr val="tx2"/>
                </a:solidFill>
                <a:hlinkClick r:id="rId3"/>
              </a:rPr>
              <a:t>papers.cfm?abstract_id</a:t>
            </a:r>
            <a:r>
              <a:rPr lang="en-US" sz="1600" dirty="0">
                <a:solidFill>
                  <a:schemeClr val="tx2"/>
                </a:solidFill>
                <a:hlinkClick r:id="rId3"/>
              </a:rPr>
              <a:t>=4151103</a:t>
            </a:r>
            <a:endParaRPr lang="en-US" sz="1600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2"/>
              </a:buBlip>
            </a:pPr>
            <a:r>
              <a:rPr lang="en-US" sz="1600" dirty="0">
                <a:solidFill>
                  <a:schemeClr val="tx2"/>
                </a:solidFill>
              </a:rPr>
              <a:t>Comments, questions @ </a:t>
            </a:r>
            <a:r>
              <a:rPr lang="en-US" sz="1600" dirty="0">
                <a:solidFill>
                  <a:schemeClr val="tx2"/>
                </a:solidFill>
                <a:hlinkClick r:id="rId4"/>
              </a:rPr>
              <a:t>tic54@pitt.edu</a:t>
            </a:r>
            <a:r>
              <a:rPr lang="en-US" sz="1600" dirty="0">
                <a:solidFill>
                  <a:schemeClr val="tx2"/>
                </a:solidFill>
              </a:rPr>
              <a:t>  </a:t>
            </a:r>
          </a:p>
          <a:p>
            <a:pPr marL="342900" indent="-342900">
              <a:buBlip>
                <a:blip r:embed="rId2"/>
              </a:buBlip>
            </a:pPr>
            <a:r>
              <a:rPr lang="en-US" sz="1600" dirty="0">
                <a:solidFill>
                  <a:schemeClr val="tx2"/>
                </a:solidFill>
              </a:rPr>
              <a:t>More papers</a:t>
            </a:r>
            <a:r>
              <a:rPr lang="en-US" sz="1600">
                <a:solidFill>
                  <a:schemeClr val="tx2"/>
                </a:solidFill>
              </a:rPr>
              <a:t>: </a:t>
            </a:r>
            <a:r>
              <a:rPr lang="en-US" sz="1600">
                <a:solidFill>
                  <a:schemeClr val="tx2"/>
                </a:solidFill>
                <a:hlinkClick r:id="rId5"/>
              </a:rPr>
              <a:t>https://tcui-pitt.github.io/</a:t>
            </a:r>
            <a:r>
              <a:rPr lang="en-US" sz="1600">
                <a:solidFill>
                  <a:schemeClr val="tx2"/>
                </a:solidFill>
              </a:rPr>
              <a:t> </a:t>
            </a:r>
            <a:endParaRPr lang="en-US" sz="1600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FBMSP </a:t>
            </a:r>
            <a:r>
              <a:rPr lang="en-US" dirty="0" err="1"/>
              <a:t>YinzOR</a:t>
            </a:r>
            <a:r>
              <a:rPr lang="en-US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253556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Segmented Pricing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F1EA58-7454-BD4F-900A-0468CFB0E0E4}"/>
              </a:ext>
            </a:extLst>
          </p:cNvPr>
          <p:cNvSpPr txBox="1"/>
          <p:nvPr/>
        </p:nvSpPr>
        <p:spPr>
          <a:xfrm>
            <a:off x="651510" y="1620812"/>
            <a:ext cx="786384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2000" dirty="0">
                <a:solidFill>
                  <a:schemeClr val="tx2"/>
                </a:solidFill>
              </a:rPr>
              <a:t>A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segmented pricing </a:t>
            </a:r>
            <a:r>
              <a:rPr lang="en" altLang="zh-CN" sz="2000" dirty="0">
                <a:solidFill>
                  <a:schemeClr val="tx2"/>
                </a:solidFill>
              </a:rPr>
              <a:t>is </a:t>
            </a:r>
            <a:r>
              <a:rPr lang="en-US" altLang="zh-CN" sz="2000" dirty="0">
                <a:solidFill>
                  <a:schemeClr val="tx2"/>
                </a:solidFill>
              </a:rPr>
              <a:t>when the price for a good varies across different segments of the market</a:t>
            </a:r>
            <a:r>
              <a:rPr lang="en" altLang="zh-CN" sz="2000" dirty="0">
                <a:solidFill>
                  <a:schemeClr val="tx2"/>
                </a:solidFill>
              </a:rPr>
              <a:t>.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Many markets are segmented</a:t>
            </a:r>
          </a:p>
          <a:p>
            <a:pPr marL="800100" lvl="1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Digital Properties like Adobe, Office, Online Games</a:t>
            </a:r>
          </a:p>
          <a:p>
            <a:pPr marL="800100" lvl="1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Insurance Markets</a:t>
            </a:r>
          </a:p>
          <a:p>
            <a:pPr marL="800100" lvl="1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Geographically segmented infrastructure like Cable, Internet, etc.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AF673F94-A9A2-9945-9316-2A6A72F4A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 dirty="0"/>
              <a:t>FBMSP </a:t>
            </a:r>
            <a:r>
              <a:rPr lang="en-US" dirty="0" err="1"/>
              <a:t>YinzOR</a:t>
            </a:r>
            <a:r>
              <a:rPr lang="en-US" dirty="0"/>
              <a:t> 2022</a:t>
            </a:r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6EC1D29E-4183-EF3D-CA22-A53F2A5F24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727958"/>
            <a:ext cx="4506439" cy="2110911"/>
          </a:xfrm>
          <a:prstGeom prst="roundRect">
            <a:avLst/>
          </a:prstGeom>
          <a:effectLst/>
        </p:spPr>
      </p:pic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971D411-5B95-E643-3C48-83F8540B14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870" y="3808916"/>
            <a:ext cx="3982390" cy="2029953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17441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Segmented Pricing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F1EA58-7454-BD4F-900A-0468CFB0E0E4}"/>
              </a:ext>
            </a:extLst>
          </p:cNvPr>
          <p:cNvSpPr txBox="1"/>
          <p:nvPr/>
        </p:nvSpPr>
        <p:spPr>
          <a:xfrm>
            <a:off x="651510" y="1620812"/>
            <a:ext cx="786384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2000" dirty="0">
                <a:solidFill>
                  <a:schemeClr val="tx2"/>
                </a:solidFill>
              </a:rPr>
              <a:t>A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segmented pricing </a:t>
            </a:r>
            <a:r>
              <a:rPr lang="en" altLang="zh-CN" sz="2000" dirty="0">
                <a:solidFill>
                  <a:schemeClr val="tx2"/>
                </a:solidFill>
              </a:rPr>
              <a:t>is </a:t>
            </a:r>
            <a:r>
              <a:rPr lang="en-US" altLang="zh-CN" sz="2000" dirty="0">
                <a:solidFill>
                  <a:schemeClr val="tx2"/>
                </a:solidFill>
              </a:rPr>
              <a:t>when the price for a good varies across different segments of the market</a:t>
            </a:r>
            <a:r>
              <a:rPr lang="en" altLang="zh-CN" sz="2000" dirty="0">
                <a:solidFill>
                  <a:schemeClr val="tx2"/>
                </a:solidFill>
              </a:rPr>
              <a:t>.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Many markets are segmented</a:t>
            </a:r>
          </a:p>
          <a:p>
            <a:pPr marL="800100" lvl="1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Digital Properties like Adobe, Office, Online Games</a:t>
            </a:r>
          </a:p>
          <a:p>
            <a:pPr marL="800100" lvl="1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Insurance Markets</a:t>
            </a:r>
          </a:p>
          <a:p>
            <a:pPr marL="800100" lvl="1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Geographically segmented infrastructure like Cable, Internet, etc.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AF673F94-A9A2-9945-9316-2A6A72F4A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 dirty="0"/>
              <a:t>FBMSP </a:t>
            </a:r>
            <a:r>
              <a:rPr lang="en-US" dirty="0" err="1"/>
              <a:t>YinzOR</a:t>
            </a:r>
            <a:r>
              <a:rPr lang="en-US" dirty="0"/>
              <a:t> 2022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C57699-18DB-3275-19C7-5E14EA3C6744}"/>
              </a:ext>
            </a:extLst>
          </p:cNvPr>
          <p:cNvSpPr txBox="1"/>
          <p:nvPr/>
        </p:nvSpPr>
        <p:spPr>
          <a:xfrm>
            <a:off x="651510" y="3644442"/>
            <a:ext cx="786384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2000" dirty="0">
                <a:solidFill>
                  <a:schemeClr val="tx2"/>
                </a:solidFill>
              </a:rPr>
              <a:t>In practice, many of these markets are segmented and priced using </a:t>
            </a:r>
            <a:r>
              <a:rPr lang="en-US" altLang="zh-CN" sz="2000" dirty="0"/>
              <a:t>features</a:t>
            </a:r>
            <a:r>
              <a:rPr lang="en-US" altLang="zh-CN" sz="2000" dirty="0">
                <a:solidFill>
                  <a:schemeClr val="tx2"/>
                </a:solidFill>
              </a:rPr>
              <a:t> of a customer. 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2000" dirty="0">
                <a:solidFill>
                  <a:schemeClr val="tx2"/>
                </a:solidFill>
              </a:rPr>
              <a:t>Features are used to determine prices by leveraging some </a:t>
            </a:r>
            <a:r>
              <a:rPr lang="en-US" altLang="zh-CN" sz="2000" dirty="0"/>
              <a:t>regression model </a:t>
            </a:r>
            <a:r>
              <a:rPr lang="en-US" altLang="zh-CN" sz="2000" dirty="0">
                <a:solidFill>
                  <a:schemeClr val="tx2"/>
                </a:solidFill>
              </a:rPr>
              <a:t>that predicts customer willingness-to-pay.</a:t>
            </a:r>
            <a:endParaRPr lang="en" altLang="zh-CN" sz="2000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39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Segmented Pricing in Practice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2785" y="1976440"/>
            <a:ext cx="8054392" cy="2708806"/>
            <a:chOff x="476885" y="3260753"/>
            <a:chExt cx="8054392" cy="2708806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5A6EA4C-AEE4-48FC-83AE-6722789EAFCA}"/>
                </a:ext>
              </a:extLst>
            </p:cNvPr>
            <p:cNvSpPr/>
            <p:nvPr/>
          </p:nvSpPr>
          <p:spPr>
            <a:xfrm>
              <a:off x="476885" y="3260753"/>
              <a:ext cx="8015603" cy="22393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3F5E58C9-789F-48D0-AD07-0D03CDBEA361}"/>
                    </a:ext>
                  </a:extLst>
                </p:cNvPr>
                <p:cNvSpPr txBox="1"/>
                <p:nvPr/>
              </p:nvSpPr>
              <p:spPr>
                <a:xfrm>
                  <a:off x="667437" y="3261125"/>
                  <a:ext cx="7863840" cy="2708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1200"/>
                    </a:spcBef>
                    <a:spcAft>
                      <a:spcPts val="600"/>
                    </a:spcAft>
                  </a:pPr>
                  <a:r>
                    <a:rPr lang="en-US" sz="2000" dirty="0">
                      <a:solidFill>
                        <a:schemeClr val="tx2"/>
                      </a:solidFill>
                    </a:rPr>
                    <a:t>Market of customers with associated features </a:t>
                  </a:r>
                  <a:r>
                    <a:rPr lang="en-US" sz="2000" b="1" dirty="0">
                      <a:solidFill>
                        <a:schemeClr val="tx2"/>
                      </a:solidFill>
                    </a:rPr>
                    <a:t>X </a:t>
                  </a:r>
                  <a:r>
                    <a:rPr lang="en-US" sz="2000" dirty="0">
                      <a:solidFill>
                        <a:schemeClr val="tx2"/>
                      </a:solidFill>
                    </a:rPr>
                    <a:t>supported on </a:t>
                  </a:r>
                  <a:r>
                    <a:rPr lang="en-US" sz="2000" b="1" dirty="0" err="1">
                      <a:solidFill>
                        <a:schemeClr val="tx2"/>
                      </a:solidFill>
                    </a:rPr>
                    <a:t>Ω</a:t>
                  </a:r>
                  <a:r>
                    <a:rPr lang="en-US" sz="2000" b="1" dirty="0">
                      <a:solidFill>
                        <a:schemeClr val="tx2"/>
                      </a:solidFill>
                    </a:rPr>
                    <a:t> </a:t>
                  </a:r>
                </a:p>
                <a:p>
                  <a:pPr algn="ctr">
                    <a:spcBef>
                      <a:spcPts val="1200"/>
                    </a:spcBef>
                    <a:spcAft>
                      <a:spcPts val="600"/>
                    </a:spcAft>
                  </a:pPr>
                  <a:r>
                    <a:rPr lang="en-US" sz="2400" dirty="0">
                      <a:solidFill>
                        <a:schemeClr val="tx2"/>
                      </a:solidFill>
                    </a:rPr>
                    <a:t>V|</a:t>
                  </a:r>
                  <a:r>
                    <a:rPr lang="en-US" sz="2400" b="1" dirty="0">
                      <a:solidFill>
                        <a:schemeClr val="tx2"/>
                      </a:solidFill>
                    </a:rPr>
                    <a:t>X</a:t>
                  </a:r>
                  <a:r>
                    <a:rPr lang="en-US" sz="2400" dirty="0">
                      <a:solidFill>
                        <a:schemeClr val="tx2"/>
                      </a:solidFill>
                    </a:rPr>
                    <a:t> =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</m:oMath>
                  </a14:m>
                  <a:r>
                    <a:rPr lang="en-US" sz="2400" dirty="0">
                      <a:solidFill>
                        <a:schemeClr val="tx2"/>
                      </a:solidFill>
                    </a:rPr>
                    <a:t>(</a:t>
                  </a:r>
                  <a:r>
                    <a:rPr lang="en-US" sz="2400" b="1" dirty="0">
                      <a:solidFill>
                        <a:schemeClr val="tx2"/>
                      </a:solidFill>
                    </a:rPr>
                    <a:t>X</a:t>
                  </a:r>
                  <a:r>
                    <a:rPr lang="en-US" sz="2400" dirty="0">
                      <a:solidFill>
                        <a:schemeClr val="tx2"/>
                      </a:solidFill>
                    </a:rPr>
                    <a:t>) + 𝜀, 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chemeClr val="tx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</m:oMath>
                  </a14:m>
                  <a:r>
                    <a:rPr lang="en-US" sz="2400" dirty="0">
                      <a:solidFill>
                        <a:schemeClr val="tx2"/>
                      </a:solidFill>
                    </a:rPr>
                    <a:t>(</a:t>
                  </a:r>
                  <a:r>
                    <a:rPr lang="en-US" sz="2400" b="1" dirty="0">
                      <a:solidFill>
                        <a:schemeClr val="tx2"/>
                      </a:solidFill>
                    </a:rPr>
                    <a:t>X</a:t>
                  </a:r>
                  <a:r>
                    <a:rPr lang="en-US" sz="2400" dirty="0">
                      <a:solidFill>
                        <a:schemeClr val="tx2"/>
                      </a:solidFill>
                    </a:rPr>
                    <a:t>) </a:t>
                  </a:r>
                  <a:r>
                    <a:rPr lang="en-US" sz="2400" b="1" dirty="0">
                      <a:solidFill>
                        <a:schemeClr val="tx2"/>
                      </a:solidFill>
                    </a:rPr>
                    <a:t>⫫</a:t>
                  </a:r>
                  <a:r>
                    <a:rPr lang="en-US" sz="2400" dirty="0">
                      <a:solidFill>
                        <a:schemeClr val="tx2"/>
                      </a:solidFill>
                    </a:rPr>
                    <a:t> 𝜀</a:t>
                  </a:r>
                  <a:endParaRPr lang="en-US" sz="2400" b="0" dirty="0">
                    <a:solidFill>
                      <a:schemeClr val="tx2"/>
                    </a:solidFill>
                  </a:endParaRPr>
                </a:p>
                <a:p>
                  <a:pPr algn="ctr">
                    <a:spcBef>
                      <a:spcPts val="1200"/>
                    </a:spcBef>
                    <a:spcAft>
                      <a:spcPts val="600"/>
                    </a:spcAft>
                  </a:pPr>
                  <a:endParaRPr lang="en-US" sz="2400" b="1" dirty="0"/>
                </a:p>
                <a:p>
                  <a:pPr algn="ctr">
                    <a:spcBef>
                      <a:spcPts val="1200"/>
                    </a:spcBef>
                    <a:spcAft>
                      <a:spcPts val="600"/>
                    </a:spcAft>
                  </a:pPr>
                  <a:endParaRPr lang="en-US" b="1" dirty="0"/>
                </a:p>
                <a:p>
                  <a:pPr algn="ctr">
                    <a:spcBef>
                      <a:spcPts val="1200"/>
                    </a:spcBef>
                    <a:spcAft>
                      <a:spcPts val="600"/>
                    </a:spcAft>
                  </a:pPr>
                  <a:endParaRPr lang="en-US" sz="24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3F5E58C9-789F-48D0-AD07-0D03CDBEA3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437" y="3261125"/>
                  <a:ext cx="7863840" cy="2708434"/>
                </a:xfrm>
                <a:prstGeom prst="rect">
                  <a:avLst/>
                </a:prstGeom>
                <a:blipFill>
                  <a:blip r:embed="rId3"/>
                  <a:stretch>
                    <a:fillRect l="-968" t="-9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/>
                <p:cNvSpPr/>
                <p:nvPr/>
              </p:nvSpPr>
              <p:spPr>
                <a:xfrm>
                  <a:off x="593004" y="4391190"/>
                  <a:ext cx="4268470" cy="707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1200"/>
                    </a:spcBef>
                    <a:spcAft>
                      <a:spcPts val="600"/>
                    </a:spcAft>
                  </a:pP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a14:m>
                  <a:r>
                    <a:rPr lang="en-US" sz="2000" dirty="0">
                      <a:solidFill>
                        <a:schemeClr val="tx2"/>
                      </a:solidFill>
                    </a:rPr>
                    <a:t> is the </a:t>
                  </a:r>
                  <a:r>
                    <a:rPr lang="en-US" sz="20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regression model </a:t>
                  </a:r>
                  <a:r>
                    <a:rPr lang="en-US" sz="2000" dirty="0">
                      <a:solidFill>
                        <a:schemeClr val="tx2"/>
                      </a:solidFill>
                    </a:rPr>
                    <a:t>for the customers valuations</a:t>
                  </a:r>
                  <a:endParaRPr lang="en-US" sz="20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004" y="4391190"/>
                  <a:ext cx="4268470" cy="707886"/>
                </a:xfrm>
                <a:prstGeom prst="rect">
                  <a:avLst/>
                </a:prstGeom>
                <a:blipFill>
                  <a:blip r:embed="rId4"/>
                  <a:stretch>
                    <a:fillRect l="-1183" t="-5263" b="-140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/>
                <p:cNvSpPr/>
                <p:nvPr/>
              </p:nvSpPr>
              <p:spPr>
                <a:xfrm>
                  <a:off x="1304882" y="4970255"/>
                  <a:ext cx="144328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4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: </m:t>
                      </m:r>
                    </m:oMath>
                  </a14:m>
                  <a:r>
                    <a:rPr lang="en-US" sz="2400" b="1" dirty="0" err="1">
                      <a:solidFill>
                        <a:schemeClr val="tx2"/>
                      </a:solidFill>
                    </a:rPr>
                    <a:t>Ω</a:t>
                  </a:r>
                  <a:r>
                    <a:rPr lang="en-US" sz="2400" b="1" dirty="0">
                      <a:solidFill>
                        <a:schemeClr val="tx2"/>
                      </a:solidFill>
                    </a:rPr>
                    <a:t> </a:t>
                  </a:r>
                  <a:r>
                    <a:rPr lang="en-US" sz="2400" dirty="0">
                      <a:solidFill>
                        <a:schemeClr val="tx2"/>
                      </a:solidFill>
                    </a:rPr>
                    <a:t>➝ </a:t>
                  </a:r>
                  <a:r>
                    <a:rPr lang="en-US" sz="2400" b="1" dirty="0" err="1">
                      <a:solidFill>
                        <a:schemeClr val="tx2"/>
                      </a:solidFill>
                    </a:rPr>
                    <a:t>ℝ</a:t>
                  </a:r>
                  <a:endParaRPr lang="en-US" sz="2400" dirty="0"/>
                </a:p>
              </p:txBody>
            </p:sp>
          </mc:Choice>
          <mc:Fallback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4882" y="4970255"/>
                  <a:ext cx="1443280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4386" t="-10811" r="-11404" b="-297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Connector 63"/>
            <p:cNvCxnSpPr>
              <a:cxnSpLocks/>
            </p:cNvCxnSpPr>
            <p:nvPr/>
          </p:nvCxnSpPr>
          <p:spPr>
            <a:xfrm>
              <a:off x="4914652" y="4261399"/>
              <a:ext cx="1695112" cy="21940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Rectangle 64"/>
                <p:cNvSpPr/>
                <p:nvPr/>
              </p:nvSpPr>
              <p:spPr>
                <a:xfrm>
                  <a:off x="4828887" y="4391190"/>
                  <a:ext cx="3583920" cy="707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1200"/>
                    </a:spcBef>
                    <a:spcAft>
                      <a:spcPts val="600"/>
                    </a:spcAft>
                  </a:pP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>
                          <a:solidFill>
                            <a:schemeClr val="tx2"/>
                          </a:solidFill>
                        </a:rPr>
                        <m:t>𝜀</m:t>
                      </m:r>
                    </m:oMath>
                  </a14:m>
                  <a:r>
                    <a:rPr lang="en-US" sz="2000" dirty="0">
                      <a:solidFill>
                        <a:schemeClr val="tx2"/>
                      </a:solidFill>
                    </a:rPr>
                    <a:t> is the </a:t>
                  </a:r>
                  <a:r>
                    <a:rPr lang="en-US" sz="20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error</a:t>
                  </a:r>
                  <a:r>
                    <a:rPr lang="en-US" sz="2000" dirty="0">
                      <a:solidFill>
                        <a:schemeClr val="tx2"/>
                      </a:solidFill>
                    </a:rPr>
                    <a:t> term of the regression model</a:t>
                  </a:r>
                </a:p>
              </p:txBody>
            </p:sp>
          </mc:Choice>
          <mc:Fallback>
            <p:sp>
              <p:nvSpPr>
                <p:cNvPr id="65" name="Rectangle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8887" y="4391190"/>
                  <a:ext cx="3583920" cy="707886"/>
                </a:xfrm>
                <a:prstGeom prst="rect">
                  <a:avLst/>
                </a:prstGeom>
                <a:blipFill>
                  <a:blip r:embed="rId6"/>
                  <a:stretch>
                    <a:fillRect l="-1767" t="-5263" b="-140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Rectangle 65"/>
                <p:cNvSpPr/>
                <p:nvPr/>
              </p:nvSpPr>
              <p:spPr>
                <a:xfrm>
                  <a:off x="5521017" y="4961451"/>
                  <a:ext cx="1372683" cy="5386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ts val="1200"/>
                    </a:spcBef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tx2"/>
                                </a:solidFill>
                              </a:rPr>
                              <m:t>𝜀</m:t>
                            </m:r>
                          </m:e>
                        </m:d>
                        <m:r>
                          <a:rPr lang="en-US" sz="24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=0</m:t>
                        </m:r>
                      </m:oMath>
                    </m:oMathPara>
                  </a14:m>
                  <a:endParaRPr lang="en-US" sz="2400" b="1" dirty="0">
                    <a:solidFill>
                      <a:schemeClr val="tx2"/>
                    </a:solidFill>
                  </a:endParaRPr>
                </a:p>
              </p:txBody>
            </p:sp>
          </mc:Choice>
          <mc:Fallback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1017" y="4961451"/>
                  <a:ext cx="1372683" cy="53860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Connector 67"/>
            <p:cNvCxnSpPr>
              <a:cxnSpLocks/>
            </p:cNvCxnSpPr>
            <p:nvPr/>
          </p:nvCxnSpPr>
          <p:spPr>
            <a:xfrm flipH="1">
              <a:off x="2630152" y="4261399"/>
              <a:ext cx="1638452" cy="175423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7C62B051-DB84-2948-9C65-17A9A0C08EFF}"/>
              </a:ext>
            </a:extLst>
          </p:cNvPr>
          <p:cNvSpPr/>
          <p:nvPr/>
        </p:nvSpPr>
        <p:spPr>
          <a:xfrm>
            <a:off x="532785" y="1564597"/>
            <a:ext cx="60088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Objective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sz="2000" dirty="0">
                <a:solidFill>
                  <a:schemeClr val="tx2"/>
                </a:solidFill>
              </a:rPr>
              <a:t>Segment and price to maximize revenue</a:t>
            </a:r>
          </a:p>
        </p:txBody>
      </p:sp>
      <p:pic>
        <p:nvPicPr>
          <p:cNvPr id="4" name="Picture 3" descr="Shape, arrow&#10;&#10;Description automatically generated">
            <a:extLst>
              <a:ext uri="{FF2B5EF4-FFF2-40B4-BE49-F238E27FC236}">
                <a16:creationId xmlns:a16="http://schemas.microsoft.com/office/drawing/2014/main" id="{E8136DD8-BAFF-42BD-6F91-823896C1DC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131" y="4208198"/>
            <a:ext cx="2966251" cy="264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7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Contributions</a:t>
            </a:r>
            <a:endParaRPr lang="en-US" sz="3600" dirty="0"/>
          </a:p>
        </p:txBody>
      </p:sp>
      <p:sp>
        <p:nvSpPr>
          <p:cNvPr id="61" name="Rectangle 60"/>
          <p:cNvSpPr/>
          <p:nvPr/>
        </p:nvSpPr>
        <p:spPr>
          <a:xfrm>
            <a:off x="628650" y="1690689"/>
            <a:ext cx="801658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/>
              <a:t>C1: </a:t>
            </a:r>
            <a:r>
              <a:rPr lang="en-US" altLang="zh-CN" b="1" i="1" dirty="0"/>
              <a:t>Characterize structure of the optimal policy.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Unfortunately, with general errors the optimal segmentation can be quite pathological, i.e., NP-hard to solve. We show when errors are log-concave, the optimal policy becomes is again nice and computable.</a:t>
            </a: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  <a:p>
            <a:r>
              <a:rPr lang="en-US" altLang="zh-CN" i="1" dirty="0"/>
              <a:t>C2: </a:t>
            </a:r>
            <a:r>
              <a:rPr lang="en-US" altLang="zh-CN" b="1" i="1" dirty="0"/>
              <a:t>Bound approximate model-based policies.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For log-concave errors, we show that the optimal k-segmentation revenue is concave in k. Even though in general the optimal policy is complex, we show that using a segmentation generated by using </a:t>
            </a:r>
            <a:r>
              <a:rPr lang="en-US" i="1" dirty="0">
                <a:solidFill>
                  <a:schemeClr val="tx2"/>
                </a:solidFill>
              </a:rPr>
              <a:t>just</a:t>
            </a:r>
            <a:r>
              <a:rPr lang="en-US" dirty="0">
                <a:solidFill>
                  <a:schemeClr val="tx2"/>
                </a:solidFill>
              </a:rPr>
              <a:t> the feature-model inherits strong guarantees on the revenue + optimal rates of convergence.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59644F5B-33BD-814F-9DD5-755110C98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 dirty="0"/>
              <a:t>FBMSP </a:t>
            </a:r>
            <a:r>
              <a:rPr lang="en-US" dirty="0" err="1"/>
              <a:t>YinzOR</a:t>
            </a:r>
            <a:r>
              <a:rPr lang="en-US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21675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55A6EA4C-AEE4-48FC-83AE-6722789EAFCA}"/>
              </a:ext>
            </a:extLst>
          </p:cNvPr>
          <p:cNvSpPr/>
          <p:nvPr/>
        </p:nvSpPr>
        <p:spPr>
          <a:xfrm>
            <a:off x="476885" y="1597794"/>
            <a:ext cx="8293042" cy="31786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Model: FBMSP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 dirty="0"/>
              <a:t>FBMSP </a:t>
            </a:r>
            <a:r>
              <a:rPr lang="en-US" dirty="0" err="1"/>
              <a:t>YinzOR</a:t>
            </a:r>
            <a:r>
              <a:rPr lang="en-US" dirty="0"/>
              <a:t> 2022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F5E58C9-789F-48D0-AD07-0D03CDBEA361}"/>
                  </a:ext>
                </a:extLst>
              </p:cNvPr>
              <p:cNvSpPr txBox="1"/>
              <p:nvPr/>
            </p:nvSpPr>
            <p:spPr>
              <a:xfrm>
                <a:off x="628648" y="1687815"/>
                <a:ext cx="7863840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chemeClr val="tx2"/>
                    </a:solidFill>
                  </a:rPr>
                  <a:t>Market of customers with associated features </a:t>
                </a:r>
                <a:r>
                  <a:rPr lang="en-US" sz="2000" b="1" dirty="0">
                    <a:solidFill>
                      <a:schemeClr val="tx2"/>
                    </a:solidFill>
                  </a:rPr>
                  <a:t>X </a:t>
                </a:r>
                <a:r>
                  <a:rPr lang="en-US" sz="2000" dirty="0">
                    <a:solidFill>
                      <a:schemeClr val="tx2"/>
                    </a:solidFill>
                  </a:rPr>
                  <a:t>supported on </a:t>
                </a:r>
                <a:r>
                  <a:rPr lang="en-US" sz="2000" b="1" dirty="0" err="1">
                    <a:solidFill>
                      <a:schemeClr val="tx2"/>
                    </a:solidFill>
                  </a:rPr>
                  <a:t>Ω</a:t>
                </a:r>
                <a:r>
                  <a:rPr lang="en-US" sz="2000" b="1" dirty="0">
                    <a:solidFill>
                      <a:schemeClr val="tx2"/>
                    </a:solidFill>
                  </a:rPr>
                  <a:t>, </a:t>
                </a:r>
              </a:p>
              <a:p>
                <a:pPr algn="ctr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400" dirty="0">
                    <a:solidFill>
                      <a:schemeClr val="tx2"/>
                    </a:solidFill>
                  </a:rPr>
                  <a:t>V|</a:t>
                </a:r>
                <a:r>
                  <a:rPr lang="en-US" sz="2400" b="1" dirty="0">
                    <a:solidFill>
                      <a:schemeClr val="tx2"/>
                    </a:solidFill>
                  </a:rPr>
                  <a:t>X</a:t>
                </a:r>
                <a:r>
                  <a:rPr lang="en-US" sz="2400" dirty="0">
                    <a:solidFill>
                      <a:schemeClr val="tx2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sz="2400" dirty="0">
                    <a:solidFill>
                      <a:schemeClr val="tx2"/>
                    </a:solidFill>
                  </a:rPr>
                  <a:t>(</a:t>
                </a:r>
                <a:r>
                  <a:rPr lang="en-US" sz="2400" b="1" dirty="0">
                    <a:solidFill>
                      <a:schemeClr val="tx2"/>
                    </a:solidFill>
                  </a:rPr>
                  <a:t>X</a:t>
                </a:r>
                <a:r>
                  <a:rPr lang="en-US" sz="2400" dirty="0">
                    <a:solidFill>
                      <a:schemeClr val="tx2"/>
                    </a:solidFill>
                  </a:rPr>
                  <a:t>) + 𝜀, 𝜀</a:t>
                </a:r>
                <a:r>
                  <a:rPr lang="en-US" sz="2400" b="1" dirty="0">
                    <a:solidFill>
                      <a:schemeClr val="tx2"/>
                    </a:solidFill>
                  </a:rPr>
                  <a:t>⫫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sz="2400" dirty="0">
                    <a:solidFill>
                      <a:schemeClr val="tx2"/>
                    </a:solidFill>
                  </a:rPr>
                  <a:t>(</a:t>
                </a:r>
                <a:r>
                  <a:rPr lang="en-US" sz="2400" b="1" dirty="0">
                    <a:solidFill>
                      <a:schemeClr val="tx2"/>
                    </a:solidFill>
                  </a:rPr>
                  <a:t>X</a:t>
                </a:r>
                <a:r>
                  <a:rPr lang="en-US" sz="2400" dirty="0">
                    <a:solidFill>
                      <a:schemeClr val="tx2"/>
                    </a:solidFill>
                  </a:rPr>
                  <a:t>)</a:t>
                </a:r>
              </a:p>
              <a:p>
                <a:pPr algn="ctr">
                  <a:spcBef>
                    <a:spcPts val="1200"/>
                  </a:spcBef>
                  <a:spcAft>
                    <a:spcPts val="600"/>
                  </a:spcAft>
                </a:pPr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F5E58C9-789F-48D0-AD07-0D03CDBEA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8" y="1687815"/>
                <a:ext cx="7863840" cy="1600438"/>
              </a:xfrm>
              <a:prstGeom prst="rect">
                <a:avLst/>
              </a:prstGeom>
              <a:blipFill>
                <a:blip r:embed="rId3"/>
                <a:stretch>
                  <a:fillRect l="-806" t="-1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5E58C9-789F-48D0-AD07-0D03CDBEA361}"/>
                  </a:ext>
                </a:extLst>
              </p:cNvPr>
              <p:cNvSpPr txBox="1"/>
              <p:nvPr/>
            </p:nvSpPr>
            <p:spPr>
              <a:xfrm>
                <a:off x="628648" y="2688089"/>
                <a:ext cx="8038467" cy="1800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000" b="1" dirty="0"/>
                  <a:t>Feature-Based Market Segmentation and Pricing (</a:t>
                </a:r>
                <a:r>
                  <a:rPr lang="en-US" sz="2000" b="1" dirty="0" err="1"/>
                  <a:t>kXP</a:t>
                </a:r>
                <a:r>
                  <a:rPr lang="en-US" sz="2000" b="1" dirty="0"/>
                  <a:t>)</a:t>
                </a:r>
              </a:p>
              <a:p>
                <a:pPr marL="342900" indent="-342900">
                  <a:spcAft>
                    <a:spcPts val="600"/>
                  </a:spcAft>
                  <a:buBlip>
                    <a:blip r:embed="rId4"/>
                  </a:buBlip>
                </a:pPr>
                <a:r>
                  <a:rPr lang="en-US" dirty="0">
                    <a:solidFill>
                      <a:schemeClr val="tx2"/>
                    </a:solidFill>
                  </a:rPr>
                  <a:t>Divide feature-space into k segments S</a:t>
                </a:r>
                <a:r>
                  <a:rPr lang="en-US" baseline="-25000" dirty="0">
                    <a:solidFill>
                      <a:schemeClr val="tx2"/>
                    </a:solidFill>
                  </a:rPr>
                  <a:t>i</a:t>
                </a:r>
                <a:r>
                  <a:rPr lang="en-US" dirty="0">
                    <a:solidFill>
                      <a:schemeClr val="tx2"/>
                    </a:solidFill>
                  </a:rPr>
                  <a:t> ⊆</a:t>
                </a:r>
                <a:r>
                  <a:rPr lang="en-US" b="1" dirty="0">
                    <a:solidFill>
                      <a:schemeClr val="tx2"/>
                    </a:solidFill>
                  </a:rPr>
                  <a:t> </a:t>
                </a:r>
                <a:r>
                  <a:rPr lang="en-US" b="1" dirty="0" err="1">
                    <a:solidFill>
                      <a:schemeClr val="tx2"/>
                    </a:solidFill>
                  </a:rPr>
                  <a:t>Ω</a:t>
                </a:r>
                <a:r>
                  <a:rPr lang="en-US" b="1" dirty="0">
                    <a:solidFill>
                      <a:schemeClr val="tx2"/>
                    </a:solidFill>
                  </a:rPr>
                  <a:t>,</a:t>
                </a:r>
                <a:r>
                  <a:rPr lang="en-US" dirty="0">
                    <a:solidFill>
                      <a:schemeClr val="tx2"/>
                    </a:solidFill>
                  </a:rPr>
                  <a:t> with price per segment p(S</a:t>
                </a:r>
                <a:r>
                  <a:rPr lang="en-US" baseline="-25000" dirty="0">
                    <a:solidFill>
                      <a:schemeClr val="tx2"/>
                    </a:solidFill>
                  </a:rPr>
                  <a:t>i</a:t>
                </a:r>
                <a:r>
                  <a:rPr lang="en-US" dirty="0">
                    <a:solidFill>
                      <a:schemeClr val="tx2"/>
                    </a:solidFill>
                  </a:rPr>
                  <a:t>).</a:t>
                </a:r>
              </a:p>
              <a:p>
                <a:pPr marL="342900" indent="-342900">
                  <a:spcAft>
                    <a:spcPts val="600"/>
                  </a:spcAft>
                  <a:buBlip>
                    <a:blip r:embed="rId4"/>
                  </a:buBlip>
                </a:pPr>
                <a:r>
                  <a:rPr lang="en-US" dirty="0">
                    <a:solidFill>
                      <a:schemeClr val="tx2"/>
                    </a:solidFill>
                  </a:rPr>
                  <a:t>For each customer, observe </a:t>
                </a:r>
                <a:r>
                  <a:rPr lang="en-US" i="1" dirty="0">
                    <a:solidFill>
                      <a:schemeClr val="tx2"/>
                    </a:solidFill>
                  </a:rPr>
                  <a:t>feature</a:t>
                </a:r>
                <a:r>
                  <a:rPr lang="en-US" dirty="0">
                    <a:solidFill>
                      <a:schemeClr val="tx2"/>
                    </a:solidFill>
                  </a:rPr>
                  <a:t> </a:t>
                </a:r>
                <a:r>
                  <a:rPr lang="en-US" b="1" dirty="0">
                    <a:solidFill>
                      <a:schemeClr val="tx2"/>
                    </a:solidFill>
                  </a:rPr>
                  <a:t>x</a:t>
                </a:r>
                <a:r>
                  <a:rPr lang="en-US" dirty="0">
                    <a:solidFill>
                      <a:schemeClr val="tx2"/>
                    </a:solidFill>
                  </a:rPr>
                  <a:t> and offer segment price.</a:t>
                </a:r>
              </a:p>
              <a:p>
                <a:pPr marL="342900" indent="-342900">
                  <a:lnSpc>
                    <a:spcPct val="150000"/>
                  </a:lnSpc>
                  <a:buBlip>
                    <a:blip r:embed="rId4"/>
                  </a:buBlip>
                </a:pPr>
                <a:endParaRPr lang="en-US" baseline="-25000" dirty="0">
                  <a:solidFill>
                    <a:schemeClr val="tx2"/>
                  </a:solidFill>
                </a:endParaRPr>
              </a:p>
              <a:p>
                <a:pPr algn="ctr"/>
                <a:r>
                  <a:rPr lang="en-US" sz="2200" dirty="0" err="1">
                    <a:solidFill>
                      <a:schemeClr val="tx2"/>
                    </a:solidFill>
                  </a:rPr>
                  <a:t>Rev</a:t>
                </a:r>
                <a:r>
                  <a:rPr lang="en-US" sz="2200" baseline="-25000" dirty="0" err="1">
                    <a:solidFill>
                      <a:schemeClr val="tx2"/>
                    </a:solidFill>
                  </a:rPr>
                  <a:t>kXP</a:t>
                </a:r>
                <a:r>
                  <a:rPr lang="en-US" sz="2200" dirty="0">
                    <a:solidFill>
                      <a:schemeClr val="tx2"/>
                    </a:solidFill>
                  </a:rPr>
                  <a:t> = max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2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2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2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nary>
                  </m:oMath>
                </a14:m>
                <a:r>
                  <a:rPr lang="en-US" sz="2200" dirty="0">
                    <a:solidFill>
                      <a:schemeClr val="tx2"/>
                    </a:solidFill>
                  </a:rPr>
                  <a:t>S</a:t>
                </a:r>
                <a:r>
                  <a:rPr lang="en-US" sz="2200" baseline="-25000" dirty="0">
                    <a:solidFill>
                      <a:schemeClr val="tx2"/>
                    </a:solidFill>
                  </a:rPr>
                  <a:t>i</a:t>
                </a:r>
                <a:r>
                  <a:rPr lang="en-US" sz="2200" dirty="0">
                    <a:solidFill>
                      <a:schemeClr val="tx2"/>
                    </a:solidFill>
                  </a:rPr>
                  <a:t>) </a:t>
                </a:r>
                <a:r>
                  <a:rPr lang="en-US" sz="2200" dirty="0" err="1">
                    <a:solidFill>
                      <a:schemeClr val="tx2"/>
                    </a:solidFill>
                  </a:rPr>
                  <a:t>Pr</a:t>
                </a:r>
                <a:r>
                  <a:rPr lang="en-US" sz="2200" dirty="0">
                    <a:solidFill>
                      <a:schemeClr val="tx2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tx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sz="2200" dirty="0">
                    <a:solidFill>
                      <a:schemeClr val="tx2"/>
                    </a:solidFill>
                  </a:rPr>
                  <a:t>(</a:t>
                </a:r>
                <a:r>
                  <a:rPr lang="en-US" sz="2200" b="1" dirty="0">
                    <a:solidFill>
                      <a:schemeClr val="tx2"/>
                    </a:solidFill>
                  </a:rPr>
                  <a:t>x</a:t>
                </a:r>
                <a:r>
                  <a:rPr lang="en-US" sz="2200" dirty="0">
                    <a:solidFill>
                      <a:schemeClr val="tx2"/>
                    </a:solidFill>
                  </a:rPr>
                  <a:t>) + 𝜀 ≥ p(S</a:t>
                </a:r>
                <a:r>
                  <a:rPr lang="en-US" sz="2200" baseline="-25000" dirty="0">
                    <a:solidFill>
                      <a:schemeClr val="tx2"/>
                    </a:solidFill>
                  </a:rPr>
                  <a:t>i</a:t>
                </a:r>
                <a:r>
                  <a:rPr lang="en-US" sz="2200" dirty="0">
                    <a:solidFill>
                      <a:schemeClr val="tx2"/>
                    </a:solidFill>
                  </a:rPr>
                  <a:t>) | </a:t>
                </a:r>
                <a:r>
                  <a:rPr lang="en-US" sz="2200" b="1" dirty="0">
                    <a:solidFill>
                      <a:schemeClr val="tx2"/>
                    </a:solidFill>
                  </a:rPr>
                  <a:t>x ϵ </a:t>
                </a:r>
                <a:r>
                  <a:rPr lang="en-US" sz="2200" dirty="0">
                    <a:solidFill>
                      <a:schemeClr val="tx2"/>
                    </a:solidFill>
                  </a:rPr>
                  <a:t>S</a:t>
                </a:r>
                <a:r>
                  <a:rPr lang="en-US" sz="2200" baseline="-25000" dirty="0">
                    <a:solidFill>
                      <a:schemeClr val="tx2"/>
                    </a:solidFill>
                  </a:rPr>
                  <a:t>i</a:t>
                </a:r>
                <a:r>
                  <a:rPr lang="en-US" sz="2200" dirty="0">
                    <a:solidFill>
                      <a:schemeClr val="tx2"/>
                    </a:solidFill>
                  </a:rPr>
                  <a:t>) </a:t>
                </a:r>
                <a:r>
                  <a:rPr lang="en-US" sz="2200" dirty="0" err="1">
                    <a:solidFill>
                      <a:schemeClr val="tx2"/>
                    </a:solidFill>
                  </a:rPr>
                  <a:t>Pr</a:t>
                </a:r>
                <a:r>
                  <a:rPr lang="en-US" sz="2200" dirty="0">
                    <a:solidFill>
                      <a:schemeClr val="tx2"/>
                    </a:solidFill>
                  </a:rPr>
                  <a:t>(</a:t>
                </a:r>
                <a:r>
                  <a:rPr lang="en-US" sz="2200" b="1" dirty="0">
                    <a:solidFill>
                      <a:schemeClr val="tx2"/>
                    </a:solidFill>
                  </a:rPr>
                  <a:t>x ϵ</a:t>
                </a:r>
                <a:r>
                  <a:rPr lang="en-US" sz="2200" dirty="0">
                    <a:solidFill>
                      <a:schemeClr val="tx2"/>
                    </a:solidFill>
                  </a:rPr>
                  <a:t> S</a:t>
                </a:r>
                <a:r>
                  <a:rPr lang="en-US" sz="2200" baseline="-25000" dirty="0">
                    <a:solidFill>
                      <a:schemeClr val="tx2"/>
                    </a:solidFill>
                  </a:rPr>
                  <a:t>i</a:t>
                </a:r>
                <a:r>
                  <a:rPr lang="en-US" sz="2200" dirty="0">
                    <a:solidFill>
                      <a:schemeClr val="tx2"/>
                    </a:solidFill>
                  </a:rPr>
                  <a:t>)</a:t>
                </a:r>
                <a:endParaRPr lang="en-US" sz="2200" baseline="-25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5E58C9-789F-48D0-AD07-0D03CDBEA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8" y="2688089"/>
                <a:ext cx="8038467" cy="1800686"/>
              </a:xfrm>
              <a:prstGeom prst="rect">
                <a:avLst/>
              </a:prstGeom>
              <a:blipFill>
                <a:blip r:embed="rId5"/>
                <a:stretch>
                  <a:fillRect l="-789" t="-2098" b="-44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9A5E2AC5-8BF3-5848-8026-D35CE7919B4B}"/>
              </a:ext>
            </a:extLst>
          </p:cNvPr>
          <p:cNvSpPr txBox="1"/>
          <p:nvPr/>
        </p:nvSpPr>
        <p:spPr>
          <a:xfrm>
            <a:off x="476885" y="4912386"/>
            <a:ext cx="7863840" cy="88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4"/>
              </a:buBlip>
            </a:pPr>
            <a:r>
              <a:rPr lang="en-US" dirty="0">
                <a:solidFill>
                  <a:schemeClr val="tx2"/>
                </a:solidFill>
              </a:rPr>
              <a:t>Number of segments, </a:t>
            </a:r>
            <a:r>
              <a:rPr lang="en-US" i="1" dirty="0">
                <a:solidFill>
                  <a:schemeClr val="tx2"/>
                </a:solidFill>
              </a:rPr>
              <a:t>k</a:t>
            </a:r>
            <a:r>
              <a:rPr lang="en-US" dirty="0">
                <a:solidFill>
                  <a:schemeClr val="tx2"/>
                </a:solidFill>
              </a:rPr>
              <a:t>, is thought to small and exogenously given.</a:t>
            </a:r>
          </a:p>
          <a:p>
            <a:pPr marL="342900" indent="-342900">
              <a:lnSpc>
                <a:spcPct val="150000"/>
              </a:lnSpc>
              <a:buBlip>
                <a:blip r:embed="rId4"/>
              </a:buBlip>
            </a:pPr>
            <a:r>
              <a:rPr lang="en-US" dirty="0">
                <a:solidFill>
                  <a:schemeClr val="tx2"/>
                </a:solidFill>
              </a:rPr>
              <a:t>Note p(S</a:t>
            </a:r>
            <a:r>
              <a:rPr lang="en-US" baseline="-25000" dirty="0">
                <a:solidFill>
                  <a:schemeClr val="tx2"/>
                </a:solidFill>
              </a:rPr>
              <a:t>i</a:t>
            </a:r>
            <a:r>
              <a:rPr lang="en-US" dirty="0">
                <a:solidFill>
                  <a:schemeClr val="tx2"/>
                </a:solidFill>
              </a:rPr>
              <a:t>) is an induced price as a function of the segmentation.</a:t>
            </a:r>
          </a:p>
        </p:txBody>
      </p:sp>
    </p:spTree>
    <p:extLst>
      <p:ext uri="{BB962C8B-B14F-4D97-AF65-F5344CB8AC3E}">
        <p14:creationId xmlns:p14="http://schemas.microsoft.com/office/powerpoint/2010/main" val="12785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55A6EA4C-AEE4-48FC-83AE-6722789EAFCA}"/>
              </a:ext>
            </a:extLst>
          </p:cNvPr>
          <p:cNvSpPr/>
          <p:nvPr/>
        </p:nvSpPr>
        <p:spPr>
          <a:xfrm>
            <a:off x="476885" y="1597794"/>
            <a:ext cx="8269717" cy="2950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Benchmark: Model Optimization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 dirty="0"/>
              <a:t>FBMSP </a:t>
            </a:r>
            <a:r>
              <a:rPr lang="en-US" dirty="0" err="1"/>
              <a:t>YinzOR</a:t>
            </a:r>
            <a:r>
              <a:rPr lang="en-US" dirty="0"/>
              <a:t> 2022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136576" y="4533547"/>
            <a:ext cx="802977" cy="1027080"/>
            <a:chOff x="3549095" y="5303959"/>
            <a:chExt cx="802977" cy="102708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2432" y="5303959"/>
              <a:ext cx="389640" cy="1021364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9095" y="5309675"/>
              <a:ext cx="389640" cy="1021364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0878" y="5442930"/>
              <a:ext cx="324561" cy="875272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3483004" y="5010252"/>
            <a:ext cx="817062" cy="915462"/>
            <a:chOff x="3372520" y="4412896"/>
            <a:chExt cx="817062" cy="915462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2602" y="4412896"/>
              <a:ext cx="326980" cy="881796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2520" y="4423315"/>
              <a:ext cx="318144" cy="857966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7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4215" y="4412896"/>
              <a:ext cx="349240" cy="915462"/>
            </a:xfrm>
            <a:prstGeom prst="rect">
              <a:avLst/>
            </a:prstGeom>
          </p:spPr>
        </p:pic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035" y="5049376"/>
            <a:ext cx="923489" cy="639967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5288592" y="4555110"/>
            <a:ext cx="1416908" cy="818658"/>
            <a:chOff x="4679092" y="5320520"/>
            <a:chExt cx="1416908" cy="818658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98846" l="17111" r="86889">
                          <a14:foregroundMark x1="62444" y1="24808" x2="62444" y2="248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9092" y="5320520"/>
              <a:ext cx="1416908" cy="818658"/>
            </a:xfrm>
            <a:prstGeom prst="rect">
              <a:avLst/>
            </a:prstGeom>
          </p:spPr>
        </p:pic>
        <p:sp>
          <p:nvSpPr>
            <p:cNvPr id="23" name="Rectangle 22"/>
            <p:cNvSpPr/>
            <p:nvPr/>
          </p:nvSpPr>
          <p:spPr>
            <a:xfrm rot="18671156">
              <a:off x="5061976" y="5545182"/>
              <a:ext cx="6511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p(   )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377148" y="5176512"/>
            <a:ext cx="1416908" cy="818658"/>
            <a:chOff x="4679092" y="5320520"/>
            <a:chExt cx="1416908" cy="818658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98846" l="17111" r="86889">
                          <a14:foregroundMark x1="62444" y1="24808" x2="62444" y2="248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9092" y="5320520"/>
              <a:ext cx="1416908" cy="818658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 rot="18671156">
              <a:off x="5061977" y="5545182"/>
              <a:ext cx="6511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p(   )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419587" y="5841545"/>
            <a:ext cx="1416908" cy="818658"/>
            <a:chOff x="4679092" y="5320520"/>
            <a:chExt cx="1416908" cy="818658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98846" l="17111" r="86889">
                          <a14:foregroundMark x1="62444" y1="24808" x2="62444" y2="248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9092" y="5320520"/>
              <a:ext cx="1416908" cy="818658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 rot="18671156">
              <a:off x="5033122" y="5545182"/>
              <a:ext cx="7088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p(    )</a:t>
              </a:r>
            </a:p>
          </p:txBody>
        </p:sp>
      </p:grpSp>
      <p:cxnSp>
        <p:nvCxnSpPr>
          <p:cNvPr id="31" name="Straight Connector 30"/>
          <p:cNvCxnSpPr/>
          <p:nvPr/>
        </p:nvCxnSpPr>
        <p:spPr>
          <a:xfrm>
            <a:off x="6222315" y="4707776"/>
            <a:ext cx="1022720" cy="6615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332052" y="5343390"/>
            <a:ext cx="912983" cy="2597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6371292" y="5369360"/>
            <a:ext cx="873743" cy="62283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 flipV="1">
            <a:off x="1972527" y="5237165"/>
            <a:ext cx="1199096" cy="378539"/>
          </a:xfrm>
          <a:prstGeom prst="curved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2952100" y="5315256"/>
            <a:ext cx="748758" cy="1043247"/>
            <a:chOff x="3326681" y="5287792"/>
            <a:chExt cx="748758" cy="1043247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6681" y="5287792"/>
              <a:ext cx="389640" cy="1021364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9095" y="5309675"/>
              <a:ext cx="389640" cy="1021364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0878" y="5442930"/>
              <a:ext cx="324561" cy="875272"/>
            </a:xfrm>
            <a:prstGeom prst="rect">
              <a:avLst/>
            </a:prstGeom>
          </p:spPr>
        </p:pic>
      </p:grpSp>
      <p:grpSp>
        <p:nvGrpSpPr>
          <p:cNvPr id="40" name="Group 39"/>
          <p:cNvGrpSpPr/>
          <p:nvPr/>
        </p:nvGrpSpPr>
        <p:grpSpPr>
          <a:xfrm>
            <a:off x="476885" y="5163815"/>
            <a:ext cx="1387059" cy="968810"/>
            <a:chOff x="494135" y="4543264"/>
            <a:chExt cx="1387059" cy="968810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135" y="4624065"/>
              <a:ext cx="250969" cy="676810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8102" y="4593706"/>
              <a:ext cx="250969" cy="676810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0802" y="4600271"/>
              <a:ext cx="250969" cy="67681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437" y="4543264"/>
              <a:ext cx="288817" cy="757076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colorTemperature colorTemp="7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982" y="4563892"/>
              <a:ext cx="288817" cy="757076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9891" y="4660473"/>
              <a:ext cx="250969" cy="676810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547" y="4624923"/>
              <a:ext cx="250969" cy="676810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067" y="4663663"/>
              <a:ext cx="250969" cy="676810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6543" y="4624923"/>
              <a:ext cx="288817" cy="757076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colorTemperature colorTemp="7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5226" y="4612624"/>
              <a:ext cx="288817" cy="757076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6529" y="4791941"/>
              <a:ext cx="250969" cy="676810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0225" y="4805440"/>
              <a:ext cx="250969" cy="676810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705" y="4795131"/>
              <a:ext cx="250969" cy="676810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560" y="4754998"/>
              <a:ext cx="288817" cy="757076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colorTemperature colorTemp="7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1864" y="4744092"/>
              <a:ext cx="288817" cy="757076"/>
            </a:xfrm>
            <a:prstGeom prst="rect">
              <a:avLst/>
            </a:prstGeom>
          </p:spPr>
        </p:pic>
      </p:grpSp>
      <p:sp>
        <p:nvSpPr>
          <p:cNvPr id="59" name="Rectangle 58"/>
          <p:cNvSpPr/>
          <p:nvPr/>
        </p:nvSpPr>
        <p:spPr>
          <a:xfrm rot="20309279">
            <a:off x="2339426" y="5153740"/>
            <a:ext cx="126444" cy="141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 rot="20309279">
            <a:off x="2472552" y="5093692"/>
            <a:ext cx="161588" cy="14220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 rot="20309279">
            <a:off x="2640450" y="5029118"/>
            <a:ext cx="161588" cy="14220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F5E58C9-789F-48D0-AD07-0D03CDBEA361}"/>
                  </a:ext>
                </a:extLst>
              </p:cNvPr>
              <p:cNvSpPr txBox="1"/>
              <p:nvPr/>
            </p:nvSpPr>
            <p:spPr>
              <a:xfrm>
                <a:off x="668206" y="1687815"/>
                <a:ext cx="7863840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chemeClr val="tx2"/>
                    </a:solidFill>
                  </a:rPr>
                  <a:t>Market of customers with associated features </a:t>
                </a:r>
                <a:r>
                  <a:rPr lang="en-US" sz="2000" b="1" dirty="0">
                    <a:solidFill>
                      <a:schemeClr val="tx2"/>
                    </a:solidFill>
                  </a:rPr>
                  <a:t>X </a:t>
                </a:r>
                <a:r>
                  <a:rPr lang="en-US" sz="2000" dirty="0">
                    <a:solidFill>
                      <a:schemeClr val="tx2"/>
                    </a:solidFill>
                  </a:rPr>
                  <a:t>supported on </a:t>
                </a:r>
                <a:r>
                  <a:rPr lang="en-US" sz="2000" b="1" dirty="0" err="1">
                    <a:solidFill>
                      <a:schemeClr val="tx2"/>
                    </a:solidFill>
                  </a:rPr>
                  <a:t>Ω</a:t>
                </a:r>
                <a:r>
                  <a:rPr lang="en-US" sz="2000" b="1" dirty="0">
                    <a:solidFill>
                      <a:schemeClr val="tx2"/>
                    </a:solidFill>
                  </a:rPr>
                  <a:t> </a:t>
                </a:r>
              </a:p>
              <a:p>
                <a:pPr algn="ctr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400" dirty="0">
                    <a:solidFill>
                      <a:schemeClr val="tx2"/>
                    </a:solidFill>
                  </a:rPr>
                  <a:t>V|</a:t>
                </a:r>
                <a:r>
                  <a:rPr lang="en-US" sz="2400" b="1" dirty="0">
                    <a:solidFill>
                      <a:schemeClr val="tx2"/>
                    </a:solidFill>
                  </a:rPr>
                  <a:t>X</a:t>
                </a:r>
                <a:r>
                  <a:rPr lang="en-US" sz="2400" dirty="0">
                    <a:solidFill>
                      <a:schemeClr val="tx2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sz="2400" dirty="0">
                    <a:solidFill>
                      <a:schemeClr val="tx2"/>
                    </a:solidFill>
                  </a:rPr>
                  <a:t>(</a:t>
                </a:r>
                <a:r>
                  <a:rPr lang="en-US" sz="2400" b="1" dirty="0">
                    <a:solidFill>
                      <a:schemeClr val="tx2"/>
                    </a:solidFill>
                  </a:rPr>
                  <a:t>X</a:t>
                </a:r>
                <a:r>
                  <a:rPr lang="en-US" sz="2400" dirty="0">
                    <a:solidFill>
                      <a:schemeClr val="tx2"/>
                    </a:solidFill>
                  </a:rPr>
                  <a:t>) + 𝜀, 𝜀</a:t>
                </a:r>
                <a:r>
                  <a:rPr lang="en-US" sz="2400" b="1" dirty="0">
                    <a:solidFill>
                      <a:schemeClr val="tx2"/>
                    </a:solidFill>
                  </a:rPr>
                  <a:t>⫫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sz="2400" dirty="0">
                    <a:solidFill>
                      <a:schemeClr val="tx2"/>
                    </a:solidFill>
                  </a:rPr>
                  <a:t>(</a:t>
                </a:r>
                <a:r>
                  <a:rPr lang="en-US" sz="2400" b="1" dirty="0">
                    <a:solidFill>
                      <a:schemeClr val="tx2"/>
                    </a:solidFill>
                  </a:rPr>
                  <a:t>X</a:t>
                </a:r>
                <a:r>
                  <a:rPr lang="en-US" sz="2400" dirty="0">
                    <a:solidFill>
                      <a:schemeClr val="tx2"/>
                    </a:solidFill>
                  </a:rPr>
                  <a:t>)</a:t>
                </a:r>
              </a:p>
              <a:p>
                <a:pPr algn="ctr">
                  <a:spcBef>
                    <a:spcPts val="1200"/>
                  </a:spcBef>
                  <a:spcAft>
                    <a:spcPts val="600"/>
                  </a:spcAft>
                </a:pPr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F5E58C9-789F-48D0-AD07-0D03CDBEA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06" y="1687815"/>
                <a:ext cx="7863840" cy="1600438"/>
              </a:xfrm>
              <a:prstGeom prst="rect">
                <a:avLst/>
              </a:prstGeom>
              <a:blipFill>
                <a:blip r:embed="rId15"/>
                <a:stretch>
                  <a:fillRect l="-806" t="-1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/>
          <p:cNvSpPr/>
          <p:nvPr/>
        </p:nvSpPr>
        <p:spPr>
          <a:xfrm rot="20309279">
            <a:off x="6071290" y="5455913"/>
            <a:ext cx="152893" cy="19595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 rot="20309279">
            <a:off x="6083934" y="6123781"/>
            <a:ext cx="198872" cy="189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 rot="20309279">
            <a:off x="5985500" y="4867333"/>
            <a:ext cx="161588" cy="14220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998290D-5BD1-034B-B75E-B982D8AD1494}"/>
                  </a:ext>
                </a:extLst>
              </p:cNvPr>
              <p:cNvSpPr txBox="1"/>
              <p:nvPr/>
            </p:nvSpPr>
            <p:spPr>
              <a:xfrm>
                <a:off x="668206" y="2757339"/>
                <a:ext cx="7689467" cy="1708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000" b="1" dirty="0"/>
                  <a:t>Model Based Pricing (</a:t>
                </a:r>
                <a:r>
                  <a:rPr lang="en-US" sz="2000" b="1" dirty="0" err="1"/>
                  <a:t>kP</a:t>
                </a:r>
                <a:r>
                  <a:rPr lang="en-US" sz="2000" b="1" dirty="0"/>
                  <a:t>)</a:t>
                </a:r>
              </a:p>
              <a:p>
                <a:pPr marL="342900" indent="-342900">
                  <a:spcAft>
                    <a:spcPts val="600"/>
                  </a:spcAft>
                  <a:buBlip>
                    <a:blip r:embed="rId16"/>
                  </a:buBlip>
                </a:pPr>
                <a:r>
                  <a:rPr lang="en-US" dirty="0">
                    <a:solidFill>
                      <a:schemeClr val="tx2"/>
                    </a:solidFill>
                  </a:rPr>
                  <a:t>k segments, S</a:t>
                </a:r>
                <a:r>
                  <a:rPr lang="en-US" baseline="-25000" dirty="0">
                    <a:solidFill>
                      <a:schemeClr val="tx2"/>
                    </a:solidFill>
                  </a:rPr>
                  <a:t>i</a:t>
                </a:r>
                <a:r>
                  <a:rPr lang="en-US" dirty="0">
                    <a:solidFill>
                      <a:schemeClr val="tx2"/>
                    </a:solidFill>
                  </a:rPr>
                  <a:t> = {</a:t>
                </a:r>
                <a:r>
                  <a:rPr lang="en-US" b="1" dirty="0">
                    <a:solidFill>
                      <a:schemeClr val="tx2"/>
                    </a:solidFill>
                  </a:rPr>
                  <a:t>x </a:t>
                </a:r>
                <a:r>
                  <a:rPr lang="en-US" dirty="0">
                    <a:solidFill>
                      <a:schemeClr val="tx2"/>
                    </a:solidFill>
                  </a:rPr>
                  <a:t>|x</a:t>
                </a:r>
                <a:r>
                  <a:rPr lang="en-US" baseline="-25000" dirty="0">
                    <a:solidFill>
                      <a:schemeClr val="tx2"/>
                    </a:solidFill>
                  </a:rPr>
                  <a:t>i</a:t>
                </a:r>
                <a:r>
                  <a:rPr lang="en-US" dirty="0">
                    <a:solidFill>
                      <a:schemeClr val="tx2"/>
                    </a:solidFill>
                  </a:rPr>
                  <a:t> ≤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d>
                      <m:dPr>
                        <m:ctrlPr>
                          <a:rPr lang="en-US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≤ x</a:t>
                </a:r>
                <a:r>
                  <a:rPr lang="en-US" baseline="-25000" dirty="0">
                    <a:solidFill>
                      <a:schemeClr val="tx2"/>
                    </a:solidFill>
                  </a:rPr>
                  <a:t>i+1</a:t>
                </a:r>
                <a:r>
                  <a:rPr lang="en-US" dirty="0">
                    <a:solidFill>
                      <a:schemeClr val="tx2"/>
                    </a:solidFill>
                  </a:rPr>
                  <a:t>}, no error term</a:t>
                </a:r>
              </a:p>
              <a:p>
                <a:pPr marL="342900" indent="-342900">
                  <a:spcAft>
                    <a:spcPts val="600"/>
                  </a:spcAft>
                  <a:buBlip>
                    <a:blip r:embed="rId16"/>
                  </a:buBlip>
                </a:pPr>
                <a:r>
                  <a:rPr lang="en-US" dirty="0">
                    <a:solidFill>
                      <a:schemeClr val="tx2"/>
                    </a:solidFill>
                  </a:rPr>
                  <a:t>Optimization of the model</a:t>
                </a:r>
              </a:p>
              <a:p>
                <a:pPr algn="ctr"/>
                <a:r>
                  <a:rPr lang="en-US" sz="2200" dirty="0">
                    <a:solidFill>
                      <a:schemeClr val="tx2"/>
                    </a:solidFill>
                  </a:rPr>
                  <a:t>Rev</a:t>
                </a:r>
                <a:r>
                  <a:rPr lang="en-US" sz="2200" baseline="-25000" dirty="0" err="1">
                    <a:solidFill>
                      <a:schemeClr val="tx2"/>
                    </a:solidFill>
                  </a:rPr>
                  <a:t>kP</a:t>
                </a:r>
                <a:r>
                  <a:rPr lang="en-US" sz="2200" dirty="0">
                    <a:solidFill>
                      <a:schemeClr val="tx2"/>
                    </a:solidFill>
                  </a:rPr>
                  <a:t> = max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nary>
                  </m:oMath>
                </a14:m>
                <a:r>
                  <a:rPr lang="en-US" sz="2200" dirty="0">
                    <a:solidFill>
                      <a:schemeClr val="tx2"/>
                    </a:solidFill>
                  </a:rPr>
                  <a:t>S</a:t>
                </a:r>
                <a:r>
                  <a:rPr lang="en-US" sz="2200" baseline="-25000" dirty="0">
                    <a:solidFill>
                      <a:schemeClr val="tx2"/>
                    </a:solidFill>
                  </a:rPr>
                  <a:t>i</a:t>
                </a:r>
                <a:r>
                  <a:rPr lang="en-US" sz="2200" dirty="0">
                    <a:solidFill>
                      <a:schemeClr val="tx2"/>
                    </a:solidFill>
                  </a:rPr>
                  <a:t>)</a:t>
                </a:r>
                <a:r>
                  <a:rPr lang="en-US" sz="2200" dirty="0" err="1">
                    <a:solidFill>
                      <a:schemeClr val="tx2"/>
                    </a:solidFill>
                  </a:rPr>
                  <a:t>Pr</a:t>
                </a:r>
                <a:r>
                  <a:rPr lang="en-US" sz="2200" dirty="0">
                    <a:solidFill>
                      <a:schemeClr val="tx2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tx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sz="2200" dirty="0">
                    <a:solidFill>
                      <a:schemeClr val="tx2"/>
                    </a:solidFill>
                  </a:rPr>
                  <a:t>(</a:t>
                </a:r>
                <a:r>
                  <a:rPr lang="en-US" sz="2200" b="1" dirty="0">
                    <a:solidFill>
                      <a:schemeClr val="tx2"/>
                    </a:solidFill>
                  </a:rPr>
                  <a:t>x</a:t>
                </a:r>
                <a:r>
                  <a:rPr lang="en-US" sz="2200" dirty="0">
                    <a:solidFill>
                      <a:schemeClr val="tx2"/>
                    </a:solidFill>
                  </a:rPr>
                  <a:t>) ≥ p(S</a:t>
                </a:r>
                <a:r>
                  <a:rPr lang="en-US" sz="2200" baseline="-25000" dirty="0">
                    <a:solidFill>
                      <a:schemeClr val="tx2"/>
                    </a:solidFill>
                  </a:rPr>
                  <a:t>i</a:t>
                </a:r>
                <a:r>
                  <a:rPr lang="en-US" sz="2200" dirty="0">
                    <a:solidFill>
                      <a:schemeClr val="tx2"/>
                    </a:solidFill>
                  </a:rPr>
                  <a:t>) | </a:t>
                </a:r>
                <a:r>
                  <a:rPr lang="en-US" sz="2200" b="1" dirty="0">
                    <a:solidFill>
                      <a:schemeClr val="tx2"/>
                    </a:solidFill>
                  </a:rPr>
                  <a:t>x ϵ </a:t>
                </a:r>
                <a:r>
                  <a:rPr lang="en-US" sz="2200" dirty="0">
                    <a:solidFill>
                      <a:schemeClr val="tx2"/>
                    </a:solidFill>
                  </a:rPr>
                  <a:t>S</a:t>
                </a:r>
                <a:r>
                  <a:rPr lang="en-US" sz="2200" baseline="-25000" dirty="0">
                    <a:solidFill>
                      <a:schemeClr val="tx2"/>
                    </a:solidFill>
                  </a:rPr>
                  <a:t>i</a:t>
                </a:r>
                <a:r>
                  <a:rPr lang="en-US" sz="2200" dirty="0">
                    <a:solidFill>
                      <a:schemeClr val="tx2"/>
                    </a:solidFill>
                  </a:rPr>
                  <a:t>) </a:t>
                </a:r>
                <a:r>
                  <a:rPr lang="en-US" sz="2200" dirty="0" err="1">
                    <a:solidFill>
                      <a:schemeClr val="tx2"/>
                    </a:solidFill>
                  </a:rPr>
                  <a:t>Pr</a:t>
                </a:r>
                <a:r>
                  <a:rPr lang="en-US" sz="2200" dirty="0">
                    <a:solidFill>
                      <a:schemeClr val="tx2"/>
                    </a:solidFill>
                  </a:rPr>
                  <a:t>(</a:t>
                </a:r>
                <a:r>
                  <a:rPr lang="en-US" sz="2200" b="1" dirty="0">
                    <a:solidFill>
                      <a:schemeClr val="tx2"/>
                    </a:solidFill>
                  </a:rPr>
                  <a:t>x ϵ</a:t>
                </a:r>
                <a:r>
                  <a:rPr lang="en-US" sz="2200" dirty="0">
                    <a:solidFill>
                      <a:schemeClr val="tx2"/>
                    </a:solidFill>
                  </a:rPr>
                  <a:t> S</a:t>
                </a:r>
                <a:r>
                  <a:rPr lang="en-US" sz="2200" baseline="-25000" dirty="0">
                    <a:solidFill>
                      <a:schemeClr val="tx2"/>
                    </a:solidFill>
                  </a:rPr>
                  <a:t>i</a:t>
                </a:r>
                <a:r>
                  <a:rPr lang="en-US" sz="2200" dirty="0">
                    <a:solidFill>
                      <a:schemeClr val="tx2"/>
                    </a:solidFill>
                  </a:rPr>
                  <a:t>)</a:t>
                </a:r>
              </a:p>
              <a:p>
                <a:endParaRPr lang="en-US" baseline="-25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998290D-5BD1-034B-B75E-B982D8AD1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06" y="2757339"/>
                <a:ext cx="7689467" cy="1708353"/>
              </a:xfrm>
              <a:prstGeom prst="rect">
                <a:avLst/>
              </a:prstGeom>
              <a:blipFill>
                <a:blip r:embed="rId17"/>
                <a:stretch>
                  <a:fillRect l="-824" t="-1471" b="-36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7745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650CD21-8731-4344-9437-18ED34F1BA30}"/>
              </a:ext>
            </a:extLst>
          </p:cNvPr>
          <p:cNvSpPr/>
          <p:nvPr/>
        </p:nvSpPr>
        <p:spPr>
          <a:xfrm>
            <a:off x="486696" y="1609990"/>
            <a:ext cx="8028654" cy="28650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Hardness of FBMSP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10">
                <a:extLst>
                  <a:ext uri="{FF2B5EF4-FFF2-40B4-BE49-F238E27FC236}">
                    <a16:creationId xmlns:a16="http://schemas.microsoft.com/office/drawing/2014/main" id="{C99561DE-9AF1-4988-BE70-2BEBDF136B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5408" y="1838478"/>
                <a:ext cx="7632459" cy="2424911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000" b="1" u="sng" dirty="0">
                    <a:solidFill>
                      <a:schemeClr val="tx1"/>
                    </a:solidFill>
                  </a:rPr>
                  <a:t>Theorem </a:t>
                </a:r>
                <a:r>
                  <a:rPr lang="en-US" sz="2000" u="sng" dirty="0">
                    <a:solidFill>
                      <a:schemeClr val="tx1"/>
                    </a:solidFill>
                  </a:rPr>
                  <a:t>[For General Error FBMSP Is NP-hard]. 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000" dirty="0"/>
                  <a:t>For any valuation model V =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sz="2000" dirty="0"/>
                  <a:t>(</a:t>
                </a:r>
                <a:r>
                  <a:rPr lang="en-US" sz="2000" b="1" dirty="0"/>
                  <a:t>X</a:t>
                </a:r>
                <a:r>
                  <a:rPr lang="en-US" sz="2000" dirty="0"/>
                  <a:t>) + 𝜀, where E[𝜀] = 0,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sz="2000" dirty="0"/>
                  <a:t>(</a:t>
                </a:r>
                <a:r>
                  <a:rPr lang="en-US" sz="2000" b="1" dirty="0"/>
                  <a:t>X</a:t>
                </a:r>
                <a:r>
                  <a:rPr lang="en-US" sz="2000" dirty="0"/>
                  <a:t>) and 𝜀 are independent:</a:t>
                </a:r>
              </a:p>
              <a:p>
                <a:pPr marL="342900" indent="-342900">
                  <a:buBlip>
                    <a:blip r:embed="rId3"/>
                  </a:buBlip>
                </a:pPr>
                <a:r>
                  <a:rPr lang="en-US" sz="2000" dirty="0"/>
                  <a:t>Optimal segmentation is NP-hard, cannot be computed in polynomial time.</a:t>
                </a:r>
              </a:p>
              <a:p>
                <a:pPr marL="342900" indent="-342900">
                  <a:buBlip>
                    <a:blip r:embed="rId3"/>
                  </a:buBlip>
                </a:pPr>
                <a:r>
                  <a:rPr lang="en-US" sz="2000" dirty="0"/>
                  <a:t>Can be approximated with a factor of 1-1/e</a:t>
                </a:r>
              </a:p>
            </p:txBody>
          </p:sp>
        </mc:Choice>
        <mc:Fallback>
          <p:sp>
            <p:nvSpPr>
              <p:cNvPr id="13" name="Content Placeholder 10">
                <a:extLst>
                  <a:ext uri="{FF2B5EF4-FFF2-40B4-BE49-F238E27FC236}">
                    <a16:creationId xmlns:a16="http://schemas.microsoft.com/office/drawing/2014/main" id="{C99561DE-9AF1-4988-BE70-2BEBDF136B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5408" y="1838478"/>
                <a:ext cx="7632459" cy="2424911"/>
              </a:xfrm>
              <a:blipFill>
                <a:blip r:embed="rId4"/>
                <a:stretch>
                  <a:fillRect l="-831" t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88E9B1F0-3EA7-3E48-8C63-7C8A97F205BB}"/>
              </a:ext>
            </a:extLst>
          </p:cNvPr>
          <p:cNvSpPr txBox="1"/>
          <p:nvPr/>
        </p:nvSpPr>
        <p:spPr>
          <a:xfrm>
            <a:off x="643398" y="4455485"/>
            <a:ext cx="8013906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b="1" dirty="0"/>
              <a:t>Takeaway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For general errors, there is no algorithm can compute the optimal FBMSP in polynomial time.</a:t>
            </a:r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12D09FF5-0266-684F-BB56-83F37B177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 dirty="0"/>
              <a:t>FBMSP </a:t>
            </a:r>
            <a:r>
              <a:rPr lang="en-US" dirty="0" err="1"/>
              <a:t>YinzOR</a:t>
            </a:r>
            <a:r>
              <a:rPr lang="en-US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388263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D45C800-F875-F244-D2E2-4C7851493548}"/>
              </a:ext>
            </a:extLst>
          </p:cNvPr>
          <p:cNvSpPr/>
          <p:nvPr/>
        </p:nvSpPr>
        <p:spPr>
          <a:xfrm>
            <a:off x="486696" y="1609990"/>
            <a:ext cx="8028654" cy="28650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77B6E60-7783-1B64-61A5-4B9B8C5C1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Hardness of FBMSP</a:t>
            </a:r>
          </a:p>
        </p:txBody>
      </p:sp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03C867EC-03A7-A85E-B25B-42F778929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8" y="1838479"/>
            <a:ext cx="7632459" cy="208201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000" b="1" u="sng" dirty="0">
                <a:solidFill>
                  <a:schemeClr val="tx1"/>
                </a:solidFill>
              </a:rPr>
              <a:t>Theorem </a:t>
            </a:r>
            <a:r>
              <a:rPr lang="en-US" sz="2000" u="sng" dirty="0">
                <a:solidFill>
                  <a:schemeClr val="tx1"/>
                </a:solidFill>
              </a:rPr>
              <a:t>[For General Error FBMSP Is NP-hard]. </a:t>
            </a:r>
          </a:p>
          <a:p>
            <a:pPr marL="342900" indent="-342900">
              <a:buBlip>
                <a:blip r:embed="rId2"/>
              </a:buBlip>
            </a:pP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30B735-ABF1-B53A-E291-4FC67E32AF68}"/>
              </a:ext>
            </a:extLst>
          </p:cNvPr>
          <p:cNvSpPr txBox="1"/>
          <p:nvPr/>
        </p:nvSpPr>
        <p:spPr>
          <a:xfrm>
            <a:off x="643398" y="4455485"/>
            <a:ext cx="8013906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b="1" dirty="0"/>
              <a:t>Takeaway</a:t>
            </a:r>
          </a:p>
          <a:p>
            <a:pPr marL="342900" indent="-342900">
              <a:buBlip>
                <a:blip r:embed="rId2"/>
              </a:buBlip>
            </a:pPr>
            <a:r>
              <a:rPr lang="en-US" dirty="0">
                <a:solidFill>
                  <a:schemeClr val="tx2"/>
                </a:solidFill>
              </a:rPr>
              <a:t>For general errors, there is no algorithm can compute the optimal FBMSP in polynomial time.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2C5B427-AA4A-0955-2362-14A4A37E7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 dirty="0"/>
              <a:t>FBMSP </a:t>
            </a:r>
            <a:r>
              <a:rPr lang="en-US" dirty="0" err="1"/>
              <a:t>YinzOR</a:t>
            </a:r>
            <a:r>
              <a:rPr lang="en-US" dirty="0"/>
              <a:t> 2022</a:t>
            </a:r>
          </a:p>
        </p:txBody>
      </p:sp>
      <p:pic>
        <p:nvPicPr>
          <p:cNvPr id="11" name="Picture 10" descr="A picture containing watch&#10;&#10;Description automatically generated">
            <a:extLst>
              <a:ext uri="{FF2B5EF4-FFF2-40B4-BE49-F238E27FC236}">
                <a16:creationId xmlns:a16="http://schemas.microsoft.com/office/drawing/2014/main" id="{BDCFAF54-A999-5777-418D-6483682427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42" y="2351290"/>
            <a:ext cx="2729947" cy="3785311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CC10E7DF-62E4-8E1E-0682-AA13B95642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575" y="2383045"/>
            <a:ext cx="5354241" cy="33776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EDEF4F-48B7-0AB5-EC0B-03241890F9D1}"/>
              </a:ext>
            </a:extLst>
          </p:cNvPr>
          <p:cNvSpPr txBox="1"/>
          <p:nvPr/>
        </p:nvSpPr>
        <p:spPr>
          <a:xfrm>
            <a:off x="3006091" y="587386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General FBMSP </a:t>
            </a:r>
            <a:r>
              <a:rPr lang="en-US" dirty="0">
                <a:solidFill>
                  <a:srgbClr val="002060"/>
                </a:solidFill>
                <a:sym typeface="Wingdings" pitchFamily="2" charset="2"/>
              </a:rPr>
              <a:t> Hitting Set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36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Irene-Default">
      <a:dk1>
        <a:srgbClr val="002D80"/>
      </a:dk1>
      <a:lt1>
        <a:sysClr val="window" lastClr="FFFFFF"/>
      </a:lt1>
      <a:dk2>
        <a:srgbClr val="000000"/>
      </a:dk2>
      <a:lt2>
        <a:srgbClr val="E7E6E6"/>
      </a:lt2>
      <a:accent1>
        <a:srgbClr val="0038A8"/>
      </a:accent1>
      <a:accent2>
        <a:srgbClr val="7490B0"/>
      </a:accent2>
      <a:accent3>
        <a:srgbClr val="9D9D9D"/>
      </a:accent3>
      <a:accent4>
        <a:srgbClr val="75AADB"/>
      </a:accent4>
      <a:accent5>
        <a:srgbClr val="DAEEFB"/>
      </a:accent5>
      <a:accent6>
        <a:srgbClr val="FF9933"/>
      </a:accent6>
      <a:hlink>
        <a:srgbClr val="0563C1"/>
      </a:hlink>
      <a:folHlink>
        <a:srgbClr val="954F72"/>
      </a:folHlink>
    </a:clrScheme>
    <a:fontScheme name="Irene-default">
      <a:majorFont>
        <a:latin typeface="Bodoni MT"/>
        <a:ea typeface=""/>
        <a:cs typeface=""/>
      </a:majorFont>
      <a:minorFont>
        <a:latin typeface="Palatino Linotyp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26706</TotalTime>
  <Words>1150</Words>
  <Application>Microsoft Macintosh PowerPoint</Application>
  <PresentationFormat>On-screen Show (4:3)</PresentationFormat>
  <Paragraphs>124</Paragraphs>
  <Slides>13</Slides>
  <Notes>10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Bodoni MT</vt:lpstr>
      <vt:lpstr>Calibri</vt:lpstr>
      <vt:lpstr>Cambria Math</vt:lpstr>
      <vt:lpstr>Palatino Linotype</vt:lpstr>
      <vt:lpstr>Office Theme</vt:lpstr>
      <vt:lpstr>Optimal Feature-Based Market Segmentation and Pricing</vt:lpstr>
      <vt:lpstr>Segmented Pricing</vt:lpstr>
      <vt:lpstr>Segmented Pricing</vt:lpstr>
      <vt:lpstr>Segmented Pricing in Practice</vt:lpstr>
      <vt:lpstr>PowerPoint Presentation</vt:lpstr>
      <vt:lpstr>Model: FBMSP</vt:lpstr>
      <vt:lpstr>Benchmark: Model Optimization</vt:lpstr>
      <vt:lpstr>Hardness of FBMSP</vt:lpstr>
      <vt:lpstr>Hardness of FBMSP</vt:lpstr>
      <vt:lpstr>Structure of FBMSP</vt:lpstr>
      <vt:lpstr>Cut for time!</vt:lpstr>
      <vt:lpstr>C3: Approximation for FBMSP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Irene Lo</dc:creator>
  <cp:lastModifiedBy>Hamilton, Michael</cp:lastModifiedBy>
  <cp:revision>550</cp:revision>
  <dcterms:created xsi:type="dcterms:W3CDTF">2018-04-11T17:52:34Z</dcterms:created>
  <dcterms:modified xsi:type="dcterms:W3CDTF">2022-09-29T19:31:17Z</dcterms:modified>
</cp:coreProperties>
</file>