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351" r:id="rId2"/>
    <p:sldId id="850" r:id="rId3"/>
    <p:sldId id="849" r:id="rId4"/>
    <p:sldId id="866" r:id="rId5"/>
    <p:sldId id="851" r:id="rId6"/>
    <p:sldId id="852" r:id="rId7"/>
    <p:sldId id="856" r:id="rId8"/>
    <p:sldId id="857" r:id="rId9"/>
    <p:sldId id="858" r:id="rId10"/>
    <p:sldId id="859" r:id="rId11"/>
    <p:sldId id="853" r:id="rId12"/>
    <p:sldId id="864" r:id="rId13"/>
    <p:sldId id="860" r:id="rId14"/>
    <p:sldId id="861" r:id="rId15"/>
    <p:sldId id="865" r:id="rId16"/>
    <p:sldId id="862" r:id="rId17"/>
    <p:sldId id="863" r:id="rId18"/>
    <p:sldId id="846" r:id="rId19"/>
    <p:sldId id="80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2B"/>
    <a:srgbClr val="E5E5E5"/>
    <a:srgbClr val="8C1515"/>
    <a:srgbClr val="E3E9EF"/>
    <a:srgbClr val="F2F2F2"/>
    <a:srgbClr val="99AFDC"/>
    <a:srgbClr val="9D9D9D"/>
    <a:srgbClr val="CCD7EE"/>
    <a:srgbClr val="6DDC12"/>
    <a:srgbClr val="5982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8" autoAdjust="0"/>
    <p:restoredTop sz="88299" autoAdjust="0"/>
  </p:normalViewPr>
  <p:slideViewPr>
    <p:cSldViewPr snapToGrid="0">
      <p:cViewPr varScale="1">
        <p:scale>
          <a:sx n="112" d="100"/>
          <a:sy n="112" d="100"/>
        </p:scale>
        <p:origin x="2288" y="192"/>
      </p:cViewPr>
      <p:guideLst/>
    </p:cSldViewPr>
  </p:slideViewPr>
  <p:notesTextViewPr>
    <p:cViewPr>
      <p:scale>
        <a:sx n="1" d="1"/>
        <a:sy n="1" d="1"/>
      </p:scale>
      <p:origin x="0" y="0"/>
    </p:cViewPr>
  </p:notesTextViewPr>
  <p:notesViewPr>
    <p:cSldViewPr snapToGrid="0">
      <p:cViewPr varScale="1">
        <p:scale>
          <a:sx n="78" d="100"/>
          <a:sy n="78" d="100"/>
        </p:scale>
        <p:origin x="1917"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40AB6-8EF0-47B8-A0C9-FE7DA5E5F901}" type="datetimeFigureOut">
              <a:rPr lang="en-US" smtClean="0"/>
              <a:t>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71DB1-053D-46AE-9B5A-7FC70BBFB3CE}" type="slidenum">
              <a:rPr lang="en-US" smtClean="0"/>
              <a:t>‹#›</a:t>
            </a:fld>
            <a:endParaRPr lang="en-US"/>
          </a:p>
        </p:txBody>
      </p:sp>
    </p:spTree>
    <p:extLst>
      <p:ext uri="{BB962C8B-B14F-4D97-AF65-F5344CB8AC3E}">
        <p14:creationId xmlns:p14="http://schemas.microsoft.com/office/powerpoint/2010/main" val="213174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071DB1-053D-46AE-9B5A-7FC70BBFB3CE}" type="slidenum">
              <a:rPr lang="en-US" smtClean="0"/>
              <a:t>1</a:t>
            </a:fld>
            <a:endParaRPr lang="en-US"/>
          </a:p>
        </p:txBody>
      </p:sp>
    </p:spTree>
    <p:extLst>
      <p:ext uri="{BB962C8B-B14F-4D97-AF65-F5344CB8AC3E}">
        <p14:creationId xmlns:p14="http://schemas.microsoft.com/office/powerpoint/2010/main" val="12017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solidFill>
              </a:rPr>
              <a:t>We consider a more realistic version of personalized pricing we term feature-based</a:t>
            </a:r>
          </a:p>
          <a:p>
            <a:r>
              <a:rPr lang="en-US" dirty="0">
                <a:solidFill>
                  <a:schemeClr val="tx2"/>
                </a:solidFill>
              </a:rPr>
              <a:t>pricing, and show how to transform our previous bounds into bounds on the value of</a:t>
            </a:r>
          </a:p>
          <a:p>
            <a:r>
              <a:rPr lang="en-US" dirty="0">
                <a:solidFill>
                  <a:schemeClr val="tx2"/>
                </a:solidFill>
              </a:rPr>
              <a:t>feature-based pricing over single price strategies (cf. Lemma 9 and Theorem 5) via a</a:t>
            </a:r>
          </a:p>
          <a:p>
            <a:r>
              <a:rPr lang="en-US" dirty="0">
                <a:solidFill>
                  <a:schemeClr val="tx2"/>
                </a:solidFill>
              </a:rPr>
              <a:t>novel extension theorem. These bounds makes explicit the relationship between the</a:t>
            </a:r>
          </a:p>
          <a:p>
            <a:r>
              <a:rPr lang="en-US" dirty="0">
                <a:solidFill>
                  <a:schemeClr val="tx2"/>
                </a:solidFill>
              </a:rPr>
              <a:t>accuracy of a sellers prediction model, and value of personalized pricing in a market.</a:t>
            </a:r>
          </a:p>
          <a:p>
            <a:endParaRPr lang="en-US" dirty="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27071DB1-053D-46AE-9B5A-7FC70BBFB3CE}" type="slidenum">
              <a:rPr lang="en-US" smtClean="0"/>
              <a:t>5</a:t>
            </a:fld>
            <a:endParaRPr lang="en-US"/>
          </a:p>
        </p:txBody>
      </p:sp>
    </p:spTree>
    <p:extLst>
      <p:ext uri="{BB962C8B-B14F-4D97-AF65-F5344CB8AC3E}">
        <p14:creationId xmlns:p14="http://schemas.microsoft.com/office/powerpoint/2010/main" val="356219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10</a:t>
            </a:fld>
            <a:endParaRPr lang="en-US"/>
          </a:p>
        </p:txBody>
      </p:sp>
    </p:spTree>
    <p:extLst>
      <p:ext uri="{BB962C8B-B14F-4D97-AF65-F5344CB8AC3E}">
        <p14:creationId xmlns:p14="http://schemas.microsoft.com/office/powerpoint/2010/main" val="1144397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13</a:t>
            </a:fld>
            <a:endParaRPr lang="en-US"/>
          </a:p>
        </p:txBody>
      </p:sp>
    </p:spTree>
    <p:extLst>
      <p:ext uri="{BB962C8B-B14F-4D97-AF65-F5344CB8AC3E}">
        <p14:creationId xmlns:p14="http://schemas.microsoft.com/office/powerpoint/2010/main" val="428649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16</a:t>
            </a:fld>
            <a:endParaRPr lang="en-US"/>
          </a:p>
        </p:txBody>
      </p:sp>
    </p:spTree>
    <p:extLst>
      <p:ext uri="{BB962C8B-B14F-4D97-AF65-F5344CB8AC3E}">
        <p14:creationId xmlns:p14="http://schemas.microsoft.com/office/powerpoint/2010/main" val="2571184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D7061D-6517-48D9-BF7E-A65086A3BC7B}"/>
              </a:ext>
            </a:extLst>
          </p:cNvPr>
          <p:cNvSpPr/>
          <p:nvPr userDrawn="1"/>
        </p:nvSpPr>
        <p:spPr>
          <a:xfrm>
            <a:off x="695664" y="1541834"/>
            <a:ext cx="7772400" cy="1461852"/>
          </a:xfrm>
          <a:prstGeom prst="rect">
            <a:avLst/>
          </a:prstGeom>
          <a:solidFill>
            <a:srgbClr val="E3E9EF">
              <a:alpha val="35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305438"/>
            <a:ext cx="7772400" cy="2387600"/>
          </a:xfrm>
        </p:spPr>
        <p:txBody>
          <a:bodyPr anchor="b">
            <a:normAutofit/>
          </a:bodyPr>
          <a:lstStyle>
            <a:lvl1pPr algn="ctr">
              <a:defRPr sz="4600"/>
            </a:lvl1pPr>
          </a:lstStyle>
          <a:p>
            <a:r>
              <a:rPr lang="en-US" dirty="0"/>
              <a:t>Click to edit Master title style</a:t>
            </a:r>
          </a:p>
        </p:txBody>
      </p:sp>
      <p:sp>
        <p:nvSpPr>
          <p:cNvPr id="3" name="Subtitle 2"/>
          <p:cNvSpPr>
            <a:spLocks noGrp="1"/>
          </p:cNvSpPr>
          <p:nvPr>
            <p:ph type="subTitle" idx="1"/>
          </p:nvPr>
        </p:nvSpPr>
        <p:spPr>
          <a:xfrm>
            <a:off x="1143000" y="2785113"/>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Footer Placeholder 5">
            <a:extLst>
              <a:ext uri="{FF2B5EF4-FFF2-40B4-BE49-F238E27FC236}">
                <a16:creationId xmlns:a16="http://schemas.microsoft.com/office/drawing/2014/main" id="{5FA069F7-AEA1-4B59-94FD-01611E9A66BF}"/>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26310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POMS 2023</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08261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POMS 2023</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448319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POMS 2023</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05946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cxnSp>
        <p:nvCxnSpPr>
          <p:cNvPr id="7" name="Straight Connector 6">
            <a:extLst>
              <a:ext uri="{FF2B5EF4-FFF2-40B4-BE49-F238E27FC236}">
                <a16:creationId xmlns:a16="http://schemas.microsoft.com/office/drawing/2014/main" id="{7FB7FB44-C771-411B-92E2-DE3B48B402D1}"/>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2D48E4-DD82-4D47-89FC-46C3D460284E}"/>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5">
            <a:extLst>
              <a:ext uri="{FF2B5EF4-FFF2-40B4-BE49-F238E27FC236}">
                <a16:creationId xmlns:a16="http://schemas.microsoft.com/office/drawing/2014/main" id="{61A82CE6-3C2F-4D32-BC14-6C7A8AD76F5A}"/>
              </a:ext>
            </a:extLst>
          </p:cNvPr>
          <p:cNvSpPr>
            <a:spLocks noGrp="1"/>
          </p:cNvSpPr>
          <p:nvPr>
            <p:ph type="ftr" sz="quarter" idx="11"/>
          </p:nvPr>
        </p:nvSpPr>
        <p:spPr>
          <a:xfrm>
            <a:off x="2686051" y="6356351"/>
            <a:ext cx="3771900" cy="365125"/>
          </a:xfrm>
        </p:spPr>
        <p:txBody>
          <a:bodyPr/>
          <a:lstStyle/>
          <a:p>
            <a:r>
              <a:rPr lang="en-US" dirty="0"/>
              <a:t>POMS 2023</a:t>
            </a:r>
          </a:p>
        </p:txBody>
      </p:sp>
    </p:spTree>
    <p:extLst>
      <p:ext uri="{BB962C8B-B14F-4D97-AF65-F5344CB8AC3E}">
        <p14:creationId xmlns:p14="http://schemas.microsoft.com/office/powerpoint/2010/main" val="16623429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830254"/>
            <a:ext cx="7886700" cy="853810"/>
          </a:xfrm>
          <a:solidFill>
            <a:srgbClr val="E3E9EF">
              <a:alpha val="35000"/>
            </a:srgbClr>
          </a:solidFill>
          <a:ln w="38100">
            <a:solidFill>
              <a:schemeClr val="bg1"/>
            </a:solidFill>
          </a:ln>
        </p:spPr>
        <p:txBody>
          <a:bodyPr anchor="b">
            <a:normAutofit/>
          </a:bodyPr>
          <a:lstStyle>
            <a:lvl1pPr>
              <a:defRPr sz="4200" b="1"/>
            </a:lvl1pPr>
          </a:lstStyle>
          <a:p>
            <a:r>
              <a:rPr lang="en-US" dirty="0"/>
              <a:t>Click to edit Master title style</a:t>
            </a:r>
          </a:p>
        </p:txBody>
      </p:sp>
      <p:sp>
        <p:nvSpPr>
          <p:cNvPr id="3" name="Text Placeholder 2"/>
          <p:cNvSpPr>
            <a:spLocks noGrp="1"/>
          </p:cNvSpPr>
          <p:nvPr>
            <p:ph type="body" idx="1"/>
          </p:nvPr>
        </p:nvSpPr>
        <p:spPr>
          <a:xfrm>
            <a:off x="623888" y="2913798"/>
            <a:ext cx="7886700" cy="1931158"/>
          </a:xfrm>
          <a:solidFill>
            <a:schemeClr val="bg1">
              <a:alpha val="35000"/>
            </a:schemeClr>
          </a:solidFill>
        </p:spPr>
        <p:txBody>
          <a:bodyPr tIns="182880" bIns="182880" anchor="ctr" anchorCtr="0"/>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
        <p:nvSpPr>
          <p:cNvPr id="12" name="Footer Placeholder 5">
            <a:extLst>
              <a:ext uri="{FF2B5EF4-FFF2-40B4-BE49-F238E27FC236}">
                <a16:creationId xmlns:a16="http://schemas.microsoft.com/office/drawing/2014/main" id="{84966C40-46F7-43D5-8860-569505DD2E44}"/>
              </a:ext>
            </a:extLst>
          </p:cNvPr>
          <p:cNvSpPr>
            <a:spLocks noGrp="1"/>
          </p:cNvSpPr>
          <p:nvPr>
            <p:ph type="ftr" sz="quarter" idx="11"/>
          </p:nvPr>
        </p:nvSpPr>
        <p:spPr>
          <a:xfrm>
            <a:off x="2686051" y="6356351"/>
            <a:ext cx="3771900" cy="365125"/>
          </a:xfrm>
        </p:spPr>
        <p:txBody>
          <a:bodyPr/>
          <a:lstStyle/>
          <a:p>
            <a:r>
              <a:rPr lang="en-US" dirty="0"/>
              <a:t>POMS 2023</a:t>
            </a:r>
          </a:p>
        </p:txBody>
      </p:sp>
    </p:spTree>
    <p:extLst>
      <p:ext uri="{BB962C8B-B14F-4D97-AF65-F5344CB8AC3E}">
        <p14:creationId xmlns:p14="http://schemas.microsoft.com/office/powerpoint/2010/main" val="41234418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2686051" y="6356351"/>
            <a:ext cx="3771900" cy="365125"/>
          </a:xfrm>
        </p:spPr>
        <p:txBody>
          <a:bodyPr/>
          <a:lstStyle/>
          <a:p>
            <a:r>
              <a:rPr lang="en-US"/>
              <a:t>POMS 2023</a:t>
            </a:r>
            <a:endParaRPr lang="en-US" dirty="0"/>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841732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POMS 2023</a:t>
            </a:r>
          </a:p>
        </p:txBody>
      </p:sp>
      <p:sp>
        <p:nvSpPr>
          <p:cNvPr id="9" name="Slide Number Placeholder 8"/>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6491815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7146-BD80-96DD-3858-7C0BDA9A68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157A36-7817-C573-5849-86D320AD457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E347F010-5FBD-9154-4D5B-1C463B764DBB}"/>
              </a:ext>
            </a:extLst>
          </p:cNvPr>
          <p:cNvSpPr>
            <a:spLocks noGrp="1"/>
          </p:cNvSpPr>
          <p:nvPr>
            <p:ph type="ftr" sz="quarter" idx="11"/>
          </p:nvPr>
        </p:nvSpPr>
        <p:spPr/>
        <p:txBody>
          <a:bodyPr/>
          <a:lstStyle/>
          <a:p>
            <a:r>
              <a:rPr lang="en-US"/>
              <a:t>POMS 2023</a:t>
            </a:r>
          </a:p>
        </p:txBody>
      </p:sp>
      <p:sp>
        <p:nvSpPr>
          <p:cNvPr id="5" name="Slide Number Placeholder 4">
            <a:extLst>
              <a:ext uri="{FF2B5EF4-FFF2-40B4-BE49-F238E27FC236}">
                <a16:creationId xmlns:a16="http://schemas.microsoft.com/office/drawing/2014/main" id="{772FCE70-9DEA-0FDE-29C7-DC8442D00EB4}"/>
              </a:ext>
            </a:extLst>
          </p:cNvPr>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042611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705901FA-2A38-44CC-AC05-D8A1C1E6BF05}" type="slidenum">
              <a:rPr lang="en-US" smtClean="0"/>
              <a:t>‹#›</a:t>
            </a:fld>
            <a:endParaRPr lang="en-US"/>
          </a:p>
        </p:txBody>
      </p:sp>
      <p:cxnSp>
        <p:nvCxnSpPr>
          <p:cNvPr id="6" name="Straight Connector 5">
            <a:extLst>
              <a:ext uri="{FF2B5EF4-FFF2-40B4-BE49-F238E27FC236}">
                <a16:creationId xmlns:a16="http://schemas.microsoft.com/office/drawing/2014/main" id="{E7F5FBB1-4928-4E9D-9DB6-EF80CA07FC99}"/>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8613F5E-04A5-4ABA-9248-001EB377C8BC}"/>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Footer Placeholder 5">
            <a:extLst>
              <a:ext uri="{FF2B5EF4-FFF2-40B4-BE49-F238E27FC236}">
                <a16:creationId xmlns:a16="http://schemas.microsoft.com/office/drawing/2014/main" id="{E343CD99-9A38-404B-905D-00E2D0B37B85}"/>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11970845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5901FA-2A38-44CC-AC05-D8A1C1E6BF05}" type="slidenum">
              <a:rPr lang="en-US" smtClean="0"/>
              <a:t>‹#›</a:t>
            </a:fld>
            <a:endParaRPr lang="en-US"/>
          </a:p>
        </p:txBody>
      </p:sp>
      <p:sp>
        <p:nvSpPr>
          <p:cNvPr id="5" name="Footer Placeholder 5">
            <a:extLst>
              <a:ext uri="{FF2B5EF4-FFF2-40B4-BE49-F238E27FC236}">
                <a16:creationId xmlns:a16="http://schemas.microsoft.com/office/drawing/2014/main" id="{BB822D2C-26F0-4D38-B3F5-534F7EDA490B}"/>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1278134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POMS 2023</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34113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POMS 2023</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901FA-2A38-44CC-AC05-D8A1C1E6BF05}" type="slidenum">
              <a:rPr lang="en-US" smtClean="0"/>
              <a:t>‹#›</a:t>
            </a:fld>
            <a:endParaRPr lang="en-US"/>
          </a:p>
        </p:txBody>
      </p:sp>
    </p:spTree>
    <p:extLst>
      <p:ext uri="{BB962C8B-B14F-4D97-AF65-F5344CB8AC3E}">
        <p14:creationId xmlns:p14="http://schemas.microsoft.com/office/powerpoint/2010/main" val="2259408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6" r:id="rId7"/>
    <p:sldLayoutId id="2147483667" r:id="rId8"/>
    <p:sldLayoutId id="2147483668" r:id="rId9"/>
    <p:sldLayoutId id="2147483669" r:id="rId10"/>
    <p:sldLayoutId id="2147483670" r:id="rId11"/>
    <p:sldLayoutId id="2147483671"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apers.ssrn.com/sol3/papers.cfm?abstract_id=4344348" TargetMode="External"/><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hyperlink" Target="https://mmgordon1.github.io/" TargetMode="External"/><Relationship Id="rId4" Type="http://schemas.openxmlformats.org/officeDocument/2006/relationships/hyperlink" Target="mailto:mmgordon@vt.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E054-6BC0-4FDD-B359-7288E6E41E12}"/>
              </a:ext>
            </a:extLst>
          </p:cNvPr>
          <p:cNvSpPr>
            <a:spLocks noGrp="1"/>
          </p:cNvSpPr>
          <p:nvPr>
            <p:ph type="ctrTitle"/>
          </p:nvPr>
        </p:nvSpPr>
        <p:spPr>
          <a:xfrm>
            <a:off x="685800" y="1574474"/>
            <a:ext cx="7772400" cy="1382612"/>
          </a:xfrm>
        </p:spPr>
        <p:txBody>
          <a:bodyPr>
            <a:normAutofit/>
          </a:bodyPr>
          <a:lstStyle/>
          <a:p>
            <a:pPr>
              <a:lnSpc>
                <a:spcPct val="100000"/>
              </a:lnSpc>
              <a:spcBef>
                <a:spcPts val="3000"/>
              </a:spcBef>
              <a:spcAft>
                <a:spcPts val="1200"/>
              </a:spcAft>
            </a:pPr>
            <a:r>
              <a:rPr lang="en-US" sz="3800" dirty="0"/>
              <a:t>The Effects of Competition on Corporate Sustainability</a:t>
            </a:r>
            <a:endParaRPr lang="en-US" sz="2700" dirty="0"/>
          </a:p>
        </p:txBody>
      </p:sp>
      <p:sp>
        <p:nvSpPr>
          <p:cNvPr id="9" name="Rectangle 8">
            <a:extLst>
              <a:ext uri="{FF2B5EF4-FFF2-40B4-BE49-F238E27FC236}">
                <a16:creationId xmlns:a16="http://schemas.microsoft.com/office/drawing/2014/main" id="{1EAD5053-EAE3-47CC-B0EA-F8D2A7641996}"/>
              </a:ext>
            </a:extLst>
          </p:cNvPr>
          <p:cNvSpPr/>
          <p:nvPr/>
        </p:nvSpPr>
        <p:spPr>
          <a:xfrm>
            <a:off x="339296" y="3241118"/>
            <a:ext cx="8465406" cy="769441"/>
          </a:xfrm>
          <a:prstGeom prst="rect">
            <a:avLst/>
          </a:prstGeom>
        </p:spPr>
        <p:txBody>
          <a:bodyPr wrap="square">
            <a:spAutoFit/>
          </a:bodyPr>
          <a:lstStyle/>
          <a:p>
            <a:pPr algn="ctr"/>
            <a:r>
              <a:rPr lang="en-US" sz="2200" b="1" dirty="0"/>
              <a:t>Titing Cui, Esther Gal-Or, </a:t>
            </a:r>
            <a:r>
              <a:rPr lang="en-US" sz="2200" b="1" dirty="0">
                <a:effectLst>
                  <a:outerShdw blurRad="38100" dist="38100" dir="2700000" algn="tl">
                    <a:srgbClr val="000000">
                      <a:alpha val="43137"/>
                    </a:srgbClr>
                  </a:outerShdw>
                </a:effectLst>
              </a:rPr>
              <a:t>Mike M. Gordon</a:t>
            </a:r>
            <a:r>
              <a:rPr lang="en-US" sz="2200" b="1" dirty="0"/>
              <a:t>, </a:t>
            </a:r>
          </a:p>
          <a:p>
            <a:pPr algn="ctr"/>
            <a:r>
              <a:rPr lang="en-US" sz="2200" b="1" dirty="0"/>
              <a:t>Michael L. Hamilton and Jennifer Shang</a:t>
            </a:r>
            <a:endParaRPr lang="en-US" sz="2200" b="1" dirty="0">
              <a:solidFill>
                <a:srgbClr val="8C1515"/>
              </a:solidFill>
            </a:endParaRPr>
          </a:p>
        </p:txBody>
      </p:sp>
      <p:pic>
        <p:nvPicPr>
          <p:cNvPr id="4" name="Picture 3" descr="A picture containing font, logo, graphics, design&#10;&#10;Description automatically generated">
            <a:extLst>
              <a:ext uri="{FF2B5EF4-FFF2-40B4-BE49-F238E27FC236}">
                <a16:creationId xmlns:a16="http://schemas.microsoft.com/office/drawing/2014/main" id="{DA764020-5FA1-8D82-ED8F-E7E516AE5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599" y="4494776"/>
            <a:ext cx="2491738" cy="1317218"/>
          </a:xfrm>
          <a:prstGeom prst="rect">
            <a:avLst/>
          </a:prstGeom>
        </p:spPr>
      </p:pic>
      <p:pic>
        <p:nvPicPr>
          <p:cNvPr id="3" name="Picture 2">
            <a:extLst>
              <a:ext uri="{FF2B5EF4-FFF2-40B4-BE49-F238E27FC236}">
                <a16:creationId xmlns:a16="http://schemas.microsoft.com/office/drawing/2014/main" id="{41AFEE1A-0493-57D8-9548-1CA7C82A44C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500" r="100000"/>
                    </a14:imgEffect>
                  </a14:imgLayer>
                </a14:imgProps>
              </a:ext>
              <a:ext uri="{28A0092B-C50C-407E-A947-70E740481C1C}">
                <a14:useLocalDpi xmlns:a14="http://schemas.microsoft.com/office/drawing/2010/main" val="0"/>
              </a:ext>
            </a:extLst>
          </a:blip>
          <a:stretch>
            <a:fillRect/>
          </a:stretch>
        </p:blipFill>
        <p:spPr>
          <a:xfrm>
            <a:off x="2413403" y="4271730"/>
            <a:ext cx="1763309" cy="1763309"/>
          </a:xfrm>
          <a:prstGeom prst="rect">
            <a:avLst/>
          </a:prstGeom>
        </p:spPr>
      </p:pic>
    </p:spTree>
    <p:extLst>
      <p:ext uri="{BB962C8B-B14F-4D97-AF65-F5344CB8AC3E}">
        <p14:creationId xmlns:p14="http://schemas.microsoft.com/office/powerpoint/2010/main" val="874272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650CD21-8731-4344-9437-18ED34F1BA30}"/>
              </a:ext>
            </a:extLst>
          </p:cNvPr>
          <p:cNvSpPr/>
          <p:nvPr/>
        </p:nvSpPr>
        <p:spPr>
          <a:xfrm>
            <a:off x="486696" y="1609990"/>
            <a:ext cx="8028654" cy="4402190"/>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Monopoly and Duopoly</a:t>
            </a:r>
          </a:p>
        </p:txBody>
      </p:sp>
      <mc:AlternateContent xmlns:mc="http://schemas.openxmlformats.org/markup-compatibility/2006">
        <mc:Choice xmlns:a14="http://schemas.microsoft.com/office/drawing/2010/main" Requires="a14">
          <p:sp>
            <p:nvSpPr>
              <p:cNvPr id="13" name="Content Placeholder 10">
                <a:extLst>
                  <a:ext uri="{FF2B5EF4-FFF2-40B4-BE49-F238E27FC236}">
                    <a16:creationId xmlns:a16="http://schemas.microsoft.com/office/drawing/2014/main" id="{C99561DE-9AF1-4988-BE70-2BEBDF136BB7}"/>
                  </a:ext>
                </a:extLst>
              </p:cNvPr>
              <p:cNvSpPr>
                <a:spLocks noGrp="1"/>
              </p:cNvSpPr>
              <p:nvPr>
                <p:ph idx="1"/>
              </p:nvPr>
            </p:nvSpPr>
            <p:spPr>
              <a:xfrm>
                <a:off x="695408" y="1838478"/>
                <a:ext cx="7632459" cy="3887952"/>
              </a:xfrm>
            </p:spPr>
            <p:txBody>
              <a:bodyPr>
                <a:normAutofit/>
              </a:bodyPr>
              <a:lstStyle/>
              <a:p>
                <a:pPr marL="0" indent="0">
                  <a:lnSpc>
                    <a:spcPct val="110000"/>
                  </a:lnSpc>
                  <a:buNone/>
                </a:pPr>
                <a:r>
                  <a:rPr lang="en-US" sz="2000" b="1" u="sng" dirty="0">
                    <a:solidFill>
                      <a:schemeClr val="tx1"/>
                    </a:solidFill>
                  </a:rPr>
                  <a:t>Theorem </a:t>
                </a:r>
                <a:r>
                  <a:rPr lang="en-US" sz="2000" u="sng" dirty="0">
                    <a:solidFill>
                      <a:schemeClr val="tx1"/>
                    </a:solidFill>
                  </a:rPr>
                  <a:t>[Cooperation vs. Competition for Two Producers]. </a:t>
                </a:r>
              </a:p>
              <a:p>
                <a:pPr marL="0" indent="0">
                  <a:lnSpc>
                    <a:spcPct val="110000"/>
                  </a:lnSpc>
                  <a:buNone/>
                </a:pPr>
                <a:r>
                  <a:rPr lang="en-US" sz="2000" dirty="0"/>
                  <a:t>Suppose there are two profit-maximizing producers (Green and Non-green), located at opposing points on Salop's circle. If the parameters satisfy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𝐵</m:t>
                        </m:r>
                      </m:e>
                      <m:sub>
                        <m:r>
                          <a:rPr lang="en-US" sz="2000" i="1" dirty="0">
                            <a:latin typeface="Cambria Math" panose="02040503050406030204" pitchFamily="18" charset="0"/>
                          </a:rPr>
                          <m:t>𝑁</m:t>
                        </m:r>
                      </m:sub>
                      <m:sup>
                        <m:r>
                          <a:rPr lang="en-US" sz="2000" i="1" dirty="0">
                            <a:latin typeface="Cambria Math" panose="02040503050406030204" pitchFamily="18" charset="0"/>
                          </a:rPr>
                          <m:t>2</m:t>
                        </m:r>
                      </m:sup>
                    </m:sSubSup>
                    <m:r>
                      <a:rPr lang="en-US" sz="2000" i="1" dirty="0">
                        <a:latin typeface="Cambria Math" panose="02040503050406030204" pitchFamily="18" charset="0"/>
                      </a:rPr>
                      <m:t>≤ </m:t>
                    </m:r>
                    <m:r>
                      <a:rPr lang="en-US" sz="2000" i="1" dirty="0">
                        <a:latin typeface="Cambria Math" panose="02040503050406030204" pitchFamily="18" charset="0"/>
                      </a:rPr>
                      <m:t>𝑐</m:t>
                    </m:r>
                    <m:r>
                      <a:rPr lang="en-US" sz="2000" i="1" dirty="0">
                        <a:latin typeface="Cambria Math" panose="02040503050406030204" pitchFamily="18" charset="0"/>
                      </a:rPr>
                      <m:t>(</m:t>
                    </m:r>
                    <m:r>
                      <a:rPr lang="en-US" sz="2000" i="1" dirty="0">
                        <a:latin typeface="Cambria Math" panose="02040503050406030204" pitchFamily="18" charset="0"/>
                      </a:rPr>
                      <m:t>𝜃</m:t>
                    </m:r>
                    <m:r>
                      <a:rPr lang="en-US" sz="2000" i="1" dirty="0">
                        <a:latin typeface="Cambria Math" panose="02040503050406030204" pitchFamily="18" charset="0"/>
                      </a:rPr>
                      <m:t>−</m:t>
                    </m:r>
                    <m:r>
                      <a:rPr lang="en-US" sz="2000" i="1" dirty="0">
                        <a:latin typeface="Cambria Math" panose="02040503050406030204" pitchFamily="18" charset="0"/>
                      </a:rPr>
                      <m:t>𝑛</m:t>
                    </m:r>
                    <m:r>
                      <a:rPr lang="en-US" sz="2000" i="1" dirty="0">
                        <a:latin typeface="Cambria Math" panose="02040503050406030204" pitchFamily="18" charset="0"/>
                      </a:rPr>
                      <m:t>)  </m:t>
                    </m:r>
                  </m:oMath>
                </a14:m>
                <a:r>
                  <a:rPr lang="en-US" sz="2000" dirty="0"/>
                  <a:t>and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𝐵</m:t>
                        </m:r>
                      </m:e>
                      <m:sub>
                        <m:r>
                          <a:rPr lang="en-US" sz="2000" i="1" dirty="0">
                            <a:latin typeface="Cambria Math" panose="02040503050406030204" pitchFamily="18" charset="0"/>
                          </a:rPr>
                          <m:t>𝐺</m:t>
                        </m:r>
                      </m:sub>
                      <m:sup>
                        <m:r>
                          <a:rPr lang="en-US" sz="2000" i="1" dirty="0">
                            <a:latin typeface="Cambria Math" panose="02040503050406030204" pitchFamily="18" charset="0"/>
                          </a:rPr>
                          <m:t>2</m:t>
                        </m:r>
                      </m:sup>
                    </m:sSubSup>
                    <m:r>
                      <a:rPr lang="en-US" sz="2000" i="1" dirty="0">
                        <a:latin typeface="Cambria Math" panose="02040503050406030204" pitchFamily="18" charset="0"/>
                      </a:rPr>
                      <m:t>≤</m:t>
                    </m:r>
                    <m:r>
                      <a:rPr lang="en-US" sz="2000" i="1" dirty="0">
                        <a:latin typeface="Cambria Math" panose="02040503050406030204" pitchFamily="18" charset="0"/>
                      </a:rPr>
                      <m:t>𝑐</m:t>
                    </m:r>
                    <m:d>
                      <m:dPr>
                        <m:ctrlPr>
                          <a:rPr lang="en-US" sz="2000" i="1" dirty="0">
                            <a:latin typeface="Cambria Math" panose="02040503050406030204" pitchFamily="18" charset="0"/>
                          </a:rPr>
                        </m:ctrlPr>
                      </m:dPr>
                      <m:e>
                        <m:r>
                          <a:rPr lang="en-US" sz="2000" i="1" dirty="0">
                            <a:latin typeface="Cambria Math" panose="02040503050406030204" pitchFamily="18" charset="0"/>
                          </a:rPr>
                          <m:t>𝜃</m:t>
                        </m:r>
                        <m:r>
                          <a:rPr lang="en-US" sz="2000" i="1" dirty="0">
                            <a:latin typeface="Cambria Math" panose="02040503050406030204" pitchFamily="18" charset="0"/>
                          </a:rPr>
                          <m:t>+ </m:t>
                        </m:r>
                        <m:r>
                          <a:rPr lang="en-US" sz="2000" i="1" dirty="0">
                            <a:latin typeface="Cambria Math" panose="02040503050406030204" pitchFamily="18" charset="0"/>
                          </a:rPr>
                          <m:t>𝑛</m:t>
                        </m:r>
                      </m:e>
                    </m:d>
                  </m:oMath>
                </a14:m>
                <a:r>
                  <a:rPr lang="en-US" sz="2000" dirty="0"/>
                  <a:t>, then:</a:t>
                </a:r>
              </a:p>
              <a:p>
                <a:pPr marL="0" indent="0">
                  <a:lnSpc>
                    <a:spcPct val="110000"/>
                  </a:lnSpc>
                  <a:buNone/>
                </a:pPr>
                <a:endParaRPr lang="en-US" sz="2000" dirty="0"/>
              </a:p>
              <a:p>
                <a:pPr marL="342900" indent="-342900">
                  <a:buBlip>
                    <a:blip r:embed="rId3"/>
                  </a:buBlip>
                </a:pPr>
                <a:r>
                  <a:rPr lang="en-US" sz="2000" dirty="0"/>
                  <a:t>The </a:t>
                </a:r>
                <a:r>
                  <a:rPr lang="en-US" altLang="zh-CN" sz="2000" dirty="0"/>
                  <a:t>green market share and total CSR investment is decreasing in the green production cost </a:t>
                </a:r>
                <a14:m>
                  <m:oMath xmlns:m="http://schemas.openxmlformats.org/officeDocument/2006/math">
                    <m:r>
                      <a:rPr lang="en-US" altLang="zh-CN" sz="2000" i="1" dirty="0" smtClean="0">
                        <a:latin typeface="Cambria Math" panose="02040503050406030204" pitchFamily="18" charset="0"/>
                      </a:rPr>
                      <m:t>𝑘</m:t>
                    </m:r>
                  </m:oMath>
                </a14:m>
                <a:r>
                  <a:rPr lang="en-US" sz="2000" dirty="0"/>
                  <a:t> in both markets.</a:t>
                </a:r>
              </a:p>
              <a:p>
                <a:pPr marL="342900" indent="-342900">
                  <a:buBlip>
                    <a:blip r:embed="rId3"/>
                  </a:buBlip>
                </a:pPr>
                <a:endParaRPr lang="en-US" sz="2000" dirty="0"/>
              </a:p>
              <a:p>
                <a:pPr marL="342900" indent="-342900">
                  <a:buBlip>
                    <a:blip r:embed="rId3"/>
                  </a:buBlip>
                </a:pPr>
                <a:r>
                  <a:rPr lang="en-US" sz="2000" dirty="0"/>
                  <a:t>The decrease is faster in the </a:t>
                </a:r>
                <a:r>
                  <a:rPr lang="en-US" sz="2000" i="1" dirty="0"/>
                  <a:t>cooperative</a:t>
                </a:r>
                <a:r>
                  <a:rPr lang="en-US" sz="2000" dirty="0"/>
                  <a:t> market compared to the competitive market.</a:t>
                </a:r>
              </a:p>
            </p:txBody>
          </p:sp>
        </mc:Choice>
        <mc:Fallback>
          <p:sp>
            <p:nvSpPr>
              <p:cNvPr id="13" name="Content Placeholder 10">
                <a:extLst>
                  <a:ext uri="{FF2B5EF4-FFF2-40B4-BE49-F238E27FC236}">
                    <a16:creationId xmlns:a16="http://schemas.microsoft.com/office/drawing/2014/main" id="{C99561DE-9AF1-4988-BE70-2BEBDF136BB7}"/>
                  </a:ext>
                </a:extLst>
              </p:cNvPr>
              <p:cNvSpPr>
                <a:spLocks noGrp="1" noRot="1" noChangeAspect="1" noMove="1" noResize="1" noEditPoints="1" noAdjustHandles="1" noChangeArrowheads="1" noChangeShapeType="1" noTextEdit="1"/>
              </p:cNvSpPr>
              <p:nvPr>
                <p:ph idx="1"/>
              </p:nvPr>
            </p:nvSpPr>
            <p:spPr>
              <a:xfrm>
                <a:off x="695408" y="1838478"/>
                <a:ext cx="7632459" cy="3887952"/>
              </a:xfrm>
              <a:blipFill>
                <a:blip r:embed="rId4"/>
                <a:stretch>
                  <a:fillRect l="-831" t="-326" r="-1495"/>
                </a:stretch>
              </a:blipFill>
            </p:spPr>
            <p:txBody>
              <a:bodyPr/>
              <a:lstStyle/>
              <a:p>
                <a:r>
                  <a:rPr lang="en-US">
                    <a:noFill/>
                  </a:rPr>
                  <a:t> </a:t>
                </a:r>
              </a:p>
            </p:txBody>
          </p:sp>
        </mc:Fallback>
      </mc:AlternateContent>
      <p:sp>
        <p:nvSpPr>
          <p:cNvPr id="28" name="Footer Placeholder 4">
            <a:extLst>
              <a:ext uri="{FF2B5EF4-FFF2-40B4-BE49-F238E27FC236}">
                <a16:creationId xmlns:a16="http://schemas.microsoft.com/office/drawing/2014/main" id="{12D09FF5-0266-684F-BB56-83F37B177468}"/>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65929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9A4C-A37A-3FF2-56D3-E09790581168}"/>
              </a:ext>
            </a:extLst>
          </p:cNvPr>
          <p:cNvSpPr>
            <a:spLocks noGrp="1"/>
          </p:cNvSpPr>
          <p:nvPr>
            <p:ph type="title"/>
          </p:nvPr>
        </p:nvSpPr>
        <p:spPr/>
        <p:txBody>
          <a:bodyPr/>
          <a:lstStyle/>
          <a:p>
            <a:r>
              <a:rPr lang="en-US" dirty="0"/>
              <a:t>Monopoly and Duopoly</a:t>
            </a:r>
          </a:p>
        </p:txBody>
      </p:sp>
      <p:sp>
        <p:nvSpPr>
          <p:cNvPr id="4" name="Footer Placeholder 3">
            <a:extLst>
              <a:ext uri="{FF2B5EF4-FFF2-40B4-BE49-F238E27FC236}">
                <a16:creationId xmlns:a16="http://schemas.microsoft.com/office/drawing/2014/main" id="{D7332F0F-F643-0204-D06C-DEDDCE7C46B4}"/>
              </a:ext>
            </a:extLst>
          </p:cNvPr>
          <p:cNvSpPr>
            <a:spLocks noGrp="1"/>
          </p:cNvSpPr>
          <p:nvPr>
            <p:ph type="ftr" sz="quarter" idx="11"/>
          </p:nvPr>
        </p:nvSpPr>
        <p:spPr/>
        <p:txBody>
          <a:bodyPr/>
          <a:lstStyle/>
          <a:p>
            <a:r>
              <a:rPr lang="en-US"/>
              <a:t>POMS 2023</a:t>
            </a:r>
            <a:endParaRPr lang="en-US" dirty="0"/>
          </a:p>
        </p:txBody>
      </p:sp>
      <p:sp>
        <p:nvSpPr>
          <p:cNvPr id="8" name="TextBox 7">
            <a:extLst>
              <a:ext uri="{FF2B5EF4-FFF2-40B4-BE49-F238E27FC236}">
                <a16:creationId xmlns:a16="http://schemas.microsoft.com/office/drawing/2014/main" id="{DF6CF786-1A7E-0781-D7AA-A46022036FBD}"/>
              </a:ext>
            </a:extLst>
          </p:cNvPr>
          <p:cNvSpPr txBox="1"/>
          <p:nvPr/>
        </p:nvSpPr>
        <p:spPr>
          <a:xfrm>
            <a:off x="628650" y="5062950"/>
            <a:ext cx="8013906" cy="1031051"/>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2"/>
              </a:buBlip>
            </a:pPr>
            <a:r>
              <a:rPr lang="en-US" dirty="0">
                <a:solidFill>
                  <a:schemeClr val="tx2"/>
                </a:solidFill>
              </a:rPr>
              <a:t>Decreasing green production costs will increase the green market share and total CSR investment </a:t>
            </a:r>
            <a:r>
              <a:rPr lang="en-US" u="sng" dirty="0">
                <a:solidFill>
                  <a:schemeClr val="tx2"/>
                </a:solidFill>
              </a:rPr>
              <a:t>faster</a:t>
            </a:r>
            <a:r>
              <a:rPr lang="en-US" dirty="0">
                <a:solidFill>
                  <a:schemeClr val="tx2"/>
                </a:solidFill>
              </a:rPr>
              <a:t> in the cooperative market.</a:t>
            </a:r>
          </a:p>
        </p:txBody>
      </p:sp>
      <p:pic>
        <p:nvPicPr>
          <p:cNvPr id="10" name="Picture 9" descr="A picture containing text, line, diagram, plot&#10;&#10;Description automatically generated">
            <a:extLst>
              <a:ext uri="{FF2B5EF4-FFF2-40B4-BE49-F238E27FC236}">
                <a16:creationId xmlns:a16="http://schemas.microsoft.com/office/drawing/2014/main" id="{0A75B37C-A1B7-948E-7E2C-688058560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24979"/>
            <a:ext cx="4146197" cy="2994476"/>
          </a:xfrm>
          <a:prstGeom prst="rect">
            <a:avLst/>
          </a:prstGeom>
        </p:spPr>
      </p:pic>
      <p:pic>
        <p:nvPicPr>
          <p:cNvPr id="12" name="Picture 11" descr="A picture containing text, line, diagram, plot&#10;&#10;Description automatically generated">
            <a:extLst>
              <a:ext uri="{FF2B5EF4-FFF2-40B4-BE49-F238E27FC236}">
                <a16:creationId xmlns:a16="http://schemas.microsoft.com/office/drawing/2014/main" id="{BBE91158-E3DF-BF05-67AE-BDC84D1AC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574" y="1690689"/>
            <a:ext cx="4194446" cy="3040011"/>
          </a:xfrm>
          <a:prstGeom prst="rect">
            <a:avLst/>
          </a:prstGeom>
        </p:spPr>
      </p:pic>
    </p:spTree>
    <p:extLst>
      <p:ext uri="{BB962C8B-B14F-4D97-AF65-F5344CB8AC3E}">
        <p14:creationId xmlns:p14="http://schemas.microsoft.com/office/powerpoint/2010/main" val="33518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9A4C-A37A-3FF2-56D3-E09790581168}"/>
              </a:ext>
            </a:extLst>
          </p:cNvPr>
          <p:cNvSpPr>
            <a:spLocks noGrp="1"/>
          </p:cNvSpPr>
          <p:nvPr>
            <p:ph type="title"/>
          </p:nvPr>
        </p:nvSpPr>
        <p:spPr/>
        <p:txBody>
          <a:bodyPr/>
          <a:lstStyle/>
          <a:p>
            <a:r>
              <a:rPr lang="en-US" dirty="0"/>
              <a:t>Beyond Two Producers</a:t>
            </a:r>
          </a:p>
        </p:txBody>
      </p:sp>
      <p:sp>
        <p:nvSpPr>
          <p:cNvPr id="4" name="Footer Placeholder 3">
            <a:extLst>
              <a:ext uri="{FF2B5EF4-FFF2-40B4-BE49-F238E27FC236}">
                <a16:creationId xmlns:a16="http://schemas.microsoft.com/office/drawing/2014/main" id="{D7332F0F-F643-0204-D06C-DEDDCE7C46B4}"/>
              </a:ext>
            </a:extLst>
          </p:cNvPr>
          <p:cNvSpPr>
            <a:spLocks noGrp="1"/>
          </p:cNvSpPr>
          <p:nvPr>
            <p:ph type="ftr" sz="quarter" idx="11"/>
          </p:nvPr>
        </p:nvSpPr>
        <p:spPr/>
        <p:txBody>
          <a:bodyPr/>
          <a:lstStyle/>
          <a:p>
            <a:r>
              <a:rPr lang="en-US"/>
              <a:t>POMS 2023</a:t>
            </a:r>
            <a:endParaRPr lang="en-US" dirty="0"/>
          </a:p>
        </p:txBody>
      </p:sp>
      <p:sp>
        <p:nvSpPr>
          <p:cNvPr id="8" name="TextBox 7">
            <a:extLst>
              <a:ext uri="{FF2B5EF4-FFF2-40B4-BE49-F238E27FC236}">
                <a16:creationId xmlns:a16="http://schemas.microsoft.com/office/drawing/2014/main" id="{DF6CF786-1A7E-0781-D7AA-A46022036FBD}"/>
              </a:ext>
            </a:extLst>
          </p:cNvPr>
          <p:cNvSpPr txBox="1"/>
          <p:nvPr/>
        </p:nvSpPr>
        <p:spPr>
          <a:xfrm>
            <a:off x="628650" y="1690689"/>
            <a:ext cx="8013906" cy="923330"/>
          </a:xfrm>
          <a:prstGeom prst="rect">
            <a:avLst/>
          </a:prstGeom>
          <a:noFill/>
        </p:spPr>
        <p:txBody>
          <a:bodyPr wrap="square" rtlCol="0">
            <a:spAutoFit/>
          </a:bodyPr>
          <a:lstStyle/>
          <a:p>
            <a:pPr marL="342900" indent="-342900">
              <a:buBlip>
                <a:blip r:embed="rId2"/>
              </a:buBlip>
            </a:pPr>
            <a:r>
              <a:rPr lang="en-US" dirty="0">
                <a:solidFill>
                  <a:schemeClr val="tx2"/>
                </a:solidFill>
              </a:rPr>
              <a:t>Increase the competition intensity by increasing the number of producers in the market.</a:t>
            </a:r>
          </a:p>
          <a:p>
            <a:pPr marL="800100" lvl="1" indent="-342900">
              <a:buBlip>
                <a:blip r:embed="rId2"/>
              </a:buBlip>
            </a:pPr>
            <a:r>
              <a:rPr lang="en-US" dirty="0">
                <a:solidFill>
                  <a:schemeClr val="tx2"/>
                </a:solidFill>
              </a:rPr>
              <a:t>Will assume producer types are </a:t>
            </a:r>
            <a:r>
              <a:rPr lang="en-US" b="1" dirty="0">
                <a:solidFill>
                  <a:schemeClr val="accent6"/>
                </a:solidFill>
              </a:rPr>
              <a:t>balanced</a:t>
            </a:r>
          </a:p>
        </p:txBody>
      </p:sp>
      <p:pic>
        <p:nvPicPr>
          <p:cNvPr id="9" name="Picture 8" descr="A picture containing circle, diagram&#10;&#10;Description automatically generated">
            <a:extLst>
              <a:ext uri="{FF2B5EF4-FFF2-40B4-BE49-F238E27FC236}">
                <a16:creationId xmlns:a16="http://schemas.microsoft.com/office/drawing/2014/main" id="{07BEAEF6-C880-549E-6477-BAAA706C579D}"/>
              </a:ext>
            </a:extLst>
          </p:cNvPr>
          <p:cNvPicPr>
            <a:picLocks noChangeAspect="1"/>
          </p:cNvPicPr>
          <p:nvPr/>
        </p:nvPicPr>
        <p:blipFill rotWithShape="1">
          <a:blip r:embed="rId3">
            <a:extLst>
              <a:ext uri="{28A0092B-C50C-407E-A947-70E740481C1C}">
                <a14:useLocalDpi xmlns:a14="http://schemas.microsoft.com/office/drawing/2010/main" val="0"/>
              </a:ext>
            </a:extLst>
          </a:blip>
          <a:srcRect r="4824"/>
          <a:stretch/>
        </p:blipFill>
        <p:spPr>
          <a:xfrm>
            <a:off x="3150881" y="3282398"/>
            <a:ext cx="2522231" cy="2637575"/>
          </a:xfrm>
          <a:prstGeom prst="rect">
            <a:avLst/>
          </a:prstGeom>
        </p:spPr>
      </p:pic>
      <p:pic>
        <p:nvPicPr>
          <p:cNvPr id="13" name="Picture 12" descr="A picture containing circle, diagram&#10;&#10;Description automatically generated">
            <a:extLst>
              <a:ext uri="{FF2B5EF4-FFF2-40B4-BE49-F238E27FC236}">
                <a16:creationId xmlns:a16="http://schemas.microsoft.com/office/drawing/2014/main" id="{FC0D46C7-BD4B-672F-4876-71673FEC08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118" y="3282398"/>
            <a:ext cx="2522232" cy="2534243"/>
          </a:xfrm>
          <a:prstGeom prst="rect">
            <a:avLst/>
          </a:prstGeom>
        </p:spPr>
      </p:pic>
      <p:pic>
        <p:nvPicPr>
          <p:cNvPr id="14" name="Picture 13" descr="A picture containing circle, diagram, line&#10;&#10;Description automatically generated">
            <a:extLst>
              <a:ext uri="{FF2B5EF4-FFF2-40B4-BE49-F238E27FC236}">
                <a16:creationId xmlns:a16="http://schemas.microsoft.com/office/drawing/2014/main" id="{BEFD6A9A-2848-AE6C-6DED-A5EEB4489C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644" y="3226893"/>
            <a:ext cx="2522231" cy="2748584"/>
          </a:xfrm>
          <a:prstGeom prst="rect">
            <a:avLst/>
          </a:prstGeom>
        </p:spPr>
      </p:pic>
    </p:spTree>
    <p:extLst>
      <p:ext uri="{BB962C8B-B14F-4D97-AF65-F5344CB8AC3E}">
        <p14:creationId xmlns:p14="http://schemas.microsoft.com/office/powerpoint/2010/main" val="1795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650CD21-8731-4344-9437-18ED34F1BA30}"/>
              </a:ext>
            </a:extLst>
          </p:cNvPr>
          <p:cNvSpPr/>
          <p:nvPr/>
        </p:nvSpPr>
        <p:spPr>
          <a:xfrm>
            <a:off x="486696" y="1609990"/>
            <a:ext cx="8028654" cy="4746360"/>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Balanced Market</a:t>
            </a:r>
          </a:p>
        </p:txBody>
      </p:sp>
      <mc:AlternateContent xmlns:mc="http://schemas.openxmlformats.org/markup-compatibility/2006">
        <mc:Choice xmlns:a14="http://schemas.microsoft.com/office/drawing/2010/main" Requires="a14">
          <p:sp>
            <p:nvSpPr>
              <p:cNvPr id="13" name="Content Placeholder 10">
                <a:extLst>
                  <a:ext uri="{FF2B5EF4-FFF2-40B4-BE49-F238E27FC236}">
                    <a16:creationId xmlns:a16="http://schemas.microsoft.com/office/drawing/2014/main" id="{C99561DE-9AF1-4988-BE70-2BEBDF136BB7}"/>
                  </a:ext>
                </a:extLst>
              </p:cNvPr>
              <p:cNvSpPr>
                <a:spLocks noGrp="1"/>
              </p:cNvSpPr>
              <p:nvPr>
                <p:ph idx="1"/>
              </p:nvPr>
            </p:nvSpPr>
            <p:spPr>
              <a:xfrm>
                <a:off x="695408" y="1838477"/>
                <a:ext cx="7632459" cy="4517873"/>
              </a:xfrm>
            </p:spPr>
            <p:txBody>
              <a:bodyPr>
                <a:normAutofit lnSpcReduction="10000"/>
              </a:bodyPr>
              <a:lstStyle/>
              <a:p>
                <a:pPr marL="0" indent="0">
                  <a:lnSpc>
                    <a:spcPct val="110000"/>
                  </a:lnSpc>
                  <a:buNone/>
                </a:pPr>
                <a:r>
                  <a:rPr lang="en-US" sz="2000" b="1" u="sng" dirty="0">
                    <a:solidFill>
                      <a:schemeClr val="tx1"/>
                    </a:solidFill>
                  </a:rPr>
                  <a:t>Theorem </a:t>
                </a:r>
                <a:r>
                  <a:rPr lang="en-US" sz="2000" u="sng" dirty="0">
                    <a:solidFill>
                      <a:schemeClr val="tx1"/>
                    </a:solidFill>
                  </a:rPr>
                  <a:t>[Cooperation vs. Competition for 2n Producers]. </a:t>
                </a:r>
              </a:p>
              <a:p>
                <a:pPr marL="0" indent="0">
                  <a:lnSpc>
                    <a:spcPct val="110000"/>
                  </a:lnSpc>
                  <a:buNone/>
                </a:pPr>
                <a:r>
                  <a:rPr lang="en-US" sz="2000" dirty="0"/>
                  <a:t>Suppose there are 2n profit-maximizing producers (Green and Non-green), equispaced on Salop's circle. If the parameters satisfy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𝐵</m:t>
                        </m:r>
                      </m:e>
                      <m:sub>
                        <m:r>
                          <a:rPr lang="en-US" sz="2000" i="1" dirty="0">
                            <a:latin typeface="Cambria Math" panose="02040503050406030204" pitchFamily="18" charset="0"/>
                          </a:rPr>
                          <m:t>𝑁</m:t>
                        </m:r>
                      </m:sub>
                      <m:sup>
                        <m:r>
                          <a:rPr lang="en-US" sz="2000" i="1" dirty="0">
                            <a:latin typeface="Cambria Math" panose="02040503050406030204" pitchFamily="18" charset="0"/>
                          </a:rPr>
                          <m:t>2</m:t>
                        </m:r>
                      </m:sup>
                    </m:sSubSup>
                    <m:r>
                      <a:rPr lang="en-US" sz="2000" i="1" dirty="0">
                        <a:latin typeface="Cambria Math" panose="02040503050406030204" pitchFamily="18" charset="0"/>
                      </a:rPr>
                      <m:t>≤ </m:t>
                    </m:r>
                    <m:r>
                      <a:rPr lang="en-US" sz="2000" i="1" dirty="0">
                        <a:latin typeface="Cambria Math" panose="02040503050406030204" pitchFamily="18" charset="0"/>
                      </a:rPr>
                      <m:t>𝑐</m:t>
                    </m:r>
                    <m:r>
                      <a:rPr lang="en-US" sz="2000" b="0" i="1" dirty="0" smtClean="0">
                        <a:latin typeface="Cambria Math" panose="02040503050406030204" pitchFamily="18" charset="0"/>
                      </a:rPr>
                      <m:t>(</m:t>
                    </m:r>
                    <m:r>
                      <a:rPr lang="en-US" sz="2000" i="1" dirty="0">
                        <a:latin typeface="Cambria Math" panose="02040503050406030204" pitchFamily="18" charset="0"/>
                      </a:rPr>
                      <m:t>𝜃</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𝑘𝑛</m:t>
                    </m:r>
                    <m:r>
                      <a:rPr lang="en-US" sz="2000" b="0" i="1" dirty="0" smtClean="0">
                        <a:latin typeface="Cambria Math" panose="02040503050406030204" pitchFamily="18" charset="0"/>
                      </a:rPr>
                      <m:t>)  </m:t>
                    </m:r>
                  </m:oMath>
                </a14:m>
                <a:r>
                  <a:rPr lang="en-US" sz="2000" dirty="0"/>
                  <a:t>and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𝐵</m:t>
                        </m:r>
                      </m:e>
                      <m:sub>
                        <m:r>
                          <a:rPr lang="en-US" sz="2000" i="1" dirty="0">
                            <a:latin typeface="Cambria Math" panose="02040503050406030204" pitchFamily="18" charset="0"/>
                          </a:rPr>
                          <m:t>𝐺</m:t>
                        </m:r>
                      </m:sub>
                      <m:sup>
                        <m:r>
                          <a:rPr lang="en-US" sz="2000" i="1" dirty="0">
                            <a:latin typeface="Cambria Math" panose="02040503050406030204" pitchFamily="18" charset="0"/>
                          </a:rPr>
                          <m:t>2</m:t>
                        </m:r>
                      </m:sup>
                    </m:sSubSup>
                    <m:r>
                      <a:rPr lang="en-US" sz="2000" i="1" dirty="0">
                        <a:latin typeface="Cambria Math" panose="02040503050406030204" pitchFamily="18" charset="0"/>
                      </a:rPr>
                      <m:t>≤</m:t>
                    </m:r>
                    <m:r>
                      <a:rPr lang="en-US" sz="2000" i="1" dirty="0">
                        <a:latin typeface="Cambria Math" panose="02040503050406030204" pitchFamily="18" charset="0"/>
                      </a:rPr>
                      <m:t>𝑐</m:t>
                    </m:r>
                    <m:d>
                      <m:dPr>
                        <m:ctrlPr>
                          <a:rPr lang="en-US" sz="2000" i="1" dirty="0">
                            <a:latin typeface="Cambria Math" panose="02040503050406030204" pitchFamily="18" charset="0"/>
                          </a:rPr>
                        </m:ctrlPr>
                      </m:dPr>
                      <m:e>
                        <m:r>
                          <a:rPr lang="en-US" sz="2000" i="1" dirty="0">
                            <a:latin typeface="Cambria Math" panose="02040503050406030204" pitchFamily="18" charset="0"/>
                          </a:rPr>
                          <m:t>𝜃</m:t>
                        </m:r>
                        <m:r>
                          <a:rPr lang="en-US" sz="2000" b="0" i="1" dirty="0" smtClean="0">
                            <a:latin typeface="Cambria Math" panose="02040503050406030204" pitchFamily="18" charset="0"/>
                          </a:rPr>
                          <m:t>+ </m:t>
                        </m:r>
                        <m:r>
                          <a:rPr lang="en-US" sz="2000" i="1" dirty="0">
                            <a:latin typeface="Cambria Math" panose="02040503050406030204" pitchFamily="18" charset="0"/>
                          </a:rPr>
                          <m:t>𝑘𝑛</m:t>
                        </m:r>
                      </m:e>
                    </m:d>
                  </m:oMath>
                </a14:m>
                <a:r>
                  <a:rPr lang="en-US" sz="2000" dirty="0"/>
                  <a:t>, then:</a:t>
                </a:r>
              </a:p>
              <a:p>
                <a:pPr marL="342900" indent="-342900">
                  <a:buBlip>
                    <a:blip r:embed="rId3"/>
                  </a:buBlip>
                </a:pPr>
                <a:r>
                  <a:rPr lang="en-US" sz="2000" dirty="0"/>
                  <a:t>The </a:t>
                </a:r>
                <a:r>
                  <a:rPr lang="en-US" altLang="zh-CN" sz="2000" dirty="0"/>
                  <a:t>green market share and total CSR investment is decreasing in the green production cost </a:t>
                </a:r>
                <a14:m>
                  <m:oMath xmlns:m="http://schemas.openxmlformats.org/officeDocument/2006/math">
                    <m:r>
                      <a:rPr lang="en-US" altLang="zh-CN" sz="2000" i="1" dirty="0" smtClean="0">
                        <a:latin typeface="Cambria Math" panose="02040503050406030204" pitchFamily="18" charset="0"/>
                      </a:rPr>
                      <m:t>𝑘</m:t>
                    </m:r>
                  </m:oMath>
                </a14:m>
                <a:r>
                  <a:rPr lang="en-US" sz="2000" dirty="0"/>
                  <a:t> both in both markets.</a:t>
                </a:r>
              </a:p>
              <a:p>
                <a:pPr marL="0" indent="0">
                  <a:buNone/>
                </a:pPr>
                <a:endParaRPr lang="en-US" sz="2000" dirty="0"/>
              </a:p>
              <a:p>
                <a:pPr marL="342900" indent="-342900">
                  <a:buBlip>
                    <a:blip r:embed="rId3"/>
                  </a:buBlip>
                </a:pPr>
                <a:r>
                  <a:rPr lang="en-US" sz="2000" dirty="0"/>
                  <a:t>The decreases is still faster in the cooperative market compared to the compared to the competitive market.</a:t>
                </a:r>
              </a:p>
              <a:p>
                <a:pPr marL="342900" indent="-342900">
                  <a:buBlip>
                    <a:blip r:embed="rId3"/>
                  </a:buBlip>
                </a:pPr>
                <a:endParaRPr lang="en-US" sz="2000" dirty="0"/>
              </a:p>
              <a:p>
                <a:pPr marL="342900" indent="-342900">
                  <a:buBlip>
                    <a:blip r:embed="rId3"/>
                  </a:buBlip>
                </a:pPr>
                <a:r>
                  <a:rPr lang="en-US" sz="2000" dirty="0"/>
                  <a:t> As n tends to infinity, in the cooperative balanced market, the green market share goes to either 0 or 1. In the competitive balanced the green market share  </a:t>
                </a:r>
                <a:r>
                  <a:rPr lang="en-US" sz="2000" u="sng" dirty="0"/>
                  <a:t>always</a:t>
                </a:r>
                <a:r>
                  <a:rPr lang="en-US" sz="2000" dirty="0"/>
                  <a:t> goes to 0.</a:t>
                </a:r>
              </a:p>
            </p:txBody>
          </p:sp>
        </mc:Choice>
        <mc:Fallback>
          <p:sp>
            <p:nvSpPr>
              <p:cNvPr id="13" name="Content Placeholder 10">
                <a:extLst>
                  <a:ext uri="{FF2B5EF4-FFF2-40B4-BE49-F238E27FC236}">
                    <a16:creationId xmlns:a16="http://schemas.microsoft.com/office/drawing/2014/main" id="{C99561DE-9AF1-4988-BE70-2BEBDF136BB7}"/>
                  </a:ext>
                </a:extLst>
              </p:cNvPr>
              <p:cNvSpPr>
                <a:spLocks noGrp="1" noRot="1" noChangeAspect="1" noMove="1" noResize="1" noEditPoints="1" noAdjustHandles="1" noChangeArrowheads="1" noChangeShapeType="1" noTextEdit="1"/>
              </p:cNvSpPr>
              <p:nvPr>
                <p:ph idx="1"/>
              </p:nvPr>
            </p:nvSpPr>
            <p:spPr>
              <a:xfrm>
                <a:off x="695408" y="1838477"/>
                <a:ext cx="7632459" cy="4517873"/>
              </a:xfrm>
              <a:blipFill>
                <a:blip r:embed="rId4"/>
                <a:stretch>
                  <a:fillRect l="-831" t="-560" r="-1495"/>
                </a:stretch>
              </a:blipFill>
            </p:spPr>
            <p:txBody>
              <a:bodyPr/>
              <a:lstStyle/>
              <a:p>
                <a:r>
                  <a:rPr lang="en-US">
                    <a:noFill/>
                  </a:rPr>
                  <a:t> </a:t>
                </a:r>
              </a:p>
            </p:txBody>
          </p:sp>
        </mc:Fallback>
      </mc:AlternateContent>
      <p:sp>
        <p:nvSpPr>
          <p:cNvPr id="28" name="Footer Placeholder 4">
            <a:extLst>
              <a:ext uri="{FF2B5EF4-FFF2-40B4-BE49-F238E27FC236}">
                <a16:creationId xmlns:a16="http://schemas.microsoft.com/office/drawing/2014/main" id="{12D09FF5-0266-684F-BB56-83F37B177468}"/>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301799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9A4C-A37A-3FF2-56D3-E09790581168}"/>
              </a:ext>
            </a:extLst>
          </p:cNvPr>
          <p:cNvSpPr>
            <a:spLocks noGrp="1"/>
          </p:cNvSpPr>
          <p:nvPr>
            <p:ph type="title"/>
          </p:nvPr>
        </p:nvSpPr>
        <p:spPr/>
        <p:txBody>
          <a:bodyPr/>
          <a:lstStyle/>
          <a:p>
            <a:r>
              <a:rPr lang="en-US" dirty="0"/>
              <a:t>Balanced Market</a:t>
            </a:r>
          </a:p>
        </p:txBody>
      </p:sp>
      <p:sp>
        <p:nvSpPr>
          <p:cNvPr id="4" name="Footer Placeholder 3">
            <a:extLst>
              <a:ext uri="{FF2B5EF4-FFF2-40B4-BE49-F238E27FC236}">
                <a16:creationId xmlns:a16="http://schemas.microsoft.com/office/drawing/2014/main" id="{D7332F0F-F643-0204-D06C-DEDDCE7C46B4}"/>
              </a:ext>
            </a:extLst>
          </p:cNvPr>
          <p:cNvSpPr>
            <a:spLocks noGrp="1"/>
          </p:cNvSpPr>
          <p:nvPr>
            <p:ph type="ftr" sz="quarter" idx="11"/>
          </p:nvPr>
        </p:nvSpPr>
        <p:spPr/>
        <p:txBody>
          <a:bodyPr/>
          <a:lstStyle/>
          <a:p>
            <a:r>
              <a:rPr lang="en-US"/>
              <a:t>POMS 2023</a:t>
            </a:r>
            <a:endParaRPr lang="en-US" dirty="0"/>
          </a:p>
        </p:txBody>
      </p:sp>
      <p:sp>
        <p:nvSpPr>
          <p:cNvPr id="8" name="TextBox 7">
            <a:extLst>
              <a:ext uri="{FF2B5EF4-FFF2-40B4-BE49-F238E27FC236}">
                <a16:creationId xmlns:a16="http://schemas.microsoft.com/office/drawing/2014/main" id="{DF6CF786-1A7E-0781-D7AA-A46022036FBD}"/>
              </a:ext>
            </a:extLst>
          </p:cNvPr>
          <p:cNvSpPr txBox="1"/>
          <p:nvPr/>
        </p:nvSpPr>
        <p:spPr>
          <a:xfrm>
            <a:off x="628650" y="4618688"/>
            <a:ext cx="8013906" cy="1862048"/>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2"/>
              </a:buBlip>
            </a:pPr>
            <a:r>
              <a:rPr lang="en-US" dirty="0">
                <a:solidFill>
                  <a:schemeClr val="tx2"/>
                </a:solidFill>
              </a:rPr>
              <a:t>As competition </a:t>
            </a:r>
            <a:r>
              <a:rPr lang="en-US" b="1" dirty="0">
                <a:solidFill>
                  <a:schemeClr val="tx2"/>
                </a:solidFill>
              </a:rPr>
              <a:t>intensifies</a:t>
            </a:r>
            <a:r>
              <a:rPr lang="en-US" dirty="0">
                <a:solidFill>
                  <a:schemeClr val="tx2"/>
                </a:solidFill>
              </a:rPr>
              <a:t>, decreasing cost of green production will increase the green market share and total CSR investment in the cooperative market at sharper and sharper rates!</a:t>
            </a:r>
          </a:p>
          <a:p>
            <a:pPr marL="342900" indent="-342900">
              <a:buBlip>
                <a:blip r:embed="rId2"/>
              </a:buBlip>
            </a:pPr>
            <a:r>
              <a:rPr lang="en-US" dirty="0">
                <a:solidFill>
                  <a:schemeClr val="tx2"/>
                </a:solidFill>
              </a:rPr>
              <a:t>In both markets, more producers means it’s harder for the green product to be introduced into the market however</a:t>
            </a:r>
          </a:p>
        </p:txBody>
      </p:sp>
      <p:pic>
        <p:nvPicPr>
          <p:cNvPr id="5" name="Picture 4" descr="A picture containing text, diagram, line, plot&#10;&#10;Description automatically generated">
            <a:extLst>
              <a:ext uri="{FF2B5EF4-FFF2-40B4-BE49-F238E27FC236}">
                <a16:creationId xmlns:a16="http://schemas.microsoft.com/office/drawing/2014/main" id="{723ECB78-86BA-0380-D6CA-99851727F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584" y="2264116"/>
            <a:ext cx="3132416" cy="2270284"/>
          </a:xfrm>
          <a:prstGeom prst="rect">
            <a:avLst/>
          </a:prstGeom>
        </p:spPr>
      </p:pic>
      <p:pic>
        <p:nvPicPr>
          <p:cNvPr id="7" name="Picture 6" descr="A picture containing text, line, diagram, plot&#10;&#10;Description automatically generated">
            <a:extLst>
              <a:ext uri="{FF2B5EF4-FFF2-40B4-BE49-F238E27FC236}">
                <a16:creationId xmlns:a16="http://schemas.microsoft.com/office/drawing/2014/main" id="{C46917BB-F867-84D6-D0FB-6D02FBFDC3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559" y="2268684"/>
            <a:ext cx="3031381" cy="2197055"/>
          </a:xfrm>
          <a:prstGeom prst="rect">
            <a:avLst/>
          </a:prstGeom>
        </p:spPr>
      </p:pic>
      <p:pic>
        <p:nvPicPr>
          <p:cNvPr id="11" name="Picture 10" descr="A picture containing text, line, diagram, plot&#10;&#10;Description automatically generated">
            <a:extLst>
              <a:ext uri="{FF2B5EF4-FFF2-40B4-BE49-F238E27FC236}">
                <a16:creationId xmlns:a16="http://schemas.microsoft.com/office/drawing/2014/main" id="{ED1F1406-6AD4-E204-EA2B-E972439BB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6310" y="2268683"/>
            <a:ext cx="3031380" cy="2197055"/>
          </a:xfrm>
          <a:prstGeom prst="rect">
            <a:avLst/>
          </a:prstGeom>
        </p:spPr>
      </p:pic>
      <p:sp>
        <p:nvSpPr>
          <p:cNvPr id="3" name="TextBox 2">
            <a:extLst>
              <a:ext uri="{FF2B5EF4-FFF2-40B4-BE49-F238E27FC236}">
                <a16:creationId xmlns:a16="http://schemas.microsoft.com/office/drawing/2014/main" id="{A3469CD5-2C46-6EB6-AD37-5FD5AFA73FD6}"/>
              </a:ext>
            </a:extLst>
          </p:cNvPr>
          <p:cNvSpPr txBox="1"/>
          <p:nvPr/>
        </p:nvSpPr>
        <p:spPr>
          <a:xfrm>
            <a:off x="957941" y="1863885"/>
            <a:ext cx="1723933" cy="369332"/>
          </a:xfrm>
          <a:prstGeom prst="rect">
            <a:avLst/>
          </a:prstGeom>
          <a:noFill/>
        </p:spPr>
        <p:txBody>
          <a:bodyPr wrap="none" rtlCol="0">
            <a:spAutoFit/>
          </a:bodyPr>
          <a:lstStyle/>
          <a:p>
            <a:r>
              <a:rPr lang="en-US" dirty="0"/>
              <a:t>Two Producers</a:t>
            </a:r>
          </a:p>
        </p:txBody>
      </p:sp>
      <p:sp>
        <p:nvSpPr>
          <p:cNvPr id="6" name="TextBox 5">
            <a:extLst>
              <a:ext uri="{FF2B5EF4-FFF2-40B4-BE49-F238E27FC236}">
                <a16:creationId xmlns:a16="http://schemas.microsoft.com/office/drawing/2014/main" id="{B1402EBE-096D-FF98-0D03-62232FBA9E0C}"/>
              </a:ext>
            </a:extLst>
          </p:cNvPr>
          <p:cNvSpPr txBox="1"/>
          <p:nvPr/>
        </p:nvSpPr>
        <p:spPr>
          <a:xfrm>
            <a:off x="3919640" y="1863885"/>
            <a:ext cx="1768433" cy="369332"/>
          </a:xfrm>
          <a:prstGeom prst="rect">
            <a:avLst/>
          </a:prstGeom>
          <a:noFill/>
        </p:spPr>
        <p:txBody>
          <a:bodyPr wrap="none" rtlCol="0">
            <a:spAutoFit/>
          </a:bodyPr>
          <a:lstStyle/>
          <a:p>
            <a:r>
              <a:rPr lang="en-US" dirty="0"/>
              <a:t>Four Producers</a:t>
            </a:r>
          </a:p>
        </p:txBody>
      </p:sp>
      <p:sp>
        <p:nvSpPr>
          <p:cNvPr id="9" name="TextBox 8">
            <a:extLst>
              <a:ext uri="{FF2B5EF4-FFF2-40B4-BE49-F238E27FC236}">
                <a16:creationId xmlns:a16="http://schemas.microsoft.com/office/drawing/2014/main" id="{947AAB0E-D94F-6340-3F25-0A3B512042C1}"/>
              </a:ext>
            </a:extLst>
          </p:cNvPr>
          <p:cNvSpPr txBox="1"/>
          <p:nvPr/>
        </p:nvSpPr>
        <p:spPr>
          <a:xfrm>
            <a:off x="7052056" y="1869554"/>
            <a:ext cx="1829347" cy="369332"/>
          </a:xfrm>
          <a:prstGeom prst="rect">
            <a:avLst/>
          </a:prstGeom>
          <a:noFill/>
        </p:spPr>
        <p:txBody>
          <a:bodyPr wrap="none" rtlCol="0">
            <a:spAutoFit/>
          </a:bodyPr>
          <a:lstStyle/>
          <a:p>
            <a:r>
              <a:rPr lang="en-US" dirty="0"/>
              <a:t>Eight Producers</a:t>
            </a:r>
          </a:p>
        </p:txBody>
      </p:sp>
    </p:spTree>
    <p:extLst>
      <p:ext uri="{BB962C8B-B14F-4D97-AF65-F5344CB8AC3E}">
        <p14:creationId xmlns:p14="http://schemas.microsoft.com/office/powerpoint/2010/main" val="254619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9A4C-A37A-3FF2-56D3-E09790581168}"/>
              </a:ext>
            </a:extLst>
          </p:cNvPr>
          <p:cNvSpPr>
            <a:spLocks noGrp="1"/>
          </p:cNvSpPr>
          <p:nvPr>
            <p:ph type="title"/>
          </p:nvPr>
        </p:nvSpPr>
        <p:spPr/>
        <p:txBody>
          <a:bodyPr/>
          <a:lstStyle/>
          <a:p>
            <a:r>
              <a:rPr lang="en-US" dirty="0"/>
              <a:t>Flexible Production</a:t>
            </a:r>
          </a:p>
        </p:txBody>
      </p:sp>
      <p:sp>
        <p:nvSpPr>
          <p:cNvPr id="4" name="Footer Placeholder 3">
            <a:extLst>
              <a:ext uri="{FF2B5EF4-FFF2-40B4-BE49-F238E27FC236}">
                <a16:creationId xmlns:a16="http://schemas.microsoft.com/office/drawing/2014/main" id="{D7332F0F-F643-0204-D06C-DEDDCE7C46B4}"/>
              </a:ext>
            </a:extLst>
          </p:cNvPr>
          <p:cNvSpPr>
            <a:spLocks noGrp="1"/>
          </p:cNvSpPr>
          <p:nvPr>
            <p:ph type="ftr" sz="quarter" idx="11"/>
          </p:nvPr>
        </p:nvSpPr>
        <p:spPr/>
        <p:txBody>
          <a:bodyPr/>
          <a:lstStyle/>
          <a:p>
            <a:r>
              <a:rPr lang="en-US"/>
              <a:t>POMS 2023</a:t>
            </a:r>
            <a:endParaRPr lang="en-US" dirty="0"/>
          </a:p>
        </p:txBody>
      </p:sp>
      <p:sp>
        <p:nvSpPr>
          <p:cNvPr id="8" name="TextBox 7">
            <a:extLst>
              <a:ext uri="{FF2B5EF4-FFF2-40B4-BE49-F238E27FC236}">
                <a16:creationId xmlns:a16="http://schemas.microsoft.com/office/drawing/2014/main" id="{DF6CF786-1A7E-0781-D7AA-A46022036FBD}"/>
              </a:ext>
            </a:extLst>
          </p:cNvPr>
          <p:cNvSpPr txBox="1"/>
          <p:nvPr/>
        </p:nvSpPr>
        <p:spPr>
          <a:xfrm>
            <a:off x="628650" y="1690689"/>
            <a:ext cx="8013906" cy="369332"/>
          </a:xfrm>
          <a:prstGeom prst="rect">
            <a:avLst/>
          </a:prstGeom>
          <a:noFill/>
        </p:spPr>
        <p:txBody>
          <a:bodyPr wrap="square" rtlCol="0">
            <a:spAutoFit/>
          </a:bodyPr>
          <a:lstStyle/>
          <a:p>
            <a:pPr marL="342900" indent="-342900">
              <a:buBlip>
                <a:blip r:embed="rId2"/>
              </a:buBlip>
            </a:pPr>
            <a:r>
              <a:rPr lang="en-US" dirty="0">
                <a:solidFill>
                  <a:schemeClr val="tx2"/>
                </a:solidFill>
              </a:rPr>
              <a:t>Further allow firms to adaptive choose production type.</a:t>
            </a:r>
          </a:p>
        </p:txBody>
      </p:sp>
      <p:pic>
        <p:nvPicPr>
          <p:cNvPr id="5" name="Picture 4" descr="A picture containing circle, diagram, line, text&#10;&#10;Description automatically generated">
            <a:extLst>
              <a:ext uri="{FF2B5EF4-FFF2-40B4-BE49-F238E27FC236}">
                <a16:creationId xmlns:a16="http://schemas.microsoft.com/office/drawing/2014/main" id="{35E45AA2-E73A-8E07-E5A3-D21DC0F4B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894" y="2981491"/>
            <a:ext cx="2676329" cy="2969260"/>
          </a:xfrm>
          <a:prstGeom prst="rect">
            <a:avLst/>
          </a:prstGeom>
        </p:spPr>
      </p:pic>
      <p:pic>
        <p:nvPicPr>
          <p:cNvPr id="7" name="Picture 6" descr="A picture containing circle, diagram&#10;&#10;Description automatically generated">
            <a:extLst>
              <a:ext uri="{FF2B5EF4-FFF2-40B4-BE49-F238E27FC236}">
                <a16:creationId xmlns:a16="http://schemas.microsoft.com/office/drawing/2014/main" id="{E8B50891-0F00-D235-81B5-9878E9166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0777" y="3122023"/>
            <a:ext cx="2676329" cy="2688197"/>
          </a:xfrm>
          <a:prstGeom prst="rect">
            <a:avLst/>
          </a:prstGeom>
        </p:spPr>
      </p:pic>
    </p:spTree>
    <p:extLst>
      <p:ext uri="{BB962C8B-B14F-4D97-AF65-F5344CB8AC3E}">
        <p14:creationId xmlns:p14="http://schemas.microsoft.com/office/powerpoint/2010/main" val="352435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650CD21-8731-4344-9437-18ED34F1BA30}"/>
              </a:ext>
            </a:extLst>
          </p:cNvPr>
          <p:cNvSpPr/>
          <p:nvPr/>
        </p:nvSpPr>
        <p:spPr>
          <a:xfrm>
            <a:off x="486696" y="1792869"/>
            <a:ext cx="8028654" cy="4265031"/>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Flexible Producers</a:t>
            </a:r>
          </a:p>
        </p:txBody>
      </p:sp>
      <mc:AlternateContent xmlns:mc="http://schemas.openxmlformats.org/markup-compatibility/2006">
        <mc:Choice xmlns:a14="http://schemas.microsoft.com/office/drawing/2010/main" Requires="a14">
          <p:sp>
            <p:nvSpPr>
              <p:cNvPr id="13" name="Content Placeholder 10">
                <a:extLst>
                  <a:ext uri="{FF2B5EF4-FFF2-40B4-BE49-F238E27FC236}">
                    <a16:creationId xmlns:a16="http://schemas.microsoft.com/office/drawing/2014/main" id="{C99561DE-9AF1-4988-BE70-2BEBDF136BB7}"/>
                  </a:ext>
                </a:extLst>
              </p:cNvPr>
              <p:cNvSpPr>
                <a:spLocks noGrp="1"/>
              </p:cNvSpPr>
              <p:nvPr>
                <p:ph idx="1"/>
              </p:nvPr>
            </p:nvSpPr>
            <p:spPr>
              <a:xfrm>
                <a:off x="695408" y="2021358"/>
                <a:ext cx="7632459" cy="3705072"/>
              </a:xfrm>
            </p:spPr>
            <p:txBody>
              <a:bodyPr>
                <a:normAutofit fontScale="92500"/>
              </a:bodyPr>
              <a:lstStyle/>
              <a:p>
                <a:pPr marL="0" indent="0">
                  <a:lnSpc>
                    <a:spcPct val="110000"/>
                  </a:lnSpc>
                  <a:buNone/>
                </a:pPr>
                <a:r>
                  <a:rPr lang="en-US" sz="2000" b="1" u="sng" dirty="0">
                    <a:solidFill>
                      <a:schemeClr val="tx1"/>
                    </a:solidFill>
                  </a:rPr>
                  <a:t>Theorem </a:t>
                </a:r>
                <a:r>
                  <a:rPr lang="en-US" sz="2000" u="sng" dirty="0">
                    <a:solidFill>
                      <a:schemeClr val="tx1"/>
                    </a:solidFill>
                  </a:rPr>
                  <a:t>[Cooperation vs. Competition for Flexible Producers]. </a:t>
                </a:r>
              </a:p>
              <a:p>
                <a:pPr marL="0" indent="0">
                  <a:lnSpc>
                    <a:spcPct val="110000"/>
                  </a:lnSpc>
                  <a:buNone/>
                </a:pPr>
                <a:r>
                  <a:rPr lang="en-US" sz="2000" dirty="0"/>
                  <a:t>Suppose there are 2n profit-maximizing balanced, flexible producers located at evenly spaced points on Salop's circle. If the parameters satisfy </a:t>
                </a:r>
                <a14:m>
                  <m:oMath xmlns:m="http://schemas.openxmlformats.org/officeDocument/2006/math">
                    <m:sSubSup>
                      <m:sSubSupPr>
                        <m:ctrlPr>
                          <a:rPr lang="en-US" sz="2000" i="1" dirty="0" smtClean="0">
                            <a:latin typeface="Cambria Math" panose="02040503050406030204" pitchFamily="18" charset="0"/>
                          </a:rPr>
                        </m:ctrlPr>
                      </m:sSubSupPr>
                      <m:e>
                        <m:r>
                          <a:rPr lang="en-US" sz="2000" i="1" dirty="0" smtClean="0">
                            <a:latin typeface="Cambria Math" panose="02040503050406030204" pitchFamily="18" charset="0"/>
                          </a:rPr>
                          <m:t>𝐵</m:t>
                        </m:r>
                      </m:e>
                      <m:sub>
                        <m:r>
                          <a:rPr lang="en-US" sz="2000" i="1" dirty="0">
                            <a:latin typeface="Cambria Math" panose="02040503050406030204" pitchFamily="18" charset="0"/>
                          </a:rPr>
                          <m:t>𝑁</m:t>
                        </m:r>
                      </m:sub>
                      <m:sup>
                        <m:r>
                          <a:rPr lang="en-US" sz="2000" i="1" dirty="0">
                            <a:latin typeface="Cambria Math" panose="02040503050406030204" pitchFamily="18" charset="0"/>
                          </a:rPr>
                          <m:t>2</m:t>
                        </m:r>
                      </m:sup>
                    </m:sSubSup>
                    <m:r>
                      <a:rPr lang="en-US" sz="2000" i="1" dirty="0" smtClean="0">
                        <a:latin typeface="Cambria Math" panose="02040503050406030204" pitchFamily="18" charset="0"/>
                      </a:rPr>
                      <m:t>≤</m:t>
                    </m:r>
                    <m:r>
                      <a:rPr lang="en-US" sz="2000" i="1" dirty="0">
                        <a:latin typeface="Cambria Math" panose="02040503050406030204" pitchFamily="18" charset="0"/>
                      </a:rPr>
                      <m:t> </m:t>
                    </m:r>
                    <m:r>
                      <a:rPr lang="en-US" sz="2000" i="1" dirty="0">
                        <a:latin typeface="Cambria Math" panose="02040503050406030204" pitchFamily="18" charset="0"/>
                      </a:rPr>
                      <m:t>𝑐</m:t>
                    </m:r>
                    <m:r>
                      <a:rPr lang="en-US" sz="2000" i="1" dirty="0" smtClean="0">
                        <a:latin typeface="Cambria Math" panose="02040503050406030204" pitchFamily="18" charset="0"/>
                      </a:rPr>
                      <m:t>𝜃</m:t>
                    </m:r>
                    <m:r>
                      <a:rPr lang="en-US" sz="2000" i="1" dirty="0" smtClean="0">
                        <a:latin typeface="Cambria Math" panose="02040503050406030204" pitchFamily="18" charset="0"/>
                      </a:rPr>
                      <m:t> </m:t>
                    </m:r>
                  </m:oMath>
                </a14:m>
                <a:r>
                  <a:rPr lang="en-US" sz="2000" dirty="0"/>
                  <a:t>and </a:t>
                </a:r>
                <a14:m>
                  <m:oMath xmlns:m="http://schemas.openxmlformats.org/officeDocument/2006/math">
                    <m:sSubSup>
                      <m:sSubSupPr>
                        <m:ctrlPr>
                          <a:rPr lang="en-US" sz="2000" i="1" dirty="0" smtClean="0">
                            <a:latin typeface="Cambria Math" panose="02040503050406030204" pitchFamily="18" charset="0"/>
                          </a:rPr>
                        </m:ctrlPr>
                      </m:sSubSupPr>
                      <m:e>
                        <m:r>
                          <a:rPr lang="en-US" sz="2000" i="1" dirty="0" smtClean="0">
                            <a:latin typeface="Cambria Math" panose="02040503050406030204" pitchFamily="18" charset="0"/>
                          </a:rPr>
                          <m:t>𝐵</m:t>
                        </m:r>
                      </m:e>
                      <m:sub>
                        <m:r>
                          <a:rPr lang="en-US" sz="2000" i="1" dirty="0">
                            <a:latin typeface="Cambria Math" panose="02040503050406030204" pitchFamily="18" charset="0"/>
                          </a:rPr>
                          <m:t>𝐺</m:t>
                        </m:r>
                      </m:sub>
                      <m:sup>
                        <m:r>
                          <a:rPr lang="en-US" sz="2000" i="1" dirty="0">
                            <a:latin typeface="Cambria Math" panose="02040503050406030204" pitchFamily="18" charset="0"/>
                          </a:rPr>
                          <m:t>2</m:t>
                        </m:r>
                      </m:sup>
                    </m:sSubSup>
                    <m:r>
                      <a:rPr lang="en-US" sz="2000" i="1" dirty="0" smtClean="0">
                        <a:latin typeface="Cambria Math" panose="02040503050406030204" pitchFamily="18" charset="0"/>
                      </a:rPr>
                      <m:t>≤</m:t>
                    </m:r>
                    <m:r>
                      <a:rPr lang="en-US" sz="2000" i="1" dirty="0">
                        <a:latin typeface="Cambria Math" panose="02040503050406030204" pitchFamily="18" charset="0"/>
                      </a:rPr>
                      <m:t> </m:t>
                    </m:r>
                    <m:r>
                      <a:rPr lang="en-US" sz="2000" i="1" dirty="0">
                        <a:latin typeface="Cambria Math" panose="02040503050406030204" pitchFamily="18" charset="0"/>
                      </a:rPr>
                      <m:t>𝑐</m:t>
                    </m:r>
                    <m:r>
                      <a:rPr lang="en-US" sz="2000" i="1" dirty="0" smtClean="0">
                        <a:latin typeface="Cambria Math" panose="02040503050406030204" pitchFamily="18" charset="0"/>
                      </a:rPr>
                      <m:t>𝜃</m:t>
                    </m:r>
                  </m:oMath>
                </a14:m>
                <a:r>
                  <a:rPr lang="en-US" sz="2000" dirty="0"/>
                  <a:t>, then</a:t>
                </a:r>
              </a:p>
              <a:p>
                <a:pPr marL="0" indent="0">
                  <a:lnSpc>
                    <a:spcPct val="110000"/>
                  </a:lnSpc>
                  <a:buNone/>
                </a:pPr>
                <a:endParaRPr lang="en-US" sz="2000" dirty="0"/>
              </a:p>
              <a:p>
                <a:pPr marL="342900" indent="-342900">
                  <a:buBlip>
                    <a:blip r:embed="rId3"/>
                  </a:buBlip>
                </a:pPr>
                <a:r>
                  <a:rPr lang="en-US" sz="2000" dirty="0"/>
                  <a:t>The resulting market share for the green product is </a:t>
                </a:r>
                <a:r>
                  <a:rPr lang="en-US" sz="2000" u="sng" dirty="0"/>
                  <a:t>always</a:t>
                </a:r>
                <a:r>
                  <a:rPr lang="en-US" sz="2000" dirty="0"/>
                  <a:t> higher when producers cooperate than when producers compete.</a:t>
                </a:r>
              </a:p>
              <a:p>
                <a:pPr marL="0" indent="0">
                  <a:buNone/>
                </a:pPr>
                <a:endParaRPr lang="en-US" sz="2000" dirty="0"/>
              </a:p>
              <a:p>
                <a:pPr marL="342900" indent="-342900">
                  <a:buBlip>
                    <a:blip r:embed="rId3"/>
                  </a:buBlip>
                </a:pPr>
                <a:r>
                  <a:rPr lang="en-US" sz="2000" dirty="0"/>
                  <a:t>The total CSR investment product is </a:t>
                </a:r>
                <a:r>
                  <a:rPr lang="en-US" sz="2000" u="sng" dirty="0"/>
                  <a:t>always</a:t>
                </a:r>
                <a:r>
                  <a:rPr lang="en-US" sz="2000" dirty="0"/>
                  <a:t> higher when producers cooperate than when producers compete.</a:t>
                </a:r>
              </a:p>
              <a:p>
                <a:pPr marL="342900" indent="-342900">
                  <a:buBlip>
                    <a:blip r:embed="rId3"/>
                  </a:buBlip>
                </a:pPr>
                <a:endParaRPr lang="en-US" sz="2000" dirty="0"/>
              </a:p>
              <a:p>
                <a:pPr marL="0" indent="0">
                  <a:lnSpc>
                    <a:spcPct val="110000"/>
                  </a:lnSpc>
                  <a:buNone/>
                </a:pPr>
                <a:endParaRPr lang="en-US" sz="2000" dirty="0"/>
              </a:p>
            </p:txBody>
          </p:sp>
        </mc:Choice>
        <mc:Fallback>
          <p:sp>
            <p:nvSpPr>
              <p:cNvPr id="13" name="Content Placeholder 10">
                <a:extLst>
                  <a:ext uri="{FF2B5EF4-FFF2-40B4-BE49-F238E27FC236}">
                    <a16:creationId xmlns:a16="http://schemas.microsoft.com/office/drawing/2014/main" id="{C99561DE-9AF1-4988-BE70-2BEBDF136BB7}"/>
                  </a:ext>
                </a:extLst>
              </p:cNvPr>
              <p:cNvSpPr>
                <a:spLocks noGrp="1" noRot="1" noChangeAspect="1" noMove="1" noResize="1" noEditPoints="1" noAdjustHandles="1" noChangeArrowheads="1" noChangeShapeType="1" noTextEdit="1"/>
              </p:cNvSpPr>
              <p:nvPr>
                <p:ph idx="1"/>
              </p:nvPr>
            </p:nvSpPr>
            <p:spPr>
              <a:xfrm>
                <a:off x="695408" y="2021358"/>
                <a:ext cx="7632459" cy="3705072"/>
              </a:xfrm>
              <a:blipFill>
                <a:blip r:embed="rId4"/>
                <a:stretch>
                  <a:fillRect l="-664" t="-685" r="-166" b="-1027"/>
                </a:stretch>
              </a:blipFill>
            </p:spPr>
            <p:txBody>
              <a:bodyPr/>
              <a:lstStyle/>
              <a:p>
                <a:r>
                  <a:rPr lang="en-US">
                    <a:noFill/>
                  </a:rPr>
                  <a:t> </a:t>
                </a:r>
              </a:p>
            </p:txBody>
          </p:sp>
        </mc:Fallback>
      </mc:AlternateContent>
      <p:sp>
        <p:nvSpPr>
          <p:cNvPr id="28" name="Footer Placeholder 4">
            <a:extLst>
              <a:ext uri="{FF2B5EF4-FFF2-40B4-BE49-F238E27FC236}">
                <a16:creationId xmlns:a16="http://schemas.microsoft.com/office/drawing/2014/main" id="{12D09FF5-0266-684F-BB56-83F37B177468}"/>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151553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text, diagram, plot, line&#10;&#10;Description automatically generated">
            <a:extLst>
              <a:ext uri="{FF2B5EF4-FFF2-40B4-BE49-F238E27FC236}">
                <a16:creationId xmlns:a16="http://schemas.microsoft.com/office/drawing/2014/main" id="{CDC3E233-6E2B-51F3-44E1-DBE755411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1" y="1864904"/>
            <a:ext cx="4407081" cy="3125021"/>
          </a:xfrm>
          <a:prstGeom prst="rect">
            <a:avLst/>
          </a:prstGeom>
        </p:spPr>
      </p:pic>
      <p:sp>
        <p:nvSpPr>
          <p:cNvPr id="2" name="Title 1">
            <a:extLst>
              <a:ext uri="{FF2B5EF4-FFF2-40B4-BE49-F238E27FC236}">
                <a16:creationId xmlns:a16="http://schemas.microsoft.com/office/drawing/2014/main" id="{B2C29A4C-A37A-3FF2-56D3-E09790581168}"/>
              </a:ext>
            </a:extLst>
          </p:cNvPr>
          <p:cNvSpPr>
            <a:spLocks noGrp="1"/>
          </p:cNvSpPr>
          <p:nvPr>
            <p:ph type="title"/>
          </p:nvPr>
        </p:nvSpPr>
        <p:spPr/>
        <p:txBody>
          <a:bodyPr/>
          <a:lstStyle/>
          <a:p>
            <a:r>
              <a:rPr lang="en-US" dirty="0"/>
              <a:t>Flexible Producers</a:t>
            </a:r>
          </a:p>
        </p:txBody>
      </p:sp>
      <p:sp>
        <p:nvSpPr>
          <p:cNvPr id="4" name="Footer Placeholder 3">
            <a:extLst>
              <a:ext uri="{FF2B5EF4-FFF2-40B4-BE49-F238E27FC236}">
                <a16:creationId xmlns:a16="http://schemas.microsoft.com/office/drawing/2014/main" id="{D7332F0F-F643-0204-D06C-DEDDCE7C46B4}"/>
              </a:ext>
            </a:extLst>
          </p:cNvPr>
          <p:cNvSpPr>
            <a:spLocks noGrp="1"/>
          </p:cNvSpPr>
          <p:nvPr>
            <p:ph type="ftr" sz="quarter" idx="11"/>
          </p:nvPr>
        </p:nvSpPr>
        <p:spPr/>
        <p:txBody>
          <a:bodyPr/>
          <a:lstStyle/>
          <a:p>
            <a:r>
              <a:rPr lang="en-US"/>
              <a:t>POMS 2023</a:t>
            </a:r>
            <a:endParaRPr lang="en-US" dirty="0"/>
          </a:p>
        </p:txBody>
      </p:sp>
      <p:sp>
        <p:nvSpPr>
          <p:cNvPr id="8" name="TextBox 7">
            <a:extLst>
              <a:ext uri="{FF2B5EF4-FFF2-40B4-BE49-F238E27FC236}">
                <a16:creationId xmlns:a16="http://schemas.microsoft.com/office/drawing/2014/main" id="{DF6CF786-1A7E-0781-D7AA-A46022036FBD}"/>
              </a:ext>
            </a:extLst>
          </p:cNvPr>
          <p:cNvSpPr txBox="1"/>
          <p:nvPr/>
        </p:nvSpPr>
        <p:spPr>
          <a:xfrm>
            <a:off x="628650" y="5056687"/>
            <a:ext cx="8013906" cy="1308050"/>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3"/>
              </a:buBlip>
            </a:pPr>
            <a:r>
              <a:rPr lang="en-US" dirty="0">
                <a:solidFill>
                  <a:schemeClr val="tx2"/>
                </a:solidFill>
              </a:rPr>
              <a:t>When producers can choose their type, green technology is always more readily adopted in cooperative market.</a:t>
            </a:r>
          </a:p>
          <a:p>
            <a:pPr marL="342900" indent="-342900">
              <a:buBlip>
                <a:blip r:embed="rId3"/>
              </a:buBlip>
            </a:pPr>
            <a:r>
              <a:rPr lang="en-US" dirty="0">
                <a:solidFill>
                  <a:schemeClr val="tx2"/>
                </a:solidFill>
              </a:rPr>
              <a:t>We observe values of k where rapid adoption of the green product occurs.</a:t>
            </a:r>
          </a:p>
        </p:txBody>
      </p:sp>
      <p:pic>
        <p:nvPicPr>
          <p:cNvPr id="7" name="Picture 6" descr="A picture containing text, diagram, line, plot&#10;&#10;Description automatically generated">
            <a:extLst>
              <a:ext uri="{FF2B5EF4-FFF2-40B4-BE49-F238E27FC236}">
                <a16:creationId xmlns:a16="http://schemas.microsoft.com/office/drawing/2014/main" id="{71255580-A97A-BFEC-3960-307BDEFBDC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584" y="1887769"/>
            <a:ext cx="4407081" cy="3125021"/>
          </a:xfrm>
          <a:prstGeom prst="rect">
            <a:avLst/>
          </a:prstGeom>
        </p:spPr>
      </p:pic>
      <p:cxnSp>
        <p:nvCxnSpPr>
          <p:cNvPr id="6" name="Straight Arrow Connector 5">
            <a:extLst>
              <a:ext uri="{FF2B5EF4-FFF2-40B4-BE49-F238E27FC236}">
                <a16:creationId xmlns:a16="http://schemas.microsoft.com/office/drawing/2014/main" id="{B7197E36-7FE7-2DEC-F7E0-ADC5299EF099}"/>
              </a:ext>
            </a:extLst>
          </p:cNvPr>
          <p:cNvCxnSpPr>
            <a:cxnSpLocks/>
          </p:cNvCxnSpPr>
          <p:nvPr/>
        </p:nvCxnSpPr>
        <p:spPr>
          <a:xfrm flipH="1">
            <a:off x="2328863" y="1887769"/>
            <a:ext cx="325756" cy="232016"/>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DD6E153-7EBB-039D-64E5-35FD2680DD3E}"/>
              </a:ext>
            </a:extLst>
          </p:cNvPr>
          <p:cNvCxnSpPr>
            <a:cxnSpLocks/>
            <a:stCxn id="13" idx="2"/>
          </p:cNvCxnSpPr>
          <p:nvPr/>
        </p:nvCxnSpPr>
        <p:spPr>
          <a:xfrm>
            <a:off x="1588023" y="2075007"/>
            <a:ext cx="412780" cy="66762"/>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6FA8A7D-897B-10A0-881E-576CDC940A1D}"/>
              </a:ext>
            </a:extLst>
          </p:cNvPr>
          <p:cNvSpPr txBox="1"/>
          <p:nvPr/>
        </p:nvSpPr>
        <p:spPr>
          <a:xfrm>
            <a:off x="2654619" y="1428676"/>
            <a:ext cx="1679392" cy="646331"/>
          </a:xfrm>
          <a:prstGeom prst="rect">
            <a:avLst/>
          </a:prstGeom>
          <a:noFill/>
        </p:spPr>
        <p:txBody>
          <a:bodyPr wrap="square" rtlCol="0">
            <a:spAutoFit/>
          </a:bodyPr>
          <a:lstStyle/>
          <a:p>
            <a:r>
              <a:rPr lang="en-US" dirty="0"/>
              <a:t>Tipping point (Cooperative)</a:t>
            </a:r>
          </a:p>
        </p:txBody>
      </p:sp>
      <p:sp>
        <p:nvSpPr>
          <p:cNvPr id="13" name="TextBox 12">
            <a:extLst>
              <a:ext uri="{FF2B5EF4-FFF2-40B4-BE49-F238E27FC236}">
                <a16:creationId xmlns:a16="http://schemas.microsoft.com/office/drawing/2014/main" id="{58A870C6-1A35-0F67-24B4-912D3C0C899C}"/>
              </a:ext>
            </a:extLst>
          </p:cNvPr>
          <p:cNvSpPr txBox="1"/>
          <p:nvPr/>
        </p:nvSpPr>
        <p:spPr>
          <a:xfrm>
            <a:off x="748327" y="1428676"/>
            <a:ext cx="1679392" cy="646331"/>
          </a:xfrm>
          <a:prstGeom prst="rect">
            <a:avLst/>
          </a:prstGeom>
          <a:noFill/>
        </p:spPr>
        <p:txBody>
          <a:bodyPr wrap="square" rtlCol="0">
            <a:spAutoFit/>
          </a:bodyPr>
          <a:lstStyle/>
          <a:p>
            <a:r>
              <a:rPr lang="en-US" dirty="0"/>
              <a:t>Tipping point (Competitive)</a:t>
            </a:r>
          </a:p>
        </p:txBody>
      </p:sp>
      <p:cxnSp>
        <p:nvCxnSpPr>
          <p:cNvPr id="3" name="Straight Arrow Connector 2">
            <a:extLst>
              <a:ext uri="{FF2B5EF4-FFF2-40B4-BE49-F238E27FC236}">
                <a16:creationId xmlns:a16="http://schemas.microsoft.com/office/drawing/2014/main" id="{36B74297-0606-6191-C9CF-F75B63DDD16D}"/>
              </a:ext>
            </a:extLst>
          </p:cNvPr>
          <p:cNvCxnSpPr>
            <a:cxnSpLocks/>
          </p:cNvCxnSpPr>
          <p:nvPr/>
        </p:nvCxnSpPr>
        <p:spPr>
          <a:xfrm>
            <a:off x="2654619" y="1864904"/>
            <a:ext cx="612796" cy="100260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14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Conclusions</a:t>
            </a:r>
          </a:p>
        </p:txBody>
      </p:sp>
      <p:sp>
        <p:nvSpPr>
          <p:cNvPr id="8" name="Rectangle 7"/>
          <p:cNvSpPr/>
          <p:nvPr/>
        </p:nvSpPr>
        <p:spPr>
          <a:xfrm>
            <a:off x="628650" y="1739482"/>
            <a:ext cx="7886245" cy="4524315"/>
          </a:xfrm>
          <a:prstGeom prst="rect">
            <a:avLst/>
          </a:prstGeom>
          <a:solidFill>
            <a:schemeClr val="bg1"/>
          </a:solidFill>
        </p:spPr>
        <p:txBody>
          <a:bodyPr wrap="square">
            <a:spAutoFit/>
          </a:bodyPr>
          <a:lstStyle/>
          <a:p>
            <a:pPr marL="342900" indent="-342900">
              <a:buBlip>
                <a:blip r:embed="rId2"/>
              </a:buBlip>
            </a:pPr>
            <a:r>
              <a:rPr lang="en-US" dirty="0">
                <a:solidFill>
                  <a:schemeClr val="tx2"/>
                </a:solidFill>
              </a:rPr>
              <a:t>We characterized optimal/equilibrium production strategy in the cooperative or competitive market.</a:t>
            </a:r>
          </a:p>
          <a:p>
            <a:pPr marL="342900" indent="-342900">
              <a:buBlip>
                <a:blip r:embed="rId2"/>
              </a:buBlip>
            </a:pPr>
            <a:endParaRPr lang="en-US" dirty="0">
              <a:solidFill>
                <a:schemeClr val="tx2"/>
              </a:solidFill>
            </a:endParaRPr>
          </a:p>
          <a:p>
            <a:pPr marL="342900" indent="-342900">
              <a:buBlip>
                <a:blip r:embed="rId2"/>
              </a:buBlip>
            </a:pPr>
            <a:r>
              <a:rPr lang="en-US" dirty="0">
                <a:solidFill>
                  <a:schemeClr val="tx2"/>
                </a:solidFill>
              </a:rPr>
              <a:t>We find increasing green production will decrease the green market share and total CSR investment, especially in the cooperative market.</a:t>
            </a:r>
          </a:p>
          <a:p>
            <a:endParaRPr lang="en-US" dirty="0">
              <a:solidFill>
                <a:schemeClr val="tx2"/>
              </a:solidFill>
            </a:endParaRPr>
          </a:p>
          <a:p>
            <a:pPr marL="342900" indent="-342900">
              <a:buBlip>
                <a:blip r:embed="rId2"/>
              </a:buBlip>
            </a:pPr>
            <a:r>
              <a:rPr lang="en-US" dirty="0">
                <a:solidFill>
                  <a:schemeClr val="tx2"/>
                </a:solidFill>
              </a:rPr>
              <a:t>When producers can choose their type, The tipping points in the cooperative market is large than the tipping point in the competitive market.</a:t>
            </a:r>
          </a:p>
          <a:p>
            <a:pPr marL="342900" indent="-342900">
              <a:buBlip>
                <a:blip r:embed="rId2"/>
              </a:buBlip>
            </a:pPr>
            <a:endParaRPr lang="en-US" dirty="0">
              <a:solidFill>
                <a:schemeClr val="tx2"/>
              </a:solidFill>
            </a:endParaRPr>
          </a:p>
          <a:p>
            <a:pPr marL="342900" indent="-342900">
              <a:buBlip>
                <a:blip r:embed="rId2"/>
              </a:buBlip>
            </a:pPr>
            <a:r>
              <a:rPr lang="en-US" dirty="0">
                <a:solidFill>
                  <a:schemeClr val="tx2"/>
                </a:solidFill>
              </a:rPr>
              <a:t>Green technology is more likely to be adopted in cooperative market of flexible producers.</a:t>
            </a:r>
          </a:p>
          <a:p>
            <a:endParaRPr lang="en-US" dirty="0">
              <a:solidFill>
                <a:schemeClr val="tx2"/>
              </a:solidFill>
            </a:endParaRPr>
          </a:p>
          <a:p>
            <a:pPr marL="342900" indent="-342900">
              <a:buBlip>
                <a:blip r:embed="rId2"/>
              </a:buBlip>
            </a:pPr>
            <a:r>
              <a:rPr lang="en-US" dirty="0">
                <a:solidFill>
                  <a:schemeClr val="tx2"/>
                </a:solidFill>
              </a:rPr>
              <a:t>Our findings provide important implications for policy-makers as they offer insights into which types of markets are most impacted by green production cost reduction.</a:t>
            </a:r>
          </a:p>
        </p:txBody>
      </p:sp>
      <p:sp>
        <p:nvSpPr>
          <p:cNvPr id="5" name="Footer Placeholder 4">
            <a:extLst>
              <a:ext uri="{FF2B5EF4-FFF2-40B4-BE49-F238E27FC236}">
                <a16:creationId xmlns:a16="http://schemas.microsoft.com/office/drawing/2014/main" id="{12A7C161-B704-CD4F-8807-868F2C6F1B3D}"/>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237237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Thank you!</a:t>
            </a:r>
          </a:p>
        </p:txBody>
      </p:sp>
      <p:sp>
        <p:nvSpPr>
          <p:cNvPr id="3" name="Text Placeholder 2"/>
          <p:cNvSpPr>
            <a:spLocks noGrp="1"/>
          </p:cNvSpPr>
          <p:nvPr>
            <p:ph type="body" idx="1"/>
          </p:nvPr>
        </p:nvSpPr>
        <p:spPr>
          <a:xfrm>
            <a:off x="623888" y="2913799"/>
            <a:ext cx="7886700" cy="1186862"/>
          </a:xfrm>
        </p:spPr>
        <p:txBody>
          <a:bodyPr>
            <a:noAutofit/>
          </a:bodyPr>
          <a:lstStyle/>
          <a:p>
            <a:pPr marL="342900" indent="-342900">
              <a:buBlip>
                <a:blip r:embed="rId2"/>
              </a:buBlip>
            </a:pPr>
            <a:r>
              <a:rPr lang="en-US" sz="1600" dirty="0">
                <a:solidFill>
                  <a:schemeClr val="tx2"/>
                </a:solidFill>
              </a:rPr>
              <a:t>Full paper: </a:t>
            </a:r>
            <a:r>
              <a:rPr lang="en-US" sz="1600" dirty="0">
                <a:solidFill>
                  <a:schemeClr val="tx2"/>
                </a:solidFill>
                <a:hlinkClick r:id="rId3"/>
              </a:rPr>
              <a:t>https://papers.ssrn.com/sol3/papers.cfm?abstract_id=4344348</a:t>
            </a:r>
            <a:r>
              <a:rPr lang="en-US" sz="1600" dirty="0">
                <a:solidFill>
                  <a:schemeClr val="tx2"/>
                </a:solidFill>
              </a:rPr>
              <a:t> </a:t>
            </a:r>
          </a:p>
          <a:p>
            <a:pPr marL="342900" indent="-342900">
              <a:buBlip>
                <a:blip r:embed="rId2"/>
              </a:buBlip>
            </a:pPr>
            <a:r>
              <a:rPr lang="en-US" sz="1600" dirty="0">
                <a:solidFill>
                  <a:schemeClr val="tx2"/>
                </a:solidFill>
              </a:rPr>
              <a:t>Comments, questions @ </a:t>
            </a:r>
            <a:r>
              <a:rPr lang="en-US" sz="1600" dirty="0">
                <a:solidFill>
                  <a:schemeClr val="tx2"/>
                </a:solidFill>
                <a:hlinkClick r:id="rId4"/>
              </a:rPr>
              <a:t>mmgordon@vt.edu</a:t>
            </a:r>
            <a:r>
              <a:rPr lang="en-US" sz="1600" dirty="0">
                <a:solidFill>
                  <a:schemeClr val="tx2"/>
                </a:solidFill>
              </a:rPr>
              <a:t> </a:t>
            </a:r>
          </a:p>
          <a:p>
            <a:pPr marL="342900" indent="-342900">
              <a:buBlip>
                <a:blip r:embed="rId2"/>
              </a:buBlip>
            </a:pPr>
            <a:r>
              <a:rPr lang="en-US" sz="1600" dirty="0">
                <a:solidFill>
                  <a:schemeClr val="tx2"/>
                </a:solidFill>
              </a:rPr>
              <a:t>More papers: </a:t>
            </a:r>
            <a:r>
              <a:rPr lang="en-US" sz="1600" dirty="0">
                <a:solidFill>
                  <a:schemeClr val="tx2"/>
                </a:solidFill>
                <a:hlinkClick r:id="rId5"/>
              </a:rPr>
              <a:t>https://mmgordon1.github.io/</a:t>
            </a:r>
            <a:r>
              <a:rPr lang="en-US" sz="1600" dirty="0">
                <a:solidFill>
                  <a:schemeClr val="tx2"/>
                </a:solidFill>
              </a:rPr>
              <a:t> </a:t>
            </a:r>
            <a:endParaRPr lang="en-US" sz="1600" dirty="0"/>
          </a:p>
        </p:txBody>
      </p:sp>
      <p:sp>
        <p:nvSpPr>
          <p:cNvPr id="8" name="Footer Placeholder 4"/>
          <p:cNvSpPr>
            <a:spLocks noGrp="1"/>
          </p:cNvSpPr>
          <p:nvPr>
            <p:ph type="ftr" sz="quarter" idx="11"/>
          </p:nvPr>
        </p:nvSpPr>
        <p:spPr/>
        <p:txBody>
          <a:bodyPr/>
          <a:lstStyle/>
          <a:p>
            <a:r>
              <a:rPr lang="en-US"/>
              <a:t>POMS 2023</a:t>
            </a:r>
            <a:endParaRPr lang="en-US" dirty="0"/>
          </a:p>
        </p:txBody>
      </p:sp>
    </p:spTree>
    <p:extLst>
      <p:ext uri="{BB962C8B-B14F-4D97-AF65-F5344CB8AC3E}">
        <p14:creationId xmlns:p14="http://schemas.microsoft.com/office/powerpoint/2010/main" val="25355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C45E-0A8B-DD14-1DA5-EA25B1DD3462}"/>
              </a:ext>
            </a:extLst>
          </p:cNvPr>
          <p:cNvSpPr>
            <a:spLocks noGrp="1"/>
          </p:cNvSpPr>
          <p:nvPr>
            <p:ph type="title"/>
          </p:nvPr>
        </p:nvSpPr>
        <p:spPr/>
        <p:txBody>
          <a:bodyPr/>
          <a:lstStyle/>
          <a:p>
            <a:r>
              <a:rPr lang="en-US" dirty="0"/>
              <a:t>Green Production</a:t>
            </a:r>
          </a:p>
        </p:txBody>
      </p:sp>
      <p:sp>
        <p:nvSpPr>
          <p:cNvPr id="4" name="Footer Placeholder 3">
            <a:extLst>
              <a:ext uri="{FF2B5EF4-FFF2-40B4-BE49-F238E27FC236}">
                <a16:creationId xmlns:a16="http://schemas.microsoft.com/office/drawing/2014/main" id="{F6F6FE06-C824-6FE7-7CB6-C670ACCDD0DF}"/>
              </a:ext>
            </a:extLst>
          </p:cNvPr>
          <p:cNvSpPr>
            <a:spLocks noGrp="1"/>
          </p:cNvSpPr>
          <p:nvPr>
            <p:ph type="ftr" sz="quarter" idx="11"/>
          </p:nvPr>
        </p:nvSpPr>
        <p:spPr/>
        <p:txBody>
          <a:bodyPr/>
          <a:lstStyle/>
          <a:p>
            <a:r>
              <a:rPr lang="en-US"/>
              <a:t>POMS 2023</a:t>
            </a:r>
            <a:endParaRPr lang="en-US" dirty="0"/>
          </a:p>
        </p:txBody>
      </p:sp>
      <p:sp>
        <p:nvSpPr>
          <p:cNvPr id="5" name="TextBox 4">
            <a:extLst>
              <a:ext uri="{FF2B5EF4-FFF2-40B4-BE49-F238E27FC236}">
                <a16:creationId xmlns:a16="http://schemas.microsoft.com/office/drawing/2014/main" id="{3ADCF0B2-E45A-AED8-BAA3-AE81865ACC19}"/>
              </a:ext>
            </a:extLst>
          </p:cNvPr>
          <p:cNvSpPr txBox="1"/>
          <p:nvPr/>
        </p:nvSpPr>
        <p:spPr>
          <a:xfrm>
            <a:off x="651510" y="1620812"/>
            <a:ext cx="7863840" cy="2446824"/>
          </a:xfrm>
          <a:prstGeom prst="rect">
            <a:avLst/>
          </a:prstGeom>
          <a:noFill/>
        </p:spPr>
        <p:txBody>
          <a:bodyPr wrap="square" rtlCol="0">
            <a:spAutoFit/>
          </a:bodyPr>
          <a:lstStyle/>
          <a:p>
            <a:pPr>
              <a:spcBef>
                <a:spcPts val="1200"/>
              </a:spcBef>
              <a:spcAft>
                <a:spcPts val="600"/>
              </a:spcAft>
            </a:pPr>
            <a:r>
              <a:rPr lang="en-US" altLang="zh-CN" sz="2000" dirty="0">
                <a:solidFill>
                  <a:schemeClr val="tx2"/>
                </a:solidFill>
              </a:rPr>
              <a:t>Environmentally sustainably </a:t>
            </a:r>
            <a:r>
              <a:rPr lang="en-US" altLang="zh-CN" sz="2000" b="1" dirty="0">
                <a:solidFill>
                  <a:schemeClr val="accent6">
                    <a:lumMod val="75000"/>
                  </a:schemeClr>
                </a:solidFill>
              </a:rPr>
              <a:t>green</a:t>
            </a:r>
            <a:r>
              <a:rPr lang="en-US" altLang="zh-CN" sz="2000" dirty="0">
                <a:solidFill>
                  <a:schemeClr val="accent6">
                    <a:lumMod val="75000"/>
                  </a:schemeClr>
                </a:solidFill>
              </a:rPr>
              <a:t> </a:t>
            </a:r>
            <a:r>
              <a:rPr lang="en-US" altLang="zh-CN" sz="2000" dirty="0">
                <a:solidFill>
                  <a:schemeClr val="tx2"/>
                </a:solidFill>
              </a:rPr>
              <a:t>products</a:t>
            </a:r>
            <a:r>
              <a:rPr lang="en-US" altLang="zh-CN" sz="2000" dirty="0">
                <a:solidFill>
                  <a:schemeClr val="accent6">
                    <a:lumMod val="75000"/>
                  </a:schemeClr>
                </a:solidFill>
              </a:rPr>
              <a:t> </a:t>
            </a:r>
            <a:r>
              <a:rPr lang="en-US" altLang="zh-CN" sz="2000" dirty="0">
                <a:solidFill>
                  <a:schemeClr val="tx2"/>
                </a:solidFill>
              </a:rPr>
              <a:t>are often preferred by customers and orgs but are more costly to produce</a:t>
            </a:r>
            <a:r>
              <a:rPr lang="en" altLang="zh-CN" sz="2000" dirty="0">
                <a:solidFill>
                  <a:schemeClr val="tx2"/>
                </a:solidFill>
              </a:rPr>
              <a:t>.</a:t>
            </a:r>
          </a:p>
          <a:p>
            <a:r>
              <a:rPr lang="en-US" u="sng" dirty="0"/>
              <a:t>Example:</a:t>
            </a:r>
          </a:p>
          <a:p>
            <a:pPr marL="342900" indent="-342900">
              <a:buBlip>
                <a:blip r:embed="rId2"/>
              </a:buBlip>
            </a:pPr>
            <a:r>
              <a:rPr lang="en-US" dirty="0">
                <a:solidFill>
                  <a:schemeClr val="tx2"/>
                </a:solidFill>
              </a:rPr>
              <a:t>EVs operate at a substantially lower environmental impact per mile driven on carbon emissions but are more expensive to manufacture.</a:t>
            </a:r>
          </a:p>
          <a:p>
            <a:pPr marL="342900" indent="-342900">
              <a:buBlip>
                <a:blip r:embed="rId2"/>
              </a:buBlip>
            </a:pPr>
            <a:r>
              <a:rPr lang="en-US" dirty="0">
                <a:solidFill>
                  <a:schemeClr val="tx2"/>
                </a:solidFill>
              </a:rPr>
              <a:t> ICVs are not as eco-friendly as their electric cousins, economies of scale and decades of innovation have driven down their production costs</a:t>
            </a:r>
          </a:p>
          <a:p>
            <a:pPr marL="342900" indent="-342900">
              <a:buBlip>
                <a:blip r:embed="rId2"/>
              </a:buBlip>
            </a:pPr>
            <a:endParaRPr lang="en-US" dirty="0">
              <a:solidFill>
                <a:schemeClr val="tx2"/>
              </a:solidFill>
            </a:endParaRPr>
          </a:p>
        </p:txBody>
      </p:sp>
      <p:pic>
        <p:nvPicPr>
          <p:cNvPr id="7" name="Picture 6" descr="A picture containing text, land vehicle, vehicle, wheel&#10;&#10;Description automatically generated">
            <a:extLst>
              <a:ext uri="{FF2B5EF4-FFF2-40B4-BE49-F238E27FC236}">
                <a16:creationId xmlns:a16="http://schemas.microsoft.com/office/drawing/2014/main" id="{0E24913B-429F-AB95-7A9B-EAE1391D2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08" y="4297680"/>
            <a:ext cx="4098451" cy="1597190"/>
          </a:xfrm>
          <a:prstGeom prst="rect">
            <a:avLst/>
          </a:prstGeom>
        </p:spPr>
      </p:pic>
      <p:pic>
        <p:nvPicPr>
          <p:cNvPr id="9" name="Picture 8" descr="A picture containing text, car, vehicle, land vehicle&#10;&#10;Description automatically generated">
            <a:extLst>
              <a:ext uri="{FF2B5EF4-FFF2-40B4-BE49-F238E27FC236}">
                <a16:creationId xmlns:a16="http://schemas.microsoft.com/office/drawing/2014/main" id="{3C17F8CB-6FA4-C6EF-A351-6EF11C1EA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880" y="4297680"/>
            <a:ext cx="4098451" cy="1597190"/>
          </a:xfrm>
          <a:prstGeom prst="rect">
            <a:avLst/>
          </a:prstGeom>
        </p:spPr>
      </p:pic>
    </p:spTree>
    <p:extLst>
      <p:ext uri="{BB962C8B-B14F-4D97-AF65-F5344CB8AC3E}">
        <p14:creationId xmlns:p14="http://schemas.microsoft.com/office/powerpoint/2010/main" val="429183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8E73-24FF-5B59-049E-8D4A2ED5E021}"/>
              </a:ext>
            </a:extLst>
          </p:cNvPr>
          <p:cNvSpPr>
            <a:spLocks noGrp="1"/>
          </p:cNvSpPr>
          <p:nvPr>
            <p:ph type="title"/>
          </p:nvPr>
        </p:nvSpPr>
        <p:spPr/>
        <p:txBody>
          <a:bodyPr/>
          <a:lstStyle/>
          <a:p>
            <a:r>
              <a:rPr lang="en-US"/>
              <a:t>Corporate Social Responsibility</a:t>
            </a:r>
            <a:endParaRPr lang="en-US" dirty="0"/>
          </a:p>
        </p:txBody>
      </p:sp>
      <p:sp>
        <p:nvSpPr>
          <p:cNvPr id="4" name="Footer Placeholder 3">
            <a:extLst>
              <a:ext uri="{FF2B5EF4-FFF2-40B4-BE49-F238E27FC236}">
                <a16:creationId xmlns:a16="http://schemas.microsoft.com/office/drawing/2014/main" id="{6724AA8F-D182-6D1F-FEBD-1BAE7B42D63A}"/>
              </a:ext>
            </a:extLst>
          </p:cNvPr>
          <p:cNvSpPr>
            <a:spLocks noGrp="1"/>
          </p:cNvSpPr>
          <p:nvPr>
            <p:ph type="ftr" sz="quarter" idx="11"/>
          </p:nvPr>
        </p:nvSpPr>
        <p:spPr/>
        <p:txBody>
          <a:bodyPr/>
          <a:lstStyle/>
          <a:p>
            <a:r>
              <a:rPr lang="en-US"/>
              <a:t>POMS 2023</a:t>
            </a:r>
            <a:endParaRPr lang="en-US" dirty="0"/>
          </a:p>
        </p:txBody>
      </p:sp>
      <p:sp>
        <p:nvSpPr>
          <p:cNvPr id="5" name="TextBox 4">
            <a:extLst>
              <a:ext uri="{FF2B5EF4-FFF2-40B4-BE49-F238E27FC236}">
                <a16:creationId xmlns:a16="http://schemas.microsoft.com/office/drawing/2014/main" id="{37AD8159-B2AB-22B5-2431-083D997C8709}"/>
              </a:ext>
            </a:extLst>
          </p:cNvPr>
          <p:cNvSpPr txBox="1"/>
          <p:nvPr/>
        </p:nvSpPr>
        <p:spPr>
          <a:xfrm>
            <a:off x="605790" y="1803434"/>
            <a:ext cx="7886700" cy="2031325"/>
          </a:xfrm>
          <a:prstGeom prst="rect">
            <a:avLst/>
          </a:prstGeom>
          <a:noFill/>
        </p:spPr>
        <p:txBody>
          <a:bodyPr wrap="square" rtlCol="0">
            <a:spAutoFit/>
          </a:bodyPr>
          <a:lstStyle/>
          <a:p>
            <a:pPr marL="342900" indent="-342900">
              <a:buBlip>
                <a:blip r:embed="rId2"/>
              </a:buBlip>
            </a:pPr>
            <a:r>
              <a:rPr lang="en-US" dirty="0">
                <a:solidFill>
                  <a:schemeClr val="tx2"/>
                </a:solidFill>
              </a:rPr>
              <a:t>CSR is corporate investment in the community</a:t>
            </a:r>
          </a:p>
          <a:p>
            <a:pPr marL="800100" lvl="1" indent="-342900">
              <a:buBlip>
                <a:blip r:embed="rId2"/>
              </a:buBlip>
            </a:pPr>
            <a:r>
              <a:rPr lang="en-US" dirty="0">
                <a:solidFill>
                  <a:schemeClr val="tx2"/>
                </a:solidFill>
              </a:rPr>
              <a:t>A firm can improve its reputation among customers in a competitive market via CSR without necessarily greening its manufacturing processes.</a:t>
            </a:r>
          </a:p>
          <a:p>
            <a:pPr marL="800100" lvl="1" indent="-342900">
              <a:buBlip>
                <a:blip r:embed="rId2"/>
              </a:buBlip>
            </a:pPr>
            <a:r>
              <a:rPr lang="en-US" dirty="0">
                <a:solidFill>
                  <a:schemeClr val="tx2"/>
                </a:solidFill>
              </a:rPr>
              <a:t>A public display of social investment is often used to cover up a host of less visible non-green practices (</a:t>
            </a:r>
            <a:r>
              <a:rPr lang="en-US" dirty="0">
                <a:solidFill>
                  <a:srgbClr val="00B050"/>
                </a:solidFill>
              </a:rPr>
              <a:t>greenwashing</a:t>
            </a:r>
            <a:r>
              <a:rPr lang="en-US" dirty="0">
                <a:solidFill>
                  <a:schemeClr val="tx2"/>
                </a:solidFill>
              </a:rPr>
              <a:t>).</a:t>
            </a:r>
          </a:p>
          <a:p>
            <a:pPr marL="342900" indent="-342900">
              <a:buBlip>
                <a:blip r:embed="rId2"/>
              </a:buBlip>
            </a:pPr>
            <a:endParaRPr lang="en-US" dirty="0">
              <a:solidFill>
                <a:schemeClr val="tx2"/>
              </a:solidFill>
            </a:endParaRPr>
          </a:p>
        </p:txBody>
      </p:sp>
      <p:pic>
        <p:nvPicPr>
          <p:cNvPr id="1026" name="Picture 2">
            <a:extLst>
              <a:ext uri="{FF2B5EF4-FFF2-40B4-BE49-F238E27FC236}">
                <a16:creationId xmlns:a16="http://schemas.microsoft.com/office/drawing/2014/main" id="{41D4F9F2-A886-2D00-8137-A9671C39C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980" y="3993223"/>
            <a:ext cx="2819400" cy="1704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A74E942-2B8D-AD46-27E8-A70002BFC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422" y="3970363"/>
            <a:ext cx="3156161" cy="1778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4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743F4AC-9538-77CE-E360-95B7A5860488}"/>
              </a:ext>
            </a:extLst>
          </p:cNvPr>
          <p:cNvSpPr>
            <a:spLocks noGrp="1"/>
          </p:cNvSpPr>
          <p:nvPr>
            <p:ph type="title"/>
          </p:nvPr>
        </p:nvSpPr>
        <p:spPr>
          <a:xfrm>
            <a:off x="628650" y="365126"/>
            <a:ext cx="7886700" cy="1325563"/>
          </a:xfrm>
        </p:spPr>
        <p:txBody>
          <a:bodyPr/>
          <a:lstStyle/>
          <a:p>
            <a:r>
              <a:rPr lang="en-US" dirty="0"/>
              <a:t>Research Question</a:t>
            </a:r>
          </a:p>
        </p:txBody>
      </p:sp>
      <p:sp>
        <p:nvSpPr>
          <p:cNvPr id="6" name="Footer Placeholder 3">
            <a:extLst>
              <a:ext uri="{FF2B5EF4-FFF2-40B4-BE49-F238E27FC236}">
                <a16:creationId xmlns:a16="http://schemas.microsoft.com/office/drawing/2014/main" id="{507E5A2D-6304-38B3-CCA1-43EFC2AD7C9A}"/>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
        <p:nvSpPr>
          <p:cNvPr id="7" name="TextBox 6">
            <a:extLst>
              <a:ext uri="{FF2B5EF4-FFF2-40B4-BE49-F238E27FC236}">
                <a16:creationId xmlns:a16="http://schemas.microsoft.com/office/drawing/2014/main" id="{3534F361-3157-9B61-63AC-7015F1FC2B60}"/>
              </a:ext>
            </a:extLst>
          </p:cNvPr>
          <p:cNvSpPr txBox="1"/>
          <p:nvPr/>
        </p:nvSpPr>
        <p:spPr>
          <a:xfrm>
            <a:off x="605790" y="1803434"/>
            <a:ext cx="7886700" cy="2862322"/>
          </a:xfrm>
          <a:prstGeom prst="rect">
            <a:avLst/>
          </a:prstGeom>
          <a:noFill/>
        </p:spPr>
        <p:txBody>
          <a:bodyPr wrap="square" rtlCol="0">
            <a:spAutoFit/>
          </a:bodyPr>
          <a:lstStyle/>
          <a:p>
            <a:pPr marL="342900" indent="-342900">
              <a:buBlip>
                <a:blip r:embed="rId2"/>
              </a:buBlip>
            </a:pPr>
            <a:r>
              <a:rPr lang="en-US" dirty="0">
                <a:solidFill>
                  <a:schemeClr val="tx2"/>
                </a:solidFill>
              </a:rPr>
              <a:t>What is the impact of green production cost for the interaction between competition and sustainability?</a:t>
            </a:r>
          </a:p>
          <a:p>
            <a:endParaRPr lang="en-US" dirty="0">
              <a:solidFill>
                <a:schemeClr val="tx2"/>
              </a:solidFill>
            </a:endParaRPr>
          </a:p>
          <a:p>
            <a:pPr marL="800100" lvl="1" indent="-342900">
              <a:buBlip>
                <a:blip r:embed="rId2"/>
              </a:buBlip>
            </a:pPr>
            <a:r>
              <a:rPr lang="en-US" dirty="0">
                <a:solidFill>
                  <a:schemeClr val="tx2"/>
                </a:solidFill>
              </a:rPr>
              <a:t>When policymakers subsidize producers of green products, which types of markets benefit most? Competitive or cooperative ones?</a:t>
            </a:r>
          </a:p>
          <a:p>
            <a:pPr marL="800100" lvl="1" indent="-342900">
              <a:buBlip>
                <a:blip r:embed="rId2"/>
              </a:buBlip>
            </a:pPr>
            <a:endParaRPr lang="en-US" dirty="0">
              <a:solidFill>
                <a:schemeClr val="tx2"/>
              </a:solidFill>
            </a:endParaRPr>
          </a:p>
          <a:p>
            <a:pPr marL="800100" lvl="1" indent="-342900">
              <a:buBlip>
                <a:blip r:embed="rId2"/>
              </a:buBlip>
            </a:pPr>
            <a:r>
              <a:rPr lang="en-US" dirty="0">
                <a:solidFill>
                  <a:schemeClr val="tx2"/>
                </a:solidFill>
              </a:rPr>
              <a:t>In which market (cooperative or competitive), do small changes in the additional cost of green technology lead to big changes in green market share?</a:t>
            </a:r>
          </a:p>
          <a:p>
            <a:pPr marL="342900" indent="-342900">
              <a:buBlip>
                <a:blip r:embed="rId2"/>
              </a:buBlip>
            </a:pPr>
            <a:endParaRPr lang="en-US" dirty="0">
              <a:solidFill>
                <a:schemeClr val="tx2"/>
              </a:solidFill>
            </a:endParaRPr>
          </a:p>
        </p:txBody>
      </p:sp>
    </p:spTree>
    <p:extLst>
      <p:ext uri="{BB962C8B-B14F-4D97-AF65-F5344CB8AC3E}">
        <p14:creationId xmlns:p14="http://schemas.microsoft.com/office/powerpoint/2010/main" val="422496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04392E4C-DB48-4699-ABE4-642F861064EC}"/>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Contributions</a:t>
            </a:r>
            <a:endParaRPr lang="en-US" sz="3600" dirty="0"/>
          </a:p>
        </p:txBody>
      </p:sp>
      <p:sp>
        <p:nvSpPr>
          <p:cNvPr id="61" name="Rectangle 60"/>
          <p:cNvSpPr/>
          <p:nvPr/>
        </p:nvSpPr>
        <p:spPr>
          <a:xfrm>
            <a:off x="628650" y="1630782"/>
            <a:ext cx="8016586" cy="5078313"/>
          </a:xfrm>
          <a:prstGeom prst="rect">
            <a:avLst/>
          </a:prstGeom>
        </p:spPr>
        <p:txBody>
          <a:bodyPr wrap="square">
            <a:spAutoFit/>
          </a:bodyPr>
          <a:lstStyle/>
          <a:p>
            <a:r>
              <a:rPr lang="en-US" altLang="zh-CN" i="1" dirty="0"/>
              <a:t>C1: </a:t>
            </a:r>
            <a:r>
              <a:rPr lang="en-US" altLang="zh-CN" b="1" i="1" dirty="0"/>
              <a:t>Characterize competitive structure for two producers.</a:t>
            </a:r>
          </a:p>
          <a:p>
            <a:pPr marL="342900" indent="-342900">
              <a:buBlip>
                <a:blip r:embed="rId3"/>
              </a:buBlip>
            </a:pPr>
            <a:r>
              <a:rPr lang="en-US" sz="1600" dirty="0">
                <a:solidFill>
                  <a:schemeClr val="tx2"/>
                </a:solidFill>
              </a:rPr>
              <a:t>We characterize the optimal/equilibrium policies for the producers where they cooperate/compete in a natural location model.</a:t>
            </a:r>
          </a:p>
          <a:p>
            <a:pPr marL="342900" indent="-342900">
              <a:buBlip>
                <a:blip r:embed="rId3"/>
              </a:buBlip>
            </a:pPr>
            <a:r>
              <a:rPr lang="en-US" sz="1600" dirty="0">
                <a:solidFill>
                  <a:schemeClr val="tx2"/>
                </a:solidFill>
              </a:rPr>
              <a:t>We find lowering the green manufacturing costs increases the green market share and total CSR faster when the producers </a:t>
            </a:r>
            <a:r>
              <a:rPr lang="en-US" sz="1600" u="sng" dirty="0">
                <a:solidFill>
                  <a:schemeClr val="tx2"/>
                </a:solidFill>
              </a:rPr>
              <a:t>cooperate</a:t>
            </a:r>
            <a:r>
              <a:rPr lang="en-US" sz="1600" dirty="0">
                <a:solidFill>
                  <a:schemeClr val="tx2"/>
                </a:solidFill>
              </a:rPr>
              <a:t>.</a:t>
            </a:r>
          </a:p>
          <a:p>
            <a:pPr marL="342900" indent="-342900">
              <a:buBlip>
                <a:blip r:embed="rId3"/>
              </a:buBlip>
            </a:pPr>
            <a:r>
              <a:rPr lang="en-US" sz="1600" dirty="0">
                <a:solidFill>
                  <a:schemeClr val="tx2"/>
                </a:solidFill>
              </a:rPr>
              <a:t>We find a green product is more readily introduced into the market when producers </a:t>
            </a:r>
            <a:r>
              <a:rPr lang="en-US" sz="1600" u="sng" dirty="0">
                <a:solidFill>
                  <a:schemeClr val="tx2"/>
                </a:solidFill>
              </a:rPr>
              <a:t>compete</a:t>
            </a:r>
            <a:r>
              <a:rPr lang="en-US" sz="1600" dirty="0">
                <a:solidFill>
                  <a:schemeClr val="tx2"/>
                </a:solidFill>
              </a:rPr>
              <a:t>.</a:t>
            </a:r>
          </a:p>
          <a:p>
            <a:pPr marL="342900" indent="-342900">
              <a:buBlip>
                <a:blip r:embed="rId3"/>
              </a:buBlip>
            </a:pPr>
            <a:endParaRPr lang="en-US" dirty="0">
              <a:solidFill>
                <a:schemeClr val="tx2"/>
              </a:solidFill>
            </a:endParaRPr>
          </a:p>
          <a:p>
            <a:r>
              <a:rPr lang="en-US" altLang="zh-CN" i="1" dirty="0"/>
              <a:t>C2: </a:t>
            </a:r>
            <a:r>
              <a:rPr lang="en-US" altLang="zh-CN" b="1" i="1" dirty="0"/>
              <a:t>Structured properties of the many producers in balanced market.</a:t>
            </a:r>
          </a:p>
          <a:p>
            <a:pPr marL="342900" indent="-342900">
              <a:buBlip>
                <a:blip r:embed="rId3"/>
              </a:buBlip>
            </a:pPr>
            <a:r>
              <a:rPr lang="en-US" sz="1600" dirty="0">
                <a:solidFill>
                  <a:schemeClr val="tx2"/>
                </a:solidFill>
              </a:rPr>
              <a:t>We generalize our model to the case of many producers, again find that  when producers cooperate, there is significantly faster induced growth in green market share as opposed to when in competition .</a:t>
            </a:r>
          </a:p>
          <a:p>
            <a:endParaRPr lang="en-US" dirty="0">
              <a:solidFill>
                <a:schemeClr val="tx2"/>
              </a:solidFill>
            </a:endParaRPr>
          </a:p>
          <a:p>
            <a:r>
              <a:rPr lang="en-US" altLang="zh-CN" i="1" dirty="0"/>
              <a:t>C3: </a:t>
            </a:r>
            <a:r>
              <a:rPr lang="en-US" altLang="zh-CN" b="1" i="1" dirty="0"/>
              <a:t>Further generalize the model to flexible producers.</a:t>
            </a:r>
          </a:p>
          <a:p>
            <a:pPr marL="342900" indent="-342900">
              <a:buBlip>
                <a:blip r:embed="rId3"/>
              </a:buBlip>
            </a:pPr>
            <a:r>
              <a:rPr lang="en-US" sz="1600" dirty="0">
                <a:solidFill>
                  <a:schemeClr val="tx2"/>
                </a:solidFill>
              </a:rPr>
              <a:t>If producers can decide to produce either a green or non-green product, we prove that the green market share and total CSR investment is </a:t>
            </a:r>
            <a:r>
              <a:rPr lang="en-US" sz="1600" i="1" dirty="0">
                <a:solidFill>
                  <a:schemeClr val="tx2"/>
                </a:solidFill>
              </a:rPr>
              <a:t>always higher </a:t>
            </a:r>
            <a:r>
              <a:rPr lang="en-US" sz="1600" dirty="0">
                <a:solidFill>
                  <a:schemeClr val="tx2"/>
                </a:solidFill>
              </a:rPr>
              <a:t>when producers </a:t>
            </a:r>
            <a:r>
              <a:rPr lang="en-US" sz="1600" u="sng" dirty="0">
                <a:solidFill>
                  <a:schemeClr val="tx2"/>
                </a:solidFill>
              </a:rPr>
              <a:t>cooperate</a:t>
            </a:r>
            <a:r>
              <a:rPr lang="en-US" sz="1600" dirty="0">
                <a:solidFill>
                  <a:schemeClr val="tx2"/>
                </a:solidFill>
              </a:rPr>
              <a:t> than when they compete</a:t>
            </a:r>
          </a:p>
          <a:p>
            <a:pPr marL="342900" indent="-342900">
              <a:buBlip>
                <a:blip r:embed="rId3"/>
              </a:buBlip>
            </a:pPr>
            <a:endParaRPr lang="en-US" dirty="0">
              <a:solidFill>
                <a:schemeClr val="tx2"/>
              </a:solidFill>
            </a:endParaRPr>
          </a:p>
          <a:p>
            <a:endParaRPr lang="en-US" dirty="0">
              <a:solidFill>
                <a:schemeClr val="tx2"/>
              </a:solidFill>
            </a:endParaRPr>
          </a:p>
        </p:txBody>
      </p:sp>
      <p:sp>
        <p:nvSpPr>
          <p:cNvPr id="5" name="Footer Placeholder 2">
            <a:extLst>
              <a:ext uri="{FF2B5EF4-FFF2-40B4-BE49-F238E27FC236}">
                <a16:creationId xmlns:a16="http://schemas.microsoft.com/office/drawing/2014/main" id="{59644F5B-33BD-814F-9DD5-755110C98560}"/>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203329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D1D8-B163-190D-6A29-284395DC0431}"/>
              </a:ext>
            </a:extLst>
          </p:cNvPr>
          <p:cNvSpPr>
            <a:spLocks noGrp="1"/>
          </p:cNvSpPr>
          <p:nvPr>
            <p:ph type="title"/>
          </p:nvPr>
        </p:nvSpPr>
        <p:spPr/>
        <p:txBody>
          <a:bodyPr/>
          <a:lstStyle/>
          <a:p>
            <a:r>
              <a:rPr lang="en-US" dirty="0"/>
              <a:t>Model and Assumptions</a:t>
            </a:r>
          </a:p>
        </p:txBody>
      </p:sp>
      <p:sp>
        <p:nvSpPr>
          <p:cNvPr id="4" name="Footer Placeholder 3">
            <a:extLst>
              <a:ext uri="{FF2B5EF4-FFF2-40B4-BE49-F238E27FC236}">
                <a16:creationId xmlns:a16="http://schemas.microsoft.com/office/drawing/2014/main" id="{E7821CA4-AABE-0688-AF9A-9C08BE71B94D}"/>
              </a:ext>
            </a:extLst>
          </p:cNvPr>
          <p:cNvSpPr>
            <a:spLocks noGrp="1"/>
          </p:cNvSpPr>
          <p:nvPr>
            <p:ph type="ftr" sz="quarter" idx="11"/>
          </p:nvPr>
        </p:nvSpPr>
        <p:spPr/>
        <p:txBody>
          <a:bodyPr/>
          <a:lstStyle/>
          <a:p>
            <a:r>
              <a:rPr lang="en-US"/>
              <a:t>POMS 2023</a:t>
            </a:r>
            <a:endParaRPr lang="en-US" dirty="0"/>
          </a:p>
        </p:txBody>
      </p:sp>
      <p:pic>
        <p:nvPicPr>
          <p:cNvPr id="7" name="Picture 6" descr="A picture containing circle, diagram, line&#10;&#10;Description automatically generated">
            <a:extLst>
              <a:ext uri="{FF2B5EF4-FFF2-40B4-BE49-F238E27FC236}">
                <a16:creationId xmlns:a16="http://schemas.microsoft.com/office/drawing/2014/main" id="{1802D033-F1C0-BAA7-83D1-9729E144D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11" y="3925444"/>
            <a:ext cx="2120012" cy="2310269"/>
          </a:xfrm>
          <a:prstGeom prst="rect">
            <a:avLst/>
          </a:prstGeom>
        </p:spPr>
      </p:pic>
      <p:pic>
        <p:nvPicPr>
          <p:cNvPr id="9" name="Picture 8" descr="A picture containing text, diagram, line, plot&#10;&#10;Description automatically generated">
            <a:extLst>
              <a:ext uri="{FF2B5EF4-FFF2-40B4-BE49-F238E27FC236}">
                <a16:creationId xmlns:a16="http://schemas.microsoft.com/office/drawing/2014/main" id="{370C2AB5-7FBB-161E-DEF9-570C921CD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051" y="4003765"/>
            <a:ext cx="6121982" cy="2153626"/>
          </a:xfrm>
          <a:prstGeom prst="rect">
            <a:avLst/>
          </a:prstGeom>
        </p:spPr>
      </p:pic>
      <p:sp>
        <p:nvSpPr>
          <p:cNvPr id="15" name="Rectangle 14">
            <a:extLst>
              <a:ext uri="{FF2B5EF4-FFF2-40B4-BE49-F238E27FC236}">
                <a16:creationId xmlns:a16="http://schemas.microsoft.com/office/drawing/2014/main" id="{AC272B39-A476-1684-A75C-F3C9FDFC4690}"/>
              </a:ext>
            </a:extLst>
          </p:cNvPr>
          <p:cNvSpPr/>
          <p:nvPr/>
        </p:nvSpPr>
        <p:spPr>
          <a:xfrm>
            <a:off x="514991" y="1609224"/>
            <a:ext cx="8293042" cy="21536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FEC1269D-F0B7-4AEA-26D3-42661B2A2F47}"/>
                  </a:ext>
                </a:extLst>
              </p:cNvPr>
              <p:cNvSpPr txBox="1"/>
              <p:nvPr/>
            </p:nvSpPr>
            <p:spPr>
              <a:xfrm>
                <a:off x="628648" y="1687815"/>
                <a:ext cx="7863840" cy="2462213"/>
              </a:xfrm>
              <a:prstGeom prst="rect">
                <a:avLst/>
              </a:prstGeom>
              <a:noFill/>
            </p:spPr>
            <p:txBody>
              <a:bodyPr wrap="square" rtlCol="0">
                <a:spAutoFit/>
              </a:bodyPr>
              <a:lstStyle/>
              <a:p>
                <a:pPr marL="342900" indent="-342900">
                  <a:spcBef>
                    <a:spcPts val="1200"/>
                  </a:spcBef>
                  <a:spcAft>
                    <a:spcPts val="600"/>
                  </a:spcAft>
                  <a:buFont typeface="Arial" panose="020B0604020202020204" pitchFamily="34" charset="0"/>
                  <a:buChar char="•"/>
                </a:pPr>
                <a:r>
                  <a:rPr lang="en-US" sz="2000" dirty="0">
                    <a:solidFill>
                      <a:schemeClr val="tx2"/>
                    </a:solidFill>
                  </a:rPr>
                  <a:t>We consider markets where producers of substitutable non-green product (N) and green product (G) either compete or cooperate.</a:t>
                </a:r>
              </a:p>
              <a:p>
                <a:pPr marL="342900" indent="-342900">
                  <a:spcBef>
                    <a:spcPts val="1200"/>
                  </a:spcBef>
                  <a:spcAft>
                    <a:spcPts val="600"/>
                  </a:spcAft>
                  <a:buFont typeface="Arial" panose="020B0604020202020204" pitchFamily="34" charset="0"/>
                  <a:buChar char="•"/>
                </a:pPr>
                <a:r>
                  <a:rPr lang="en-US" sz="2000" dirty="0">
                    <a:solidFill>
                      <a:schemeClr val="tx2"/>
                    </a:solidFill>
                  </a:rPr>
                  <a:t>Producers are located at equispaced positions on Salop's circle  and set their price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𝒑</m:t>
                        </m:r>
                      </m:e>
                      <m:sub>
                        <m:r>
                          <a:rPr lang="en-US" sz="2000" b="1" i="1" smtClean="0">
                            <a:solidFill>
                              <a:schemeClr val="tx1"/>
                            </a:solidFill>
                            <a:latin typeface="Cambria Math" panose="02040503050406030204" pitchFamily="18" charset="0"/>
                          </a:rPr>
                          <m:t>𝒊</m:t>
                        </m:r>
                      </m:sub>
                    </m:sSub>
                  </m:oMath>
                </a14:m>
                <a:r>
                  <a:rPr lang="en-US" sz="2000" b="1" dirty="0">
                    <a:solidFill>
                      <a:schemeClr val="tx1"/>
                    </a:solidFill>
                  </a:rPr>
                  <a:t> </a:t>
                </a:r>
                <a:r>
                  <a:rPr lang="en-US" sz="2000" dirty="0">
                    <a:solidFill>
                      <a:schemeClr val="tx2"/>
                    </a:solidFill>
                  </a:rPr>
                  <a:t>and the level of CSR investment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𝒔</m:t>
                        </m:r>
                      </m:e>
                      <m:sub>
                        <m:r>
                          <a:rPr lang="en-US" sz="2000" b="1" i="1" smtClean="0">
                            <a:solidFill>
                              <a:schemeClr val="tx1"/>
                            </a:solidFill>
                            <a:latin typeface="Cambria Math" panose="02040503050406030204" pitchFamily="18" charset="0"/>
                          </a:rPr>
                          <m:t>𝒊</m:t>
                        </m:r>
                      </m:sub>
                    </m:sSub>
                  </m:oMath>
                </a14:m>
                <a:r>
                  <a:rPr lang="en-US" sz="2000" b="1" dirty="0">
                    <a:solidFill>
                      <a:schemeClr val="tx1"/>
                    </a:solidFill>
                  </a:rPr>
                  <a:t> </a:t>
                </a:r>
                <a:r>
                  <a:rPr lang="en-US" sz="2000" dirty="0">
                    <a:solidFill>
                      <a:schemeClr val="tx2"/>
                    </a:solidFill>
                  </a:rPr>
                  <a:t>to maximize profit.</a:t>
                </a:r>
                <a:endParaRPr lang="en-US" sz="2400" dirty="0">
                  <a:solidFill>
                    <a:schemeClr val="tx2"/>
                  </a:solidFill>
                </a:endParaRPr>
              </a:p>
              <a:p>
                <a:pPr algn="ctr">
                  <a:spcBef>
                    <a:spcPts val="1200"/>
                  </a:spcBef>
                  <a:spcAft>
                    <a:spcPts val="600"/>
                  </a:spcAft>
                </a:pPr>
                <a:endParaRPr lang="en-US" sz="2400" dirty="0">
                  <a:solidFill>
                    <a:schemeClr val="tx2"/>
                  </a:solidFill>
                </a:endParaRPr>
              </a:p>
            </p:txBody>
          </p:sp>
        </mc:Choice>
        <mc:Fallback>
          <p:sp>
            <p:nvSpPr>
              <p:cNvPr id="16" name="TextBox 15">
                <a:extLst>
                  <a:ext uri="{FF2B5EF4-FFF2-40B4-BE49-F238E27FC236}">
                    <a16:creationId xmlns:a16="http://schemas.microsoft.com/office/drawing/2014/main" id="{FEC1269D-F0B7-4AEA-26D3-42661B2A2F47}"/>
                  </a:ext>
                </a:extLst>
              </p:cNvPr>
              <p:cNvSpPr txBox="1">
                <a:spLocks noRot="1" noChangeAspect="1" noMove="1" noResize="1" noEditPoints="1" noAdjustHandles="1" noChangeArrowheads="1" noChangeShapeType="1" noTextEdit="1"/>
              </p:cNvSpPr>
              <p:nvPr/>
            </p:nvSpPr>
            <p:spPr>
              <a:xfrm>
                <a:off x="628648" y="1687815"/>
                <a:ext cx="7863840" cy="2462213"/>
              </a:xfrm>
              <a:prstGeom prst="rect">
                <a:avLst/>
              </a:prstGeom>
              <a:blipFill>
                <a:blip r:embed="rId4"/>
                <a:stretch>
                  <a:fillRect l="-645" t="-1026" r="-1613"/>
                </a:stretch>
              </a:blipFill>
            </p:spPr>
            <p:txBody>
              <a:bodyPr/>
              <a:lstStyle/>
              <a:p>
                <a:r>
                  <a:rPr lang="en-US">
                    <a:noFill/>
                  </a:rPr>
                  <a:t> </a:t>
                </a:r>
              </a:p>
            </p:txBody>
          </p:sp>
        </mc:Fallback>
      </mc:AlternateContent>
    </p:spTree>
    <p:extLst>
      <p:ext uri="{BB962C8B-B14F-4D97-AF65-F5344CB8AC3E}">
        <p14:creationId xmlns:p14="http://schemas.microsoft.com/office/powerpoint/2010/main" val="21059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4C4F62F-4950-EC00-28E6-B2FF137A50FA}"/>
              </a:ext>
            </a:extLst>
          </p:cNvPr>
          <p:cNvSpPr>
            <a:spLocks noGrp="1"/>
          </p:cNvSpPr>
          <p:nvPr>
            <p:ph type="title"/>
          </p:nvPr>
        </p:nvSpPr>
        <p:spPr>
          <a:xfrm>
            <a:off x="628650" y="365126"/>
            <a:ext cx="7886700" cy="1325563"/>
          </a:xfrm>
        </p:spPr>
        <p:txBody>
          <a:bodyPr/>
          <a:lstStyle/>
          <a:p>
            <a:r>
              <a:rPr lang="en-US" dirty="0"/>
              <a:t>Model and Assumptions</a:t>
            </a:r>
          </a:p>
        </p:txBody>
      </p:sp>
      <p:sp>
        <p:nvSpPr>
          <p:cNvPr id="6" name="Footer Placeholder 3">
            <a:extLst>
              <a:ext uri="{FF2B5EF4-FFF2-40B4-BE49-F238E27FC236}">
                <a16:creationId xmlns:a16="http://schemas.microsoft.com/office/drawing/2014/main" id="{C870842B-7988-CF95-AE5A-E21F1556E321}"/>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
        <p:nvSpPr>
          <p:cNvPr id="9" name="Rectangle 8">
            <a:extLst>
              <a:ext uri="{FF2B5EF4-FFF2-40B4-BE49-F238E27FC236}">
                <a16:creationId xmlns:a16="http://schemas.microsoft.com/office/drawing/2014/main" id="{849E5779-937C-928E-ED13-B674384FDB88}"/>
              </a:ext>
            </a:extLst>
          </p:cNvPr>
          <p:cNvSpPr/>
          <p:nvPr/>
        </p:nvSpPr>
        <p:spPr>
          <a:xfrm>
            <a:off x="514991" y="1609224"/>
            <a:ext cx="8293042" cy="21536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34A37A6-9336-520D-E257-BFA8C64E9DA1}"/>
                  </a:ext>
                </a:extLst>
              </p:cNvPr>
              <p:cNvSpPr txBox="1"/>
              <p:nvPr/>
            </p:nvSpPr>
            <p:spPr>
              <a:xfrm>
                <a:off x="628648" y="1687815"/>
                <a:ext cx="7863840" cy="2231380"/>
              </a:xfrm>
              <a:prstGeom prst="rect">
                <a:avLst/>
              </a:prstGeom>
              <a:noFill/>
            </p:spPr>
            <p:txBody>
              <a:bodyPr wrap="square" rtlCol="0">
                <a:spAutoFit/>
              </a:bodyPr>
              <a:lstStyle/>
              <a:p>
                <a:pPr marL="342900" indent="-342900">
                  <a:spcBef>
                    <a:spcPts val="1200"/>
                  </a:spcBef>
                  <a:spcAft>
                    <a:spcPts val="600"/>
                  </a:spcAft>
                  <a:buFont typeface="Arial" panose="020B0604020202020204" pitchFamily="34" charset="0"/>
                  <a:buChar char="•"/>
                </a:pPr>
                <a:r>
                  <a:rPr lang="en-US" sz="2000" dirty="0">
                    <a:solidFill>
                      <a:schemeClr val="tx2"/>
                    </a:solidFill>
                  </a:rPr>
                  <a:t>Customers are unit-demand and uniformly distributed with fixed common base valuation for the products </a:t>
                </a:r>
                <a14:m>
                  <m:oMath xmlns:m="http://schemas.openxmlformats.org/officeDocument/2006/math">
                    <m:r>
                      <a:rPr lang="en-US" sz="2000" i="1" dirty="0" smtClean="0">
                        <a:solidFill>
                          <a:schemeClr val="tx2"/>
                        </a:solidFill>
                        <a:latin typeface="Cambria Math" panose="02040503050406030204" pitchFamily="18" charset="0"/>
                      </a:rPr>
                      <m:t>𝑣</m:t>
                    </m:r>
                  </m:oMath>
                </a14:m>
                <a:r>
                  <a:rPr lang="en-US" sz="2000" dirty="0">
                    <a:solidFill>
                      <a:schemeClr val="tx2"/>
                    </a:solidFill>
                  </a:rPr>
                  <a:t>. </a:t>
                </a:r>
              </a:p>
              <a:p>
                <a:pPr marL="342900" indent="-342900">
                  <a:buFont typeface="Arial" panose="020B0604020202020204" pitchFamily="34" charset="0"/>
                  <a:buChar char="•"/>
                </a:pPr>
                <a:r>
                  <a:rPr lang="en-US" sz="2000" dirty="0">
                    <a:solidFill>
                      <a:schemeClr val="tx2"/>
                    </a:solidFill>
                  </a:rPr>
                  <a:t>Customers value CSR investment at two possible rates, either </a:t>
                </a:r>
                <a14:m>
                  <m:oMath xmlns:m="http://schemas.openxmlformats.org/officeDocument/2006/math">
                    <m:sSub>
                      <m:sSubPr>
                        <m:ctrlPr>
                          <a:rPr lang="en-US" sz="2000" i="1" dirty="0" smtClean="0">
                            <a:solidFill>
                              <a:schemeClr val="tx2"/>
                            </a:solidFill>
                            <a:latin typeface="Cambria Math" panose="02040503050406030204" pitchFamily="18" charset="0"/>
                          </a:rPr>
                        </m:ctrlPr>
                      </m:sSubPr>
                      <m:e>
                        <m:r>
                          <a:rPr lang="en-US" sz="2000" i="1" dirty="0" smtClean="0">
                            <a:solidFill>
                              <a:schemeClr val="tx2"/>
                            </a:solidFill>
                            <a:latin typeface="Cambria Math" panose="02040503050406030204" pitchFamily="18" charset="0"/>
                          </a:rPr>
                          <m:t>𝐵</m:t>
                        </m:r>
                      </m:e>
                      <m:sub>
                        <m:r>
                          <a:rPr lang="en-US" sz="2000" i="1" dirty="0" smtClean="0">
                            <a:solidFill>
                              <a:schemeClr val="tx2"/>
                            </a:solidFill>
                            <a:latin typeface="Cambria Math" panose="02040503050406030204" pitchFamily="18" charset="0"/>
                          </a:rPr>
                          <m:t>𝐺</m:t>
                        </m:r>
                      </m:sub>
                    </m:sSub>
                    <m:r>
                      <a:rPr lang="en-US" sz="2000" i="1" dirty="0" smtClean="0">
                        <a:solidFill>
                          <a:schemeClr val="tx2"/>
                        </a:solidFill>
                        <a:latin typeface="Cambria Math" panose="02040503050406030204" pitchFamily="18" charset="0"/>
                      </a:rPr>
                      <m:t> </m:t>
                    </m:r>
                  </m:oMath>
                </a14:m>
                <a:r>
                  <a:rPr lang="en-US" sz="2000" dirty="0">
                    <a:solidFill>
                      <a:schemeClr val="tx2"/>
                    </a:solidFill>
                  </a:rPr>
                  <a:t>or </a:t>
                </a:r>
                <a14:m>
                  <m:oMath xmlns:m="http://schemas.openxmlformats.org/officeDocument/2006/math">
                    <m:sSub>
                      <m:sSubPr>
                        <m:ctrlPr>
                          <a:rPr lang="en-US" sz="2000" i="1" dirty="0" smtClean="0">
                            <a:solidFill>
                              <a:schemeClr val="tx2"/>
                            </a:solidFill>
                            <a:latin typeface="Cambria Math" panose="02040503050406030204" pitchFamily="18" charset="0"/>
                          </a:rPr>
                        </m:ctrlPr>
                      </m:sSubPr>
                      <m:e>
                        <m:r>
                          <a:rPr lang="en-US" sz="2000" i="1" dirty="0" smtClean="0">
                            <a:solidFill>
                              <a:schemeClr val="tx2"/>
                            </a:solidFill>
                            <a:latin typeface="Cambria Math" panose="02040503050406030204" pitchFamily="18" charset="0"/>
                          </a:rPr>
                          <m:t>𝐵</m:t>
                        </m:r>
                      </m:e>
                      <m:sub>
                        <m:r>
                          <a:rPr lang="en-US" sz="2000" i="1" dirty="0" smtClean="0">
                            <a:solidFill>
                              <a:schemeClr val="tx2"/>
                            </a:solidFill>
                            <a:latin typeface="Cambria Math" panose="02040503050406030204" pitchFamily="18" charset="0"/>
                          </a:rPr>
                          <m:t>𝑁</m:t>
                        </m:r>
                      </m:sub>
                    </m:sSub>
                  </m:oMath>
                </a14:m>
                <a:r>
                  <a:rPr lang="en-US" sz="2000" dirty="0">
                    <a:solidFill>
                      <a:schemeClr val="tx2"/>
                    </a:solidFill>
                  </a:rPr>
                  <a:t>.</a:t>
                </a:r>
              </a:p>
              <a:p>
                <a:pPr marL="800100" lvl="1" indent="-342900">
                  <a:buFont typeface="Arial" panose="020B0604020202020204" pitchFamily="34" charset="0"/>
                  <a:buChar char="•"/>
                </a:pPr>
                <a:r>
                  <a:rPr lang="en-US" sz="2000" dirty="0">
                    <a:solidFill>
                      <a:schemeClr val="tx2"/>
                    </a:solidFill>
                  </a:rPr>
                  <a:t>We assume </a:t>
                </a:r>
                <a14:m>
                  <m:oMath xmlns:m="http://schemas.openxmlformats.org/officeDocument/2006/math">
                    <m:sSub>
                      <m:sSubPr>
                        <m:ctrlPr>
                          <a:rPr lang="en-US" sz="2000" i="1" dirty="0" smtClean="0">
                            <a:solidFill>
                              <a:schemeClr val="tx2"/>
                            </a:solidFill>
                            <a:latin typeface="Cambria Math" panose="02040503050406030204" pitchFamily="18" charset="0"/>
                          </a:rPr>
                        </m:ctrlPr>
                      </m:sSubPr>
                      <m:e>
                        <m:r>
                          <a:rPr lang="en-US" sz="2000" i="1" dirty="0" smtClean="0">
                            <a:solidFill>
                              <a:schemeClr val="tx2"/>
                            </a:solidFill>
                            <a:latin typeface="Cambria Math" panose="02040503050406030204" pitchFamily="18" charset="0"/>
                          </a:rPr>
                          <m:t>𝐵</m:t>
                        </m:r>
                      </m:e>
                      <m:sub>
                        <m:r>
                          <a:rPr lang="en-US" sz="2000" i="1" dirty="0" smtClean="0">
                            <a:solidFill>
                              <a:schemeClr val="tx2"/>
                            </a:solidFill>
                            <a:latin typeface="Cambria Math" panose="02040503050406030204" pitchFamily="18" charset="0"/>
                          </a:rPr>
                          <m:t>𝐺</m:t>
                        </m:r>
                      </m:sub>
                    </m:sSub>
                  </m:oMath>
                </a14:m>
                <a:r>
                  <a:rPr lang="en-US" sz="2000" dirty="0">
                    <a:solidFill>
                      <a:schemeClr val="tx2"/>
                    </a:solidFill>
                  </a:rPr>
                  <a:t> &gt; </a:t>
                </a:r>
                <a14:m>
                  <m:oMath xmlns:m="http://schemas.openxmlformats.org/officeDocument/2006/math">
                    <m:sSub>
                      <m:sSubPr>
                        <m:ctrlPr>
                          <a:rPr lang="en-US" sz="2000" i="1" dirty="0">
                            <a:solidFill>
                              <a:schemeClr val="tx2"/>
                            </a:solidFill>
                            <a:latin typeface="Cambria Math" panose="02040503050406030204" pitchFamily="18" charset="0"/>
                          </a:rPr>
                        </m:ctrlPr>
                      </m:sSubPr>
                      <m:e>
                        <m:r>
                          <a:rPr lang="en-US" sz="2000" i="1" dirty="0">
                            <a:solidFill>
                              <a:schemeClr val="tx2"/>
                            </a:solidFill>
                            <a:latin typeface="Cambria Math" panose="02040503050406030204" pitchFamily="18" charset="0"/>
                          </a:rPr>
                          <m:t>𝐵</m:t>
                        </m:r>
                      </m:e>
                      <m:sub>
                        <m:r>
                          <a:rPr lang="en-US" sz="2000" i="1" dirty="0">
                            <a:solidFill>
                              <a:schemeClr val="tx2"/>
                            </a:solidFill>
                            <a:latin typeface="Cambria Math" panose="02040503050406030204" pitchFamily="18" charset="0"/>
                          </a:rPr>
                          <m:t>𝑁</m:t>
                        </m:r>
                      </m:sub>
                    </m:sSub>
                  </m:oMath>
                </a14:m>
                <a:r>
                  <a:rPr lang="en-US" sz="2000" dirty="0">
                    <a:solidFill>
                      <a:schemeClr val="tx2"/>
                    </a:solidFill>
                  </a:rPr>
                  <a:t> due to the </a:t>
                </a:r>
                <a:r>
                  <a:rPr lang="en-US" sz="2000" b="1" dirty="0">
                    <a:solidFill>
                      <a:schemeClr val="accent6">
                        <a:lumMod val="75000"/>
                      </a:schemeClr>
                    </a:solidFill>
                  </a:rPr>
                  <a:t>Halo Effect </a:t>
                </a:r>
                <a:r>
                  <a:rPr lang="en-US" sz="2000" dirty="0">
                    <a:solidFill>
                      <a:schemeClr val="tx2"/>
                    </a:solidFill>
                  </a:rPr>
                  <a:t>of green prod.</a:t>
                </a:r>
                <a:endParaRPr lang="en-US" sz="2000" b="1" dirty="0">
                  <a:solidFill>
                    <a:schemeClr val="accent6">
                      <a:lumMod val="75000"/>
                    </a:schemeClr>
                  </a:solidFill>
                </a:endParaRPr>
              </a:p>
              <a:p>
                <a:pPr marL="800100" lvl="1" indent="-342900">
                  <a:spcBef>
                    <a:spcPts val="1200"/>
                  </a:spcBef>
                  <a:spcAft>
                    <a:spcPts val="600"/>
                  </a:spcAft>
                  <a:buFont typeface="Arial" panose="020B0604020202020204" pitchFamily="34" charset="0"/>
                  <a:buChar char="•"/>
                </a:pPr>
                <a:endParaRPr lang="en-US" sz="2400" dirty="0">
                  <a:solidFill>
                    <a:schemeClr val="tx2"/>
                  </a:solidFill>
                </a:endParaRPr>
              </a:p>
            </p:txBody>
          </p:sp>
        </mc:Choice>
        <mc:Fallback>
          <p:sp>
            <p:nvSpPr>
              <p:cNvPr id="10" name="TextBox 9">
                <a:extLst>
                  <a:ext uri="{FF2B5EF4-FFF2-40B4-BE49-F238E27FC236}">
                    <a16:creationId xmlns:a16="http://schemas.microsoft.com/office/drawing/2014/main" id="{034A37A6-9336-520D-E257-BFA8C64E9DA1}"/>
                  </a:ext>
                </a:extLst>
              </p:cNvPr>
              <p:cNvSpPr txBox="1">
                <a:spLocks noRot="1" noChangeAspect="1" noMove="1" noResize="1" noEditPoints="1" noAdjustHandles="1" noChangeArrowheads="1" noChangeShapeType="1" noTextEdit="1"/>
              </p:cNvSpPr>
              <p:nvPr/>
            </p:nvSpPr>
            <p:spPr>
              <a:xfrm>
                <a:off x="628648" y="1687815"/>
                <a:ext cx="7863840" cy="2231380"/>
              </a:xfrm>
              <a:prstGeom prst="rect">
                <a:avLst/>
              </a:prstGeom>
              <a:blipFill>
                <a:blip r:embed="rId2"/>
                <a:stretch>
                  <a:fillRect l="-645" t="-1130"/>
                </a:stretch>
              </a:blipFill>
            </p:spPr>
            <p:txBody>
              <a:bodyPr/>
              <a:lstStyle/>
              <a:p>
                <a:r>
                  <a:rPr lang="en-US">
                    <a:noFill/>
                  </a:rPr>
                  <a:t> </a:t>
                </a:r>
              </a:p>
            </p:txBody>
          </p:sp>
        </mc:Fallback>
      </mc:AlternateContent>
      <p:pic>
        <p:nvPicPr>
          <p:cNvPr id="2" name="Picture 1" descr="A picture containing circle, diagram, line&#10;&#10;Description automatically generated">
            <a:extLst>
              <a:ext uri="{FF2B5EF4-FFF2-40B4-BE49-F238E27FC236}">
                <a16:creationId xmlns:a16="http://schemas.microsoft.com/office/drawing/2014/main" id="{0F2B5C42-6B9A-D472-7195-D6CDAD49D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11" y="3925444"/>
            <a:ext cx="2120012" cy="2310269"/>
          </a:xfrm>
          <a:prstGeom prst="rect">
            <a:avLst/>
          </a:prstGeom>
        </p:spPr>
      </p:pic>
      <p:pic>
        <p:nvPicPr>
          <p:cNvPr id="3" name="Picture 2" descr="A picture containing text, diagram, line, plot&#10;&#10;Description automatically generated">
            <a:extLst>
              <a:ext uri="{FF2B5EF4-FFF2-40B4-BE49-F238E27FC236}">
                <a16:creationId xmlns:a16="http://schemas.microsoft.com/office/drawing/2014/main" id="{C3D6E6D5-325C-9E06-FFAF-5EE1DF7A6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1" y="4003765"/>
            <a:ext cx="6121982" cy="2153626"/>
          </a:xfrm>
          <a:prstGeom prst="rect">
            <a:avLst/>
          </a:prstGeom>
        </p:spPr>
      </p:pic>
    </p:spTree>
    <p:extLst>
      <p:ext uri="{BB962C8B-B14F-4D97-AF65-F5344CB8AC3E}">
        <p14:creationId xmlns:p14="http://schemas.microsoft.com/office/powerpoint/2010/main" val="382709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593554-843A-1359-5BF1-39B7F2072E13}"/>
              </a:ext>
            </a:extLst>
          </p:cNvPr>
          <p:cNvSpPr>
            <a:spLocks noGrp="1"/>
          </p:cNvSpPr>
          <p:nvPr>
            <p:ph type="title"/>
          </p:nvPr>
        </p:nvSpPr>
        <p:spPr>
          <a:xfrm>
            <a:off x="628650" y="365126"/>
            <a:ext cx="7886700" cy="1325563"/>
          </a:xfrm>
        </p:spPr>
        <p:txBody>
          <a:bodyPr/>
          <a:lstStyle/>
          <a:p>
            <a:r>
              <a:rPr lang="en-US" dirty="0"/>
              <a:t>Model and Assumptions</a:t>
            </a:r>
          </a:p>
        </p:txBody>
      </p:sp>
      <p:sp>
        <p:nvSpPr>
          <p:cNvPr id="6" name="Footer Placeholder 3">
            <a:extLst>
              <a:ext uri="{FF2B5EF4-FFF2-40B4-BE49-F238E27FC236}">
                <a16:creationId xmlns:a16="http://schemas.microsoft.com/office/drawing/2014/main" id="{AABF1026-7227-CF89-22EF-A54887EC794D}"/>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
        <p:nvSpPr>
          <p:cNvPr id="9" name="Rectangle 8">
            <a:extLst>
              <a:ext uri="{FF2B5EF4-FFF2-40B4-BE49-F238E27FC236}">
                <a16:creationId xmlns:a16="http://schemas.microsoft.com/office/drawing/2014/main" id="{DFF1A4B0-AA74-E2D2-4FB7-E84AFE683A9D}"/>
              </a:ext>
            </a:extLst>
          </p:cNvPr>
          <p:cNvSpPr/>
          <p:nvPr/>
        </p:nvSpPr>
        <p:spPr>
          <a:xfrm>
            <a:off x="514991" y="1609224"/>
            <a:ext cx="8293042" cy="21536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7CDA2B3-93C9-5786-3106-A0E88CC63D95}"/>
                  </a:ext>
                </a:extLst>
              </p:cNvPr>
              <p:cNvSpPr txBox="1"/>
              <p:nvPr/>
            </p:nvSpPr>
            <p:spPr>
              <a:xfrm>
                <a:off x="628647" y="1687815"/>
                <a:ext cx="8293042" cy="2169825"/>
              </a:xfrm>
              <a:prstGeom prst="rect">
                <a:avLst/>
              </a:prstGeom>
              <a:noFill/>
            </p:spPr>
            <p:txBody>
              <a:bodyPr wrap="square" rtlCol="0">
                <a:spAutoFit/>
              </a:bodyPr>
              <a:lstStyle/>
              <a:p>
                <a:pPr marL="342900" indent="-342900">
                  <a:spcBef>
                    <a:spcPts val="1200"/>
                  </a:spcBef>
                  <a:spcAft>
                    <a:spcPts val="600"/>
                  </a:spcAft>
                  <a:buFont typeface="Arial" panose="020B0604020202020204" pitchFamily="34" charset="0"/>
                  <a:buChar char="•"/>
                </a:pPr>
                <a:r>
                  <a:rPr lang="en-US" sz="2000" dirty="0">
                    <a:solidFill>
                      <a:schemeClr val="tx2"/>
                    </a:solidFill>
                  </a:rPr>
                  <a:t>Customers purchase the product that maximizes their utility, which is given by,</a:t>
                </a:r>
              </a:p>
              <a:p>
                <a:pP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pl-PL" sz="2000" b="1" i="1" smtClean="0">
                              <a:solidFill>
                                <a:schemeClr val="tx2"/>
                              </a:solidFill>
                              <a:latin typeface="Cambria Math" panose="02040503050406030204" pitchFamily="18" charset="0"/>
                            </a:rPr>
                          </m:ctrlPr>
                        </m:sSubPr>
                        <m:e>
                          <m:r>
                            <a:rPr lang="pl-PL" sz="2000" b="1" i="1" smtClean="0">
                              <a:solidFill>
                                <a:schemeClr val="tx2"/>
                              </a:solidFill>
                              <a:latin typeface="Cambria Math" panose="02040503050406030204" pitchFamily="18" charset="0"/>
                            </a:rPr>
                            <m:t>𝑼</m:t>
                          </m:r>
                        </m:e>
                        <m:sub>
                          <m:r>
                            <a:rPr lang="pl-PL" sz="2000" b="1" i="1" smtClean="0">
                              <a:solidFill>
                                <a:schemeClr val="tx2"/>
                              </a:solidFill>
                              <a:latin typeface="Cambria Math" panose="02040503050406030204" pitchFamily="18" charset="0"/>
                            </a:rPr>
                            <m:t>𝒊</m:t>
                          </m:r>
                        </m:sub>
                      </m:sSub>
                      <m:d>
                        <m:dPr>
                          <m:ctrlPr>
                            <a:rPr lang="pl-PL" sz="2000" b="1" i="1" smtClean="0">
                              <a:solidFill>
                                <a:schemeClr val="tx2"/>
                              </a:solidFill>
                              <a:latin typeface="Cambria Math" panose="02040503050406030204" pitchFamily="18" charset="0"/>
                            </a:rPr>
                          </m:ctrlPr>
                        </m:dPr>
                        <m:e>
                          <m:r>
                            <a:rPr lang="pl-PL" sz="2000" b="1" i="1" smtClean="0">
                              <a:solidFill>
                                <a:schemeClr val="tx2"/>
                              </a:solidFill>
                              <a:latin typeface="Cambria Math" panose="02040503050406030204" pitchFamily="18" charset="0"/>
                            </a:rPr>
                            <m:t>𝒙</m:t>
                          </m:r>
                        </m:e>
                      </m:d>
                      <m:r>
                        <a:rPr lang="en-US" sz="2000" b="1" i="1" smtClean="0">
                          <a:solidFill>
                            <a:schemeClr val="tx2"/>
                          </a:solidFill>
                          <a:latin typeface="Cambria Math" panose="02040503050406030204" pitchFamily="18" charset="0"/>
                        </a:rPr>
                        <m:t>= </m:t>
                      </m:r>
                      <m:r>
                        <a:rPr lang="pl-PL" sz="2000" b="1" i="1" smtClean="0">
                          <a:solidFill>
                            <a:schemeClr val="tx2"/>
                          </a:solidFill>
                          <a:latin typeface="Cambria Math" panose="02040503050406030204" pitchFamily="18" charset="0"/>
                        </a:rPr>
                        <m:t>𝒗</m:t>
                      </m:r>
                      <m:r>
                        <a:rPr lang="en-US" sz="2000" b="1" i="1" smtClean="0">
                          <a:solidFill>
                            <a:schemeClr val="tx2"/>
                          </a:solidFill>
                          <a:latin typeface="Cambria Math" panose="02040503050406030204" pitchFamily="18" charset="0"/>
                        </a:rPr>
                        <m:t> −</m:t>
                      </m:r>
                      <m:r>
                        <a:rPr lang="pl-PL" sz="2000" b="1" i="1" smtClean="0">
                          <a:solidFill>
                            <a:schemeClr val="tx2"/>
                          </a:solidFill>
                          <a:latin typeface="Cambria Math" panose="02040503050406030204" pitchFamily="18" charset="0"/>
                        </a:rPr>
                        <m:t>𝜽</m:t>
                      </m:r>
                      <m:d>
                        <m:dPr>
                          <m:begChr m:val="|"/>
                          <m:endChr m:val="|"/>
                          <m:ctrlPr>
                            <a:rPr lang="pl-PL" sz="2000" b="1" i="1" smtClean="0">
                              <a:solidFill>
                                <a:schemeClr val="tx2"/>
                              </a:solidFill>
                              <a:latin typeface="Cambria Math" panose="02040503050406030204" pitchFamily="18" charset="0"/>
                            </a:rPr>
                          </m:ctrlPr>
                        </m:dPr>
                        <m:e>
                          <m:r>
                            <a:rPr lang="pl-PL" sz="2000" b="1" i="1" smtClean="0">
                              <a:solidFill>
                                <a:schemeClr val="tx2"/>
                              </a:solidFill>
                              <a:latin typeface="Cambria Math" panose="02040503050406030204" pitchFamily="18" charset="0"/>
                            </a:rPr>
                            <m:t>𝒙</m:t>
                          </m:r>
                          <m:r>
                            <a:rPr lang="en-US" sz="2000" b="1" i="1" smtClean="0">
                              <a:solidFill>
                                <a:schemeClr val="tx2"/>
                              </a:solidFill>
                              <a:latin typeface="Cambria Math" panose="02040503050406030204" pitchFamily="18" charset="0"/>
                            </a:rPr>
                            <m:t> − </m:t>
                          </m:r>
                          <m:sSub>
                            <m:sSubPr>
                              <m:ctrlPr>
                                <a:rPr lang="pl-PL" sz="2000" b="1" i="1" smtClean="0">
                                  <a:solidFill>
                                    <a:schemeClr val="tx2"/>
                                  </a:solidFill>
                                  <a:latin typeface="Cambria Math" panose="02040503050406030204" pitchFamily="18" charset="0"/>
                                </a:rPr>
                              </m:ctrlPr>
                            </m:sSubPr>
                            <m:e>
                              <m:r>
                                <a:rPr lang="pl-PL" sz="2000" b="1" i="1" smtClean="0">
                                  <a:solidFill>
                                    <a:schemeClr val="tx2"/>
                                  </a:solidFill>
                                  <a:latin typeface="Cambria Math" panose="02040503050406030204" pitchFamily="18" charset="0"/>
                                </a:rPr>
                                <m:t>𝒙</m:t>
                              </m:r>
                            </m:e>
                            <m:sub>
                              <m:r>
                                <a:rPr lang="pl-PL" sz="2000" b="1" i="1" smtClean="0">
                                  <a:solidFill>
                                    <a:schemeClr val="tx2"/>
                                  </a:solidFill>
                                  <a:latin typeface="Cambria Math" panose="02040503050406030204" pitchFamily="18" charset="0"/>
                                </a:rPr>
                                <m:t>𝒊</m:t>
                              </m:r>
                            </m:sub>
                          </m:sSub>
                        </m:e>
                      </m:d>
                      <m:r>
                        <a:rPr lang="en-US" sz="2000" b="1" i="1" smtClean="0">
                          <a:solidFill>
                            <a:schemeClr val="tx2"/>
                          </a:solidFill>
                          <a:latin typeface="Cambria Math" panose="02040503050406030204" pitchFamily="18" charset="0"/>
                        </a:rPr>
                        <m:t> − </m:t>
                      </m:r>
                      <m:sSub>
                        <m:sSubPr>
                          <m:ctrlPr>
                            <a:rPr lang="pl-PL" sz="2000" b="1" i="1" smtClean="0">
                              <a:solidFill>
                                <a:schemeClr val="tx1"/>
                              </a:solidFill>
                              <a:latin typeface="Cambria Math" panose="02040503050406030204" pitchFamily="18" charset="0"/>
                            </a:rPr>
                          </m:ctrlPr>
                        </m:sSubPr>
                        <m:e>
                          <m:r>
                            <a:rPr lang="pl-PL" sz="2000" b="1" i="1" smtClean="0">
                              <a:solidFill>
                                <a:schemeClr val="tx1"/>
                              </a:solidFill>
                              <a:latin typeface="Cambria Math" panose="02040503050406030204" pitchFamily="18" charset="0"/>
                            </a:rPr>
                            <m:t>𝒑</m:t>
                          </m:r>
                        </m:e>
                        <m:sub>
                          <m:r>
                            <a:rPr lang="pl-PL" sz="2000" b="1" i="1" smtClean="0">
                              <a:solidFill>
                                <a:schemeClr val="tx1"/>
                              </a:solidFill>
                              <a:latin typeface="Cambria Math" panose="02040503050406030204" pitchFamily="18" charset="0"/>
                            </a:rPr>
                            <m:t>𝒊</m:t>
                          </m:r>
                        </m:sub>
                      </m:sSub>
                      <m:r>
                        <a:rPr lang="en-US" sz="2000" b="1" i="1" smtClean="0">
                          <a:solidFill>
                            <a:schemeClr val="tx2"/>
                          </a:solidFill>
                          <a:latin typeface="Cambria Math" panose="02040503050406030204" pitchFamily="18" charset="0"/>
                        </a:rPr>
                        <m:t>+ </m:t>
                      </m:r>
                      <m:sSub>
                        <m:sSubPr>
                          <m:ctrlPr>
                            <a:rPr lang="pl-PL" sz="2000" b="1" i="1" smtClean="0">
                              <a:solidFill>
                                <a:schemeClr val="tx2"/>
                              </a:solidFill>
                              <a:latin typeface="Cambria Math" panose="02040503050406030204" pitchFamily="18" charset="0"/>
                            </a:rPr>
                          </m:ctrlPr>
                        </m:sSubPr>
                        <m:e>
                          <m:r>
                            <a:rPr lang="pl-PL" sz="2000" b="1" i="1" smtClean="0">
                              <a:solidFill>
                                <a:schemeClr val="tx2"/>
                              </a:solidFill>
                              <a:latin typeface="Cambria Math" panose="02040503050406030204" pitchFamily="18" charset="0"/>
                            </a:rPr>
                            <m:t>𝑩</m:t>
                          </m:r>
                        </m:e>
                        <m:sub>
                          <m:r>
                            <a:rPr lang="pl-PL" sz="2000" b="1" i="1" smtClean="0">
                              <a:solidFill>
                                <a:schemeClr val="tx2"/>
                              </a:solidFill>
                              <a:latin typeface="Cambria Math" panose="02040503050406030204" pitchFamily="18" charset="0"/>
                            </a:rPr>
                            <m:t>𝒊</m:t>
                          </m:r>
                        </m:sub>
                      </m:sSub>
                      <m:sSub>
                        <m:sSubPr>
                          <m:ctrlPr>
                            <a:rPr lang="pl-PL" sz="2000" b="1" i="1" smtClean="0">
                              <a:solidFill>
                                <a:schemeClr val="tx1"/>
                              </a:solidFill>
                              <a:latin typeface="Cambria Math" panose="02040503050406030204" pitchFamily="18" charset="0"/>
                            </a:rPr>
                          </m:ctrlPr>
                        </m:sSubPr>
                        <m:e>
                          <m:r>
                            <a:rPr lang="pl-PL" sz="2000" b="1" i="1" smtClean="0">
                              <a:solidFill>
                                <a:schemeClr val="tx1"/>
                              </a:solidFill>
                              <a:latin typeface="Cambria Math" panose="02040503050406030204" pitchFamily="18" charset="0"/>
                            </a:rPr>
                            <m:t>𝒔</m:t>
                          </m:r>
                        </m:e>
                        <m:sub>
                          <m:r>
                            <a:rPr lang="pl-PL" sz="2000" b="1" i="1" smtClean="0">
                              <a:solidFill>
                                <a:schemeClr val="tx1"/>
                              </a:solidFill>
                              <a:latin typeface="Cambria Math" panose="02040503050406030204" pitchFamily="18" charset="0"/>
                            </a:rPr>
                            <m:t>𝒊</m:t>
                          </m:r>
                        </m:sub>
                      </m:sSub>
                    </m:oMath>
                  </m:oMathPara>
                </a14:m>
                <a:endParaRPr lang="en-US" sz="2400" b="1" dirty="0">
                  <a:solidFill>
                    <a:schemeClr val="tx2"/>
                  </a:solidFill>
                </a:endParaRPr>
              </a:p>
              <a:p>
                <a:pPr>
                  <a:spcBef>
                    <a:spcPts val="1200"/>
                  </a:spcBef>
                  <a:spcAft>
                    <a:spcPts val="600"/>
                  </a:spcAft>
                </a:pPr>
                <a:r>
                  <a:rPr lang="en-US" sz="2000" dirty="0">
                    <a:solidFill>
                      <a:schemeClr val="tx2"/>
                    </a:solidFill>
                  </a:rPr>
                  <a:t>      where </a:t>
                </a:r>
                <a14:m>
                  <m:oMath xmlns:m="http://schemas.openxmlformats.org/officeDocument/2006/math">
                    <m:d>
                      <m:dPr>
                        <m:begChr m:val="|"/>
                        <m:endChr m:val="|"/>
                        <m:ctrlPr>
                          <a:rPr lang="pl-PL" sz="2000" i="1" smtClean="0">
                            <a:solidFill>
                              <a:schemeClr val="tx2"/>
                            </a:solidFill>
                            <a:latin typeface="Cambria Math" panose="02040503050406030204" pitchFamily="18" charset="0"/>
                          </a:rPr>
                        </m:ctrlPr>
                      </m:dPr>
                      <m:e>
                        <m:r>
                          <a:rPr lang="pl-PL" sz="2000" i="1" smtClean="0">
                            <a:solidFill>
                              <a:schemeClr val="tx2"/>
                            </a:solidFill>
                            <a:latin typeface="Cambria Math" panose="02040503050406030204" pitchFamily="18" charset="0"/>
                          </a:rPr>
                          <m:t>𝑥</m:t>
                        </m:r>
                        <m:r>
                          <a:rPr lang="en-US" sz="2000" b="0" i="1" smtClean="0">
                            <a:solidFill>
                              <a:schemeClr val="tx2"/>
                            </a:solidFill>
                            <a:latin typeface="Cambria Math" panose="02040503050406030204" pitchFamily="18" charset="0"/>
                          </a:rPr>
                          <m:t> − </m:t>
                        </m:r>
                        <m:sSub>
                          <m:sSubPr>
                            <m:ctrlPr>
                              <a:rPr lang="pl-PL" sz="2000" b="0" i="1" smtClean="0">
                                <a:solidFill>
                                  <a:schemeClr val="tx2"/>
                                </a:solidFill>
                                <a:latin typeface="Cambria Math" panose="02040503050406030204" pitchFamily="18" charset="0"/>
                              </a:rPr>
                            </m:ctrlPr>
                          </m:sSubPr>
                          <m:e>
                            <m:r>
                              <a:rPr lang="pl-PL" sz="2000" i="1" smtClean="0">
                                <a:solidFill>
                                  <a:schemeClr val="tx2"/>
                                </a:solidFill>
                                <a:latin typeface="Cambria Math" panose="02040503050406030204" pitchFamily="18" charset="0"/>
                              </a:rPr>
                              <m:t>𝑥</m:t>
                            </m:r>
                          </m:e>
                          <m:sub>
                            <m:r>
                              <a:rPr lang="pl-PL" sz="2000" i="1" smtClean="0">
                                <a:solidFill>
                                  <a:schemeClr val="tx2"/>
                                </a:solidFill>
                                <a:latin typeface="Cambria Math" panose="02040503050406030204" pitchFamily="18" charset="0"/>
                              </a:rPr>
                              <m:t>𝑖</m:t>
                            </m:r>
                          </m:sub>
                        </m:sSub>
                      </m:e>
                    </m:d>
                  </m:oMath>
                </a14:m>
                <a:r>
                  <a:rPr lang="en-US" sz="2000" dirty="0">
                    <a:solidFill>
                      <a:schemeClr val="tx2"/>
                    </a:solidFill>
                  </a:rPr>
                  <a:t> is the distance from producer </a:t>
                </a:r>
                <a14:m>
                  <m:oMath xmlns:m="http://schemas.openxmlformats.org/officeDocument/2006/math">
                    <m:r>
                      <a:rPr lang="en-US" sz="2000" b="0" i="1" smtClean="0">
                        <a:solidFill>
                          <a:schemeClr val="tx2"/>
                        </a:solidFill>
                        <a:latin typeface="Cambria Math" panose="02040503050406030204" pitchFamily="18" charset="0"/>
                      </a:rPr>
                      <m:t>𝑖</m:t>
                    </m:r>
                  </m:oMath>
                </a14:m>
                <a:r>
                  <a:rPr lang="en-US" sz="2000" dirty="0">
                    <a:solidFill>
                      <a:schemeClr val="tx2"/>
                    </a:solidFill>
                  </a:rPr>
                  <a:t> on the Salop’s circle.</a:t>
                </a:r>
              </a:p>
              <a:p>
                <a:pPr marL="342900" indent="-342900">
                  <a:spcBef>
                    <a:spcPts val="1200"/>
                  </a:spcBef>
                  <a:spcAft>
                    <a:spcPts val="600"/>
                  </a:spcAft>
                  <a:buFont typeface="Arial" panose="020B0604020202020204" pitchFamily="34" charset="0"/>
                  <a:buChar char="•"/>
                </a:pPr>
                <a:endParaRPr lang="en-US" sz="2000" dirty="0">
                  <a:solidFill>
                    <a:schemeClr val="tx2"/>
                  </a:solidFill>
                </a:endParaRPr>
              </a:p>
            </p:txBody>
          </p:sp>
        </mc:Choice>
        <mc:Fallback>
          <p:sp>
            <p:nvSpPr>
              <p:cNvPr id="10" name="TextBox 9">
                <a:extLst>
                  <a:ext uri="{FF2B5EF4-FFF2-40B4-BE49-F238E27FC236}">
                    <a16:creationId xmlns:a16="http://schemas.microsoft.com/office/drawing/2014/main" id="{F7CDA2B3-93C9-5786-3106-A0E88CC63D95}"/>
                  </a:ext>
                </a:extLst>
              </p:cNvPr>
              <p:cNvSpPr txBox="1">
                <a:spLocks noRot="1" noChangeAspect="1" noMove="1" noResize="1" noEditPoints="1" noAdjustHandles="1" noChangeArrowheads="1" noChangeShapeType="1" noTextEdit="1"/>
              </p:cNvSpPr>
              <p:nvPr/>
            </p:nvSpPr>
            <p:spPr>
              <a:xfrm>
                <a:off x="628647" y="1687815"/>
                <a:ext cx="8293042" cy="2169825"/>
              </a:xfrm>
              <a:prstGeom prst="rect">
                <a:avLst/>
              </a:prstGeom>
              <a:blipFill>
                <a:blip r:embed="rId2"/>
                <a:stretch>
                  <a:fillRect l="-612" t="-1163"/>
                </a:stretch>
              </a:blipFill>
            </p:spPr>
            <p:txBody>
              <a:bodyPr/>
              <a:lstStyle/>
              <a:p>
                <a:r>
                  <a:rPr lang="en-US">
                    <a:noFill/>
                  </a:rPr>
                  <a:t> </a:t>
                </a:r>
              </a:p>
            </p:txBody>
          </p:sp>
        </mc:Fallback>
      </mc:AlternateContent>
      <p:pic>
        <p:nvPicPr>
          <p:cNvPr id="2" name="Picture 1" descr="A picture containing circle, diagram, line&#10;&#10;Description automatically generated">
            <a:extLst>
              <a:ext uri="{FF2B5EF4-FFF2-40B4-BE49-F238E27FC236}">
                <a16:creationId xmlns:a16="http://schemas.microsoft.com/office/drawing/2014/main" id="{7F890984-B705-4D90-AEB3-7B92C7366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11" y="3925444"/>
            <a:ext cx="2120012" cy="2310269"/>
          </a:xfrm>
          <a:prstGeom prst="rect">
            <a:avLst/>
          </a:prstGeom>
        </p:spPr>
      </p:pic>
      <p:pic>
        <p:nvPicPr>
          <p:cNvPr id="3" name="Picture 2" descr="A picture containing text, diagram, line, plot&#10;&#10;Description automatically generated">
            <a:extLst>
              <a:ext uri="{FF2B5EF4-FFF2-40B4-BE49-F238E27FC236}">
                <a16:creationId xmlns:a16="http://schemas.microsoft.com/office/drawing/2014/main" id="{2E0DA87E-7D45-737C-38A4-DC9BEDF639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1" y="4003765"/>
            <a:ext cx="6121982" cy="2153626"/>
          </a:xfrm>
          <a:prstGeom prst="rect">
            <a:avLst/>
          </a:prstGeom>
        </p:spPr>
      </p:pic>
    </p:spTree>
    <p:extLst>
      <p:ext uri="{BB962C8B-B14F-4D97-AF65-F5344CB8AC3E}">
        <p14:creationId xmlns:p14="http://schemas.microsoft.com/office/powerpoint/2010/main" val="251371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61280B1-74A4-C7B2-5911-C9D3ED02D17B}"/>
              </a:ext>
            </a:extLst>
          </p:cNvPr>
          <p:cNvSpPr>
            <a:spLocks noGrp="1"/>
          </p:cNvSpPr>
          <p:nvPr>
            <p:ph type="title"/>
          </p:nvPr>
        </p:nvSpPr>
        <p:spPr>
          <a:xfrm>
            <a:off x="628650" y="365126"/>
            <a:ext cx="7886700" cy="1325563"/>
          </a:xfrm>
        </p:spPr>
        <p:txBody>
          <a:bodyPr/>
          <a:lstStyle/>
          <a:p>
            <a:r>
              <a:rPr lang="en-US" dirty="0"/>
              <a:t>Model and Assumptions</a:t>
            </a:r>
          </a:p>
        </p:txBody>
      </p:sp>
      <p:sp>
        <p:nvSpPr>
          <p:cNvPr id="6" name="Footer Placeholder 3">
            <a:extLst>
              <a:ext uri="{FF2B5EF4-FFF2-40B4-BE49-F238E27FC236}">
                <a16:creationId xmlns:a16="http://schemas.microsoft.com/office/drawing/2014/main" id="{B85045F6-C727-FD8B-3E89-908B3CD90B55}"/>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
        <p:nvSpPr>
          <p:cNvPr id="9" name="Rectangle 8">
            <a:extLst>
              <a:ext uri="{FF2B5EF4-FFF2-40B4-BE49-F238E27FC236}">
                <a16:creationId xmlns:a16="http://schemas.microsoft.com/office/drawing/2014/main" id="{D6F79C6B-0FCE-0E97-B70F-2A27ECB4C8C1}"/>
              </a:ext>
            </a:extLst>
          </p:cNvPr>
          <p:cNvSpPr/>
          <p:nvPr/>
        </p:nvSpPr>
        <p:spPr>
          <a:xfrm>
            <a:off x="514991" y="1609224"/>
            <a:ext cx="8293042" cy="21536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0C3FDBB-600D-95E9-BD32-256ADB3AF996}"/>
                  </a:ext>
                </a:extLst>
              </p:cNvPr>
              <p:cNvSpPr txBox="1"/>
              <p:nvPr/>
            </p:nvSpPr>
            <p:spPr>
              <a:xfrm>
                <a:off x="628648" y="1687815"/>
                <a:ext cx="7863840" cy="2180084"/>
              </a:xfrm>
              <a:prstGeom prst="rect">
                <a:avLst/>
              </a:prstGeom>
              <a:noFill/>
            </p:spPr>
            <p:txBody>
              <a:bodyPr wrap="square" rtlCol="0">
                <a:spAutoFit/>
              </a:bodyPr>
              <a:lstStyle/>
              <a:p>
                <a:pPr marL="342900" indent="-342900">
                  <a:spcBef>
                    <a:spcPts val="1200"/>
                  </a:spcBef>
                  <a:spcAft>
                    <a:spcPts val="600"/>
                  </a:spcAft>
                  <a:buFont typeface="Arial" panose="020B0604020202020204" pitchFamily="34" charset="0"/>
                  <a:buChar char="•"/>
                </a:pPr>
                <a:r>
                  <a:rPr lang="en-US" sz="2000" dirty="0">
                    <a:solidFill>
                      <a:schemeClr val="tx2"/>
                    </a:solidFill>
                  </a:rPr>
                  <a:t>Producer </a:t>
                </a:r>
                <a14:m>
                  <m:oMath xmlns:m="http://schemas.openxmlformats.org/officeDocument/2006/math">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𝑖</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𝑠</m:t>
                    </m:r>
                  </m:oMath>
                </a14:m>
                <a:r>
                  <a:rPr lang="en-US" sz="2000" dirty="0">
                    <a:solidFill>
                      <a:schemeClr val="tx2"/>
                    </a:solidFill>
                  </a:rPr>
                  <a:t> profit is given by,</a:t>
                </a:r>
              </a:p>
              <a:p>
                <a:pP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pl-PL" sz="2000" b="1" i="1" smtClean="0">
                              <a:solidFill>
                                <a:schemeClr val="tx2"/>
                              </a:solidFill>
                              <a:latin typeface="Cambria Math" panose="02040503050406030204" pitchFamily="18" charset="0"/>
                            </a:rPr>
                          </m:ctrlPr>
                        </m:sSubPr>
                        <m:e>
                          <m:r>
                            <a:rPr lang="en-US" sz="2000" b="1" i="1" smtClean="0">
                              <a:solidFill>
                                <a:schemeClr val="tx2"/>
                              </a:solidFill>
                              <a:latin typeface="Cambria Math" panose="02040503050406030204" pitchFamily="18" charset="0"/>
                            </a:rPr>
                            <m:t>𝑹</m:t>
                          </m:r>
                        </m:e>
                        <m:sub>
                          <m:r>
                            <a:rPr lang="pl-PL" sz="2000" b="1" i="1" smtClean="0">
                              <a:solidFill>
                                <a:schemeClr val="tx2"/>
                              </a:solidFill>
                              <a:latin typeface="Cambria Math" panose="02040503050406030204" pitchFamily="18" charset="0"/>
                            </a:rPr>
                            <m:t>𝒊</m:t>
                          </m:r>
                        </m:sub>
                      </m:sSub>
                      <m:d>
                        <m:dPr>
                          <m:ctrlPr>
                            <a:rPr lang="pl-PL" sz="2000" b="1" i="1" smtClean="0">
                              <a:solidFill>
                                <a:schemeClr val="tx2"/>
                              </a:solidFill>
                              <a:latin typeface="Cambria Math" panose="02040503050406030204" pitchFamily="18" charset="0"/>
                            </a:rPr>
                          </m:ctrlPr>
                        </m:dPr>
                        <m:e>
                          <m:r>
                            <a:rPr lang="pl-PL" sz="2000" b="1" i="1" smtClean="0">
                              <a:solidFill>
                                <a:schemeClr val="tx2"/>
                              </a:solidFill>
                              <a:latin typeface="Cambria Math" panose="02040503050406030204" pitchFamily="18" charset="0"/>
                            </a:rPr>
                            <m:t>𝒙</m:t>
                          </m:r>
                        </m:e>
                      </m:d>
                      <m:r>
                        <a:rPr lang="en-US" sz="2000" b="1" i="1" smtClean="0">
                          <a:solidFill>
                            <a:schemeClr val="tx2"/>
                          </a:solidFill>
                          <a:latin typeface="Cambria Math" panose="02040503050406030204" pitchFamily="18" charset="0"/>
                        </a:rPr>
                        <m:t>=</m:t>
                      </m:r>
                      <m:d>
                        <m:dPr>
                          <m:ctrlPr>
                            <a:rPr lang="en-US" sz="2000" b="1" i="1" smtClean="0">
                              <a:solidFill>
                                <a:schemeClr val="tx2"/>
                              </a:solidFill>
                              <a:latin typeface="Cambria Math" panose="02040503050406030204" pitchFamily="18" charset="0"/>
                            </a:rPr>
                          </m:ctrlPr>
                        </m:dPr>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𝒑</m:t>
                              </m:r>
                            </m:e>
                            <m:sub>
                              <m:r>
                                <a:rPr lang="en-US" sz="2000" b="1" i="1" smtClean="0">
                                  <a:solidFill>
                                    <a:schemeClr val="tx1"/>
                                  </a:solidFill>
                                  <a:latin typeface="Cambria Math" panose="02040503050406030204" pitchFamily="18" charset="0"/>
                                </a:rPr>
                                <m:t>𝒊</m:t>
                              </m:r>
                            </m:sub>
                          </m:sSub>
                          <m:r>
                            <a:rPr lang="en-US" sz="2000" b="1" i="1" smtClean="0">
                              <a:solidFill>
                                <a:schemeClr val="tx2"/>
                              </a:solidFill>
                              <a:latin typeface="Cambria Math" panose="02040503050406030204" pitchFamily="18" charset="0"/>
                            </a:rPr>
                            <m:t>−</m:t>
                          </m:r>
                          <m:sSub>
                            <m:sSubPr>
                              <m:ctrlPr>
                                <a:rPr lang="en-US" sz="2000" b="1" i="1" smtClean="0">
                                  <a:solidFill>
                                    <a:schemeClr val="tx2"/>
                                  </a:solidFill>
                                  <a:latin typeface="Cambria Math" panose="02040503050406030204" pitchFamily="18" charset="0"/>
                                </a:rPr>
                              </m:ctrlPr>
                            </m:sSubPr>
                            <m:e>
                              <m:r>
                                <a:rPr lang="en-US" sz="2000" b="1" i="1" smtClean="0">
                                  <a:solidFill>
                                    <a:schemeClr val="tx2"/>
                                  </a:solidFill>
                                  <a:latin typeface="Cambria Math" panose="02040503050406030204" pitchFamily="18" charset="0"/>
                                </a:rPr>
                                <m:t>𝒌</m:t>
                              </m:r>
                            </m:e>
                            <m:sub>
                              <m:r>
                                <a:rPr lang="en-US" sz="2000" b="1" i="1" smtClean="0">
                                  <a:solidFill>
                                    <a:schemeClr val="tx2"/>
                                  </a:solidFill>
                                  <a:latin typeface="Cambria Math" panose="02040503050406030204" pitchFamily="18" charset="0"/>
                                </a:rPr>
                                <m:t>𝒊</m:t>
                              </m:r>
                            </m:sub>
                          </m:sSub>
                        </m:e>
                      </m:d>
                      <m:sSub>
                        <m:sSubPr>
                          <m:ctrlPr>
                            <a:rPr lang="en-US" sz="2000" b="1" i="1" smtClean="0">
                              <a:solidFill>
                                <a:schemeClr val="tx2"/>
                              </a:solidFill>
                              <a:latin typeface="Cambria Math" panose="02040503050406030204" pitchFamily="18" charset="0"/>
                              <a:ea typeface="Cambria Math" panose="02040503050406030204" pitchFamily="18" charset="0"/>
                            </a:rPr>
                          </m:ctrlPr>
                        </m:sSubPr>
                        <m:e>
                          <m:r>
                            <a:rPr lang="en-US" sz="2000" b="1" i="1" smtClean="0">
                              <a:solidFill>
                                <a:schemeClr val="tx2"/>
                              </a:solidFill>
                              <a:latin typeface="Cambria Math" panose="02040503050406030204" pitchFamily="18" charset="0"/>
                              <a:ea typeface="Cambria Math" panose="02040503050406030204" pitchFamily="18" charset="0"/>
                            </a:rPr>
                            <m:t>𝓜</m:t>
                          </m:r>
                        </m:e>
                        <m:sub>
                          <m:r>
                            <a:rPr lang="en-US" sz="2000" b="1" i="1" smtClean="0">
                              <a:solidFill>
                                <a:schemeClr val="tx2"/>
                              </a:solidFill>
                              <a:latin typeface="Cambria Math" panose="02040503050406030204" pitchFamily="18" charset="0"/>
                              <a:ea typeface="Cambria Math" panose="02040503050406030204" pitchFamily="18" charset="0"/>
                            </a:rPr>
                            <m:t>𝒊</m:t>
                          </m:r>
                        </m:sub>
                      </m:sSub>
                      <m:r>
                        <a:rPr lang="en-US" sz="2000" b="1" i="1" smtClean="0">
                          <a:solidFill>
                            <a:schemeClr val="tx2"/>
                          </a:solidFill>
                          <a:latin typeface="Cambria Math" panose="02040503050406030204" pitchFamily="18" charset="0"/>
                          <a:ea typeface="Cambria Math" panose="02040503050406030204" pitchFamily="18" charset="0"/>
                        </a:rPr>
                        <m:t>−</m:t>
                      </m:r>
                      <m:f>
                        <m:fPr>
                          <m:ctrlPr>
                            <a:rPr lang="en-US" sz="2000" b="1" i="1" smtClean="0">
                              <a:solidFill>
                                <a:schemeClr val="tx2"/>
                              </a:solidFill>
                              <a:latin typeface="Cambria Math" panose="02040503050406030204" pitchFamily="18" charset="0"/>
                              <a:ea typeface="Cambria Math" panose="02040503050406030204" pitchFamily="18" charset="0"/>
                            </a:rPr>
                          </m:ctrlPr>
                        </m:fPr>
                        <m:num>
                          <m:sSub>
                            <m:sSubPr>
                              <m:ctrlPr>
                                <a:rPr lang="en-US" sz="2000" b="1" i="1" smtClean="0">
                                  <a:solidFill>
                                    <a:schemeClr val="tx2"/>
                                  </a:solidFill>
                                  <a:latin typeface="Cambria Math" panose="02040503050406030204" pitchFamily="18" charset="0"/>
                                  <a:ea typeface="Cambria Math" panose="02040503050406030204" pitchFamily="18" charset="0"/>
                                </a:rPr>
                              </m:ctrlPr>
                            </m:sSubPr>
                            <m:e>
                              <m:r>
                                <a:rPr lang="en-US" sz="2000" b="1" i="1" smtClean="0">
                                  <a:solidFill>
                                    <a:schemeClr val="tx2"/>
                                  </a:solidFill>
                                  <a:latin typeface="Cambria Math" panose="02040503050406030204" pitchFamily="18" charset="0"/>
                                  <a:ea typeface="Cambria Math" panose="02040503050406030204" pitchFamily="18" charset="0"/>
                                </a:rPr>
                                <m:t>𝒄</m:t>
                              </m:r>
                            </m:e>
                            <m:sub>
                              <m:r>
                                <a:rPr lang="en-US" sz="2000" b="1" i="1" smtClean="0">
                                  <a:solidFill>
                                    <a:schemeClr val="tx2"/>
                                  </a:solidFill>
                                  <a:latin typeface="Cambria Math" panose="02040503050406030204" pitchFamily="18" charset="0"/>
                                  <a:ea typeface="Cambria Math" panose="02040503050406030204" pitchFamily="18" charset="0"/>
                                </a:rPr>
                                <m:t>𝒊</m:t>
                              </m:r>
                            </m:sub>
                          </m:sSub>
                          <m:sSubSup>
                            <m:sSubSupPr>
                              <m:ctrlPr>
                                <a:rPr lang="en-US" sz="2000" b="1" i="1" smtClean="0">
                                  <a:solidFill>
                                    <a:schemeClr val="tx1"/>
                                  </a:solidFill>
                                  <a:latin typeface="Cambria Math" panose="02040503050406030204" pitchFamily="18" charset="0"/>
                                  <a:ea typeface="Cambria Math" panose="02040503050406030204" pitchFamily="18" charset="0"/>
                                </a:rPr>
                              </m:ctrlPr>
                            </m:sSubSupPr>
                            <m:e>
                              <m:r>
                                <a:rPr lang="en-US" sz="2000" b="1" i="1" smtClean="0">
                                  <a:solidFill>
                                    <a:schemeClr val="tx1"/>
                                  </a:solidFill>
                                  <a:latin typeface="Cambria Math" panose="02040503050406030204" pitchFamily="18" charset="0"/>
                                  <a:ea typeface="Cambria Math" panose="02040503050406030204" pitchFamily="18" charset="0"/>
                                </a:rPr>
                                <m:t>𝒔</m:t>
                              </m:r>
                            </m:e>
                            <m:sub>
                              <m:r>
                                <a:rPr lang="en-US" sz="2000" b="1" i="1" smtClean="0">
                                  <a:solidFill>
                                    <a:schemeClr val="tx1"/>
                                  </a:solidFill>
                                  <a:latin typeface="Cambria Math" panose="02040503050406030204" pitchFamily="18" charset="0"/>
                                  <a:ea typeface="Cambria Math" panose="02040503050406030204" pitchFamily="18" charset="0"/>
                                </a:rPr>
                                <m:t>𝒊</m:t>
                              </m:r>
                            </m:sub>
                            <m:sup>
                              <m:r>
                                <a:rPr lang="en-US" sz="2000" b="1" i="1" smtClean="0">
                                  <a:solidFill>
                                    <a:schemeClr val="tx1"/>
                                  </a:solidFill>
                                  <a:latin typeface="Cambria Math" panose="02040503050406030204" pitchFamily="18" charset="0"/>
                                  <a:ea typeface="Cambria Math" panose="02040503050406030204" pitchFamily="18" charset="0"/>
                                </a:rPr>
                                <m:t>𝟐</m:t>
                              </m:r>
                            </m:sup>
                          </m:sSubSup>
                        </m:num>
                        <m:den>
                          <m:r>
                            <a:rPr lang="en-US" sz="2000" b="1" i="1" smtClean="0">
                              <a:solidFill>
                                <a:schemeClr val="tx2"/>
                              </a:solidFill>
                              <a:latin typeface="Cambria Math" panose="02040503050406030204" pitchFamily="18" charset="0"/>
                              <a:ea typeface="Cambria Math" panose="02040503050406030204" pitchFamily="18" charset="0"/>
                            </a:rPr>
                            <m:t>𝟐</m:t>
                          </m:r>
                        </m:den>
                      </m:f>
                    </m:oMath>
                  </m:oMathPara>
                </a14:m>
                <a:endParaRPr lang="en-US" sz="2400" b="1" dirty="0">
                  <a:solidFill>
                    <a:schemeClr val="tx2"/>
                  </a:solidFill>
                </a:endParaRPr>
              </a:p>
              <a:p>
                <a:pPr>
                  <a:spcBef>
                    <a:spcPts val="1200"/>
                  </a:spcBef>
                  <a:spcAft>
                    <a:spcPts val="600"/>
                  </a:spcAft>
                </a:pPr>
                <a:r>
                  <a:rPr lang="en-US" sz="2000" dirty="0">
                    <a:solidFill>
                      <a:schemeClr val="tx2"/>
                    </a:solidFill>
                  </a:rPr>
                  <a:t>where </a:t>
                </a:r>
                <a14:m>
                  <m:oMath xmlns:m="http://schemas.openxmlformats.org/officeDocument/2006/math">
                    <m:sSub>
                      <m:sSubPr>
                        <m:ctrlPr>
                          <a:rPr lang="en-US" sz="2000" i="1">
                            <a:solidFill>
                              <a:schemeClr val="tx2"/>
                            </a:solidFill>
                            <a:latin typeface="Cambria Math" panose="02040503050406030204" pitchFamily="18" charset="0"/>
                            <a:ea typeface="Cambria Math" panose="02040503050406030204" pitchFamily="18" charset="0"/>
                          </a:rPr>
                        </m:ctrlPr>
                      </m:sSubPr>
                      <m:e>
                        <m:r>
                          <a:rPr lang="en-US" sz="2000" i="1">
                            <a:solidFill>
                              <a:schemeClr val="tx2"/>
                            </a:solidFill>
                            <a:latin typeface="Cambria Math" panose="02040503050406030204" pitchFamily="18" charset="0"/>
                            <a:ea typeface="Cambria Math" panose="02040503050406030204" pitchFamily="18" charset="0"/>
                          </a:rPr>
                          <m:t>ℳ</m:t>
                        </m:r>
                      </m:e>
                      <m:sub>
                        <m:r>
                          <a:rPr lang="en-US" sz="2000" i="1">
                            <a:solidFill>
                              <a:schemeClr val="tx2"/>
                            </a:solidFill>
                            <a:latin typeface="Cambria Math" panose="02040503050406030204" pitchFamily="18" charset="0"/>
                            <a:ea typeface="Cambria Math" panose="02040503050406030204" pitchFamily="18" charset="0"/>
                          </a:rPr>
                          <m:t>𝑖</m:t>
                        </m:r>
                      </m:sub>
                    </m:sSub>
                  </m:oMath>
                </a14:m>
                <a:r>
                  <a:rPr lang="en-US" sz="2000" dirty="0">
                    <a:solidFill>
                      <a:schemeClr val="tx2"/>
                    </a:solidFill>
                  </a:rPr>
                  <a:t> is the market share of producer </a:t>
                </a:r>
                <a14:m>
                  <m:oMath xmlns:m="http://schemas.openxmlformats.org/officeDocument/2006/math">
                    <m:r>
                      <a:rPr lang="en-US" sz="2000" b="0" i="1" smtClean="0">
                        <a:solidFill>
                          <a:schemeClr val="tx2"/>
                        </a:solidFill>
                        <a:latin typeface="Cambria Math" panose="02040503050406030204" pitchFamily="18" charset="0"/>
                      </a:rPr>
                      <m:t>𝑖</m:t>
                    </m:r>
                  </m:oMath>
                </a14:m>
                <a:r>
                  <a:rPr lang="en-US" sz="2000" dirty="0">
                    <a:solidFill>
                      <a:schemeClr val="tx2"/>
                    </a:solidFill>
                  </a:rPr>
                  <a:t> on the Salop’s circle.</a:t>
                </a:r>
              </a:p>
              <a:p>
                <a:pPr marL="342900" indent="-342900">
                  <a:spcBef>
                    <a:spcPts val="1200"/>
                  </a:spcBef>
                  <a:spcAft>
                    <a:spcPts val="600"/>
                  </a:spcAft>
                  <a:buFont typeface="Arial" panose="020B0604020202020204" pitchFamily="34" charset="0"/>
                  <a:buChar char="•"/>
                </a:pPr>
                <a:endParaRPr lang="en-US" sz="2000" dirty="0">
                  <a:solidFill>
                    <a:schemeClr val="tx2"/>
                  </a:solidFill>
                </a:endParaRPr>
              </a:p>
            </p:txBody>
          </p:sp>
        </mc:Choice>
        <mc:Fallback>
          <p:sp>
            <p:nvSpPr>
              <p:cNvPr id="10" name="TextBox 9">
                <a:extLst>
                  <a:ext uri="{FF2B5EF4-FFF2-40B4-BE49-F238E27FC236}">
                    <a16:creationId xmlns:a16="http://schemas.microsoft.com/office/drawing/2014/main" id="{10C3FDBB-600D-95E9-BD32-256ADB3AF996}"/>
                  </a:ext>
                </a:extLst>
              </p:cNvPr>
              <p:cNvSpPr txBox="1">
                <a:spLocks noRot="1" noChangeAspect="1" noMove="1" noResize="1" noEditPoints="1" noAdjustHandles="1" noChangeArrowheads="1" noChangeShapeType="1" noTextEdit="1"/>
              </p:cNvSpPr>
              <p:nvPr/>
            </p:nvSpPr>
            <p:spPr>
              <a:xfrm>
                <a:off x="628648" y="1687815"/>
                <a:ext cx="7863840" cy="2180084"/>
              </a:xfrm>
              <a:prstGeom prst="rect">
                <a:avLst/>
              </a:prstGeom>
              <a:blipFill>
                <a:blip r:embed="rId2"/>
                <a:stretch>
                  <a:fillRect l="-806" t="-1156"/>
                </a:stretch>
              </a:blipFill>
            </p:spPr>
            <p:txBody>
              <a:bodyPr/>
              <a:lstStyle/>
              <a:p>
                <a:r>
                  <a:rPr lang="en-US">
                    <a:noFill/>
                  </a:rPr>
                  <a:t> </a:t>
                </a:r>
              </a:p>
            </p:txBody>
          </p:sp>
        </mc:Fallback>
      </mc:AlternateContent>
      <p:pic>
        <p:nvPicPr>
          <p:cNvPr id="2" name="Picture 1" descr="A picture containing circle, diagram, line&#10;&#10;Description automatically generated">
            <a:extLst>
              <a:ext uri="{FF2B5EF4-FFF2-40B4-BE49-F238E27FC236}">
                <a16:creationId xmlns:a16="http://schemas.microsoft.com/office/drawing/2014/main" id="{390B1D80-6156-6183-D921-0856062C9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11" y="3925444"/>
            <a:ext cx="2120012" cy="2310269"/>
          </a:xfrm>
          <a:prstGeom prst="rect">
            <a:avLst/>
          </a:prstGeom>
        </p:spPr>
      </p:pic>
      <p:pic>
        <p:nvPicPr>
          <p:cNvPr id="3" name="Picture 2" descr="A picture containing text, diagram, line, plot&#10;&#10;Description automatically generated">
            <a:extLst>
              <a:ext uri="{FF2B5EF4-FFF2-40B4-BE49-F238E27FC236}">
                <a16:creationId xmlns:a16="http://schemas.microsoft.com/office/drawing/2014/main" id="{3C6D86D6-0C2C-E609-7EF8-C223516FA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1" y="4003765"/>
            <a:ext cx="6121982" cy="2153626"/>
          </a:xfrm>
          <a:prstGeom prst="rect">
            <a:avLst/>
          </a:prstGeom>
        </p:spPr>
      </p:pic>
    </p:spTree>
    <p:extLst>
      <p:ext uri="{BB962C8B-B14F-4D97-AF65-F5344CB8AC3E}">
        <p14:creationId xmlns:p14="http://schemas.microsoft.com/office/powerpoint/2010/main" val="335775701"/>
      </p:ext>
    </p:extLst>
  </p:cSld>
  <p:clrMapOvr>
    <a:masterClrMapping/>
  </p:clrMapOvr>
</p:sld>
</file>

<file path=ppt/theme/theme1.xml><?xml version="1.0" encoding="utf-8"?>
<a:theme xmlns:a="http://schemas.openxmlformats.org/drawingml/2006/main" name="Office Theme">
  <a:themeElements>
    <a:clrScheme name="Irene-Default">
      <a:dk1>
        <a:srgbClr val="002D80"/>
      </a:dk1>
      <a:lt1>
        <a:sysClr val="window" lastClr="FFFFFF"/>
      </a:lt1>
      <a:dk2>
        <a:srgbClr val="000000"/>
      </a:dk2>
      <a:lt2>
        <a:srgbClr val="E7E6E6"/>
      </a:lt2>
      <a:accent1>
        <a:srgbClr val="0038A8"/>
      </a:accent1>
      <a:accent2>
        <a:srgbClr val="7490B0"/>
      </a:accent2>
      <a:accent3>
        <a:srgbClr val="9D9D9D"/>
      </a:accent3>
      <a:accent4>
        <a:srgbClr val="75AADB"/>
      </a:accent4>
      <a:accent5>
        <a:srgbClr val="DAEEFB"/>
      </a:accent5>
      <a:accent6>
        <a:srgbClr val="FF9933"/>
      </a:accent6>
      <a:hlink>
        <a:srgbClr val="0563C1"/>
      </a:hlink>
      <a:folHlink>
        <a:srgbClr val="954F72"/>
      </a:folHlink>
    </a:clrScheme>
    <a:fontScheme name="Irene-default">
      <a:majorFont>
        <a:latin typeface="Bodoni MT"/>
        <a:ea typeface=""/>
        <a:cs typeface=""/>
      </a:majorFont>
      <a:minorFont>
        <a:latin typeface="Palatino Linotyp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28232</TotalTime>
  <Words>1252</Words>
  <Application>Microsoft Macintosh PowerPoint</Application>
  <PresentationFormat>On-screen Show (4:3)</PresentationFormat>
  <Paragraphs>129</Paragraphs>
  <Slides>19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Bodoni MT</vt:lpstr>
      <vt:lpstr>Calibri</vt:lpstr>
      <vt:lpstr>Cambria Math</vt:lpstr>
      <vt:lpstr>Palatino Linotype</vt:lpstr>
      <vt:lpstr>Office Theme</vt:lpstr>
      <vt:lpstr>The Effects of Competition on Corporate Sustainability</vt:lpstr>
      <vt:lpstr>Green Production</vt:lpstr>
      <vt:lpstr>Corporate Social Responsibility</vt:lpstr>
      <vt:lpstr>Research Question</vt:lpstr>
      <vt:lpstr>PowerPoint Presentation</vt:lpstr>
      <vt:lpstr>Model and Assumptions</vt:lpstr>
      <vt:lpstr>Model and Assumptions</vt:lpstr>
      <vt:lpstr>Model and Assumptions</vt:lpstr>
      <vt:lpstr>Model and Assumptions</vt:lpstr>
      <vt:lpstr>Monopoly and Duopoly</vt:lpstr>
      <vt:lpstr>Monopoly and Duopoly</vt:lpstr>
      <vt:lpstr>Beyond Two Producers</vt:lpstr>
      <vt:lpstr>Balanced Market</vt:lpstr>
      <vt:lpstr>Balanced Market</vt:lpstr>
      <vt:lpstr>Flexible Production</vt:lpstr>
      <vt:lpstr>Flexible Producers</vt:lpstr>
      <vt:lpstr>Flexible Producers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Irene Lo</dc:creator>
  <cp:lastModifiedBy>Hamilton, Michael</cp:lastModifiedBy>
  <cp:revision>593</cp:revision>
  <dcterms:created xsi:type="dcterms:W3CDTF">2018-04-11T17:52:34Z</dcterms:created>
  <dcterms:modified xsi:type="dcterms:W3CDTF">2023-05-20T17:45:09Z</dcterms:modified>
</cp:coreProperties>
</file>