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312" r:id="rId3"/>
    <p:sldId id="344" r:id="rId4"/>
    <p:sldId id="291" r:id="rId5"/>
    <p:sldId id="340" r:id="rId6"/>
    <p:sldId id="341" r:id="rId7"/>
    <p:sldId id="342" r:id="rId8"/>
    <p:sldId id="343" r:id="rId9"/>
    <p:sldId id="292" r:id="rId10"/>
    <p:sldId id="313" r:id="rId11"/>
    <p:sldId id="314" r:id="rId12"/>
    <p:sldId id="338" r:id="rId13"/>
    <p:sldId id="339" r:id="rId14"/>
    <p:sldId id="293" r:id="rId15"/>
    <p:sldId id="296" r:id="rId16"/>
    <p:sldId id="295" r:id="rId17"/>
    <p:sldId id="294" r:id="rId18"/>
    <p:sldId id="297" r:id="rId19"/>
    <p:sldId id="304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5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E966C-FD3A-DD4F-B745-297CC2302358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ECEE6-0877-C64F-B0B2-2906356C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24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CEE6-0877-C64F-B0B2-2906356CCA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0271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ECEE6-0877-C64F-B0B2-2906356CCA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1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ECEE6-0877-C64F-B0B2-2906356CCA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9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ECEE6-0877-C64F-B0B2-2906356CCA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FBEC-5F3C-4345-9239-58B14D6E4236}" type="datetime1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A6C799-8817-7541-93CB-B8364D786D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6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9B23-2C8D-9E42-AB55-E139B5158577}" type="datetime1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7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E26B-2B76-B54A-A32A-CD9EDB6954D4}" type="datetime1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3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5171-6BE3-3142-A317-29883BAE9912}" type="datetime1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C185-C5B3-8F4A-B109-FC49E348306A}" type="datetime1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C193-978E-4140-B972-C771E00C9A64}" type="datetime1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8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282F-7C6A-F146-A817-585E02175D1A}" type="datetime1">
              <a:rPr lang="en-US" smtClean="0"/>
              <a:t>12/24/20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7663-14AC-1E47-BC8E-F6DFDF4CAC42}" type="datetime1">
              <a:rPr lang="en-US" smtClean="0"/>
              <a:t>12/24/20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F423-64C0-A54B-AAB4-1A28197138CF}" type="datetime1">
              <a:rPr lang="en-US" smtClean="0"/>
              <a:t>12/24/20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8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DBEF-5690-844E-BC0C-CE58AAD23A27}" type="datetime1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A5A8-1EC1-2447-A0D6-C3C8448C1C58}" type="datetime1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D26C2-D56B-8D43-8EAC-FC35BBB41D26}" type="datetime1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17 - Data Processing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BFA77D-526B-7440-B436-028533DF817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10AD8EB-E3EA-4803-B041-CAC626CD6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BUSQOM 1080</a:t>
            </a:r>
            <a:br>
              <a:rPr lang="en-US" dirty="0"/>
            </a:br>
            <a:r>
              <a:rPr lang="en-US" dirty="0"/>
              <a:t>Data Processing I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C7ECFF1-241E-524A-9877-AE56AE55A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Fall 2020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17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Professor: Michael Hamilton</a:t>
            </a:r>
          </a:p>
        </p:txBody>
      </p:sp>
    </p:spTree>
    <p:extLst>
      <p:ext uri="{BB962C8B-B14F-4D97-AF65-F5344CB8AC3E}">
        <p14:creationId xmlns:p14="http://schemas.microsoft.com/office/powerpoint/2010/main" val="191289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Outlier Detection via IQR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284"/>
            <a:ext cx="10515600" cy="4660679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are many ways to test for </a:t>
            </a:r>
            <a:r>
              <a:rPr lang="en-US" i="1" dirty="0"/>
              <a:t>potential</a:t>
            </a:r>
            <a:r>
              <a:rPr lang="en-US" dirty="0"/>
              <a:t> outliers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IQR Test </a:t>
            </a:r>
            <a:r>
              <a:rPr lang="mr-IN" dirty="0"/>
              <a:t>–</a:t>
            </a:r>
            <a:r>
              <a:rPr lang="en-US" dirty="0"/>
              <a:t> A method for outlier detection based on the interquartile range (quartiles are robust to outliers)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IQR = 75% quartile </a:t>
            </a:r>
            <a:r>
              <a:rPr lang="mr-IN" sz="2400" dirty="0"/>
              <a:t>–</a:t>
            </a:r>
            <a:r>
              <a:rPr lang="en-US" sz="2400" dirty="0"/>
              <a:t> 25 % quartile</a:t>
            </a:r>
          </a:p>
          <a:p>
            <a:pPr lvl="1"/>
            <a:r>
              <a:rPr lang="en-US" dirty="0"/>
              <a:t>U = 75% quartile  + 1.5* IQR</a:t>
            </a:r>
          </a:p>
          <a:p>
            <a:pPr lvl="1"/>
            <a:r>
              <a:rPr lang="en-US" dirty="0"/>
              <a:t>L  = 25% quartile -  1.5* IQR</a:t>
            </a:r>
          </a:p>
          <a:p>
            <a:pPr lvl="1"/>
            <a:r>
              <a:rPr lang="en-US" dirty="0"/>
              <a:t>Label data that falls outside of the range [L,U] as an outlier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Three Standard Deviation Rule </a:t>
            </a:r>
            <a:r>
              <a:rPr lang="en-US" dirty="0"/>
              <a:t>– Label points more than three sample standard deviations away from the sample mean as outliers.</a:t>
            </a:r>
          </a:p>
          <a:p>
            <a:r>
              <a:rPr lang="en-US" dirty="0"/>
              <a:t>No test for outliers is perfect</a:t>
            </a:r>
          </a:p>
          <a:p>
            <a:pPr lvl="1"/>
            <a:r>
              <a:rPr lang="en-US" dirty="0"/>
              <a:t>May label rare events as outliers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</p:spTree>
    <p:extLst>
      <p:ext uri="{BB962C8B-B14F-4D97-AF65-F5344CB8AC3E}">
        <p14:creationId xmlns:p14="http://schemas.microsoft.com/office/powerpoint/2010/main" val="95530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6AC6A0D-EF94-4742-B71F-D051C58B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" r="3978"/>
          <a:stretch/>
        </p:blipFill>
        <p:spPr>
          <a:xfrm>
            <a:off x="6552444" y="2163763"/>
            <a:ext cx="5159829" cy="3183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r>
              <a:rPr lang="en-US" dirty="0"/>
              <a:t>: Pruning Outliers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727" y="1510965"/>
            <a:ext cx="711774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Find outliers by hours worked per month: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quants = quantile(</a:t>
            </a:r>
            <a:r>
              <a:rPr lang="en-US" sz="2000" dirty="0" err="1">
                <a:solidFill>
                  <a:srgbClr val="002060"/>
                </a:solidFill>
              </a:rPr>
              <a:t>HR$average_montly_hours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pt-BR" sz="2000" dirty="0" err="1">
                <a:solidFill>
                  <a:srgbClr val="002060"/>
                </a:solidFill>
              </a:rPr>
              <a:t>U</a:t>
            </a:r>
            <a:r>
              <a:rPr lang="pt-BR" sz="2000" dirty="0">
                <a:solidFill>
                  <a:srgbClr val="002060"/>
                </a:solidFill>
              </a:rPr>
              <a:t> = </a:t>
            </a:r>
            <a:r>
              <a:rPr lang="pt-BR" sz="2000" dirty="0" err="1">
                <a:solidFill>
                  <a:srgbClr val="002060"/>
                </a:solidFill>
              </a:rPr>
              <a:t>quants</a:t>
            </a:r>
            <a:r>
              <a:rPr lang="pt-BR" sz="2000" dirty="0">
                <a:solidFill>
                  <a:srgbClr val="002060"/>
                </a:solidFill>
              </a:rPr>
              <a:t>[4] + 1.5*(</a:t>
            </a:r>
            <a:r>
              <a:rPr lang="pt-BR" sz="2000" dirty="0" err="1">
                <a:solidFill>
                  <a:srgbClr val="002060"/>
                </a:solidFill>
              </a:rPr>
              <a:t>quants</a:t>
            </a:r>
            <a:r>
              <a:rPr lang="pt-BR" sz="2000" dirty="0">
                <a:solidFill>
                  <a:srgbClr val="002060"/>
                </a:solidFill>
              </a:rPr>
              <a:t>[4] - </a:t>
            </a:r>
            <a:r>
              <a:rPr lang="pt-BR" sz="2000" dirty="0" err="1">
                <a:solidFill>
                  <a:srgbClr val="002060"/>
                </a:solidFill>
              </a:rPr>
              <a:t>quants</a:t>
            </a:r>
            <a:r>
              <a:rPr lang="pt-BR" sz="2000" dirty="0">
                <a:solidFill>
                  <a:srgbClr val="002060"/>
                </a:solidFill>
              </a:rPr>
              <a:t>[2])</a:t>
            </a:r>
          </a:p>
          <a:p>
            <a:pPr lvl="1"/>
            <a:r>
              <a:rPr lang="pt-BR" sz="2000" dirty="0">
                <a:solidFill>
                  <a:srgbClr val="002060"/>
                </a:solidFill>
              </a:rPr>
              <a:t>L = </a:t>
            </a:r>
            <a:r>
              <a:rPr lang="pt-BR" sz="2000" dirty="0" err="1">
                <a:solidFill>
                  <a:srgbClr val="002060"/>
                </a:solidFill>
              </a:rPr>
              <a:t>quants</a:t>
            </a:r>
            <a:r>
              <a:rPr lang="pt-BR" sz="2000" dirty="0">
                <a:solidFill>
                  <a:srgbClr val="002060"/>
                </a:solidFill>
              </a:rPr>
              <a:t>[2] - 1.5*(</a:t>
            </a:r>
            <a:r>
              <a:rPr lang="pt-BR" sz="2000" dirty="0" err="1">
                <a:solidFill>
                  <a:srgbClr val="002060"/>
                </a:solidFill>
              </a:rPr>
              <a:t>quants</a:t>
            </a:r>
            <a:r>
              <a:rPr lang="pt-BR" sz="2000" dirty="0">
                <a:solidFill>
                  <a:srgbClr val="002060"/>
                </a:solidFill>
              </a:rPr>
              <a:t>[4] - </a:t>
            </a:r>
            <a:r>
              <a:rPr lang="pt-BR" sz="2000" dirty="0" err="1">
                <a:solidFill>
                  <a:srgbClr val="002060"/>
                </a:solidFill>
              </a:rPr>
              <a:t>quants</a:t>
            </a:r>
            <a:r>
              <a:rPr lang="pt-BR" sz="2000" dirty="0">
                <a:solidFill>
                  <a:srgbClr val="002060"/>
                </a:solidFill>
              </a:rPr>
              <a:t>[2])</a:t>
            </a:r>
          </a:p>
          <a:p>
            <a:pPr lvl="1"/>
            <a:r>
              <a:rPr lang="pt-BR" sz="2000" dirty="0" err="1">
                <a:solidFill>
                  <a:srgbClr val="002060"/>
                </a:solidFill>
              </a:rPr>
              <a:t>HR$average_montly_hours</a:t>
            </a:r>
            <a:r>
              <a:rPr lang="pt-BR" sz="2000" dirty="0">
                <a:solidFill>
                  <a:srgbClr val="002060"/>
                </a:solidFill>
              </a:rPr>
              <a:t>&lt; </a:t>
            </a:r>
            <a:r>
              <a:rPr lang="pt-BR" sz="2000" dirty="0" err="1">
                <a:solidFill>
                  <a:srgbClr val="002060"/>
                </a:solidFill>
              </a:rPr>
              <a:t>U</a:t>
            </a:r>
            <a:r>
              <a:rPr lang="pt-BR" sz="2000" dirty="0">
                <a:solidFill>
                  <a:srgbClr val="002060"/>
                </a:solidFill>
              </a:rPr>
              <a:t> &amp; </a:t>
            </a:r>
            <a:r>
              <a:rPr lang="pt-BR" sz="2000" dirty="0" err="1">
                <a:solidFill>
                  <a:srgbClr val="002060"/>
                </a:solidFill>
              </a:rPr>
              <a:t>HR$average_montly_hours</a:t>
            </a:r>
            <a:r>
              <a:rPr lang="pt-BR" sz="2000" dirty="0">
                <a:solidFill>
                  <a:srgbClr val="002060"/>
                </a:solidFill>
              </a:rPr>
              <a:t>&gt; L </a:t>
            </a:r>
          </a:p>
          <a:p>
            <a:pPr lvl="1"/>
            <a:r>
              <a:rPr lang="pt-BR" sz="2000" dirty="0" err="1">
                <a:solidFill>
                  <a:srgbClr val="002060"/>
                </a:solidFill>
              </a:rPr>
              <a:t>HR_clean</a:t>
            </a:r>
            <a:r>
              <a:rPr lang="pt-BR" sz="2000" dirty="0">
                <a:solidFill>
                  <a:srgbClr val="002060"/>
                </a:solidFill>
              </a:rPr>
              <a:t> = HR[</a:t>
            </a:r>
            <a:r>
              <a:rPr lang="pt-BR" sz="2000" dirty="0" err="1">
                <a:solidFill>
                  <a:srgbClr val="002060"/>
                </a:solidFill>
              </a:rPr>
              <a:t>HR$average_montly_hours</a:t>
            </a:r>
            <a:r>
              <a:rPr lang="pt-BR" sz="2000" dirty="0">
                <a:solidFill>
                  <a:srgbClr val="002060"/>
                </a:solidFill>
              </a:rPr>
              <a:t> &lt; </a:t>
            </a:r>
            <a:r>
              <a:rPr lang="pt-BR" sz="2000" dirty="0" err="1">
                <a:solidFill>
                  <a:srgbClr val="002060"/>
                </a:solidFill>
              </a:rPr>
              <a:t>U</a:t>
            </a:r>
            <a:r>
              <a:rPr lang="pt-BR" sz="2000" dirty="0">
                <a:solidFill>
                  <a:srgbClr val="002060"/>
                </a:solidFill>
              </a:rPr>
              <a:t> &amp; </a:t>
            </a:r>
            <a:r>
              <a:rPr lang="pt-BR" sz="2000" dirty="0" err="1">
                <a:solidFill>
                  <a:srgbClr val="002060"/>
                </a:solidFill>
              </a:rPr>
              <a:t>HR$average_montly_hours</a:t>
            </a:r>
            <a:r>
              <a:rPr lang="pt-BR" sz="2000" dirty="0">
                <a:solidFill>
                  <a:srgbClr val="002060"/>
                </a:solidFill>
              </a:rPr>
              <a:t>&gt; L,]</a:t>
            </a:r>
          </a:p>
          <a:p>
            <a:pPr lvl="1"/>
            <a:r>
              <a:rPr lang="pt-BR" sz="2000" dirty="0">
                <a:solidFill>
                  <a:srgbClr val="002060"/>
                </a:solidFill>
              </a:rPr>
              <a:t>par(</a:t>
            </a:r>
            <a:r>
              <a:rPr lang="pt-BR" sz="2000" dirty="0" err="1">
                <a:solidFill>
                  <a:srgbClr val="002060"/>
                </a:solidFill>
              </a:rPr>
              <a:t>mfrow</a:t>
            </a:r>
            <a:r>
              <a:rPr lang="pt-BR" sz="2000" dirty="0">
                <a:solidFill>
                  <a:srgbClr val="002060"/>
                </a:solidFill>
              </a:rPr>
              <a:t> = </a:t>
            </a:r>
            <a:r>
              <a:rPr lang="pt-BR" sz="2000" dirty="0" err="1">
                <a:solidFill>
                  <a:srgbClr val="002060"/>
                </a:solidFill>
              </a:rPr>
              <a:t>c</a:t>
            </a:r>
            <a:r>
              <a:rPr lang="pt-BR" sz="2000" dirty="0">
                <a:solidFill>
                  <a:srgbClr val="002060"/>
                </a:solidFill>
              </a:rPr>
              <a:t>(1,2))</a:t>
            </a:r>
          </a:p>
          <a:p>
            <a:pPr lvl="1"/>
            <a:r>
              <a:rPr lang="pt-BR" sz="2000" dirty="0" err="1">
                <a:solidFill>
                  <a:srgbClr val="002060"/>
                </a:solidFill>
              </a:rPr>
              <a:t>boxplot</a:t>
            </a:r>
            <a:r>
              <a:rPr lang="pt-BR" sz="2000" dirty="0">
                <a:solidFill>
                  <a:srgbClr val="002060"/>
                </a:solidFill>
              </a:rPr>
              <a:t>(</a:t>
            </a:r>
            <a:r>
              <a:rPr lang="pt-BR" sz="2000" dirty="0" err="1">
                <a:solidFill>
                  <a:srgbClr val="002060"/>
                </a:solidFill>
              </a:rPr>
              <a:t>HR$average_montly_hours</a:t>
            </a:r>
            <a:r>
              <a:rPr lang="pt-BR" sz="2000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pt-BR" sz="2000" dirty="0" err="1">
                <a:solidFill>
                  <a:srgbClr val="002060"/>
                </a:solidFill>
              </a:rPr>
              <a:t>boxplot</a:t>
            </a:r>
            <a:r>
              <a:rPr lang="pt-BR" sz="2000" dirty="0">
                <a:solidFill>
                  <a:srgbClr val="002060"/>
                </a:solidFill>
              </a:rPr>
              <a:t>(</a:t>
            </a:r>
            <a:r>
              <a:rPr lang="pt-BR" sz="2000" dirty="0" err="1">
                <a:solidFill>
                  <a:srgbClr val="002060"/>
                </a:solidFill>
              </a:rPr>
              <a:t>HR_clean$average_montly_hours</a:t>
            </a:r>
            <a:r>
              <a:rPr lang="pt-BR" sz="2000" dirty="0">
                <a:solidFill>
                  <a:srgbClr val="002060"/>
                </a:solidFill>
              </a:rPr>
              <a:t>)</a:t>
            </a:r>
          </a:p>
          <a:p>
            <a:r>
              <a:rPr lang="pt-BR" sz="2000" dirty="0" err="1"/>
              <a:t>Turns</a:t>
            </a:r>
            <a:r>
              <a:rPr lang="pt-BR" sz="2000" dirty="0"/>
              <a:t> out </a:t>
            </a:r>
            <a:r>
              <a:rPr lang="pt-BR" sz="2000" dirty="0" err="1"/>
              <a:t>there’s</a:t>
            </a:r>
            <a:r>
              <a:rPr lang="pt-BR" sz="2000" dirty="0"/>
              <a:t> no outliers in </a:t>
            </a:r>
            <a:r>
              <a:rPr lang="pt-BR" sz="2000" dirty="0" err="1"/>
              <a:t>this</a:t>
            </a:r>
            <a:r>
              <a:rPr lang="pt-BR" sz="2000" dirty="0"/>
              <a:t> data (</a:t>
            </a:r>
            <a:r>
              <a:rPr lang="pt-BR" sz="2000" dirty="0" err="1"/>
              <a:t>by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IQR </a:t>
            </a:r>
            <a:r>
              <a:rPr lang="pt-BR" sz="2000" dirty="0" err="1"/>
              <a:t>rule</a:t>
            </a:r>
            <a:r>
              <a:rPr lang="pt-BR" sz="2000" dirty="0"/>
              <a:t>)!</a:t>
            </a:r>
          </a:p>
          <a:p>
            <a:pPr lvl="1"/>
            <a:endParaRPr lang="pt-BR" sz="2000" dirty="0">
              <a:solidFill>
                <a:srgbClr val="002060"/>
              </a:solidFill>
            </a:endParaRPr>
          </a:p>
          <a:p>
            <a:pPr lvl="1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17 - Data Processing I</a:t>
            </a:r>
          </a:p>
        </p:txBody>
      </p:sp>
    </p:spTree>
    <p:extLst>
      <p:ext uri="{BB962C8B-B14F-4D97-AF65-F5344CB8AC3E}">
        <p14:creationId xmlns:p14="http://schemas.microsoft.com/office/powerpoint/2010/main" val="115045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Preprocessing - Data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Def: Normalization</a:t>
                </a:r>
                <a:r>
                  <a:rPr lang="en-US" dirty="0"/>
                  <a:t> – Translate and scale the data has it has sample mean 0 and sample standard deviation 1.</a:t>
                </a:r>
              </a:p>
              <a:p>
                <a:pPr lvl="1"/>
                <a:r>
                  <a:rPr lang="en-US" dirty="0"/>
                  <a:t>Method: Given vector of data </a:t>
                </a:r>
                <a:r>
                  <a:rPr lang="en-US" b="1" dirty="0"/>
                  <a:t>d</a:t>
                </a:r>
                <a:r>
                  <a:rPr lang="en-US" dirty="0"/>
                  <a:t> with mean μ and </a:t>
                </a:r>
                <a:r>
                  <a:rPr lang="en-US" dirty="0" err="1"/>
                  <a:t>sd</a:t>
                </a:r>
                <a:r>
                  <a:rPr lang="en-US" dirty="0"/>
                  <a:t> </a:t>
                </a:r>
                <a:r>
                  <a:rPr lang="en-US" dirty="0" err="1"/>
                  <a:t>σ</a:t>
                </a:r>
                <a:r>
                  <a:rPr lang="en-US" dirty="0"/>
                  <a:t>, standardize by replacing </a:t>
                </a:r>
                <a:r>
                  <a:rPr lang="en-US" b="1" dirty="0"/>
                  <a:t>d</a:t>
                </a:r>
                <a:r>
                  <a:rPr lang="en-US" dirty="0"/>
                  <a:t> with </a:t>
                </a:r>
                <a:r>
                  <a:rPr lang="en-US" b="1" dirty="0"/>
                  <a:t>d’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charset="0"/>
                          </a:rPr>
                          <m:t>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dirty="0"/>
                          <m:t>μ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σ</m:t>
                        </m:r>
                      </m:den>
                    </m:f>
                  </m:oMath>
                </a14:m>
                <a:r>
                  <a:rPr lang="en-US" b="1" dirty="0"/>
                  <a:t>. d’ </a:t>
                </a:r>
                <a:r>
                  <a:rPr lang="en-US" dirty="0"/>
                  <a:t> has mean 0 and </a:t>
                </a:r>
                <a:r>
                  <a:rPr lang="en-US" dirty="0" err="1"/>
                  <a:t>sd</a:t>
                </a:r>
                <a:r>
                  <a:rPr lang="en-US" dirty="0"/>
                  <a:t> of 1.</a:t>
                </a:r>
                <a:endParaRPr lang="en-US" b="1" dirty="0"/>
              </a:p>
              <a:p>
                <a:r>
                  <a:rPr lang="en-US" dirty="0"/>
                  <a:t>Normalizing data puts all numeric data on the same </a:t>
                </a:r>
                <a:r>
                  <a:rPr lang="en-US" b="1" dirty="0"/>
                  <a:t>scale</a:t>
                </a:r>
                <a:r>
                  <a:rPr lang="en-US" dirty="0"/>
                  <a:t> so that no single variable/feature has larger weight than the other.</a:t>
                </a:r>
                <a:endParaRPr lang="en-US" b="1" dirty="0"/>
              </a:p>
              <a:p>
                <a:pPr lvl="1"/>
                <a:r>
                  <a:rPr lang="en-US" dirty="0"/>
                  <a:t>For linear regression this has no impact, the coefficients of the model will simply adjust in the normalization</a:t>
                </a:r>
              </a:p>
              <a:p>
                <a:pPr lvl="1"/>
                <a:r>
                  <a:rPr lang="en-US" dirty="0"/>
                  <a:t>Will be important later in the class for supervised/unsupervised learning</a:t>
                </a:r>
              </a:p>
              <a:p>
                <a:r>
                  <a:rPr lang="en-US" dirty="0"/>
                  <a:t>Normalizing also improves the numerical accuracy of R, may make code run faster, reduce singularities, etc.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86" t="-3099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18 - Data Processing II</a:t>
            </a:r>
          </a:p>
        </p:txBody>
      </p:sp>
    </p:spTree>
    <p:extLst>
      <p:ext uri="{BB962C8B-B14F-4D97-AF65-F5344CB8AC3E}">
        <p14:creationId xmlns:p14="http://schemas.microsoft.com/office/powerpoint/2010/main" val="31222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Normalization using scale()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12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 R the scale() function will normalize our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normalize whole </a:t>
            </a:r>
            <a:r>
              <a:rPr lang="en-US" dirty="0" err="1"/>
              <a:t>data.frames</a:t>
            </a:r>
            <a:r>
              <a:rPr lang="en-US" dirty="0"/>
              <a:t> (note scale can only take in numeric features! Also note </a:t>
            </a:r>
            <a:r>
              <a:rPr lang="en-US" u="sng" dirty="0"/>
              <a:t>it returns a matrix not a </a:t>
            </a:r>
            <a:r>
              <a:rPr lang="en-US" u="sng" dirty="0" err="1"/>
              <a:t>data.frame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18 - Data Processing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52" y="2136204"/>
            <a:ext cx="7851156" cy="1572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9" b="50000"/>
          <a:stretch/>
        </p:blipFill>
        <p:spPr>
          <a:xfrm>
            <a:off x="2191952" y="4990446"/>
            <a:ext cx="6337300" cy="13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9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u="sng" dirty="0">
                <a:effectLst/>
              </a:rPr>
              <a:t>Preprocessing - Transformations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24765"/>
            <a:ext cx="10515600" cy="4351338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Problem</a:t>
            </a:r>
            <a:r>
              <a:rPr lang="en-US" dirty="0">
                <a:effectLst/>
              </a:rPr>
              <a:t>: Sometimes the data might not fit the assumptions of a particular test</a:t>
            </a:r>
            <a:r>
              <a:rPr lang="en-US" dirty="0"/>
              <a:t> or regression.</a:t>
            </a:r>
          </a:p>
          <a:p>
            <a:pPr lvl="1"/>
            <a:r>
              <a:rPr lang="en-US" dirty="0"/>
              <a:t>Stabilize Variance (across observations)</a:t>
            </a:r>
          </a:p>
          <a:p>
            <a:pPr lvl="1"/>
            <a:r>
              <a:rPr lang="en-US" dirty="0"/>
              <a:t>Remove Curvature (in the residuals)</a:t>
            </a:r>
          </a:p>
          <a:p>
            <a:pPr lvl="1"/>
            <a:r>
              <a:rPr lang="en-US" dirty="0"/>
              <a:t>Remove Asymmetry</a:t>
            </a:r>
          </a:p>
          <a:p>
            <a:r>
              <a:rPr lang="en-US" b="1" dirty="0"/>
              <a:t>Solution Idea</a:t>
            </a:r>
            <a:r>
              <a:rPr lang="en-US" dirty="0"/>
              <a:t>: </a:t>
            </a:r>
            <a:r>
              <a:rPr lang="en-US" dirty="0">
                <a:effectLst/>
              </a:rPr>
              <a:t> Transform the response data </a:t>
            </a:r>
            <a:r>
              <a:rPr lang="en-US" dirty="0"/>
              <a:t>by some function so that the assumptions are satisfied.</a:t>
            </a:r>
            <a:endParaRPr lang="en-US" dirty="0">
              <a:effectLst/>
            </a:endParaRPr>
          </a:p>
          <a:p>
            <a:r>
              <a:rPr lang="en-US" u="sng" dirty="0"/>
              <a:t>Why</a:t>
            </a:r>
            <a:r>
              <a:rPr lang="en-US" dirty="0"/>
              <a:t>? Since the scale of measurement is arbitrary, it is valid to transform a variable into a scale that best satisfies the assumptions of the analysis.</a:t>
            </a:r>
            <a:endParaRPr lang="en-US" dirty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</p:spTree>
    <p:extLst>
      <p:ext uri="{BB962C8B-B14F-4D97-AF65-F5344CB8AC3E}">
        <p14:creationId xmlns:p14="http://schemas.microsoft.com/office/powerpoint/2010/main" val="38014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u="sng" dirty="0">
                <a:effectLst/>
              </a:rPr>
              <a:t>Quick Review of Logarithms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24001" y="2987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2563682" y="1666527"/>
          <a:ext cx="60960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3" imgW="1511300" imgH="241300" progId="Equation.3">
                  <p:embed/>
                </p:oleObj>
              </mc:Choice>
              <mc:Fallback>
                <p:oleObj name="Equation" r:id="rId3" imgW="1511300" imgH="241300" progId="Equation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682" y="1666527"/>
                        <a:ext cx="609600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2563682" y="3700463"/>
          <a:ext cx="23876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5" imgW="596900" imgH="177800" progId="Equation.3">
                  <p:embed/>
                </p:oleObj>
              </mc:Choice>
              <mc:Fallback>
                <p:oleObj name="Equation" r:id="rId5" imgW="596900" imgH="177800" progId="Equation.3">
                  <p:embed/>
                  <p:pic>
                    <p:nvPicPr>
                      <p:cNvPr id="471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682" y="3700463"/>
                        <a:ext cx="23876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1524001" y="30538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2563682" y="4557713"/>
          <a:ext cx="23876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7" imgW="596900" imgH="177800" progId="Equation.3">
                  <p:embed/>
                </p:oleObj>
              </mc:Choice>
              <mc:Fallback>
                <p:oleObj name="Equation" r:id="rId7" imgW="596900" imgH="177800" progId="Equation.3">
                  <p:embed/>
                  <p:pic>
                    <p:nvPicPr>
                      <p:cNvPr id="942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682" y="4557713"/>
                        <a:ext cx="23876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2563682" y="5262563"/>
          <a:ext cx="27940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9" imgW="698500" imgH="203200" progId="Equation.3">
                  <p:embed/>
                </p:oleObj>
              </mc:Choice>
              <mc:Fallback>
                <p:oleObj name="Equation" r:id="rId9" imgW="698500" imgH="203200" progId="Equation.3">
                  <p:embed/>
                  <p:pic>
                    <p:nvPicPr>
                      <p:cNvPr id="942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682" y="5262563"/>
                        <a:ext cx="27940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3682" y="2715280"/>
            <a:ext cx="5097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log(ab) = log(a) + log(b)</a:t>
            </a:r>
          </a:p>
        </p:txBody>
      </p:sp>
    </p:spTree>
    <p:extLst>
      <p:ext uri="{BB962C8B-B14F-4D97-AF65-F5344CB8AC3E}">
        <p14:creationId xmlns:p14="http://schemas.microsoft.com/office/powerpoint/2010/main" val="300181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u="sng" dirty="0">
                <a:effectLst/>
              </a:rPr>
              <a:t>The Log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49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678656"/>
                <a:ext cx="10515600" cy="4351338"/>
              </a:xfrm>
              <a:noFill/>
              <a:ln/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>
                    <a:effectLst/>
                  </a:rPr>
                  <a:t>Problem</a:t>
                </a:r>
                <a:r>
                  <a:rPr lang="en-US" dirty="0">
                    <a:effectLst/>
                  </a:rPr>
                  <a:t>: Suppose you predict Y as a </a:t>
                </a:r>
                <a:r>
                  <a:rPr lang="en-US" dirty="0"/>
                  <a:t>linear function of X and you </a:t>
                </a:r>
                <a:r>
                  <a:rPr lang="en-US" dirty="0">
                    <a:effectLst/>
                  </a:rPr>
                  <a:t>suspect that the variance in the residuals increases for larger values of x.</a:t>
                </a:r>
              </a:p>
              <a:p>
                <a:pPr lvl="1"/>
                <a:r>
                  <a:rPr lang="en-US" dirty="0"/>
                  <a:t>I.e. when x = 10, </a:t>
                </a:r>
                <a:r>
                  <a:rPr lang="en-US" dirty="0" err="1"/>
                  <a:t>avg</a:t>
                </a:r>
                <a:r>
                  <a:rPr lang="en-US" dirty="0"/>
                  <a:t> error is 1; when x = 100, </a:t>
                </a:r>
                <a:r>
                  <a:rPr lang="en-US" dirty="0" err="1"/>
                  <a:t>avg</a:t>
                </a:r>
                <a:r>
                  <a:rPr lang="en-US" dirty="0"/>
                  <a:t> error is 10</a:t>
                </a:r>
                <a:endParaRPr lang="en-US" dirty="0">
                  <a:effectLst/>
                </a:endParaRPr>
              </a:p>
              <a:p>
                <a:pPr lvl="1"/>
                <a:r>
                  <a:rPr lang="en-US" dirty="0"/>
                  <a:t>This violates our constant residuals in the model!</a:t>
                </a:r>
                <a:endParaRPr lang="en-US" dirty="0">
                  <a:effectLst/>
                </a:endParaRPr>
              </a:p>
              <a:p>
                <a:endParaRPr lang="en-US" dirty="0">
                  <a:effectLst/>
                </a:endParaRPr>
              </a:p>
              <a:p>
                <a:r>
                  <a:rPr lang="en-US" dirty="0">
                    <a:effectLst/>
                  </a:rPr>
                  <a:t>Possible cause:</a:t>
                </a:r>
              </a:p>
              <a:p>
                <a:pPr lvl="1"/>
                <a:r>
                  <a:rPr lang="en-US" dirty="0"/>
                  <a:t>True underlying model does not look like y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>
                    <a:effectLst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>
                    <a:effectLst/>
                  </a:rPr>
                  <a:t>x + </a:t>
                </a:r>
                <a:r>
                  <a:rPr lang="en-US" dirty="0" err="1">
                    <a:effectLst/>
                  </a:rPr>
                  <a:t>ε</a:t>
                </a:r>
                <a:endParaRPr lang="en-US" dirty="0">
                  <a:effectLst/>
                </a:endParaRPr>
              </a:p>
              <a:p>
                <a:pPr lvl="1"/>
                <a:r>
                  <a:rPr lang="en-US" dirty="0"/>
                  <a:t>Perhaps instead looks like y = e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aseline="30000">
                        <a:solidFill>
                          <a:srgbClr val="000000"/>
                        </a:solidFill>
                        <a:latin typeface="Cambria Math" charset="0"/>
                      </a:rPr>
                      <m:t>0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baseline="30000" dirty="0"/>
                  <a:t>+ </a:t>
                </a:r>
                <a14:m>
                  <m:oMath xmlns:m="http://schemas.openxmlformats.org/officeDocument/2006/math">
                    <m:r>
                      <a:rPr lang="en-US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aseline="30000">
                        <a:solidFill>
                          <a:srgbClr val="000000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baseline="30000" dirty="0"/>
                  <a:t>x</a:t>
                </a:r>
                <a:r>
                  <a:rPr lang="en-US" baseline="30000" dirty="0">
                    <a:effectLst/>
                  </a:rPr>
                  <a:t> </a:t>
                </a:r>
                <a:r>
                  <a:rPr lang="en-US" dirty="0" err="1"/>
                  <a:t>ε</a:t>
                </a:r>
                <a:r>
                  <a:rPr lang="en-US" dirty="0"/>
                  <a:t>    i.e. multiplicative error!</a:t>
                </a:r>
                <a:endParaRPr lang="en-US" baseline="30000" dirty="0">
                  <a:effectLst/>
                </a:endParaRPr>
              </a:p>
              <a:p>
                <a:endParaRPr lang="en-US" dirty="0"/>
              </a:p>
              <a:p>
                <a:r>
                  <a:rPr lang="en-US" b="1" dirty="0">
                    <a:effectLst/>
                  </a:rPr>
                  <a:t>Log Transform</a:t>
                </a:r>
                <a:r>
                  <a:rPr lang="en-US" dirty="0">
                    <a:effectLst/>
                  </a:rPr>
                  <a:t>: Take the log of the data</a:t>
                </a:r>
              </a:p>
              <a:p>
                <a:r>
                  <a:rPr lang="en-US" dirty="0"/>
                  <a:t>True model is then: log(y) = log(e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aseline="30000" dirty="0"/>
                  <a:t>+x </a:t>
                </a:r>
                <a:r>
                  <a:rPr lang="en-US" dirty="0" err="1"/>
                  <a:t>ε</a:t>
                </a:r>
                <a:r>
                  <a:rPr lang="en-US" dirty="0"/>
                  <a:t> 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/>
                  <a:t>x + log(</a:t>
                </a:r>
                <a:r>
                  <a:rPr lang="en-US" dirty="0" err="1"/>
                  <a:t>ε</a:t>
                </a:r>
                <a:r>
                  <a:rPr lang="en-US" dirty="0"/>
                  <a:t>)</a:t>
                </a:r>
                <a:endParaRPr lang="en-US" dirty="0">
                  <a:effectLst/>
                </a:endParaRPr>
              </a:p>
              <a:p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634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8656"/>
                <a:ext cx="10515600" cy="4351338"/>
              </a:xfrm>
              <a:blipFill>
                <a:blip r:embed="rId2"/>
                <a:stretch>
                  <a:fillRect l="-965" t="-408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</p:spTree>
    <p:extLst>
      <p:ext uri="{BB962C8B-B14F-4D97-AF65-F5344CB8AC3E}">
        <p14:creationId xmlns:p14="http://schemas.microsoft.com/office/powerpoint/2010/main" val="227085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22" y="4070351"/>
            <a:ext cx="4391778" cy="3173414"/>
          </a:xfrm>
          <a:prstGeom prst="rect">
            <a:avLst/>
          </a:prstGeom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u="sng" dirty="0">
                <a:effectLst/>
              </a:rPr>
              <a:t>The Log Transformation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28776"/>
            <a:ext cx="10515600" cy="4351338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/>
              <a:t>General Case</a:t>
            </a:r>
            <a:r>
              <a:rPr lang="en-US" dirty="0"/>
              <a:t>:</a:t>
            </a:r>
            <a:r>
              <a:rPr lang="en-US" dirty="0">
                <a:effectLst/>
              </a:rPr>
              <a:t> When your data is right skewed (which is usually the case with real data) then you can use a decelerating transformation like the log() function.</a:t>
            </a:r>
            <a:endParaRPr lang="en-US" dirty="0"/>
          </a:p>
          <a:p>
            <a:r>
              <a:rPr lang="en-US" u="sng" dirty="0"/>
              <a:t>Artificial 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&gt; exam = </a:t>
            </a:r>
            <a:r>
              <a:rPr lang="en-US" dirty="0" err="1"/>
              <a:t>read.table</a:t>
            </a:r>
            <a:r>
              <a:rPr lang="en-US" dirty="0"/>
              <a:t>("Midterm2016.txt", </a:t>
            </a:r>
            <a:r>
              <a:rPr lang="en-US" dirty="0" err="1"/>
              <a:t>sep</a:t>
            </a:r>
            <a:r>
              <a:rPr lang="en-US" dirty="0"/>
              <a:t> = "\t", header = T)</a:t>
            </a:r>
          </a:p>
          <a:p>
            <a:pPr lvl="1"/>
            <a:r>
              <a:rPr lang="en-US" dirty="0"/>
              <a:t>&gt; model = lm(</a:t>
            </a:r>
            <a:r>
              <a:rPr lang="en-US" dirty="0" err="1"/>
              <a:t>exam$AGE</a:t>
            </a:r>
            <a:r>
              <a:rPr lang="en-US" dirty="0"/>
              <a:t>*</a:t>
            </a:r>
            <a:r>
              <a:rPr lang="en-US" dirty="0" err="1"/>
              <a:t>exam$INCOME</a:t>
            </a:r>
            <a:r>
              <a:rPr lang="en-US" dirty="0"/>
              <a:t> ~ INCOME + </a:t>
            </a:r>
            <a:r>
              <a:rPr lang="en-US" dirty="0" err="1"/>
              <a:t>job.prestige</a:t>
            </a:r>
            <a:r>
              <a:rPr lang="en-US" dirty="0"/>
              <a:t>, data = exam)</a:t>
            </a:r>
          </a:p>
          <a:p>
            <a:pPr lvl="1"/>
            <a:r>
              <a:rPr lang="en-US" dirty="0"/>
              <a:t>&gt; par(</a:t>
            </a:r>
            <a:r>
              <a:rPr lang="en-US" dirty="0" err="1"/>
              <a:t>mfrow</a:t>
            </a:r>
            <a:r>
              <a:rPr lang="en-US" dirty="0"/>
              <a:t> = c(2,2))</a:t>
            </a:r>
          </a:p>
          <a:p>
            <a:pPr lvl="1"/>
            <a:r>
              <a:rPr lang="en-US" dirty="0"/>
              <a:t>&gt; plot(model)</a:t>
            </a:r>
          </a:p>
          <a:p>
            <a:pPr lvl="1"/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</p:spTree>
    <p:extLst>
      <p:ext uri="{BB962C8B-B14F-4D97-AF65-F5344CB8AC3E}">
        <p14:creationId xmlns:p14="http://schemas.microsoft.com/office/powerpoint/2010/main" val="371713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The Log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690688"/>
            <a:ext cx="11239500" cy="4351338"/>
          </a:xfrm>
        </p:spPr>
        <p:txBody>
          <a:bodyPr>
            <a:normAutofit/>
          </a:bodyPr>
          <a:lstStyle/>
          <a:p>
            <a:r>
              <a:rPr lang="en-US" b="1" dirty="0"/>
              <a:t>General Rule</a:t>
            </a:r>
            <a:r>
              <a:rPr lang="en-US" dirty="0"/>
              <a:t>:  If ratio of largest measurement to smallest measurement is greater than 10, the log scale may be more convenient.</a:t>
            </a:r>
          </a:p>
          <a:p>
            <a:r>
              <a:rPr lang="en-US" dirty="0"/>
              <a:t>Variables already measured in log-scale</a:t>
            </a:r>
          </a:p>
          <a:p>
            <a:pPr lvl="1"/>
            <a:r>
              <a:rPr lang="en-US" dirty="0"/>
              <a:t>Acidity (pH)</a:t>
            </a:r>
          </a:p>
          <a:p>
            <a:pPr lvl="1"/>
            <a:r>
              <a:rPr lang="en-US" dirty="0"/>
              <a:t>Earthquakes (Richter)</a:t>
            </a:r>
          </a:p>
          <a:p>
            <a:r>
              <a:rPr lang="en-US" dirty="0"/>
              <a:t>Final Notes:</a:t>
            </a:r>
          </a:p>
          <a:p>
            <a:pPr lvl="1"/>
            <a:r>
              <a:rPr lang="en-US" dirty="0"/>
              <a:t>You can only take log of positive numbers</a:t>
            </a:r>
          </a:p>
          <a:p>
            <a:pPr lvl="1"/>
            <a:r>
              <a:rPr lang="en-US" dirty="0"/>
              <a:t>Can add a constant to the data if there are zeros or negative numbers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But this is dangerous because the value of the constant will impact the distribution of the 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</p:spTree>
    <p:extLst>
      <p:ext uri="{BB962C8B-B14F-4D97-AF65-F5344CB8AC3E}">
        <p14:creationId xmlns:p14="http://schemas.microsoft.com/office/powerpoint/2010/main" val="39129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Other Transformations that 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467"/>
            <a:ext cx="9544291" cy="4572000"/>
          </a:xfrm>
        </p:spPr>
        <p:txBody>
          <a:bodyPr>
            <a:normAutofit/>
          </a:bodyPr>
          <a:lstStyle/>
          <a:p>
            <a:r>
              <a:rPr lang="en-US" dirty="0"/>
              <a:t>√y			used with counts</a:t>
            </a:r>
          </a:p>
          <a:p>
            <a:r>
              <a:rPr lang="en-US" dirty="0"/>
              <a:t>1/y			used with waiting times</a:t>
            </a:r>
          </a:p>
          <a:p>
            <a:r>
              <a:rPr lang="en-US" dirty="0"/>
              <a:t>log[y/(1-y)]	logit: used with proportions </a:t>
            </a:r>
          </a:p>
          <a:p>
            <a:endParaRPr lang="en-US" dirty="0"/>
          </a:p>
          <a:p>
            <a:r>
              <a:rPr lang="en-US" dirty="0"/>
              <a:t>Procedures are available to select transformations, but we usually use a more common transformation</a:t>
            </a:r>
          </a:p>
          <a:p>
            <a:r>
              <a:rPr lang="en-US" i="1" dirty="0"/>
              <a:t>Opinion of your instructor:</a:t>
            </a:r>
            <a:r>
              <a:rPr lang="en-US" dirty="0"/>
              <a:t> these sorts of data transformations are more art than science. Be judicious with your transformations.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</p:spTree>
    <p:extLst>
      <p:ext uri="{BB962C8B-B14F-4D97-AF65-F5344CB8AC3E}">
        <p14:creationId xmlns:p14="http://schemas.microsoft.com/office/powerpoint/2010/main" val="259028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CC8B6-CC04-4E01-B6BF-C398277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1E6AE3-3339-A243-950E-925F7784C554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8688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Lecture 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C81216-82B9-0746-AABB-4361EC77ACA6}"/>
              </a:ext>
            </a:extLst>
          </p:cNvPr>
          <p:cNvSpPr txBox="1">
            <a:spLocks/>
          </p:cNvSpPr>
          <p:nvPr/>
        </p:nvSpPr>
        <p:spPr>
          <a:xfrm>
            <a:off x="698965" y="1491569"/>
            <a:ext cx="11138807" cy="469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Today</a:t>
            </a:r>
            <a:r>
              <a:rPr lang="en-US" dirty="0"/>
              <a:t>: Data Cleaning and Processing Methods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Loading in data: </a:t>
            </a:r>
            <a:r>
              <a:rPr lang="en-US" dirty="0" err="1"/>
              <a:t>read.table</a:t>
            </a:r>
            <a:r>
              <a:rPr lang="en-US" dirty="0"/>
              <a:t>(), </a:t>
            </a:r>
            <a:r>
              <a:rPr lang="en-US" dirty="0" err="1"/>
              <a:t>read.csv</a:t>
            </a:r>
            <a:r>
              <a:rPr lang="en-US" dirty="0"/>
              <a:t>() [5 Mins]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Sorting and Sampling data [5 Mins]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Transformations of data [20 Mins]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Outlier detection [10 Mins]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Normalization [5 Mins]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Log transformations [5 Mins]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0496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 Short Table of Problems and Fixes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51CFBF-90C1-4729-8CB9-21B874C46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780" y="1825625"/>
            <a:ext cx="7100439" cy="435133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</p:spTree>
    <p:extLst>
      <p:ext uri="{BB962C8B-B14F-4D97-AF65-F5344CB8AC3E}">
        <p14:creationId xmlns:p14="http://schemas.microsoft.com/office/powerpoint/2010/main" val="7153476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4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ED890F-0188-4F4C-9B94-7A4D7FDA73E6}" type="slidenum">
              <a:rPr lang="en-US" altLang="en-US" sz="1400"/>
              <a:pPr eaLnBrk="1" hangingPunct="1"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F6CCE-B5C5-4651-979C-B6D9322E7B2D}"/>
              </a:ext>
            </a:extLst>
          </p:cNvPr>
          <p:cNvSpPr/>
          <p:nvPr/>
        </p:nvSpPr>
        <p:spPr>
          <a:xfrm>
            <a:off x="838200" y="1238209"/>
            <a:ext cx="7364837" cy="2239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Save </a:t>
            </a:r>
            <a:r>
              <a:rPr lang="en-US" sz="2400" b="1" dirty="0" err="1"/>
              <a:t>HR_data.txt</a:t>
            </a:r>
            <a:r>
              <a:rPr lang="en-US" sz="2400" b="1" dirty="0"/>
              <a:t> </a:t>
            </a:r>
            <a:r>
              <a:rPr lang="en-US" sz="2400" dirty="0"/>
              <a:t>in your working directory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HR =</a:t>
            </a:r>
            <a:r>
              <a:rPr lang="en-US" sz="2400" dirty="0" err="1"/>
              <a:t>read.table</a:t>
            </a:r>
            <a:r>
              <a:rPr lang="en-US" sz="2400" dirty="0"/>
              <a:t>(”</a:t>
            </a:r>
            <a:r>
              <a:rPr lang="en-US" sz="2400" dirty="0" err="1"/>
              <a:t>HR_data.txt</a:t>
            </a:r>
            <a:r>
              <a:rPr lang="en-US" sz="2400" dirty="0"/>
              <a:t>", </a:t>
            </a:r>
            <a:r>
              <a:rPr lang="en-US" sz="2400" dirty="0" err="1"/>
              <a:t>sep</a:t>
            </a:r>
            <a:r>
              <a:rPr lang="en-US" sz="2400" dirty="0"/>
              <a:t> = "\t", header = 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14,999 observations about employees at a company.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E79BFD-A873-6142-BC13-A998E0C68FFF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8688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Data for lecture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B731EE7-E448-1340-BDA1-C84A5EB6F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3192371"/>
            <a:ext cx="7251700" cy="289560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510B3CB-FDF1-7047-9AE1-4A18172D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Lecture 17 - Data Processing I</a:t>
            </a:r>
          </a:p>
        </p:txBody>
      </p:sp>
    </p:spTree>
    <p:extLst>
      <p:ext uri="{BB962C8B-B14F-4D97-AF65-F5344CB8AC3E}">
        <p14:creationId xmlns:p14="http://schemas.microsoft.com/office/powerpoint/2010/main" val="182367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Loading 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read.table</a:t>
            </a:r>
            <a:r>
              <a:rPr lang="en-US" dirty="0"/>
              <a:t>() - is a multipurpose work-horse function in base R for importing data.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read.table</a:t>
            </a:r>
            <a:r>
              <a:rPr lang="en-US" dirty="0"/>
              <a:t>("</a:t>
            </a:r>
            <a:r>
              <a:rPr lang="en-US" dirty="0" err="1"/>
              <a:t>mydata.txt</a:t>
            </a:r>
            <a:r>
              <a:rPr lang="en-US" dirty="0"/>
              <a:t>", </a:t>
            </a:r>
            <a:r>
              <a:rPr lang="en-US" dirty="0" err="1"/>
              <a:t>sep</a:t>
            </a:r>
            <a:r>
              <a:rPr lang="en-US" dirty="0"/>
              <a:t> = "\t", header = TRUE)</a:t>
            </a:r>
          </a:p>
          <a:p>
            <a:pPr lvl="2"/>
            <a:r>
              <a:rPr lang="en-US" dirty="0"/>
              <a:t>The parameter </a:t>
            </a:r>
            <a:r>
              <a:rPr lang="en-US" dirty="0" err="1"/>
              <a:t>sep</a:t>
            </a:r>
            <a:r>
              <a:rPr lang="en-US" dirty="0"/>
              <a:t> will be how R reads the file.</a:t>
            </a:r>
          </a:p>
          <a:p>
            <a:pPr lvl="3"/>
            <a:r>
              <a:rPr lang="en-US" dirty="0"/>
              <a:t>For .txt files use “\t” for tab separated</a:t>
            </a:r>
          </a:p>
          <a:p>
            <a:pPr lvl="3"/>
            <a:r>
              <a:rPr lang="en-US" dirty="0"/>
              <a:t>For .csv files use “,” or a </a:t>
            </a:r>
            <a:r>
              <a:rPr lang="en-US" dirty="0" err="1"/>
              <a:t>read.csv</a:t>
            </a:r>
            <a:r>
              <a:rPr lang="en-US" dirty="0"/>
              <a:t>() command</a:t>
            </a:r>
          </a:p>
          <a:p>
            <a:pPr lvl="1"/>
            <a:r>
              <a:rPr lang="en-US" dirty="0"/>
              <a:t>The parameter header tells R how to handle the first line of a file. </a:t>
            </a:r>
          </a:p>
          <a:p>
            <a:pPr lvl="1"/>
            <a:r>
              <a:rPr lang="en-US" dirty="0"/>
              <a:t>header = TRUE tells R to read the first line of the file as headers to your features!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read.csv</a:t>
            </a:r>
            <a:r>
              <a:rPr lang="en-US" dirty="0"/>
              <a:t>() - is a special case of the </a:t>
            </a:r>
            <a:r>
              <a:rPr lang="en-US" dirty="0" err="1"/>
              <a:t>read.table</a:t>
            </a:r>
            <a:r>
              <a:rPr lang="en-US" dirty="0"/>
              <a:t>() command.</a:t>
            </a:r>
          </a:p>
          <a:p>
            <a:pPr lvl="1"/>
            <a:r>
              <a:rPr lang="en-US" dirty="0"/>
              <a:t>CSV (comma separated values) is one of the most common data types.</a:t>
            </a:r>
          </a:p>
          <a:p>
            <a:pPr lvl="1"/>
            <a:r>
              <a:rPr lang="en-US" dirty="0"/>
              <a:t>If you want to load in csv file you have saved in your working directory try: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err="1"/>
              <a:t>read.csv</a:t>
            </a:r>
            <a:r>
              <a:rPr lang="en-US" dirty="0"/>
              <a:t>(“</a:t>
            </a:r>
            <a:r>
              <a:rPr lang="en-US" dirty="0" err="1"/>
              <a:t>file_name.csv</a:t>
            </a:r>
            <a:r>
              <a:rPr lang="en-US" dirty="0"/>
              <a:t>”)  OR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err="1"/>
              <a:t>read.csv</a:t>
            </a:r>
            <a:r>
              <a:rPr lang="en-US" dirty="0"/>
              <a:t>(“</a:t>
            </a:r>
            <a:r>
              <a:rPr lang="en-US" dirty="0" err="1"/>
              <a:t>file_name.csv</a:t>
            </a:r>
            <a:r>
              <a:rPr lang="en-US" dirty="0"/>
              <a:t>”, header = T)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17 - Data Processing I</a:t>
            </a:r>
          </a:p>
        </p:txBody>
      </p:sp>
    </p:spTree>
    <p:extLst>
      <p:ext uri="{BB962C8B-B14F-4D97-AF65-F5344CB8AC3E}">
        <p14:creationId xmlns:p14="http://schemas.microsoft.com/office/powerpoint/2010/main" val="404578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will be many times when we will want to arrange data in order of its value (typically the value of a certain feature).</a:t>
            </a:r>
          </a:p>
          <a:p>
            <a:r>
              <a:rPr lang="en-US" dirty="0"/>
              <a:t>To do so we can use the order() function in 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18 - Data Processing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89" y="3205101"/>
            <a:ext cx="4923275" cy="959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0110" y="3349287"/>
            <a:ext cx="6035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charset="0"/>
                <a:ea typeface="Cambria Math" charset="0"/>
                <a:cs typeface="Cambria Math" charset="0"/>
              </a:rPr>
              <a:t>Note order returns the numeric place of the data!</a:t>
            </a:r>
          </a:p>
          <a:p>
            <a:r>
              <a:rPr lang="en-US" b="1" dirty="0">
                <a:latin typeface="Cambria Math" charset="0"/>
                <a:ea typeface="Cambria Math" charset="0"/>
                <a:cs typeface="Cambria Math" charset="0"/>
              </a:rPr>
              <a:t>1 = Highest, 2 = Second highest, </a:t>
            </a:r>
            <a:r>
              <a:rPr lang="en-US" b="1" dirty="0" err="1">
                <a:latin typeface="Cambria Math" charset="0"/>
                <a:ea typeface="Cambria Math" charset="0"/>
                <a:cs typeface="Cambria Math" charset="0"/>
              </a:rPr>
              <a:t>etc</a:t>
            </a:r>
            <a:r>
              <a:rPr lang="mr-IN" b="1" dirty="0">
                <a:latin typeface="Cambria Math" charset="0"/>
                <a:ea typeface="Cambria Math" charset="0"/>
                <a:cs typeface="Cambria Math" charset="0"/>
              </a:rPr>
              <a:t>…</a:t>
            </a:r>
            <a:endParaRPr lang="en-US" b="1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en-US" b="1" dirty="0">
                <a:latin typeface="Cambria Math" charset="0"/>
                <a:ea typeface="Cambria Math" charset="0"/>
                <a:cs typeface="Cambria Math" charset="0"/>
              </a:rPr>
              <a:t>This makes it easy to rearrange Dataframes by certain col’s!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89" y="4420383"/>
            <a:ext cx="6311900" cy="147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25866" y="4740042"/>
            <a:ext cx="479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charset="0"/>
                <a:ea typeface="Cambria Math" charset="0"/>
                <a:cs typeface="Cambria Math" charset="0"/>
              </a:rPr>
              <a:t>Can use the return from order() as a row index</a:t>
            </a:r>
          </a:p>
        </p:txBody>
      </p:sp>
    </p:spTree>
    <p:extLst>
      <p:ext uri="{BB962C8B-B14F-4D97-AF65-F5344CB8AC3E}">
        <p14:creationId xmlns:p14="http://schemas.microsoft.com/office/powerpoint/2010/main" val="385358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53" y="4990262"/>
            <a:ext cx="6667500" cy="133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Sorting and Sampling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Motivating Example: Suppose we want to randomly select 10 rows from the dataset HR?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Easier way: Use the sample(data, </a:t>
            </a:r>
            <a:r>
              <a:rPr lang="en-US" dirty="0" err="1"/>
              <a:t>num_samples</a:t>
            </a:r>
            <a:r>
              <a:rPr lang="en-US" dirty="0"/>
              <a:t>)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18 - Data Processing II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09" y="2348756"/>
            <a:ext cx="7654738" cy="20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 to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we have a new dataset often we want to manipulate the data into a more amendable form</a:t>
            </a:r>
          </a:p>
          <a:p>
            <a:r>
              <a:rPr lang="en-US" b="1" dirty="0"/>
              <a:t>Cleaning -  </a:t>
            </a:r>
            <a:r>
              <a:rPr lang="en-US" dirty="0"/>
              <a:t> This refers to the act of removing problems with data include things like: NA’s (recall the </a:t>
            </a:r>
            <a:r>
              <a:rPr lang="en-US" dirty="0" err="1"/>
              <a:t>is.NA</a:t>
            </a:r>
            <a:r>
              <a:rPr lang="en-US" dirty="0"/>
              <a:t>() command when working with the cba data), filling in or removing observations with missing features, and separating into key sets.</a:t>
            </a:r>
          </a:p>
          <a:p>
            <a:r>
              <a:rPr lang="en-US" b="1" dirty="0"/>
              <a:t>Preprocessing </a:t>
            </a:r>
            <a:r>
              <a:rPr lang="en-US" dirty="0"/>
              <a:t>– This refers to various transformations on the data that can be applied </a:t>
            </a:r>
            <a:r>
              <a:rPr lang="en-US" i="1" dirty="0"/>
              <a:t>before</a:t>
            </a:r>
            <a:r>
              <a:rPr lang="en-US" dirty="0"/>
              <a:t> running analysis. This includes:</a:t>
            </a:r>
          </a:p>
          <a:p>
            <a:pPr lvl="1"/>
            <a:r>
              <a:rPr lang="en-US" dirty="0"/>
              <a:t>Outlier detection and removal</a:t>
            </a:r>
          </a:p>
          <a:p>
            <a:pPr lvl="1"/>
            <a:r>
              <a:rPr lang="en-US" dirty="0"/>
              <a:t>Normalization</a:t>
            </a:r>
          </a:p>
          <a:p>
            <a:pPr lvl="1"/>
            <a:r>
              <a:rPr lang="en-US" dirty="0"/>
              <a:t>Data transformations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</p:spTree>
    <p:extLst>
      <p:ext uri="{BB962C8B-B14F-4D97-AF65-F5344CB8AC3E}">
        <p14:creationId xmlns:p14="http://schemas.microsoft.com/office/powerpoint/2010/main" val="7087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Preprocessing -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Def: Outlier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An observation so different from the others that one suspects it was generated by a different data generating process or mechanism</a:t>
            </a:r>
          </a:p>
          <a:p>
            <a:pPr lvl="1"/>
            <a:r>
              <a:rPr lang="en-US" dirty="0"/>
              <a:t>Could be caused by an error in the measurements</a:t>
            </a:r>
          </a:p>
          <a:p>
            <a:pPr lvl="1"/>
            <a:r>
              <a:rPr lang="en-US" dirty="0"/>
              <a:t>Could be these samples were fundamentally different from the others</a:t>
            </a:r>
          </a:p>
          <a:p>
            <a:endParaRPr lang="en-US" dirty="0"/>
          </a:p>
          <a:p>
            <a:r>
              <a:rPr lang="en-US" dirty="0"/>
              <a:t>Why do we care about outliers?</a:t>
            </a:r>
          </a:p>
          <a:p>
            <a:pPr lvl="1"/>
            <a:r>
              <a:rPr lang="en-US" dirty="0"/>
              <a:t>Outliers can break the assumptions of our tests</a:t>
            </a:r>
          </a:p>
          <a:p>
            <a:pPr lvl="1"/>
            <a:r>
              <a:rPr lang="en-US" dirty="0"/>
              <a:t>Outliers skew the results of our tests (i.e. t-tests, things based on means)</a:t>
            </a:r>
          </a:p>
          <a:p>
            <a:pPr lvl="1"/>
            <a:r>
              <a:rPr lang="en-US" dirty="0"/>
              <a:t>Removing these points can greatly increase the quality of our analysis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</p:spTree>
    <p:extLst>
      <p:ext uri="{BB962C8B-B14F-4D97-AF65-F5344CB8AC3E}">
        <p14:creationId xmlns:p14="http://schemas.microsoft.com/office/powerpoint/2010/main" val="18866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Strategies for 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Fundamental Question: Outlier or Rare Event?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An outlier is not necessarily the extreme values in the data i.e. min/max</a:t>
            </a:r>
          </a:p>
          <a:p>
            <a:pPr lvl="1"/>
            <a:r>
              <a:rPr lang="en-US" dirty="0"/>
              <a:t>Rare events are extreme events that can occur under the assumptions, but are not true outliers. </a:t>
            </a:r>
          </a:p>
          <a:p>
            <a:pPr lvl="1"/>
            <a:r>
              <a:rPr lang="en-US" dirty="0"/>
              <a:t>Example: The normal distribution with mean 0, </a:t>
            </a:r>
            <a:r>
              <a:rPr lang="en-US" dirty="0" err="1"/>
              <a:t>sd</a:t>
            </a:r>
            <a:r>
              <a:rPr lang="en-US" dirty="0"/>
              <a:t> 1, is supported on [-∞, ∞]. Very large or small values can occur, but with correspondingly small prob.</a:t>
            </a:r>
          </a:p>
          <a:p>
            <a:pPr lvl="1"/>
            <a:endParaRPr lang="en-US" dirty="0"/>
          </a:p>
          <a:p>
            <a:r>
              <a:rPr lang="en-US" dirty="0"/>
              <a:t>How do we know which observations are outliers that should be removed?</a:t>
            </a:r>
          </a:p>
          <a:p>
            <a:pPr lvl="1"/>
            <a:r>
              <a:rPr lang="en-US" dirty="0"/>
              <a:t>Only remove data if you can justify it.</a:t>
            </a:r>
          </a:p>
          <a:p>
            <a:pPr lvl="1"/>
            <a:r>
              <a:rPr lang="en-US" dirty="0"/>
              <a:t>If cannot justify removing outliers, you made need to reconsider the methods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17 - Data Processing I</a:t>
            </a:r>
          </a:p>
        </p:txBody>
      </p:sp>
    </p:spTree>
    <p:extLst>
      <p:ext uri="{BB962C8B-B14F-4D97-AF65-F5344CB8AC3E}">
        <p14:creationId xmlns:p14="http://schemas.microsoft.com/office/powerpoint/2010/main" val="316707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6772</TotalTime>
  <Words>1781</Words>
  <Application>Microsoft Macintosh PowerPoint</Application>
  <PresentationFormat>Widescreen</PresentationFormat>
  <Paragraphs>173</Paragraphs>
  <Slides>20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Times New Roman</vt:lpstr>
      <vt:lpstr>Office Theme</vt:lpstr>
      <vt:lpstr>Equation</vt:lpstr>
      <vt:lpstr>BUSQOM 1080 Data Processing I</vt:lpstr>
      <vt:lpstr>PowerPoint Presentation</vt:lpstr>
      <vt:lpstr>PowerPoint Presentation</vt:lpstr>
      <vt:lpstr>Loading in Data</vt:lpstr>
      <vt:lpstr>Sorting Data</vt:lpstr>
      <vt:lpstr>Sorting and Sampling the Data</vt:lpstr>
      <vt:lpstr>Introduction to Data Preprocessing</vt:lpstr>
      <vt:lpstr>Preprocessing - Outliers</vt:lpstr>
      <vt:lpstr>Strategies for Dealing with Outliers</vt:lpstr>
      <vt:lpstr>Outlier Detection via IQR Test</vt:lpstr>
      <vt:lpstr>Example: Pruning Outliers </vt:lpstr>
      <vt:lpstr>Preprocessing - Data Normalization</vt:lpstr>
      <vt:lpstr>Data Normalization using scale()</vt:lpstr>
      <vt:lpstr>Preprocessing - Transformations</vt:lpstr>
      <vt:lpstr>Quick Review of Logarithms </vt:lpstr>
      <vt:lpstr>The Log Transformation</vt:lpstr>
      <vt:lpstr>The Log Transformation</vt:lpstr>
      <vt:lpstr>The Log Transformation</vt:lpstr>
      <vt:lpstr>Other Transformations that are Used</vt:lpstr>
      <vt:lpstr>A Short Table of Problems and Fixes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Regression Concepts</dc:title>
  <dc:creator>Krista</dc:creator>
  <cp:lastModifiedBy>Hamilton, Michael</cp:lastModifiedBy>
  <cp:revision>86</cp:revision>
  <dcterms:created xsi:type="dcterms:W3CDTF">2016-10-06T15:16:34Z</dcterms:created>
  <dcterms:modified xsi:type="dcterms:W3CDTF">2020-12-26T18:37:23Z</dcterms:modified>
</cp:coreProperties>
</file>