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2" r:id="rId2"/>
    <p:sldId id="333" r:id="rId3"/>
    <p:sldId id="342" r:id="rId4"/>
    <p:sldId id="336" r:id="rId5"/>
    <p:sldId id="345" r:id="rId6"/>
    <p:sldId id="335" r:id="rId7"/>
    <p:sldId id="346" r:id="rId8"/>
    <p:sldId id="321" r:id="rId9"/>
    <p:sldId id="324" r:id="rId10"/>
    <p:sldId id="325" r:id="rId11"/>
    <p:sldId id="326" r:id="rId12"/>
    <p:sldId id="327" r:id="rId13"/>
    <p:sldId id="347" r:id="rId14"/>
    <p:sldId id="328" r:id="rId15"/>
    <p:sldId id="329" r:id="rId16"/>
    <p:sldId id="313" r:id="rId17"/>
    <p:sldId id="315" r:id="rId18"/>
    <p:sldId id="316" r:id="rId19"/>
    <p:sldId id="323" r:id="rId20"/>
    <p:sldId id="331" r:id="rId21"/>
    <p:sldId id="31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13" autoAdjust="0"/>
    <p:restoredTop sz="94660"/>
  </p:normalViewPr>
  <p:slideViewPr>
    <p:cSldViewPr snapToGrid="0">
      <p:cViewPr varScale="1">
        <p:scale>
          <a:sx n="69" d="100"/>
          <a:sy n="69" d="100"/>
        </p:scale>
        <p:origin x="216"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288EF-6089-44D0-AE65-70296F38465C}" type="datetimeFigureOut">
              <a:rPr lang="en-US" smtClean="0"/>
              <a:t>12/25/20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FB203-A0C4-4A4F-BDF2-7C9B120C539B}" type="slidenum">
              <a:rPr lang="en-US" smtClean="0"/>
              <a:t>‹#›</a:t>
            </a:fld>
            <a:endParaRPr lang="en-US"/>
          </a:p>
        </p:txBody>
      </p:sp>
    </p:spTree>
    <p:extLst>
      <p:ext uri="{BB962C8B-B14F-4D97-AF65-F5344CB8AC3E}">
        <p14:creationId xmlns:p14="http://schemas.microsoft.com/office/powerpoint/2010/main" val="229337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6ECEE6-0877-C64F-B0B2-2906356CCAD3}" type="slidenum">
              <a:rPr lang="en-US" smtClean="0"/>
              <a:t>1</a:t>
            </a:fld>
            <a:endParaRPr lang="en-US"/>
          </a:p>
        </p:txBody>
      </p:sp>
    </p:spTree>
    <p:extLst>
      <p:ext uri="{BB962C8B-B14F-4D97-AF65-F5344CB8AC3E}">
        <p14:creationId xmlns:p14="http://schemas.microsoft.com/office/powerpoint/2010/main" val="3443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61092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mbria Math" charset="0"/>
                <a:ea typeface="Cambria Math" charset="0"/>
                <a:cs typeface="Cambria Math"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234F2A6-1BD0-D541-A014-1470B96BA70E}" type="datetime1">
              <a:rPr lang="en-US" smtClean="0"/>
              <a:t>12/25/20</a:t>
            </a:fld>
            <a:endParaRPr lang="en-US"/>
          </a:p>
        </p:txBody>
      </p:sp>
      <p:sp>
        <p:nvSpPr>
          <p:cNvPr id="5" name="Footer Placeholder 4"/>
          <p:cNvSpPr>
            <a:spLocks noGrp="1"/>
          </p:cNvSpPr>
          <p:nvPr>
            <p:ph type="ftr" sz="quarter" idx="11"/>
          </p:nvPr>
        </p:nvSpPr>
        <p:spPr/>
        <p:txBody>
          <a:bodyPr/>
          <a:lstStyle/>
          <a:p>
            <a:r>
              <a:rPr lang="en-US"/>
              <a:t>Lecture 18 - Data Processing II</a:t>
            </a:r>
            <a:endParaRPr lang="en-US" dirty="0"/>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48915320-AB0E-8B48-AB1F-4A7A7C44C8F1}"/>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15526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3E474-6E44-534A-AF18-DCBB623A123F}" type="datetime1">
              <a:rPr lang="en-US" smtClean="0"/>
              <a:t>12/25/20</a:t>
            </a:fld>
            <a:endParaRPr lang="en-US"/>
          </a:p>
        </p:txBody>
      </p:sp>
      <p:sp>
        <p:nvSpPr>
          <p:cNvPr id="5" name="Footer Placeholder 4"/>
          <p:cNvSpPr>
            <a:spLocks noGrp="1"/>
          </p:cNvSpPr>
          <p:nvPr>
            <p:ph type="ftr" sz="quarter" idx="11"/>
          </p:nvPr>
        </p:nvSpPr>
        <p:spPr/>
        <p:txBody>
          <a:bodyPr/>
          <a:lstStyle/>
          <a:p>
            <a:r>
              <a:rPr lang="en-US"/>
              <a:t>Lecture 18 - Data Processing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478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83701-CA60-A14F-89D1-AEF3FAD107C8}" type="datetime1">
              <a:rPr lang="en-US" smtClean="0"/>
              <a:t>12/25/20</a:t>
            </a:fld>
            <a:endParaRPr lang="en-US"/>
          </a:p>
        </p:txBody>
      </p:sp>
      <p:sp>
        <p:nvSpPr>
          <p:cNvPr id="5" name="Footer Placeholder 4"/>
          <p:cNvSpPr>
            <a:spLocks noGrp="1"/>
          </p:cNvSpPr>
          <p:nvPr>
            <p:ph type="ftr" sz="quarter" idx="11"/>
          </p:nvPr>
        </p:nvSpPr>
        <p:spPr/>
        <p:txBody>
          <a:bodyPr/>
          <a:lstStyle/>
          <a:p>
            <a:r>
              <a:rPr lang="en-US"/>
              <a:t>Lecture 18 - Data Processing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283143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Cambria Math" charset="0"/>
                <a:ea typeface="Cambria Math" charset="0"/>
                <a:cs typeface="Cambria Math" charset="0"/>
              </a:defRPr>
            </a:lvl1pPr>
            <a:lvl2pPr>
              <a:defRPr>
                <a:latin typeface="Cambria Math" charset="0"/>
                <a:ea typeface="Cambria Math" charset="0"/>
                <a:cs typeface="Cambria Math" charset="0"/>
              </a:defRPr>
            </a:lvl2pPr>
            <a:lvl3pPr>
              <a:defRPr>
                <a:latin typeface="Cambria Math" charset="0"/>
                <a:ea typeface="Cambria Math" charset="0"/>
                <a:cs typeface="Cambria Math" charset="0"/>
              </a:defRPr>
            </a:lvl3pPr>
            <a:lvl4pPr>
              <a:defRPr>
                <a:latin typeface="Cambria Math" charset="0"/>
                <a:ea typeface="Cambria Math" charset="0"/>
                <a:cs typeface="Cambria Math" charset="0"/>
              </a:defRPr>
            </a:lvl4pPr>
            <a:lvl5pPr>
              <a:defRPr>
                <a:latin typeface="Cambria Math" charset="0"/>
                <a:ea typeface="Cambria Math" charset="0"/>
                <a:cs typeface="Cambria Math"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0A1635-AD73-244E-8F02-08F0D426C1BF}" type="datetime1">
              <a:rPr lang="en-US" smtClean="0"/>
              <a:t>12/25/20</a:t>
            </a:fld>
            <a:endParaRPr lang="en-US"/>
          </a:p>
        </p:txBody>
      </p:sp>
      <p:sp>
        <p:nvSpPr>
          <p:cNvPr id="5" name="Footer Placeholder 4"/>
          <p:cNvSpPr>
            <a:spLocks noGrp="1"/>
          </p:cNvSpPr>
          <p:nvPr>
            <p:ph type="ftr" sz="quarter" idx="11"/>
          </p:nvPr>
        </p:nvSpPr>
        <p:spPr/>
        <p:txBody>
          <a:bodyPr/>
          <a:lstStyle/>
          <a:p>
            <a:r>
              <a:rPr lang="en-US"/>
              <a:t>Lecture 18 - Data Processing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139358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BBF45-7A2F-DF41-8D95-8C261132AC09}" type="datetime1">
              <a:rPr lang="en-US" smtClean="0"/>
              <a:t>12/25/20</a:t>
            </a:fld>
            <a:endParaRPr lang="en-US"/>
          </a:p>
        </p:txBody>
      </p:sp>
      <p:sp>
        <p:nvSpPr>
          <p:cNvPr id="5" name="Footer Placeholder 4"/>
          <p:cNvSpPr>
            <a:spLocks noGrp="1"/>
          </p:cNvSpPr>
          <p:nvPr>
            <p:ph type="ftr" sz="quarter" idx="11"/>
          </p:nvPr>
        </p:nvSpPr>
        <p:spPr/>
        <p:txBody>
          <a:bodyPr/>
          <a:lstStyle/>
          <a:p>
            <a:r>
              <a:rPr lang="en-US"/>
              <a:t>Lecture 18 - Data Processing II</a:t>
            </a:r>
          </a:p>
        </p:txBody>
      </p:sp>
      <p:sp>
        <p:nvSpPr>
          <p:cNvPr id="6" name="Slide Number Placeholder 5"/>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27686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7CE43C-2B2E-7944-8BCD-9843B307C9C0}" type="datetime1">
              <a:rPr lang="en-US" smtClean="0"/>
              <a:t>12/25/20</a:t>
            </a:fld>
            <a:endParaRPr lang="en-US"/>
          </a:p>
        </p:txBody>
      </p:sp>
      <p:sp>
        <p:nvSpPr>
          <p:cNvPr id="6" name="Footer Placeholder 5"/>
          <p:cNvSpPr>
            <a:spLocks noGrp="1"/>
          </p:cNvSpPr>
          <p:nvPr>
            <p:ph type="ftr" sz="quarter" idx="11"/>
          </p:nvPr>
        </p:nvSpPr>
        <p:spPr/>
        <p:txBody>
          <a:bodyPr/>
          <a:lstStyle/>
          <a:p>
            <a:r>
              <a:rPr lang="en-US"/>
              <a:t>Lecture 18 - Data Processing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8092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C9BA52-97D0-6942-8120-75D30FC0352D}" type="datetime1">
              <a:rPr lang="en-US" smtClean="0"/>
              <a:t>12/25/20</a:t>
            </a:fld>
            <a:endParaRPr lang="en-US"/>
          </a:p>
        </p:txBody>
      </p:sp>
      <p:sp>
        <p:nvSpPr>
          <p:cNvPr id="8" name="Footer Placeholder 7"/>
          <p:cNvSpPr>
            <a:spLocks noGrp="1"/>
          </p:cNvSpPr>
          <p:nvPr>
            <p:ph type="ftr" sz="quarter" idx="11"/>
          </p:nvPr>
        </p:nvSpPr>
        <p:spPr/>
        <p:txBody>
          <a:bodyPr/>
          <a:lstStyle/>
          <a:p>
            <a:r>
              <a:rPr lang="en-US"/>
              <a:t>Lecture 18 - Data Processing II</a:t>
            </a:r>
          </a:p>
        </p:txBody>
      </p:sp>
      <p:sp>
        <p:nvSpPr>
          <p:cNvPr id="9" name="Slide Number Placeholder 8"/>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9858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B64F2C-99F9-264C-A3FD-A2730BA77648}" type="datetime1">
              <a:rPr lang="en-US" smtClean="0"/>
              <a:t>12/25/20</a:t>
            </a:fld>
            <a:endParaRPr lang="en-US"/>
          </a:p>
        </p:txBody>
      </p:sp>
      <p:sp>
        <p:nvSpPr>
          <p:cNvPr id="4" name="Footer Placeholder 3"/>
          <p:cNvSpPr>
            <a:spLocks noGrp="1"/>
          </p:cNvSpPr>
          <p:nvPr>
            <p:ph type="ftr" sz="quarter" idx="11"/>
          </p:nvPr>
        </p:nvSpPr>
        <p:spPr/>
        <p:txBody>
          <a:bodyPr/>
          <a:lstStyle/>
          <a:p>
            <a:r>
              <a:rPr lang="en-US"/>
              <a:t>Lecture 18 - Data Processing II</a:t>
            </a:r>
          </a:p>
        </p:txBody>
      </p:sp>
      <p:sp>
        <p:nvSpPr>
          <p:cNvPr id="5" name="Slide Number Placeholder 4"/>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9075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8089A-2949-1C4E-8C70-9D6F051B5FC6}" type="datetime1">
              <a:rPr lang="en-US" smtClean="0"/>
              <a:t>12/25/20</a:t>
            </a:fld>
            <a:endParaRPr lang="en-US"/>
          </a:p>
        </p:txBody>
      </p:sp>
      <p:sp>
        <p:nvSpPr>
          <p:cNvPr id="3" name="Footer Placeholder 2"/>
          <p:cNvSpPr>
            <a:spLocks noGrp="1"/>
          </p:cNvSpPr>
          <p:nvPr>
            <p:ph type="ftr" sz="quarter" idx="11"/>
          </p:nvPr>
        </p:nvSpPr>
        <p:spPr/>
        <p:txBody>
          <a:bodyPr/>
          <a:lstStyle/>
          <a:p>
            <a:r>
              <a:rPr lang="en-US"/>
              <a:t>Lecture 18 - Data Processing II</a:t>
            </a:r>
          </a:p>
        </p:txBody>
      </p:sp>
      <p:sp>
        <p:nvSpPr>
          <p:cNvPr id="4" name="Slide Number Placeholder 3"/>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74528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21C056-DF23-3B45-8BEE-3F2CB6DF1642}" type="datetime1">
              <a:rPr lang="en-US" smtClean="0"/>
              <a:t>12/25/20</a:t>
            </a:fld>
            <a:endParaRPr lang="en-US"/>
          </a:p>
        </p:txBody>
      </p:sp>
      <p:sp>
        <p:nvSpPr>
          <p:cNvPr id="6" name="Footer Placeholder 5"/>
          <p:cNvSpPr>
            <a:spLocks noGrp="1"/>
          </p:cNvSpPr>
          <p:nvPr>
            <p:ph type="ftr" sz="quarter" idx="11"/>
          </p:nvPr>
        </p:nvSpPr>
        <p:spPr/>
        <p:txBody>
          <a:bodyPr/>
          <a:lstStyle/>
          <a:p>
            <a:r>
              <a:rPr lang="en-US"/>
              <a:t>Lecture 18 - Data Processing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339760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0C2459-D214-D948-BCE8-FEDF0FEDE35F}" type="datetime1">
              <a:rPr lang="en-US" smtClean="0"/>
              <a:t>12/25/20</a:t>
            </a:fld>
            <a:endParaRPr lang="en-US"/>
          </a:p>
        </p:txBody>
      </p:sp>
      <p:sp>
        <p:nvSpPr>
          <p:cNvPr id="6" name="Footer Placeholder 5"/>
          <p:cNvSpPr>
            <a:spLocks noGrp="1"/>
          </p:cNvSpPr>
          <p:nvPr>
            <p:ph type="ftr" sz="quarter" idx="11"/>
          </p:nvPr>
        </p:nvSpPr>
        <p:spPr/>
        <p:txBody>
          <a:bodyPr/>
          <a:lstStyle/>
          <a:p>
            <a:r>
              <a:rPr lang="en-US"/>
              <a:t>Lecture 18 - Data Processing II</a:t>
            </a:r>
          </a:p>
        </p:txBody>
      </p:sp>
      <p:sp>
        <p:nvSpPr>
          <p:cNvPr id="7" name="Slide Number Placeholder 6"/>
          <p:cNvSpPr>
            <a:spLocks noGrp="1"/>
          </p:cNvSpPr>
          <p:nvPr>
            <p:ph type="sldNum" sz="quarter" idx="12"/>
          </p:nvPr>
        </p:nvSpPr>
        <p:spPr/>
        <p:txBody>
          <a:bodyPr/>
          <a:lstStyle/>
          <a:p>
            <a:fld id="{F4D71D88-BA1A-4A31-92D9-86A2D66DFAE5}" type="slidenum">
              <a:rPr lang="en-US" smtClean="0"/>
              <a:t>‹#›</a:t>
            </a:fld>
            <a:endParaRPr lang="en-US"/>
          </a:p>
        </p:txBody>
      </p:sp>
    </p:spTree>
    <p:extLst>
      <p:ext uri="{BB962C8B-B14F-4D97-AF65-F5344CB8AC3E}">
        <p14:creationId xmlns:p14="http://schemas.microsoft.com/office/powerpoint/2010/main" val="181163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49E9-2632-144F-91B6-92E5CFC096BF}" type="datetime1">
              <a:rPr lang="en-US" smtClean="0"/>
              <a:t>12/25/20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18 - Data Processing II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71D88-BA1A-4A31-92D9-86A2D66DFAE5}"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432657F1-452F-054F-A5F2-F4A492D7AF3F}"/>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93017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4ds.had.co.nz/r-markdow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charset="0"/>
                <a:ea typeface="Cambria Math" charset="0"/>
                <a:cs typeface="Cambria Math" charset="0"/>
              </a:rPr>
              <a:t>BUSQOM 1080</a:t>
            </a:r>
            <a:br>
              <a:rPr lang="en-US" dirty="0">
                <a:latin typeface="Cambria Math" charset="0"/>
                <a:ea typeface="Cambria Math" charset="0"/>
                <a:cs typeface="Cambria Math" charset="0"/>
              </a:rPr>
            </a:br>
            <a:r>
              <a:rPr lang="en-US" dirty="0">
                <a:latin typeface="Cambria Math" charset="0"/>
                <a:ea typeface="Cambria Math" charset="0"/>
                <a:cs typeface="Cambria Math" charset="0"/>
              </a:rPr>
              <a:t>Data Processing II</a:t>
            </a:r>
          </a:p>
        </p:txBody>
      </p:sp>
      <p:sp>
        <p:nvSpPr>
          <p:cNvPr id="10" name="Footer Placeholder 9"/>
          <p:cNvSpPr>
            <a:spLocks noGrp="1"/>
          </p:cNvSpPr>
          <p:nvPr>
            <p:ph type="ftr" sz="quarter" idx="11"/>
          </p:nvPr>
        </p:nvSpPr>
        <p:spPr/>
        <p:txBody>
          <a:bodyPr/>
          <a:lstStyle/>
          <a:p>
            <a:r>
              <a:rPr lang="en-US"/>
              <a:t>Lecture 18 - Data Processing II</a:t>
            </a:r>
            <a:endParaRPr lang="en-US" dirty="0"/>
          </a:p>
        </p:txBody>
      </p:sp>
      <p:sp>
        <p:nvSpPr>
          <p:cNvPr id="5" name="Subtitle 2">
            <a:extLst>
              <a:ext uri="{FF2B5EF4-FFF2-40B4-BE49-F238E27FC236}">
                <a16:creationId xmlns:a16="http://schemas.microsoft.com/office/drawing/2014/main" id="{3285E0FF-6688-1A48-BAEA-29C338176073}"/>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18</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184097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Lecture 18 - Data Processing II</a:t>
            </a:r>
          </a:p>
        </p:txBody>
      </p:sp>
      <p:sp>
        <p:nvSpPr>
          <p:cNvPr id="6" name="TextBox 5"/>
          <p:cNvSpPr txBox="1"/>
          <p:nvPr/>
        </p:nvSpPr>
        <p:spPr>
          <a:xfrm>
            <a:off x="9229637" y="3576016"/>
            <a:ext cx="2317376" cy="923330"/>
          </a:xfrm>
          <a:prstGeom prst="rect">
            <a:avLst/>
          </a:prstGeom>
          <a:noFill/>
        </p:spPr>
        <p:txBody>
          <a:bodyPr wrap="square" rtlCol="0">
            <a:spAutoFit/>
          </a:bodyPr>
          <a:lstStyle/>
          <a:p>
            <a:r>
              <a:rPr lang="en-US" dirty="0">
                <a:latin typeface="Cambria Math" charset="0"/>
                <a:ea typeface="Cambria Math" charset="0"/>
                <a:cs typeface="Cambria Math" charset="0"/>
              </a:rPr>
              <a:t>Strong positive correlation between RBI and SLG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58" y="1324690"/>
            <a:ext cx="6243659" cy="4893080"/>
          </a:xfrm>
          <a:prstGeom prst="rect">
            <a:avLst/>
          </a:prstGeom>
        </p:spPr>
      </p:pic>
      <p:grpSp>
        <p:nvGrpSpPr>
          <p:cNvPr id="11" name="Group 10"/>
          <p:cNvGrpSpPr/>
          <p:nvPr/>
        </p:nvGrpSpPr>
        <p:grpSpPr>
          <a:xfrm>
            <a:off x="6288833" y="1791478"/>
            <a:ext cx="5140046" cy="1171373"/>
            <a:chOff x="6288833" y="1791478"/>
            <a:chExt cx="5140046" cy="1171373"/>
          </a:xfrm>
        </p:grpSpPr>
        <p:sp>
          <p:nvSpPr>
            <p:cNvPr id="5" name="TextBox 4"/>
            <p:cNvSpPr txBox="1"/>
            <p:nvPr/>
          </p:nvSpPr>
          <p:spPr>
            <a:xfrm>
              <a:off x="9111503" y="2039521"/>
              <a:ext cx="2317376" cy="923330"/>
            </a:xfrm>
            <a:prstGeom prst="rect">
              <a:avLst/>
            </a:prstGeom>
            <a:noFill/>
          </p:spPr>
          <p:txBody>
            <a:bodyPr wrap="square" rtlCol="0">
              <a:spAutoFit/>
            </a:bodyPr>
            <a:lstStyle/>
            <a:p>
              <a:r>
                <a:rPr lang="en-US" dirty="0">
                  <a:latin typeface="Cambria Math" charset="0"/>
                  <a:ea typeface="Cambria Math" charset="0"/>
                  <a:cs typeface="Cambria Math" charset="0"/>
                </a:rPr>
                <a:t>Almost no correlation between SO’s and Runs</a:t>
              </a:r>
            </a:p>
          </p:txBody>
        </p:sp>
        <p:cxnSp>
          <p:nvCxnSpPr>
            <p:cNvPr id="10" name="Straight Arrow Connector 9"/>
            <p:cNvCxnSpPr>
              <a:cxnSpLocks/>
              <a:stCxn id="5" idx="1"/>
            </p:cNvCxnSpPr>
            <p:nvPr/>
          </p:nvCxnSpPr>
          <p:spPr>
            <a:xfrm flipH="1" flipV="1">
              <a:off x="6288833" y="1791478"/>
              <a:ext cx="2822670" cy="7097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cxnSpLocks/>
            <a:stCxn id="6" idx="1"/>
          </p:cNvCxnSpPr>
          <p:nvPr/>
        </p:nvCxnSpPr>
        <p:spPr>
          <a:xfrm flipH="1" flipV="1">
            <a:off x="6979298" y="3895150"/>
            <a:ext cx="2250339" cy="1425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D1A5C74-76AF-D04E-A692-F5564C02F9FC}"/>
              </a:ext>
            </a:extLst>
          </p:cNvPr>
          <p:cNvSpPr/>
          <p:nvPr/>
        </p:nvSpPr>
        <p:spPr>
          <a:xfrm>
            <a:off x="1173510" y="788541"/>
            <a:ext cx="8056127" cy="369332"/>
          </a:xfrm>
          <a:prstGeom prst="rect">
            <a:avLst/>
          </a:prstGeom>
        </p:spPr>
        <p:txBody>
          <a:bodyPr wrap="square">
            <a:spAutoFit/>
          </a:bodyPr>
          <a:lstStyle/>
          <a:p>
            <a:r>
              <a:rPr lang="en-US" dirty="0">
                <a:solidFill>
                  <a:srgbClr val="002060"/>
                </a:solidFill>
              </a:rPr>
              <a:t>&gt; </a:t>
            </a:r>
            <a:r>
              <a:rPr lang="en-US" dirty="0" err="1">
                <a:solidFill>
                  <a:srgbClr val="002060"/>
                </a:solidFill>
              </a:rPr>
              <a:t>corrplot.mixed</a:t>
            </a:r>
            <a:r>
              <a:rPr lang="en-US" dirty="0">
                <a:solidFill>
                  <a:srgbClr val="002060"/>
                </a:solidFill>
              </a:rPr>
              <a:t>(</a:t>
            </a:r>
            <a:r>
              <a:rPr lang="en-US" dirty="0" err="1">
                <a:solidFill>
                  <a:srgbClr val="002060"/>
                </a:solidFill>
              </a:rPr>
              <a:t>cor</a:t>
            </a:r>
            <a:r>
              <a:rPr lang="en-US" dirty="0">
                <a:solidFill>
                  <a:srgbClr val="002060"/>
                </a:solidFill>
              </a:rPr>
              <a:t>(mlb_7), lower = "number", upper = "ellipse")</a:t>
            </a:r>
          </a:p>
        </p:txBody>
      </p:sp>
    </p:spTree>
    <p:extLst>
      <p:ext uri="{BB962C8B-B14F-4D97-AF65-F5344CB8AC3E}">
        <p14:creationId xmlns:p14="http://schemas.microsoft.com/office/powerpoint/2010/main" val="382939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4EBF-63E4-46F7-AFD1-3DA3A9D5CDE0}"/>
              </a:ext>
            </a:extLst>
          </p:cNvPr>
          <p:cNvSpPr>
            <a:spLocks noGrp="1"/>
          </p:cNvSpPr>
          <p:nvPr>
            <p:ph type="title"/>
          </p:nvPr>
        </p:nvSpPr>
        <p:spPr>
          <a:xfrm>
            <a:off x="838200" y="194292"/>
            <a:ext cx="10515600" cy="1325563"/>
          </a:xfrm>
        </p:spPr>
        <p:txBody>
          <a:bodyPr/>
          <a:lstStyle/>
          <a:p>
            <a:r>
              <a:rPr lang="en-US" u="sng" dirty="0"/>
              <a:t>PCA Example</a:t>
            </a:r>
            <a:r>
              <a:rPr lang="en-US" dirty="0"/>
              <a:t>: Two Variables</a:t>
            </a:r>
          </a:p>
        </p:txBody>
      </p:sp>
      <p:sp>
        <p:nvSpPr>
          <p:cNvPr id="3" name="Content Placeholder 2">
            <a:extLst>
              <a:ext uri="{FF2B5EF4-FFF2-40B4-BE49-F238E27FC236}">
                <a16:creationId xmlns:a16="http://schemas.microsoft.com/office/drawing/2014/main" id="{E0ED1D4A-CA54-4C6F-A12D-16A52D3C0E6D}"/>
              </a:ext>
            </a:extLst>
          </p:cNvPr>
          <p:cNvSpPr>
            <a:spLocks noGrp="1"/>
          </p:cNvSpPr>
          <p:nvPr>
            <p:ph idx="1"/>
          </p:nvPr>
        </p:nvSpPr>
        <p:spPr>
          <a:xfrm>
            <a:off x="838200" y="1523366"/>
            <a:ext cx="10515600" cy="4351338"/>
          </a:xfrm>
        </p:spPr>
        <p:txBody>
          <a:bodyPr/>
          <a:lstStyle/>
          <a:p>
            <a:r>
              <a:rPr lang="en-US" dirty="0"/>
              <a:t>RBI &amp; H: </a:t>
            </a:r>
            <a:r>
              <a:rPr lang="en-US" dirty="0">
                <a:solidFill>
                  <a:srgbClr val="C00000"/>
                </a:solidFill>
              </a:rPr>
              <a:t>correlation  = 0.7 </a:t>
            </a:r>
          </a:p>
          <a:p>
            <a:pPr lvl="1"/>
            <a:r>
              <a:rPr lang="en-US" dirty="0"/>
              <a:t>Thus the two features are highly positively correlated</a:t>
            </a:r>
            <a:endParaRPr lang="en-US" dirty="0">
              <a:solidFill>
                <a:srgbClr val="C00000"/>
              </a:solidFill>
            </a:endParaRPr>
          </a:p>
          <a:p>
            <a:r>
              <a:rPr lang="en-US" dirty="0"/>
              <a:t>Can we represent both RBI’s and H’s with just a single value instead?</a:t>
            </a:r>
          </a:p>
          <a:p>
            <a:r>
              <a:rPr lang="en-US" dirty="0"/>
              <a:t>Use principal components:</a:t>
            </a:r>
          </a:p>
          <a:p>
            <a:endParaRPr lang="en-US" dirty="0"/>
          </a:p>
        </p:txBody>
      </p:sp>
      <p:sp>
        <p:nvSpPr>
          <p:cNvPr id="5" name="TextBox 4">
            <a:extLst>
              <a:ext uri="{FF2B5EF4-FFF2-40B4-BE49-F238E27FC236}">
                <a16:creationId xmlns:a16="http://schemas.microsoft.com/office/drawing/2014/main" id="{6E4E3B04-9D42-4D2A-A5B5-15BCA2463F39}"/>
              </a:ext>
            </a:extLst>
          </p:cNvPr>
          <p:cNvSpPr txBox="1"/>
          <p:nvPr/>
        </p:nvSpPr>
        <p:spPr>
          <a:xfrm>
            <a:off x="1309463" y="4562061"/>
            <a:ext cx="2845093" cy="830997"/>
          </a:xfrm>
          <a:prstGeom prst="rect">
            <a:avLst/>
          </a:prstGeom>
          <a:noFill/>
        </p:spPr>
        <p:txBody>
          <a:bodyPr wrap="square" rtlCol="0">
            <a:spAutoFit/>
          </a:bodyPr>
          <a:lstStyle/>
          <a:p>
            <a:r>
              <a:rPr lang="en-US" sz="2400" dirty="0"/>
              <a:t>Two functions that do the same thing:</a:t>
            </a:r>
          </a:p>
        </p:txBody>
      </p:sp>
      <p:sp>
        <p:nvSpPr>
          <p:cNvPr id="6" name="Left Brace 5">
            <a:extLst>
              <a:ext uri="{FF2B5EF4-FFF2-40B4-BE49-F238E27FC236}">
                <a16:creationId xmlns:a16="http://schemas.microsoft.com/office/drawing/2014/main" id="{438FA170-55AC-4EBF-B947-94B8FEC71BDA}"/>
              </a:ext>
            </a:extLst>
          </p:cNvPr>
          <p:cNvSpPr/>
          <p:nvPr/>
        </p:nvSpPr>
        <p:spPr>
          <a:xfrm>
            <a:off x="5585791" y="3081624"/>
            <a:ext cx="379309" cy="16071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7F17F10-619D-453B-9732-6A2DB4FC2915}"/>
              </a:ext>
            </a:extLst>
          </p:cNvPr>
          <p:cNvSpPr/>
          <p:nvPr/>
        </p:nvSpPr>
        <p:spPr>
          <a:xfrm>
            <a:off x="5587413" y="4780030"/>
            <a:ext cx="379309" cy="16071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438B5F1F-60BA-44E6-B784-F7960FA351A1}"/>
              </a:ext>
            </a:extLst>
          </p:cNvPr>
          <p:cNvSpPr txBox="1"/>
          <p:nvPr/>
        </p:nvSpPr>
        <p:spPr>
          <a:xfrm>
            <a:off x="4346903" y="3700515"/>
            <a:ext cx="1226298" cy="369332"/>
          </a:xfrm>
          <a:prstGeom prst="rect">
            <a:avLst/>
          </a:prstGeom>
          <a:noFill/>
        </p:spPr>
        <p:txBody>
          <a:bodyPr wrap="none" rtlCol="0">
            <a:spAutoFit/>
          </a:bodyPr>
          <a:lstStyle/>
          <a:p>
            <a:r>
              <a:rPr lang="en-US" dirty="0" err="1"/>
              <a:t>princomp</a:t>
            </a:r>
            <a:r>
              <a:rPr lang="en-US" dirty="0"/>
              <a:t>()</a:t>
            </a:r>
          </a:p>
        </p:txBody>
      </p:sp>
      <p:sp>
        <p:nvSpPr>
          <p:cNvPr id="9" name="TextBox 8">
            <a:extLst>
              <a:ext uri="{FF2B5EF4-FFF2-40B4-BE49-F238E27FC236}">
                <a16:creationId xmlns:a16="http://schemas.microsoft.com/office/drawing/2014/main" id="{CFEF3909-8695-4671-8F15-922309F1D92B}"/>
              </a:ext>
            </a:extLst>
          </p:cNvPr>
          <p:cNvSpPr txBox="1"/>
          <p:nvPr/>
        </p:nvSpPr>
        <p:spPr>
          <a:xfrm>
            <a:off x="4525029" y="5398921"/>
            <a:ext cx="1048172" cy="369332"/>
          </a:xfrm>
          <a:prstGeom prst="rect">
            <a:avLst/>
          </a:prstGeom>
          <a:noFill/>
        </p:spPr>
        <p:txBody>
          <a:bodyPr wrap="none" rtlCol="0">
            <a:spAutoFit/>
          </a:bodyPr>
          <a:lstStyle/>
          <a:p>
            <a:r>
              <a:rPr lang="en-US" dirty="0" err="1"/>
              <a:t>prcomp</a:t>
            </a:r>
            <a:r>
              <a:rPr lang="en-US" dirty="0"/>
              <a:t>()</a:t>
            </a:r>
          </a:p>
        </p:txBody>
      </p:sp>
      <p:sp>
        <p:nvSpPr>
          <p:cNvPr id="10" name="Footer Placeholder 9"/>
          <p:cNvSpPr>
            <a:spLocks noGrp="1"/>
          </p:cNvSpPr>
          <p:nvPr>
            <p:ph type="ftr" sz="quarter" idx="11"/>
          </p:nvPr>
        </p:nvSpPr>
        <p:spPr/>
        <p:txBody>
          <a:bodyPr/>
          <a:lstStyle/>
          <a:p>
            <a:r>
              <a:rPr lang="en-US"/>
              <a:t>Lecture 18 - Data Processing II</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547" y="3099553"/>
            <a:ext cx="4581037" cy="3233673"/>
          </a:xfrm>
          <a:prstGeom prst="rect">
            <a:avLst/>
          </a:prstGeom>
        </p:spPr>
      </p:pic>
    </p:spTree>
    <p:extLst>
      <p:ext uri="{BB962C8B-B14F-4D97-AF65-F5344CB8AC3E}">
        <p14:creationId xmlns:p14="http://schemas.microsoft.com/office/powerpoint/2010/main" val="20659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237" y="1448070"/>
            <a:ext cx="6107730" cy="4908279"/>
          </a:xfrm>
          <a:prstGeom prst="rect">
            <a:avLst/>
          </a:prstGeom>
        </p:spPr>
      </p:pic>
      <p:sp>
        <p:nvSpPr>
          <p:cNvPr id="2" name="Title 1">
            <a:extLst>
              <a:ext uri="{FF2B5EF4-FFF2-40B4-BE49-F238E27FC236}">
                <a16:creationId xmlns:a16="http://schemas.microsoft.com/office/drawing/2014/main" id="{DEDB3E6A-089B-4E3F-AD63-87BC0E36175D}"/>
              </a:ext>
            </a:extLst>
          </p:cNvPr>
          <p:cNvSpPr>
            <a:spLocks noGrp="1"/>
          </p:cNvSpPr>
          <p:nvPr>
            <p:ph type="title"/>
          </p:nvPr>
        </p:nvSpPr>
        <p:spPr>
          <a:xfrm>
            <a:off x="859831" y="136525"/>
            <a:ext cx="10515600" cy="1325563"/>
          </a:xfrm>
        </p:spPr>
        <p:txBody>
          <a:bodyPr/>
          <a:lstStyle/>
          <a:p>
            <a:r>
              <a:rPr lang="en-US" u="sng" dirty="0"/>
              <a:t>Understanding Principal Components</a:t>
            </a:r>
          </a:p>
        </p:txBody>
      </p:sp>
      <p:sp>
        <p:nvSpPr>
          <p:cNvPr id="6" name="Rectangle: Rounded Corners 5">
            <a:extLst>
              <a:ext uri="{FF2B5EF4-FFF2-40B4-BE49-F238E27FC236}">
                <a16:creationId xmlns:a16="http://schemas.microsoft.com/office/drawing/2014/main" id="{195D4BC0-5C53-442F-89D5-D221CC5CFB99}"/>
              </a:ext>
            </a:extLst>
          </p:cNvPr>
          <p:cNvSpPr/>
          <p:nvPr/>
        </p:nvSpPr>
        <p:spPr>
          <a:xfrm>
            <a:off x="2841418" y="1395996"/>
            <a:ext cx="2214676" cy="3379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2FAF33F-D9E7-46BF-9036-AA5C9E046D8A}"/>
              </a:ext>
            </a:extLst>
          </p:cNvPr>
          <p:cNvSpPr/>
          <p:nvPr/>
        </p:nvSpPr>
        <p:spPr>
          <a:xfrm>
            <a:off x="838200" y="2801102"/>
            <a:ext cx="6204916" cy="2573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2C648F3-47F7-4D4B-B3AC-007B351FB936}"/>
              </a:ext>
            </a:extLst>
          </p:cNvPr>
          <p:cNvSpPr txBox="1"/>
          <p:nvPr/>
        </p:nvSpPr>
        <p:spPr>
          <a:xfrm>
            <a:off x="5586701" y="1284098"/>
            <a:ext cx="3978965" cy="646331"/>
          </a:xfrm>
          <a:prstGeom prst="rect">
            <a:avLst/>
          </a:prstGeom>
          <a:noFill/>
        </p:spPr>
        <p:txBody>
          <a:bodyPr wrap="square" rtlCol="0">
            <a:spAutoFit/>
          </a:bodyPr>
          <a:lstStyle/>
          <a:p>
            <a:r>
              <a:rPr lang="en-US" dirty="0">
                <a:solidFill>
                  <a:srgbClr val="C00000"/>
                </a:solidFill>
              </a:rPr>
              <a:t>Identify numeric variables for which you want to compute principal components</a:t>
            </a:r>
          </a:p>
        </p:txBody>
      </p:sp>
      <p:sp>
        <p:nvSpPr>
          <p:cNvPr id="9" name="TextBox 8">
            <a:extLst>
              <a:ext uri="{FF2B5EF4-FFF2-40B4-BE49-F238E27FC236}">
                <a16:creationId xmlns:a16="http://schemas.microsoft.com/office/drawing/2014/main" id="{63B3A33E-A6B3-4BDE-B501-5F52B1B7C754}"/>
              </a:ext>
            </a:extLst>
          </p:cNvPr>
          <p:cNvSpPr txBox="1"/>
          <p:nvPr/>
        </p:nvSpPr>
        <p:spPr>
          <a:xfrm>
            <a:off x="7096153" y="2274181"/>
            <a:ext cx="4336090" cy="1477328"/>
          </a:xfrm>
          <a:prstGeom prst="rect">
            <a:avLst/>
          </a:prstGeom>
          <a:noFill/>
        </p:spPr>
        <p:txBody>
          <a:bodyPr wrap="square" rtlCol="0">
            <a:spAutoFit/>
          </a:bodyPr>
          <a:lstStyle/>
          <a:p>
            <a:r>
              <a:rPr lang="en-US" dirty="0">
                <a:solidFill>
                  <a:srgbClr val="C00000"/>
                </a:solidFill>
              </a:rPr>
              <a:t>This tells us that:</a:t>
            </a:r>
          </a:p>
          <a:p>
            <a:pPr marL="285750" indent="-285750">
              <a:buFont typeface="Arial" panose="020B0604020202020204" pitchFamily="34" charset="0"/>
              <a:buChar char="•"/>
            </a:pPr>
            <a:r>
              <a:rPr lang="en-US" dirty="0">
                <a:solidFill>
                  <a:srgbClr val="C00000"/>
                </a:solidFill>
              </a:rPr>
              <a:t>the first component accounts for 85% of the variance in RBI and H</a:t>
            </a:r>
          </a:p>
          <a:p>
            <a:pPr marL="285750" indent="-285750">
              <a:buFont typeface="Arial" panose="020B0604020202020204" pitchFamily="34" charset="0"/>
              <a:buChar char="•"/>
            </a:pPr>
            <a:r>
              <a:rPr lang="en-US" dirty="0">
                <a:solidFill>
                  <a:srgbClr val="C00000"/>
                </a:solidFill>
              </a:rPr>
              <a:t>The second component accounts for the remaining 15%</a:t>
            </a:r>
          </a:p>
        </p:txBody>
      </p:sp>
      <p:sp>
        <p:nvSpPr>
          <p:cNvPr id="11" name="Rectangle: Rounded Corners 10">
            <a:extLst>
              <a:ext uri="{FF2B5EF4-FFF2-40B4-BE49-F238E27FC236}">
                <a16:creationId xmlns:a16="http://schemas.microsoft.com/office/drawing/2014/main" id="{5FD10CC2-A769-4A78-9D15-851271197D9F}"/>
              </a:ext>
            </a:extLst>
          </p:cNvPr>
          <p:cNvSpPr/>
          <p:nvPr/>
        </p:nvSpPr>
        <p:spPr>
          <a:xfrm>
            <a:off x="838200" y="4084433"/>
            <a:ext cx="2801471" cy="9895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5E2EF9A-9405-4084-81C3-0AEFE8C3BE90}"/>
              </a:ext>
            </a:extLst>
          </p:cNvPr>
          <p:cNvSpPr txBox="1"/>
          <p:nvPr/>
        </p:nvSpPr>
        <p:spPr>
          <a:xfrm>
            <a:off x="4496282" y="4084433"/>
            <a:ext cx="5069383" cy="1200329"/>
          </a:xfrm>
          <a:prstGeom prst="rect">
            <a:avLst/>
          </a:prstGeom>
          <a:noFill/>
        </p:spPr>
        <p:txBody>
          <a:bodyPr wrap="square" rtlCol="0">
            <a:spAutoFit/>
          </a:bodyPr>
          <a:lstStyle/>
          <a:p>
            <a:r>
              <a:rPr lang="en-US" dirty="0">
                <a:solidFill>
                  <a:srgbClr val="C00000"/>
                </a:solidFill>
              </a:rPr>
              <a:t>This explains exactly what each component is:</a:t>
            </a:r>
          </a:p>
          <a:p>
            <a:pPr marL="285750" indent="-285750">
              <a:buFont typeface="Arial" panose="020B0604020202020204" pitchFamily="34" charset="0"/>
              <a:buChar char="•"/>
            </a:pPr>
            <a:r>
              <a:rPr lang="en-US" dirty="0">
                <a:solidFill>
                  <a:srgbClr val="C00000"/>
                </a:solidFill>
              </a:rPr>
              <a:t>Comp 1 = 0.652*RBI + 0.758*H</a:t>
            </a:r>
          </a:p>
          <a:p>
            <a:pPr marL="285750" indent="-285750">
              <a:buFont typeface="Arial" panose="020B0604020202020204" pitchFamily="34" charset="0"/>
              <a:buChar char="•"/>
            </a:pPr>
            <a:r>
              <a:rPr lang="en-US" dirty="0">
                <a:solidFill>
                  <a:srgbClr val="C00000"/>
                </a:solidFill>
              </a:rPr>
              <a:t>Comp 2 = 0.758*RBI - 0.652*H</a:t>
            </a:r>
          </a:p>
          <a:p>
            <a:r>
              <a:rPr lang="en-US" b="1" dirty="0">
                <a:solidFill>
                  <a:srgbClr val="C00000"/>
                </a:solidFill>
              </a:rPr>
              <a:t>Comp 1 &amp; Comp 2 are uncorrelated (orthogonal)</a:t>
            </a:r>
          </a:p>
        </p:txBody>
      </p:sp>
      <p:sp>
        <p:nvSpPr>
          <p:cNvPr id="3" name="Footer Placeholder 2"/>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12386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3E6A-089B-4E3F-AD63-87BC0E36175D}"/>
              </a:ext>
            </a:extLst>
          </p:cNvPr>
          <p:cNvSpPr>
            <a:spLocks noGrp="1"/>
          </p:cNvSpPr>
          <p:nvPr>
            <p:ph type="title"/>
          </p:nvPr>
        </p:nvSpPr>
        <p:spPr>
          <a:xfrm>
            <a:off x="859831" y="136525"/>
            <a:ext cx="10515600" cy="1325563"/>
          </a:xfrm>
        </p:spPr>
        <p:txBody>
          <a:bodyPr/>
          <a:lstStyle/>
          <a:p>
            <a:r>
              <a:rPr lang="en-US" u="sng" dirty="0"/>
              <a:t>Understanding Principal Components</a:t>
            </a:r>
          </a:p>
        </p:txBody>
      </p:sp>
      <p:sp>
        <p:nvSpPr>
          <p:cNvPr id="3" name="Footer Placeholder 2"/>
          <p:cNvSpPr>
            <a:spLocks noGrp="1"/>
          </p:cNvSpPr>
          <p:nvPr>
            <p:ph type="ftr" sz="quarter" idx="11"/>
          </p:nvPr>
        </p:nvSpPr>
        <p:spPr/>
        <p:txBody>
          <a:bodyPr/>
          <a:lstStyle/>
          <a:p>
            <a:r>
              <a:rPr lang="en-US"/>
              <a:t>Lecture 18 - Data Processing II</a:t>
            </a:r>
          </a:p>
        </p:txBody>
      </p:sp>
      <p:sp>
        <p:nvSpPr>
          <p:cNvPr id="13" name="Content Placeholder 2">
            <a:extLst>
              <a:ext uri="{FF2B5EF4-FFF2-40B4-BE49-F238E27FC236}">
                <a16:creationId xmlns:a16="http://schemas.microsoft.com/office/drawing/2014/main" id="{87C6440F-8424-1B4B-9A10-7A1830A811DE}"/>
              </a:ext>
            </a:extLst>
          </p:cNvPr>
          <p:cNvSpPr>
            <a:spLocks noGrp="1"/>
          </p:cNvSpPr>
          <p:nvPr>
            <p:ph idx="1"/>
          </p:nvPr>
        </p:nvSpPr>
        <p:spPr>
          <a:xfrm>
            <a:off x="816569" y="1250302"/>
            <a:ext cx="10177463" cy="4687360"/>
          </a:xfrm>
        </p:spPr>
        <p:txBody>
          <a:bodyPr>
            <a:normAutofit fontScale="92500" lnSpcReduction="10000"/>
          </a:bodyPr>
          <a:lstStyle/>
          <a:p>
            <a:r>
              <a:rPr lang="en-US" dirty="0"/>
              <a:t>What does this mean? Instead of expressing that data as two columns, one columns is Hits and one column is RBI’s, we can instead express the data as two columns.</a:t>
            </a:r>
          </a:p>
          <a:p>
            <a:pPr lvl="1"/>
            <a:r>
              <a:rPr lang="en-US" dirty="0"/>
              <a:t>The first component is generated by the formula 0.652*RBI + 0.758*H </a:t>
            </a:r>
          </a:p>
          <a:p>
            <a:pPr lvl="1"/>
            <a:r>
              <a:rPr lang="en-US" dirty="0"/>
              <a:t>The second component is generated by the formula 0.758*RBI - 0.652*H. </a:t>
            </a:r>
          </a:p>
          <a:p>
            <a:r>
              <a:rPr lang="en-US" dirty="0"/>
              <a:t>By algebra you can go back and forth between these two representations (trust me here!).</a:t>
            </a:r>
          </a:p>
          <a:p>
            <a:r>
              <a:rPr lang="en-US" dirty="0"/>
              <a:t>Why did we do this? The single column of numbers 0.652*RBI + 0.758*H captures almost all of the information as two columns of Hits and Runs.</a:t>
            </a:r>
          </a:p>
          <a:p>
            <a:r>
              <a:rPr lang="en-US" dirty="0"/>
              <a:t>This is similar to how the S&amp;P 500 works. It’s one number that is explaining most of what’s going on with 500 very correlated stocks!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73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Lecture 18 - Data Processing II</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29110"/>
          <a:stretch/>
        </p:blipFill>
        <p:spPr>
          <a:xfrm>
            <a:off x="1906975" y="3781377"/>
            <a:ext cx="6400800" cy="251184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975" y="1368377"/>
            <a:ext cx="8953500" cy="2413000"/>
          </a:xfrm>
          <a:prstGeom prst="rect">
            <a:avLst/>
          </a:prstGeom>
        </p:spPr>
      </p:pic>
      <p:sp>
        <p:nvSpPr>
          <p:cNvPr id="8" name="Title 1">
            <a:extLst>
              <a:ext uri="{FF2B5EF4-FFF2-40B4-BE49-F238E27FC236}">
                <a16:creationId xmlns:a16="http://schemas.microsoft.com/office/drawing/2014/main" id="{79EB6FF5-1635-B548-9497-763A2DF27380}"/>
              </a:ext>
            </a:extLst>
          </p:cNvPr>
          <p:cNvSpPr>
            <a:spLocks noGrp="1"/>
          </p:cNvSpPr>
          <p:nvPr>
            <p:ph type="title"/>
          </p:nvPr>
        </p:nvSpPr>
        <p:spPr>
          <a:xfrm>
            <a:off x="838200" y="155186"/>
            <a:ext cx="10515600" cy="1325563"/>
          </a:xfrm>
        </p:spPr>
        <p:txBody>
          <a:bodyPr/>
          <a:lstStyle/>
          <a:p>
            <a:r>
              <a:rPr lang="en-US" u="sng" dirty="0"/>
              <a:t>Example</a:t>
            </a:r>
            <a:r>
              <a:rPr lang="en-US" dirty="0"/>
              <a:t>: Look at seven numeric features</a:t>
            </a:r>
          </a:p>
        </p:txBody>
      </p:sp>
    </p:spTree>
    <p:extLst>
      <p:ext uri="{BB962C8B-B14F-4D97-AF65-F5344CB8AC3E}">
        <p14:creationId xmlns:p14="http://schemas.microsoft.com/office/powerpoint/2010/main" val="103380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6678"/>
          <a:stretch/>
        </p:blipFill>
        <p:spPr>
          <a:xfrm>
            <a:off x="2489200" y="1482912"/>
            <a:ext cx="5664200" cy="5238563"/>
          </a:xfrm>
          <a:prstGeom prst="rect">
            <a:avLst/>
          </a:prstGeom>
        </p:spPr>
      </p:pic>
      <p:sp>
        <p:nvSpPr>
          <p:cNvPr id="2" name="Title 1">
            <a:extLst>
              <a:ext uri="{FF2B5EF4-FFF2-40B4-BE49-F238E27FC236}">
                <a16:creationId xmlns:a16="http://schemas.microsoft.com/office/drawing/2014/main" id="{3A0C0967-A163-42AE-82A3-E0739D1BC2E5}"/>
              </a:ext>
            </a:extLst>
          </p:cNvPr>
          <p:cNvSpPr>
            <a:spLocks noGrp="1"/>
          </p:cNvSpPr>
          <p:nvPr>
            <p:ph type="title"/>
          </p:nvPr>
        </p:nvSpPr>
        <p:spPr>
          <a:xfrm>
            <a:off x="838200" y="275010"/>
            <a:ext cx="10515600" cy="1325563"/>
          </a:xfrm>
        </p:spPr>
        <p:txBody>
          <a:bodyPr/>
          <a:lstStyle/>
          <a:p>
            <a:r>
              <a:rPr lang="en-US" u="sng" dirty="0"/>
              <a:t>Deciding how many components to use</a:t>
            </a:r>
          </a:p>
        </p:txBody>
      </p:sp>
      <p:sp>
        <p:nvSpPr>
          <p:cNvPr id="3" name="Content Placeholder 2">
            <a:extLst>
              <a:ext uri="{FF2B5EF4-FFF2-40B4-BE49-F238E27FC236}">
                <a16:creationId xmlns:a16="http://schemas.microsoft.com/office/drawing/2014/main" id="{48FDC36E-645E-4E48-8494-FC8F195A95BD}"/>
              </a:ext>
            </a:extLst>
          </p:cNvPr>
          <p:cNvSpPr>
            <a:spLocks noGrp="1"/>
          </p:cNvSpPr>
          <p:nvPr>
            <p:ph idx="1"/>
          </p:nvPr>
        </p:nvSpPr>
        <p:spPr>
          <a:xfrm>
            <a:off x="838200" y="1509992"/>
            <a:ext cx="10515600" cy="4351338"/>
          </a:xfrm>
        </p:spPr>
        <p:txBody>
          <a:bodyPr/>
          <a:lstStyle/>
          <a:p>
            <a:r>
              <a:rPr lang="en-US" dirty="0"/>
              <a:t>Use a scree plot, lists components in order of variance</a:t>
            </a:r>
          </a:p>
          <a:p>
            <a:pPr>
              <a:buFont typeface="Wingdings" panose="05000000000000000000" pitchFamily="2" charset="2"/>
              <a:buChar char="Ø"/>
            </a:pPr>
            <a:r>
              <a:rPr lang="en-US" dirty="0"/>
              <a:t> plot(pc2)</a:t>
            </a:r>
          </a:p>
        </p:txBody>
      </p:sp>
      <p:sp>
        <p:nvSpPr>
          <p:cNvPr id="5" name="Rectangle 4">
            <a:extLst>
              <a:ext uri="{FF2B5EF4-FFF2-40B4-BE49-F238E27FC236}">
                <a16:creationId xmlns:a16="http://schemas.microsoft.com/office/drawing/2014/main" id="{9A6B4EFF-2002-4668-8EE9-F774DC0BF8F4}"/>
              </a:ext>
            </a:extLst>
          </p:cNvPr>
          <p:cNvSpPr/>
          <p:nvPr/>
        </p:nvSpPr>
        <p:spPr>
          <a:xfrm>
            <a:off x="3314992" y="2353730"/>
            <a:ext cx="2027973" cy="36277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764ADA-684F-4E10-9B37-659F91BEDF10}"/>
              </a:ext>
            </a:extLst>
          </p:cNvPr>
          <p:cNvSpPr txBox="1"/>
          <p:nvPr/>
        </p:nvSpPr>
        <p:spPr>
          <a:xfrm>
            <a:off x="5684415" y="2971800"/>
            <a:ext cx="4069185" cy="1754326"/>
          </a:xfrm>
          <a:prstGeom prst="rect">
            <a:avLst/>
          </a:prstGeom>
          <a:noFill/>
          <a:ln>
            <a:solidFill>
              <a:srgbClr val="C00000"/>
            </a:solidFill>
          </a:ln>
        </p:spPr>
        <p:txBody>
          <a:bodyPr wrap="square" rtlCol="0">
            <a:spAutoFit/>
          </a:bodyPr>
          <a:lstStyle/>
          <a:p>
            <a:r>
              <a:rPr lang="en-US" dirty="0"/>
              <a:t>In this case, we can reduce the dimension from 7 variables to 3 variables by using principal components</a:t>
            </a:r>
          </a:p>
          <a:p>
            <a:endParaRPr lang="en-US" dirty="0"/>
          </a:p>
          <a:p>
            <a:r>
              <a:rPr lang="en-US" dirty="0"/>
              <a:t>These 3 components capture ~99% of the variance</a:t>
            </a:r>
          </a:p>
        </p:txBody>
      </p:sp>
      <p:sp>
        <p:nvSpPr>
          <p:cNvPr id="7" name="Footer Placeholder 6"/>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6221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Technical Details of Principal Components</a:t>
            </a:r>
          </a:p>
        </p:txBody>
      </p:sp>
      <p:sp>
        <p:nvSpPr>
          <p:cNvPr id="3" name="Content Placeholder 2"/>
          <p:cNvSpPr>
            <a:spLocks noGrp="1"/>
          </p:cNvSpPr>
          <p:nvPr>
            <p:ph idx="1"/>
          </p:nvPr>
        </p:nvSpPr>
        <p:spPr>
          <a:xfrm>
            <a:off x="838200" y="1690688"/>
            <a:ext cx="10515600" cy="4486275"/>
          </a:xfrm>
        </p:spPr>
        <p:txBody>
          <a:bodyPr>
            <a:normAutofit/>
          </a:bodyPr>
          <a:lstStyle/>
          <a:p>
            <a:r>
              <a:rPr lang="en-US" b="1" dirty="0"/>
              <a:t>Slide Disclaimer</a:t>
            </a:r>
            <a:r>
              <a:rPr lang="en-US" dirty="0"/>
              <a:t>: We don’t care too much about the math behind PCA in this class, but the following language may useful if you’ve heard a little about PCA before.</a:t>
            </a:r>
          </a:p>
          <a:p>
            <a:r>
              <a:rPr lang="en-US" dirty="0"/>
              <a:t>The components that PCA returns are just a new way to express the data. They are ranked from most ”expressive” to least.</a:t>
            </a:r>
          </a:p>
          <a:p>
            <a:pPr lvl="1"/>
            <a:r>
              <a:rPr lang="en-US" dirty="0"/>
              <a:t>Coefficients are normalized so that the sum of their squares equals 1, i.e. the new basis is </a:t>
            </a:r>
            <a:r>
              <a:rPr lang="en-US" b="1" dirty="0"/>
              <a:t>orthonormal</a:t>
            </a:r>
          </a:p>
          <a:p>
            <a:pPr lvl="2"/>
            <a:r>
              <a:rPr lang="en-US" dirty="0"/>
              <a:t>This ensures that the variance of a given principal component can be interpreted as the percentage of the total variance</a:t>
            </a:r>
          </a:p>
          <a:p>
            <a:pPr lvl="1"/>
            <a:r>
              <a:rPr lang="en-US" dirty="0"/>
              <a:t>Coefficients for successive principal components are constrained by the requirement that the variables be uncorrelated with previous components</a:t>
            </a:r>
          </a:p>
          <a:p>
            <a:endParaRPr lang="en-US" dirty="0"/>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228992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How should we use PCA results?</a:t>
            </a:r>
          </a:p>
        </p:txBody>
      </p:sp>
      <p:sp>
        <p:nvSpPr>
          <p:cNvPr id="3" name="Content Placeholder 2"/>
          <p:cNvSpPr>
            <a:spLocks noGrp="1"/>
          </p:cNvSpPr>
          <p:nvPr>
            <p:ph idx="1"/>
          </p:nvPr>
        </p:nvSpPr>
        <p:spPr>
          <a:xfrm>
            <a:off x="1037705" y="1607563"/>
            <a:ext cx="10515600" cy="4351338"/>
          </a:xfrm>
        </p:spPr>
        <p:txBody>
          <a:bodyPr>
            <a:normAutofit lnSpcReduction="10000"/>
          </a:bodyPr>
          <a:lstStyle/>
          <a:p>
            <a:r>
              <a:rPr lang="en-US" dirty="0"/>
              <a:t>PCA makes a new set of features using linear combinations of the old features. It essentially re-expresses the data.</a:t>
            </a:r>
          </a:p>
          <a:p>
            <a:r>
              <a:rPr lang="en-US" b="1" dirty="0"/>
              <a:t>Downside</a:t>
            </a:r>
            <a:r>
              <a:rPr lang="en-US" dirty="0"/>
              <a:t>: The new set of features isn’t intuitive, they don’t have nice names like H’s or RBI’s. Now they’re algebraic combinations of features</a:t>
            </a:r>
          </a:p>
          <a:p>
            <a:r>
              <a:rPr lang="en-US" b="1" dirty="0"/>
              <a:t>Upside</a:t>
            </a:r>
            <a:r>
              <a:rPr lang="en-US" dirty="0"/>
              <a:t>: These features are ranked in order of importance, that usually means you can use just a the top few components and throw the rest away without degrading your data quality</a:t>
            </a:r>
          </a:p>
          <a:p>
            <a:pPr lvl="1"/>
            <a:r>
              <a:rPr lang="en-US" dirty="0"/>
              <a:t>What you throw away are essentially the “redundant” features.</a:t>
            </a:r>
          </a:p>
          <a:p>
            <a:r>
              <a:rPr lang="en-US" dirty="0"/>
              <a:t>It’s up to you to choose how many components you use! But this way you get control over the size of your data</a:t>
            </a:r>
          </a:p>
          <a:p>
            <a:endParaRPr lang="en-US" dirty="0"/>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251577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Potential Issue</a:t>
            </a:r>
            <a:r>
              <a:rPr lang="en-US" dirty="0"/>
              <a:t>: PCA is Scale-Sensitive</a:t>
            </a:r>
          </a:p>
        </p:txBody>
      </p:sp>
      <p:sp>
        <p:nvSpPr>
          <p:cNvPr id="3" name="Content Placeholder 2"/>
          <p:cNvSpPr>
            <a:spLocks noGrp="1"/>
          </p:cNvSpPr>
          <p:nvPr>
            <p:ph idx="1"/>
          </p:nvPr>
        </p:nvSpPr>
        <p:spPr/>
        <p:txBody>
          <a:bodyPr>
            <a:normAutofit fontScale="92500"/>
          </a:bodyPr>
          <a:lstStyle/>
          <a:p>
            <a:r>
              <a:rPr lang="en-US" b="1" dirty="0"/>
              <a:t>Problem</a:t>
            </a:r>
            <a:r>
              <a:rPr lang="en-US" dirty="0"/>
              <a:t>: When the features are of different magnitudes, PCA can mistake the larger features for more informative (e.g. HR’s are more important that OPS, because one is around 1000 typically and the other is ~1 typically). This is called </a:t>
            </a:r>
            <a:r>
              <a:rPr lang="en-US" b="1" dirty="0"/>
              <a:t>Scale Sensitivity.</a:t>
            </a:r>
            <a:endParaRPr lang="en-US" dirty="0"/>
          </a:p>
          <a:p>
            <a:r>
              <a:rPr lang="en-US" u="sng" dirty="0"/>
              <a:t>Example</a:t>
            </a:r>
            <a:r>
              <a:rPr lang="en-US" dirty="0"/>
              <a:t>: Measuring a variable (Y) in millimeters versus centimeters</a:t>
            </a:r>
          </a:p>
          <a:p>
            <a:pPr lvl="1"/>
            <a:r>
              <a:rPr lang="en-US" dirty="0"/>
              <a:t>Variance of 10Y is 100 times greater when Y is measured in mm instead of cm </a:t>
            </a:r>
          </a:p>
          <a:p>
            <a:pPr lvl="1"/>
            <a:r>
              <a:rPr lang="en-US" dirty="0"/>
              <a:t>Y will be given more weight in PCA when other variables remain unchanged</a:t>
            </a:r>
          </a:p>
          <a:p>
            <a:r>
              <a:rPr lang="en-US" b="1" dirty="0"/>
              <a:t>Solution</a:t>
            </a:r>
            <a:r>
              <a:rPr lang="en-US" dirty="0"/>
              <a:t>: Normalize all variables before performing PCA (i.e., subtract means and divide by standard deviation)</a:t>
            </a:r>
          </a:p>
          <a:p>
            <a:pPr lvl="1"/>
            <a:r>
              <a:rPr lang="en-US" dirty="0"/>
              <a:t>The R functions will do this for us!</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358223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70" y="1441173"/>
            <a:ext cx="10660681" cy="1750261"/>
          </a:xfrm>
          <a:prstGeom prst="rect">
            <a:avLst/>
          </a:prstGeom>
        </p:spPr>
      </p:pic>
      <p:sp>
        <p:nvSpPr>
          <p:cNvPr id="2" name="Title 1">
            <a:extLst>
              <a:ext uri="{FF2B5EF4-FFF2-40B4-BE49-F238E27FC236}">
                <a16:creationId xmlns:a16="http://schemas.microsoft.com/office/drawing/2014/main" id="{2B6B2930-E733-43B0-A61B-AE5A3B1ABFF7}"/>
              </a:ext>
            </a:extLst>
          </p:cNvPr>
          <p:cNvSpPr>
            <a:spLocks noGrp="1"/>
          </p:cNvSpPr>
          <p:nvPr>
            <p:ph type="title"/>
          </p:nvPr>
        </p:nvSpPr>
        <p:spPr>
          <a:xfrm>
            <a:off x="838200" y="238637"/>
            <a:ext cx="10515600" cy="1325563"/>
          </a:xfrm>
        </p:spPr>
        <p:txBody>
          <a:bodyPr/>
          <a:lstStyle/>
          <a:p>
            <a:r>
              <a:rPr lang="en-US" u="sng" dirty="0"/>
              <a:t>PCA Example </a:t>
            </a:r>
            <a:r>
              <a:rPr lang="en-US" dirty="0"/>
              <a:t>with Standardized Values</a:t>
            </a:r>
          </a:p>
        </p:txBody>
      </p:sp>
      <p:sp>
        <p:nvSpPr>
          <p:cNvPr id="5" name="Rectangle 4">
            <a:extLst>
              <a:ext uri="{FF2B5EF4-FFF2-40B4-BE49-F238E27FC236}">
                <a16:creationId xmlns:a16="http://schemas.microsoft.com/office/drawing/2014/main" id="{D8ED68D5-FE48-4E48-9B9C-67AD15DE0B2C}"/>
              </a:ext>
            </a:extLst>
          </p:cNvPr>
          <p:cNvSpPr/>
          <p:nvPr/>
        </p:nvSpPr>
        <p:spPr>
          <a:xfrm>
            <a:off x="4638651" y="1287275"/>
            <a:ext cx="1073426"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Lecture 18 - Data Processing II</a:t>
            </a:r>
          </a:p>
        </p:txBody>
      </p:sp>
      <p:sp>
        <p:nvSpPr>
          <p:cNvPr id="8" name="Rectangle 7"/>
          <p:cNvSpPr/>
          <p:nvPr/>
        </p:nvSpPr>
        <p:spPr>
          <a:xfrm>
            <a:off x="6096000" y="1348250"/>
            <a:ext cx="6096000" cy="369332"/>
          </a:xfrm>
          <a:prstGeom prst="rect">
            <a:avLst/>
          </a:prstGeom>
        </p:spPr>
        <p:txBody>
          <a:bodyPr>
            <a:spAutoFit/>
          </a:bodyPr>
          <a:lstStyle/>
          <a:p>
            <a:r>
              <a:rPr lang="en-US" dirty="0">
                <a:solidFill>
                  <a:srgbClr val="C00000"/>
                </a:solidFill>
              </a:rPr>
              <a:t>Standardizes variables first, c.f. </a:t>
            </a:r>
            <a:r>
              <a:rPr lang="en-US" dirty="0" err="1">
                <a:solidFill>
                  <a:srgbClr val="C00000"/>
                </a:solidFill>
              </a:rPr>
              <a:t>prcomp</a:t>
            </a:r>
            <a:r>
              <a:rPr lang="en-US" dirty="0">
                <a:solidFill>
                  <a:srgbClr val="C00000"/>
                </a:solidFill>
              </a:rPr>
              <a:t>(scale(mlb_7))</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98" y="3191434"/>
            <a:ext cx="6280131" cy="2779060"/>
          </a:xfrm>
          <a:prstGeom prst="rect">
            <a:avLst/>
          </a:prstGeom>
        </p:spPr>
      </p:pic>
    </p:spTree>
    <p:extLst>
      <p:ext uri="{BB962C8B-B14F-4D97-AF65-F5344CB8AC3E}">
        <p14:creationId xmlns:p14="http://schemas.microsoft.com/office/powerpoint/2010/main" val="369100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4038600" y="6356350"/>
            <a:ext cx="4114800" cy="365125"/>
          </a:xfrm>
        </p:spPr>
        <p:txBody>
          <a:bodyPr/>
          <a:lstStyle/>
          <a:p>
            <a:r>
              <a:rPr lang="en-US"/>
              <a:t>Lecture 18 - Data Processing II</a:t>
            </a:r>
          </a:p>
        </p:txBody>
      </p:sp>
      <p:sp>
        <p:nvSpPr>
          <p:cNvPr id="10" name="Title 1">
            <a:extLst>
              <a:ext uri="{FF2B5EF4-FFF2-40B4-BE49-F238E27FC236}">
                <a16:creationId xmlns:a16="http://schemas.microsoft.com/office/drawing/2014/main" id="{B78AD4D6-BBAC-724D-8499-4D958C13A95A}"/>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
        <p:nvSpPr>
          <p:cNvPr id="11" name="Content Placeholder 2">
            <a:extLst>
              <a:ext uri="{FF2B5EF4-FFF2-40B4-BE49-F238E27FC236}">
                <a16:creationId xmlns:a16="http://schemas.microsoft.com/office/drawing/2014/main" id="{9AA17B20-4056-DC45-9C7B-3F298C0A99DC}"/>
              </a:ext>
            </a:extLst>
          </p:cNvPr>
          <p:cNvSpPr txBox="1">
            <a:spLocks/>
          </p:cNvSpPr>
          <p:nvPr/>
        </p:nvSpPr>
        <p:spPr>
          <a:xfrm>
            <a:off x="698965" y="1491569"/>
            <a:ext cx="11138807" cy="4698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t>Today</a:t>
            </a:r>
            <a:r>
              <a:rPr lang="en-US" dirty="0"/>
              <a:t>: Data Processing and PCA</a:t>
            </a:r>
          </a:p>
          <a:p>
            <a:pPr marL="914400" lvl="1" indent="-457200">
              <a:lnSpc>
                <a:spcPct val="150000"/>
              </a:lnSpc>
              <a:buFont typeface="+mj-lt"/>
              <a:buAutoNum type="arabicPeriod"/>
            </a:pPr>
            <a:r>
              <a:rPr lang="en-US" dirty="0"/>
              <a:t>Introduction to Markdown [5 Mins]</a:t>
            </a:r>
          </a:p>
          <a:p>
            <a:pPr marL="914400" lvl="1" indent="-457200">
              <a:lnSpc>
                <a:spcPct val="150000"/>
              </a:lnSpc>
              <a:buFont typeface="+mj-lt"/>
              <a:buAutoNum type="arabicPeriod"/>
            </a:pPr>
            <a:r>
              <a:rPr lang="en-US" dirty="0"/>
              <a:t>Data dimension reduction via PCA [20 Mins]</a:t>
            </a:r>
          </a:p>
          <a:p>
            <a:pPr lvl="1">
              <a:lnSpc>
                <a:spcPct val="150000"/>
              </a:lnSpc>
            </a:pPr>
            <a:endParaRPr lang="en-US" dirty="0"/>
          </a:p>
          <a:p>
            <a:pPr marL="0" indent="0">
              <a:buFont typeface="Arial" panose="020B0604020202020204" pitchFamily="34" charset="0"/>
              <a:buNone/>
            </a:pPr>
            <a:endParaRPr lang="en-US" sz="100" dirty="0"/>
          </a:p>
        </p:txBody>
      </p:sp>
    </p:spTree>
    <p:extLst>
      <p:ext uri="{BB962C8B-B14F-4D97-AF65-F5344CB8AC3E}">
        <p14:creationId xmlns:p14="http://schemas.microsoft.com/office/powerpoint/2010/main" val="20686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335" y="1244600"/>
            <a:ext cx="5664200" cy="5613400"/>
          </a:xfrm>
          <a:prstGeom prst="rect">
            <a:avLst/>
          </a:prstGeom>
        </p:spPr>
      </p:pic>
      <p:sp>
        <p:nvSpPr>
          <p:cNvPr id="3" name="Footer Placeholder 2"/>
          <p:cNvSpPr>
            <a:spLocks noGrp="1"/>
          </p:cNvSpPr>
          <p:nvPr>
            <p:ph type="ftr" sz="quarter" idx="11"/>
          </p:nvPr>
        </p:nvSpPr>
        <p:spPr/>
        <p:txBody>
          <a:bodyPr/>
          <a:lstStyle/>
          <a:p>
            <a:r>
              <a:rPr lang="en-US"/>
              <a:t>Lecture 18 - Data Processing II</a:t>
            </a:r>
          </a:p>
        </p:txBody>
      </p:sp>
      <p:sp>
        <p:nvSpPr>
          <p:cNvPr id="5" name="Rectangle 4">
            <a:extLst>
              <a:ext uri="{FF2B5EF4-FFF2-40B4-BE49-F238E27FC236}">
                <a16:creationId xmlns:a16="http://schemas.microsoft.com/office/drawing/2014/main" id="{ACB1D3C8-DCF5-A948-8630-7CC47FAF4BD4}"/>
              </a:ext>
            </a:extLst>
          </p:cNvPr>
          <p:cNvSpPr/>
          <p:nvPr/>
        </p:nvSpPr>
        <p:spPr>
          <a:xfrm>
            <a:off x="4462149" y="1985617"/>
            <a:ext cx="2321036" cy="36277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14F0B06-E191-6B4F-94AF-FFDBCFC35F2E}"/>
              </a:ext>
            </a:extLst>
          </p:cNvPr>
          <p:cNvSpPr txBox="1"/>
          <p:nvPr/>
        </p:nvSpPr>
        <p:spPr>
          <a:xfrm>
            <a:off x="6983446" y="3100189"/>
            <a:ext cx="4657224" cy="923330"/>
          </a:xfrm>
          <a:prstGeom prst="rect">
            <a:avLst/>
          </a:prstGeom>
          <a:noFill/>
          <a:ln>
            <a:solidFill>
              <a:srgbClr val="C00000"/>
            </a:solidFill>
          </a:ln>
        </p:spPr>
        <p:txBody>
          <a:bodyPr wrap="square" rtlCol="0">
            <a:spAutoFit/>
          </a:bodyPr>
          <a:lstStyle/>
          <a:p>
            <a:r>
              <a:rPr lang="en-US" dirty="0"/>
              <a:t>Before we only need 3 principle components to explain 99% of the variation in the data. After standardizing we now need 4.</a:t>
            </a:r>
          </a:p>
        </p:txBody>
      </p:sp>
      <p:sp>
        <p:nvSpPr>
          <p:cNvPr id="9" name="Title 1">
            <a:extLst>
              <a:ext uri="{FF2B5EF4-FFF2-40B4-BE49-F238E27FC236}">
                <a16:creationId xmlns:a16="http://schemas.microsoft.com/office/drawing/2014/main" id="{EF6132F5-CE82-4049-AE41-1E30E3D1D346}"/>
              </a:ext>
            </a:extLst>
          </p:cNvPr>
          <p:cNvSpPr>
            <a:spLocks noGrp="1"/>
          </p:cNvSpPr>
          <p:nvPr>
            <p:ph type="title"/>
          </p:nvPr>
        </p:nvSpPr>
        <p:spPr>
          <a:xfrm>
            <a:off x="838200" y="238637"/>
            <a:ext cx="10515600" cy="1325563"/>
          </a:xfrm>
        </p:spPr>
        <p:txBody>
          <a:bodyPr/>
          <a:lstStyle/>
          <a:p>
            <a:r>
              <a:rPr lang="en-US" u="sng" dirty="0"/>
              <a:t>PCA Example </a:t>
            </a:r>
            <a:r>
              <a:rPr lang="en-US" dirty="0"/>
              <a:t>with Standardized Values</a:t>
            </a:r>
          </a:p>
        </p:txBody>
      </p:sp>
    </p:spTree>
    <p:extLst>
      <p:ext uri="{BB962C8B-B14F-4D97-AF65-F5344CB8AC3E}">
        <p14:creationId xmlns:p14="http://schemas.microsoft.com/office/powerpoint/2010/main" val="25706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PCA Overview</a:t>
            </a:r>
          </a:p>
        </p:txBody>
      </p:sp>
      <p:sp>
        <p:nvSpPr>
          <p:cNvPr id="3" name="Content Placeholder 2"/>
          <p:cNvSpPr>
            <a:spLocks noGrp="1"/>
          </p:cNvSpPr>
          <p:nvPr>
            <p:ph idx="1"/>
          </p:nvPr>
        </p:nvSpPr>
        <p:spPr>
          <a:xfrm>
            <a:off x="838200" y="1690688"/>
            <a:ext cx="10515600" cy="4486275"/>
          </a:xfrm>
        </p:spPr>
        <p:txBody>
          <a:bodyPr/>
          <a:lstStyle/>
          <a:p>
            <a:r>
              <a:rPr lang="en-US" dirty="0"/>
              <a:t>Re-express a set of inter-correlated variables as a smaller number of uncorrelated principal components</a:t>
            </a:r>
          </a:p>
          <a:p>
            <a:r>
              <a:rPr lang="en-US" dirty="0"/>
              <a:t>Usages:</a:t>
            </a:r>
          </a:p>
          <a:p>
            <a:pPr lvl="1"/>
            <a:r>
              <a:rPr lang="en-US" sz="2800" dirty="0"/>
              <a:t>Reduce the dimension of a multivariate response</a:t>
            </a:r>
          </a:p>
          <a:p>
            <a:pPr lvl="1"/>
            <a:r>
              <a:rPr lang="en-US" sz="2800" dirty="0"/>
              <a:t>Reduce the dimension of a set of explanatory variables</a:t>
            </a:r>
          </a:p>
          <a:p>
            <a:pPr lvl="1"/>
            <a:r>
              <a:rPr lang="en-US" sz="2800" dirty="0"/>
              <a:t>Summarize a single multivariate sample</a:t>
            </a:r>
          </a:p>
          <a:p>
            <a:r>
              <a:rPr lang="en-US" dirty="0"/>
              <a:t>Powerful preprocessing step for many methods</a:t>
            </a:r>
          </a:p>
          <a:p>
            <a:endParaRPr lang="en-US" dirty="0"/>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59641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AF6CCE-B5C5-4651-979C-B6D9322E7B2D}"/>
              </a:ext>
            </a:extLst>
          </p:cNvPr>
          <p:cNvSpPr/>
          <p:nvPr/>
        </p:nvSpPr>
        <p:spPr>
          <a:xfrm>
            <a:off x="838200" y="1111182"/>
            <a:ext cx="77724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latin typeface="Cambria Math" charset="0"/>
                <a:ea typeface="Cambria Math" charset="0"/>
                <a:cs typeface="Cambria Math" charset="0"/>
              </a:rPr>
              <a:t>Save </a:t>
            </a:r>
            <a:r>
              <a:rPr lang="en-US" sz="2400" b="1" dirty="0" err="1">
                <a:latin typeface="Cambria Math" charset="0"/>
                <a:ea typeface="Cambria Math" charset="0"/>
                <a:cs typeface="Cambria Math" charset="0"/>
              </a:rPr>
              <a:t>mlb.txt</a:t>
            </a:r>
            <a:r>
              <a:rPr lang="en-US" sz="2400" b="1" dirty="0">
                <a:latin typeface="Cambria Math" charset="0"/>
                <a:ea typeface="Cambria Math" charset="0"/>
                <a:cs typeface="Cambria Math" charset="0"/>
              </a:rPr>
              <a:t> </a:t>
            </a:r>
            <a:r>
              <a:rPr lang="en-US" sz="2400" dirty="0">
                <a:latin typeface="Cambria Math" charset="0"/>
                <a:ea typeface="Cambria Math" charset="0"/>
                <a:cs typeface="Cambria Math" charset="0"/>
              </a:rPr>
              <a:t>in your working directory</a:t>
            </a:r>
          </a:p>
          <a:p>
            <a:pPr marL="285750" indent="-285750">
              <a:lnSpc>
                <a:spcPct val="150000"/>
              </a:lnSpc>
              <a:buFont typeface="Arial" panose="020B0604020202020204" pitchFamily="34" charset="0"/>
              <a:buChar char="•"/>
            </a:pPr>
            <a:r>
              <a:rPr lang="en-US" sz="2400" dirty="0" err="1">
                <a:latin typeface="Cambria Math" charset="0"/>
                <a:ea typeface="Cambria Math" charset="0"/>
                <a:cs typeface="Cambria Math" charset="0"/>
              </a:rPr>
              <a:t>mlb</a:t>
            </a:r>
            <a:r>
              <a:rPr lang="en-US" sz="2400" dirty="0">
                <a:latin typeface="Cambria Math" charset="0"/>
                <a:ea typeface="Cambria Math" charset="0"/>
                <a:cs typeface="Cambria Math" charset="0"/>
              </a:rPr>
              <a:t> = </a:t>
            </a:r>
            <a:r>
              <a:rPr lang="en-US" sz="2400" dirty="0" err="1">
                <a:latin typeface="Cambria Math" charset="0"/>
                <a:ea typeface="Cambria Math" charset="0"/>
                <a:cs typeface="Cambria Math" charset="0"/>
              </a:rPr>
              <a:t>read.table</a:t>
            </a:r>
            <a:r>
              <a:rPr lang="en-US" sz="2400" dirty="0">
                <a:latin typeface="Cambria Math" charset="0"/>
                <a:ea typeface="Cambria Math" charset="0"/>
                <a:cs typeface="Cambria Math" charset="0"/>
              </a:rPr>
              <a:t>("</a:t>
            </a:r>
            <a:r>
              <a:rPr lang="en-US" sz="2400" dirty="0" err="1">
                <a:latin typeface="Cambria Math" charset="0"/>
                <a:ea typeface="Cambria Math" charset="0"/>
                <a:cs typeface="Cambria Math" charset="0"/>
              </a:rPr>
              <a:t>mlb.txt</a:t>
            </a:r>
            <a:r>
              <a:rPr lang="en-US" sz="2400" dirty="0">
                <a:latin typeface="Cambria Math" charset="0"/>
                <a:ea typeface="Cambria Math" charset="0"/>
                <a:cs typeface="Cambria Math" charset="0"/>
              </a:rPr>
              <a:t>", </a:t>
            </a:r>
            <a:r>
              <a:rPr lang="en-US" sz="2400" dirty="0" err="1">
                <a:latin typeface="Cambria Math" charset="0"/>
                <a:ea typeface="Cambria Math" charset="0"/>
                <a:cs typeface="Cambria Math" charset="0"/>
              </a:rPr>
              <a:t>sep</a:t>
            </a:r>
            <a:r>
              <a:rPr lang="en-US" sz="2400" dirty="0">
                <a:latin typeface="Cambria Math" charset="0"/>
                <a:ea typeface="Cambria Math" charset="0"/>
                <a:cs typeface="Cambria Math" charset="0"/>
              </a:rPr>
              <a:t> = "\t", header = T)</a:t>
            </a:r>
          </a:p>
          <a:p>
            <a:pPr marL="285750" indent="-285750">
              <a:lnSpc>
                <a:spcPct val="150000"/>
              </a:lnSpc>
              <a:buFont typeface="Arial" panose="020B0604020202020204" pitchFamily="34" charset="0"/>
              <a:buChar char="•"/>
            </a:pPr>
            <a:r>
              <a:rPr lang="en-US" sz="2400" dirty="0">
                <a:latin typeface="Cambria Math" charset="0"/>
                <a:ea typeface="Cambria Math" charset="0"/>
                <a:cs typeface="Cambria Math" charset="0"/>
              </a:rPr>
              <a:t>Lots of strongly correlated variables</a:t>
            </a:r>
          </a:p>
        </p:txBody>
      </p:sp>
      <p:sp>
        <p:nvSpPr>
          <p:cNvPr id="8" name="Footer Placeholder 3"/>
          <p:cNvSpPr>
            <a:spLocks noGrp="1"/>
          </p:cNvSpPr>
          <p:nvPr>
            <p:ph type="ftr" sz="quarter" idx="11"/>
          </p:nvPr>
        </p:nvSpPr>
        <p:spPr>
          <a:xfrm>
            <a:off x="4038600" y="6356350"/>
            <a:ext cx="4114800" cy="365125"/>
          </a:xfrm>
        </p:spPr>
        <p:txBody>
          <a:bodyPr/>
          <a:lstStyle/>
          <a:p>
            <a:r>
              <a:rPr lang="en-US"/>
              <a:t>Lecture 18 - Data Processing II</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250" y="2866278"/>
            <a:ext cx="7683500" cy="3136900"/>
          </a:xfrm>
          <a:prstGeom prst="rect">
            <a:avLst/>
          </a:prstGeom>
        </p:spPr>
      </p:pic>
      <p:sp>
        <p:nvSpPr>
          <p:cNvPr id="9" name="Title 1">
            <a:extLst>
              <a:ext uri="{FF2B5EF4-FFF2-40B4-BE49-F238E27FC236}">
                <a16:creationId xmlns:a16="http://schemas.microsoft.com/office/drawing/2014/main" id="{E4668659-365B-F844-A245-A6A4C7E91DE9}"/>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168633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u="sng" dirty="0"/>
              <a:t>Markdown Basics</a:t>
            </a:r>
          </a:p>
        </p:txBody>
      </p:sp>
      <p:sp>
        <p:nvSpPr>
          <p:cNvPr id="3" name="Content Placeholder 2"/>
          <p:cNvSpPr>
            <a:spLocks noGrp="1"/>
          </p:cNvSpPr>
          <p:nvPr>
            <p:ph idx="1"/>
          </p:nvPr>
        </p:nvSpPr>
        <p:spPr>
          <a:xfrm>
            <a:off x="838200" y="1564368"/>
            <a:ext cx="10515600" cy="4351338"/>
          </a:xfrm>
        </p:spPr>
        <p:txBody>
          <a:bodyPr>
            <a:normAutofit lnSpcReduction="10000"/>
          </a:bodyPr>
          <a:lstStyle/>
          <a:p>
            <a:r>
              <a:rPr lang="en-US" b="1" dirty="0"/>
              <a:t>Markdown</a:t>
            </a:r>
            <a:r>
              <a:rPr lang="en-US" dirty="0"/>
              <a:t>: Is a language like html that allows you generate beautiful R notebooks (and many other types of documents!).</a:t>
            </a:r>
          </a:p>
          <a:p>
            <a:r>
              <a:rPr lang="en-US" dirty="0"/>
              <a:t>Pretty much anything you might want to do in word, you can recreate in markdown with a bit of searching including: different fonts, text styling, indentation, layout management etc.</a:t>
            </a:r>
          </a:p>
          <a:p>
            <a:r>
              <a:rPr lang="en-US" dirty="0"/>
              <a:t>A basic understanding of markdown will allow you to take the sorts of notebooks we’ve made in this class, and turn into presentable reports!</a:t>
            </a:r>
          </a:p>
          <a:p>
            <a:r>
              <a:rPr lang="en-US" b="1" dirty="0"/>
              <a:t>Basics of R Markdown</a:t>
            </a:r>
            <a:r>
              <a:rPr lang="en-US" dirty="0"/>
              <a:t>: See </a:t>
            </a:r>
            <a:r>
              <a:rPr lang="en-US" dirty="0">
                <a:hlinkClick r:id="rId2"/>
              </a:rPr>
              <a:t>https://r4ds.had.co.nz/r-markdown.html</a:t>
            </a:r>
            <a:endParaRPr lang="en-US" dirty="0"/>
          </a:p>
          <a:p>
            <a:pPr lvl="1"/>
            <a:r>
              <a:rPr lang="en-US" dirty="0"/>
              <a:t>We will demo some of these features in the Zoom session</a:t>
            </a:r>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97918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lnSpcReduction="10000"/>
          </a:bodyPr>
          <a:lstStyle/>
          <a:p>
            <a:r>
              <a:rPr lang="en-US" b="1" dirty="0"/>
              <a:t>Text Tricks:</a:t>
            </a:r>
          </a:p>
          <a:p>
            <a:pPr lvl="1"/>
            <a:r>
              <a:rPr lang="en-US" b="1" dirty="0"/>
              <a:t># </a:t>
            </a:r>
            <a:r>
              <a:rPr lang="en-US" dirty="0"/>
              <a:t> controls header levels </a:t>
            </a:r>
            <a:r>
              <a:rPr lang="en-US" dirty="0" err="1"/>
              <a:t>i.e</a:t>
            </a:r>
            <a:r>
              <a:rPr lang="en-US" dirty="0"/>
              <a:t>:</a:t>
            </a:r>
          </a:p>
          <a:p>
            <a:pPr lvl="2"/>
            <a:r>
              <a:rPr lang="en-US" dirty="0"/>
              <a:t># Header makes </a:t>
            </a:r>
            <a:r>
              <a:rPr lang="en-US" sz="3200" dirty="0"/>
              <a:t>Header</a:t>
            </a:r>
          </a:p>
          <a:p>
            <a:pPr lvl="2"/>
            <a:r>
              <a:rPr lang="en-US" dirty="0"/>
              <a:t>## Header makes </a:t>
            </a:r>
            <a:r>
              <a:rPr lang="en-US" sz="2800" dirty="0"/>
              <a:t>Header</a:t>
            </a:r>
          </a:p>
          <a:p>
            <a:pPr lvl="1"/>
            <a:r>
              <a:rPr lang="en-US" dirty="0"/>
              <a:t>*text* does </a:t>
            </a:r>
            <a:r>
              <a:rPr lang="en-US" i="1" dirty="0"/>
              <a:t>italics</a:t>
            </a:r>
          </a:p>
          <a:p>
            <a:pPr lvl="1"/>
            <a:r>
              <a:rPr lang="en-US" dirty="0"/>
              <a:t>**text** does </a:t>
            </a:r>
            <a:r>
              <a:rPr lang="en-US" b="1" dirty="0"/>
              <a:t>bold</a:t>
            </a:r>
          </a:p>
          <a:p>
            <a:pPr lvl="1"/>
            <a:r>
              <a:rPr lang="en-US" dirty="0"/>
              <a:t>More on the canvas page!</a:t>
            </a:r>
          </a:p>
          <a:p>
            <a:r>
              <a:rPr lang="en-US" dirty="0"/>
              <a:t>Putting your notebooks together using “</a:t>
            </a:r>
            <a:r>
              <a:rPr lang="en-US" dirty="0" err="1"/>
              <a:t>knitr</a:t>
            </a:r>
            <a:r>
              <a:rPr lang="en-US" dirty="0"/>
              <a:t>”</a:t>
            </a:r>
          </a:p>
          <a:p>
            <a:pPr lvl="1"/>
            <a:r>
              <a:rPr lang="en-US" dirty="0"/>
              <a:t>When you </a:t>
            </a:r>
            <a:r>
              <a:rPr lang="en-US" b="1" dirty="0"/>
              <a:t>knit</a:t>
            </a:r>
            <a:r>
              <a:rPr lang="en-US" dirty="0"/>
              <a:t> a document it runs all your code and text processing and generated a document you can see in your environment.</a:t>
            </a:r>
          </a:p>
          <a:p>
            <a:pPr lvl="1"/>
            <a:r>
              <a:rPr lang="en-US" dirty="0"/>
              <a:t>To do this just click Knit in the dropdown menu at the top of RStudio</a:t>
            </a:r>
          </a:p>
        </p:txBody>
      </p:sp>
      <p:sp>
        <p:nvSpPr>
          <p:cNvPr id="4" name="Footer Placeholder 3"/>
          <p:cNvSpPr>
            <a:spLocks noGrp="1"/>
          </p:cNvSpPr>
          <p:nvPr>
            <p:ph type="ftr" sz="quarter" idx="11"/>
          </p:nvPr>
        </p:nvSpPr>
        <p:spPr/>
        <p:txBody>
          <a:bodyPr/>
          <a:lstStyle/>
          <a:p>
            <a:r>
              <a:rPr lang="en-US"/>
              <a:t>Lecture 18 - Data Processing II</a:t>
            </a:r>
          </a:p>
        </p:txBody>
      </p:sp>
      <p:sp>
        <p:nvSpPr>
          <p:cNvPr id="7" name="Title 1">
            <a:extLst>
              <a:ext uri="{FF2B5EF4-FFF2-40B4-BE49-F238E27FC236}">
                <a16:creationId xmlns:a16="http://schemas.microsoft.com/office/drawing/2014/main" id="{B3733EB5-2B11-2B46-8EA0-B07A95C49C30}"/>
              </a:ext>
            </a:extLst>
          </p:cNvPr>
          <p:cNvSpPr>
            <a:spLocks noGrp="1"/>
          </p:cNvSpPr>
          <p:nvPr>
            <p:ph type="title"/>
          </p:nvPr>
        </p:nvSpPr>
        <p:spPr>
          <a:xfrm>
            <a:off x="838200" y="136525"/>
            <a:ext cx="10515600" cy="1325563"/>
          </a:xfrm>
        </p:spPr>
        <p:txBody>
          <a:bodyPr/>
          <a:lstStyle/>
          <a:p>
            <a:r>
              <a:rPr lang="en-US" u="sng" dirty="0"/>
              <a:t>Markdown Basics</a:t>
            </a:r>
          </a:p>
        </p:txBody>
      </p:sp>
    </p:spTree>
    <p:extLst>
      <p:ext uri="{BB962C8B-B14F-4D97-AF65-F5344CB8AC3E}">
        <p14:creationId xmlns:p14="http://schemas.microsoft.com/office/powerpoint/2010/main" val="411175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482"/>
            <a:ext cx="10515600" cy="1325563"/>
          </a:xfrm>
        </p:spPr>
        <p:txBody>
          <a:bodyPr/>
          <a:lstStyle/>
          <a:p>
            <a:r>
              <a:rPr lang="en-US" u="sng" dirty="0"/>
              <a:t>Topic: Principal Components</a:t>
            </a:r>
          </a:p>
        </p:txBody>
      </p:sp>
      <p:sp>
        <p:nvSpPr>
          <p:cNvPr id="3" name="Content Placeholder 2"/>
          <p:cNvSpPr>
            <a:spLocks noGrp="1"/>
          </p:cNvSpPr>
          <p:nvPr>
            <p:ph idx="1"/>
          </p:nvPr>
        </p:nvSpPr>
        <p:spPr>
          <a:xfrm>
            <a:off x="838200" y="1445607"/>
            <a:ext cx="10515600" cy="4604646"/>
          </a:xfrm>
        </p:spPr>
        <p:txBody>
          <a:bodyPr>
            <a:normAutofit/>
          </a:bodyPr>
          <a:lstStyle/>
          <a:p>
            <a:r>
              <a:rPr lang="en-US" b="1" dirty="0"/>
              <a:t>Problem</a:t>
            </a:r>
            <a:r>
              <a:rPr lang="en-US" dirty="0"/>
              <a:t>: Sometimes we have data with lots of features, many of which are redundant (i.e. encode the same information). We called this multicollinearity and noted that they can cause some problems with our regression (making our analysis difficult).</a:t>
            </a:r>
          </a:p>
          <a:p>
            <a:pPr lvl="1"/>
            <a:r>
              <a:rPr lang="en-US" dirty="0"/>
              <a:t>More generally, having many features can degrade the quality of your analysis methods and make them to hard to run. This is related to what’s popularly called </a:t>
            </a:r>
            <a:r>
              <a:rPr lang="en-US" u="sng" dirty="0"/>
              <a:t>The Curse of Dimensionality</a:t>
            </a:r>
          </a:p>
          <a:p>
            <a:r>
              <a:rPr lang="en-US" b="1" u="sng" dirty="0"/>
              <a:t>Goal:</a:t>
            </a:r>
            <a:r>
              <a:rPr lang="en-US" dirty="0"/>
              <a:t> Can we come up with a way to take a dataset with a bunch of redundant features, and compress it into a smaller set of features containing most of the “structure” that it had before?</a:t>
            </a:r>
          </a:p>
        </p:txBody>
      </p:sp>
      <p:sp>
        <p:nvSpPr>
          <p:cNvPr id="4" name="Footer Placeholder 3"/>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9441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261"/>
            <a:ext cx="10515600" cy="4492312"/>
          </a:xfrm>
        </p:spPr>
        <p:txBody>
          <a:bodyPr>
            <a:normAutofit/>
          </a:bodyPr>
          <a:lstStyle/>
          <a:p>
            <a:r>
              <a:rPr lang="en-US" b="1" dirty="0"/>
              <a:t>PCA</a:t>
            </a:r>
            <a:r>
              <a:rPr lang="en-US" dirty="0"/>
              <a:t> is a beautiful method from linear algebra that shows us how to </a:t>
            </a:r>
            <a:r>
              <a:rPr lang="en-US" u="sng" dirty="0"/>
              <a:t>compress</a:t>
            </a:r>
            <a:r>
              <a:rPr lang="en-US" dirty="0"/>
              <a:t> many numeric features into </a:t>
            </a:r>
            <a:r>
              <a:rPr lang="en-US" u="sng" dirty="0"/>
              <a:t>smaller sets of “index’s</a:t>
            </a:r>
            <a:r>
              <a:rPr lang="en-US" dirty="0"/>
              <a:t>” that contain most of the datasets structure.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209" y="4332699"/>
            <a:ext cx="4478638" cy="1933957"/>
          </a:xfrm>
          <a:prstGeom prst="rect">
            <a:avLst/>
          </a:prstGeom>
        </p:spPr>
      </p:pic>
      <p:sp>
        <p:nvSpPr>
          <p:cNvPr id="2" name="Title 1"/>
          <p:cNvSpPr>
            <a:spLocks noGrp="1"/>
          </p:cNvSpPr>
          <p:nvPr>
            <p:ph type="title"/>
          </p:nvPr>
        </p:nvSpPr>
        <p:spPr>
          <a:xfrm>
            <a:off x="838200" y="212482"/>
            <a:ext cx="10515600" cy="1325563"/>
          </a:xfrm>
        </p:spPr>
        <p:txBody>
          <a:bodyPr/>
          <a:lstStyle/>
          <a:p>
            <a:r>
              <a:rPr lang="en-US" u="sng" dirty="0"/>
              <a:t>Principal Components Idea</a:t>
            </a:r>
          </a:p>
        </p:txBody>
      </p:sp>
      <p:sp>
        <p:nvSpPr>
          <p:cNvPr id="4" name="Footer Placeholder 3"/>
          <p:cNvSpPr>
            <a:spLocks noGrp="1"/>
          </p:cNvSpPr>
          <p:nvPr>
            <p:ph type="ftr" sz="quarter" idx="11"/>
          </p:nvPr>
        </p:nvSpPr>
        <p:spPr/>
        <p:txBody>
          <a:bodyPr/>
          <a:lstStyle/>
          <a:p>
            <a:r>
              <a:rPr lang="en-US"/>
              <a:t>Lecture 18 - Data Processing II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009" y="2645826"/>
            <a:ext cx="6530889" cy="1985881"/>
          </a:xfrm>
          <a:prstGeom prst="rect">
            <a:avLst/>
          </a:prstGeom>
        </p:spPr>
      </p:pic>
      <p:sp>
        <p:nvSpPr>
          <p:cNvPr id="9" name="TextBox 8"/>
          <p:cNvSpPr txBox="1"/>
          <p:nvPr/>
        </p:nvSpPr>
        <p:spPr>
          <a:xfrm>
            <a:off x="632427" y="3751904"/>
            <a:ext cx="2206570" cy="646331"/>
          </a:xfrm>
          <a:prstGeom prst="rect">
            <a:avLst/>
          </a:prstGeom>
          <a:noFill/>
        </p:spPr>
        <p:txBody>
          <a:bodyPr wrap="square" rtlCol="0">
            <a:spAutoFit/>
          </a:bodyPr>
          <a:lstStyle/>
          <a:p>
            <a:r>
              <a:rPr lang="en-US" dirty="0">
                <a:latin typeface="Cambria Math" charset="0"/>
                <a:ea typeface="Cambria Math" charset="0"/>
                <a:cs typeface="Cambria Math" charset="0"/>
              </a:rPr>
              <a:t>Data (</a:t>
            </a:r>
            <a:r>
              <a:rPr lang="en-US" dirty="0" err="1">
                <a:latin typeface="Cambria Math" charset="0"/>
                <a:ea typeface="Cambria Math" charset="0"/>
                <a:cs typeface="Cambria Math" charset="0"/>
              </a:rPr>
              <a:t>x,y</a:t>
            </a:r>
            <a:r>
              <a:rPr lang="en-US" dirty="0">
                <a:latin typeface="Cambria Math" charset="0"/>
                <a:ea typeface="Cambria Math" charset="0"/>
                <a:cs typeface="Cambria Math" charset="0"/>
              </a:rPr>
              <a:t>) is written as x*(1,0) + y*(0,1)</a:t>
            </a:r>
          </a:p>
        </p:txBody>
      </p:sp>
      <p:sp>
        <p:nvSpPr>
          <p:cNvPr id="10" name="TextBox 9"/>
          <p:cNvSpPr txBox="1"/>
          <p:nvPr/>
        </p:nvSpPr>
        <p:spPr>
          <a:xfrm>
            <a:off x="9454380" y="3428738"/>
            <a:ext cx="2206570" cy="923330"/>
          </a:xfrm>
          <a:prstGeom prst="rect">
            <a:avLst/>
          </a:prstGeom>
          <a:noFill/>
        </p:spPr>
        <p:txBody>
          <a:bodyPr wrap="square" rtlCol="0">
            <a:spAutoFit/>
          </a:bodyPr>
          <a:lstStyle/>
          <a:p>
            <a:r>
              <a:rPr lang="en-US" dirty="0">
                <a:latin typeface="Cambria Math" charset="0"/>
                <a:ea typeface="Cambria Math" charset="0"/>
                <a:cs typeface="Cambria Math" charset="0"/>
              </a:rPr>
              <a:t>Call first component v</a:t>
            </a:r>
            <a:r>
              <a:rPr lang="en-US" baseline="-25000" dirty="0">
                <a:latin typeface="Cambria Math" charset="0"/>
                <a:ea typeface="Cambria Math" charset="0"/>
                <a:cs typeface="Cambria Math" charset="0"/>
              </a:rPr>
              <a:t>1</a:t>
            </a:r>
            <a:r>
              <a:rPr lang="en-US" dirty="0">
                <a:latin typeface="Cambria Math" charset="0"/>
                <a:ea typeface="Cambria Math" charset="0"/>
                <a:cs typeface="Cambria Math" charset="0"/>
              </a:rPr>
              <a:t> = (</a:t>
            </a:r>
            <a:r>
              <a:rPr lang="en-US" dirty="0" err="1">
                <a:latin typeface="Cambria Math" charset="0"/>
                <a:ea typeface="Cambria Math" charset="0"/>
                <a:cs typeface="Cambria Math" charset="0"/>
              </a:rPr>
              <a:t>a,b</a:t>
            </a:r>
            <a:r>
              <a:rPr lang="en-US" dirty="0">
                <a:latin typeface="Cambria Math" charset="0"/>
                <a:ea typeface="Cambria Math" charset="0"/>
                <a:cs typeface="Cambria Math" charset="0"/>
              </a:rPr>
              <a:t>), the data is written as x’*v</a:t>
            </a:r>
            <a:r>
              <a:rPr lang="en-US" baseline="-25000" dirty="0">
                <a:latin typeface="Cambria Math" charset="0"/>
                <a:ea typeface="Cambria Math" charset="0"/>
                <a:cs typeface="Cambria Math" charset="0"/>
              </a:rPr>
              <a:t>1</a:t>
            </a:r>
          </a:p>
        </p:txBody>
      </p:sp>
      <p:sp>
        <p:nvSpPr>
          <p:cNvPr id="11" name="TextBox 10"/>
          <p:cNvSpPr txBox="1"/>
          <p:nvPr/>
        </p:nvSpPr>
        <p:spPr>
          <a:xfrm>
            <a:off x="1735712" y="5059406"/>
            <a:ext cx="2206570" cy="923330"/>
          </a:xfrm>
          <a:prstGeom prst="rect">
            <a:avLst/>
          </a:prstGeom>
          <a:noFill/>
        </p:spPr>
        <p:txBody>
          <a:bodyPr wrap="square" rtlCol="0">
            <a:spAutoFit/>
          </a:bodyPr>
          <a:lstStyle/>
          <a:p>
            <a:r>
              <a:rPr lang="en-US" dirty="0">
                <a:latin typeface="Cambria Math" charset="0"/>
                <a:ea typeface="Cambria Math" charset="0"/>
                <a:cs typeface="Cambria Math" charset="0"/>
              </a:rPr>
              <a:t>“Projection” along this line leads to low variance</a:t>
            </a:r>
          </a:p>
        </p:txBody>
      </p:sp>
      <p:sp>
        <p:nvSpPr>
          <p:cNvPr id="12" name="TextBox 11"/>
          <p:cNvSpPr txBox="1"/>
          <p:nvPr/>
        </p:nvSpPr>
        <p:spPr>
          <a:xfrm>
            <a:off x="8047613" y="4990243"/>
            <a:ext cx="2206570" cy="923330"/>
          </a:xfrm>
          <a:prstGeom prst="rect">
            <a:avLst/>
          </a:prstGeom>
          <a:noFill/>
        </p:spPr>
        <p:txBody>
          <a:bodyPr wrap="square" rtlCol="0">
            <a:spAutoFit/>
          </a:bodyPr>
          <a:lstStyle/>
          <a:p>
            <a:r>
              <a:rPr lang="en-US" dirty="0">
                <a:latin typeface="Cambria Math" charset="0"/>
                <a:ea typeface="Cambria Math" charset="0"/>
                <a:cs typeface="Cambria Math" charset="0"/>
              </a:rPr>
              <a:t>“Projection” along this line leads to higher variance</a:t>
            </a:r>
          </a:p>
        </p:txBody>
      </p:sp>
    </p:spTree>
    <p:extLst>
      <p:ext uri="{BB962C8B-B14F-4D97-AF65-F5344CB8AC3E}">
        <p14:creationId xmlns:p14="http://schemas.microsoft.com/office/powerpoint/2010/main" val="40142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159-9864-49EC-A028-50E2C11CCB9B}"/>
              </a:ext>
            </a:extLst>
          </p:cNvPr>
          <p:cNvSpPr>
            <a:spLocks noGrp="1"/>
          </p:cNvSpPr>
          <p:nvPr>
            <p:ph type="title"/>
          </p:nvPr>
        </p:nvSpPr>
        <p:spPr>
          <a:xfrm>
            <a:off x="838200" y="311657"/>
            <a:ext cx="10515600" cy="1325563"/>
          </a:xfrm>
        </p:spPr>
        <p:txBody>
          <a:bodyPr/>
          <a:lstStyle/>
          <a:p>
            <a:r>
              <a:rPr lang="en-US" u="sng" dirty="0"/>
              <a:t>Example</a:t>
            </a:r>
            <a:r>
              <a:rPr lang="en-US" dirty="0"/>
              <a:t>: Look at seven numeric features</a:t>
            </a:r>
          </a:p>
        </p:txBody>
      </p:sp>
      <p:sp>
        <p:nvSpPr>
          <p:cNvPr id="3" name="Content Placeholder 2">
            <a:extLst>
              <a:ext uri="{FF2B5EF4-FFF2-40B4-BE49-F238E27FC236}">
                <a16:creationId xmlns:a16="http://schemas.microsoft.com/office/drawing/2014/main" id="{EE531991-F21E-4D23-BBE8-22A807F689E5}"/>
              </a:ext>
            </a:extLst>
          </p:cNvPr>
          <p:cNvSpPr>
            <a:spLocks noGrp="1"/>
          </p:cNvSpPr>
          <p:nvPr>
            <p:ph idx="1"/>
          </p:nvPr>
        </p:nvSpPr>
        <p:spPr>
          <a:xfrm>
            <a:off x="838200" y="1406984"/>
            <a:ext cx="10515600" cy="4351338"/>
          </a:xfrm>
        </p:spPr>
        <p:txBody>
          <a:bodyPr/>
          <a:lstStyle/>
          <a:p>
            <a:r>
              <a:rPr lang="en-US" dirty="0"/>
              <a:t>In </a:t>
            </a:r>
            <a:r>
              <a:rPr lang="en-US" dirty="0" err="1"/>
              <a:t>mlb</a:t>
            </a:r>
            <a:r>
              <a:rPr lang="en-US" dirty="0"/>
              <a:t> look at runs, hits, HR’s, RBI’s, SO’s, SLG, and IBB’s</a:t>
            </a:r>
          </a:p>
          <a:p>
            <a:r>
              <a:rPr lang="en-US" dirty="0"/>
              <a:t>First, look at summary statistics and correlations:</a:t>
            </a:r>
          </a:p>
          <a:p>
            <a:pPr marL="0" indent="0">
              <a:buNone/>
            </a:pPr>
            <a:endParaRPr lang="en-US" dirty="0"/>
          </a:p>
        </p:txBody>
      </p:sp>
      <p:sp>
        <p:nvSpPr>
          <p:cNvPr id="4" name="Footer Placeholder 3"/>
          <p:cNvSpPr>
            <a:spLocks noGrp="1"/>
          </p:cNvSpPr>
          <p:nvPr>
            <p:ph type="ftr" sz="quarter" idx="11"/>
          </p:nvPr>
        </p:nvSpPr>
        <p:spPr/>
        <p:txBody>
          <a:bodyPr/>
          <a:lstStyle/>
          <a:p>
            <a:r>
              <a:rPr lang="en-US"/>
              <a:t>Lecture 18 - Data Processing II</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027" y="2378361"/>
            <a:ext cx="7251700" cy="3505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031" y="2660650"/>
            <a:ext cx="7251700" cy="3695700"/>
          </a:xfrm>
          <a:prstGeom prst="rect">
            <a:avLst/>
          </a:prstGeom>
        </p:spPr>
      </p:pic>
    </p:spTree>
    <p:extLst>
      <p:ext uri="{BB962C8B-B14F-4D97-AF65-F5344CB8AC3E}">
        <p14:creationId xmlns:p14="http://schemas.microsoft.com/office/powerpoint/2010/main" val="181890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5885-1C29-403D-8A2D-7004663B756F}"/>
              </a:ext>
            </a:extLst>
          </p:cNvPr>
          <p:cNvSpPr>
            <a:spLocks noGrp="1"/>
          </p:cNvSpPr>
          <p:nvPr>
            <p:ph type="title"/>
          </p:nvPr>
        </p:nvSpPr>
        <p:spPr/>
        <p:txBody>
          <a:bodyPr/>
          <a:lstStyle/>
          <a:p>
            <a:r>
              <a:rPr lang="en-US" u="sng" dirty="0"/>
              <a:t>A better way to view correlations</a:t>
            </a:r>
          </a:p>
        </p:txBody>
      </p:sp>
      <p:sp>
        <p:nvSpPr>
          <p:cNvPr id="3" name="Content Placeholder 2">
            <a:extLst>
              <a:ext uri="{FF2B5EF4-FFF2-40B4-BE49-F238E27FC236}">
                <a16:creationId xmlns:a16="http://schemas.microsoft.com/office/drawing/2014/main" id="{0081BE4B-455A-4DAB-AA52-9854DE967C90}"/>
              </a:ext>
            </a:extLst>
          </p:cNvPr>
          <p:cNvSpPr>
            <a:spLocks noGrp="1"/>
          </p:cNvSpPr>
          <p:nvPr>
            <p:ph idx="1"/>
          </p:nvPr>
        </p:nvSpPr>
        <p:spPr>
          <a:xfrm>
            <a:off x="897575" y="1754375"/>
            <a:ext cx="10515600" cy="4351338"/>
          </a:xfrm>
        </p:spPr>
        <p:txBody>
          <a:bodyPr/>
          <a:lstStyle/>
          <a:p>
            <a:pPr>
              <a:buFont typeface="Wingdings" panose="05000000000000000000" pitchFamily="2" charset="2"/>
              <a:buChar char="Ø"/>
            </a:pPr>
            <a:r>
              <a:rPr lang="en-US" dirty="0"/>
              <a:t> </a:t>
            </a:r>
            <a:r>
              <a:rPr lang="en-US" dirty="0" err="1"/>
              <a:t>install.packages</a:t>
            </a:r>
            <a:r>
              <a:rPr lang="en-US" dirty="0"/>
              <a:t>(“</a:t>
            </a:r>
            <a:r>
              <a:rPr lang="en-US" dirty="0" err="1"/>
              <a:t>corrplot</a:t>
            </a:r>
            <a:r>
              <a:rPr lang="en-US" dirty="0"/>
              <a:t>”)</a:t>
            </a:r>
          </a:p>
          <a:p>
            <a:pPr>
              <a:buFont typeface="Wingdings" panose="05000000000000000000" pitchFamily="2" charset="2"/>
              <a:buChar char="Ø"/>
            </a:pPr>
            <a:r>
              <a:rPr lang="en-US" dirty="0"/>
              <a:t> library(</a:t>
            </a:r>
            <a:r>
              <a:rPr lang="en-US" dirty="0" err="1"/>
              <a:t>corrplot</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sz="2400" dirty="0"/>
              <a:t> </a:t>
            </a:r>
            <a:r>
              <a:rPr lang="en-US" sz="2400" dirty="0" err="1"/>
              <a:t>corrplot.mixed</a:t>
            </a:r>
            <a:r>
              <a:rPr lang="en-US" sz="2400" dirty="0"/>
              <a:t>(</a:t>
            </a:r>
            <a:r>
              <a:rPr lang="en-US" sz="2400" dirty="0" err="1"/>
              <a:t>cor</a:t>
            </a:r>
            <a:r>
              <a:rPr lang="en-US" sz="2400" dirty="0"/>
              <a:t>(mlb_7), lower = "number", upper = "ellipse")</a:t>
            </a:r>
          </a:p>
          <a:p>
            <a:pPr>
              <a:buFont typeface="Wingdings" panose="05000000000000000000" pitchFamily="2" charset="2"/>
              <a:buChar char="Ø"/>
            </a:pPr>
            <a:endParaRPr lang="en-US" sz="2400" dirty="0"/>
          </a:p>
          <a:p>
            <a:pPr lvl="1"/>
            <a:r>
              <a:rPr lang="en-US" sz="2000" dirty="0">
                <a:solidFill>
                  <a:srgbClr val="C00000"/>
                </a:solidFill>
              </a:rPr>
              <a:t>Correlation matrix that you want to plot</a:t>
            </a:r>
          </a:p>
          <a:p>
            <a:pPr lvl="1"/>
            <a:endParaRPr lang="en-US" sz="2000" dirty="0">
              <a:solidFill>
                <a:srgbClr val="C00000"/>
              </a:solidFill>
            </a:endParaRPr>
          </a:p>
          <a:p>
            <a:pPr lvl="1"/>
            <a:r>
              <a:rPr lang="en-US" sz="2000" dirty="0">
                <a:solidFill>
                  <a:srgbClr val="C00000"/>
                </a:solidFill>
              </a:rPr>
              <a:t>Show numeric correlation coefficients in the lower triangle</a:t>
            </a:r>
          </a:p>
          <a:p>
            <a:pPr lvl="1"/>
            <a:endParaRPr lang="en-US" sz="2000" dirty="0">
              <a:solidFill>
                <a:srgbClr val="C00000"/>
              </a:solidFill>
            </a:endParaRPr>
          </a:p>
          <a:p>
            <a:pPr lvl="1"/>
            <a:r>
              <a:rPr lang="en-US" sz="2000" dirty="0">
                <a:solidFill>
                  <a:srgbClr val="C00000"/>
                </a:solidFill>
              </a:rPr>
              <a:t>Plot correlation coefficients as ellipses in the upper triangle</a:t>
            </a:r>
          </a:p>
          <a:p>
            <a:pPr marL="0" indent="0">
              <a:buNone/>
            </a:pPr>
            <a:endParaRPr lang="en-US" dirty="0"/>
          </a:p>
        </p:txBody>
      </p:sp>
      <p:sp>
        <p:nvSpPr>
          <p:cNvPr id="4" name="Rectangle: Rounded Corners 3">
            <a:extLst>
              <a:ext uri="{FF2B5EF4-FFF2-40B4-BE49-F238E27FC236}">
                <a16:creationId xmlns:a16="http://schemas.microsoft.com/office/drawing/2014/main" id="{82998DDC-01C5-4EE4-B1C6-824F7280B96D}"/>
              </a:ext>
            </a:extLst>
          </p:cNvPr>
          <p:cNvSpPr/>
          <p:nvPr/>
        </p:nvSpPr>
        <p:spPr>
          <a:xfrm>
            <a:off x="3156155" y="3401961"/>
            <a:ext cx="1505492" cy="33429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D1C3B3D-2DD3-4A10-ABAD-73F071C56B0F}"/>
              </a:ext>
            </a:extLst>
          </p:cNvPr>
          <p:cNvSpPr/>
          <p:nvPr/>
        </p:nvSpPr>
        <p:spPr>
          <a:xfrm>
            <a:off x="4825913" y="3399246"/>
            <a:ext cx="2271250" cy="3370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982C41B-0404-4514-A406-F26AC0C2061B}"/>
              </a:ext>
            </a:extLst>
          </p:cNvPr>
          <p:cNvSpPr/>
          <p:nvPr/>
        </p:nvSpPr>
        <p:spPr>
          <a:xfrm>
            <a:off x="7429074" y="3401961"/>
            <a:ext cx="2085667" cy="33429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Lecture 18 - Data Processing II</a:t>
            </a:r>
          </a:p>
        </p:txBody>
      </p:sp>
    </p:spTree>
    <p:extLst>
      <p:ext uri="{BB962C8B-B14F-4D97-AF65-F5344CB8AC3E}">
        <p14:creationId xmlns:p14="http://schemas.microsoft.com/office/powerpoint/2010/main" val="22462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4837</TotalTime>
  <Words>1551</Words>
  <Application>Microsoft Macintosh PowerPoint</Application>
  <PresentationFormat>Widescreen</PresentationFormat>
  <Paragraphs>140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Cambria Math</vt:lpstr>
      <vt:lpstr>Wingdings</vt:lpstr>
      <vt:lpstr>Office Theme</vt:lpstr>
      <vt:lpstr>BUSQOM 1080 Data Processing II</vt:lpstr>
      <vt:lpstr>PowerPoint Presentation</vt:lpstr>
      <vt:lpstr>PowerPoint Presentation</vt:lpstr>
      <vt:lpstr>Markdown Basics</vt:lpstr>
      <vt:lpstr>Markdown Basics</vt:lpstr>
      <vt:lpstr>Topic: Principal Components</vt:lpstr>
      <vt:lpstr>Principal Components Idea</vt:lpstr>
      <vt:lpstr>Example: Look at seven numeric features</vt:lpstr>
      <vt:lpstr>A better way to view correlations</vt:lpstr>
      <vt:lpstr>PowerPoint Presentation</vt:lpstr>
      <vt:lpstr>PCA Example: Two Variables</vt:lpstr>
      <vt:lpstr>Understanding Principal Components</vt:lpstr>
      <vt:lpstr>Understanding Principal Components</vt:lpstr>
      <vt:lpstr>Example: Look at seven numeric features</vt:lpstr>
      <vt:lpstr>Deciding how many components to use</vt:lpstr>
      <vt:lpstr>Technical Details of Principal Components</vt:lpstr>
      <vt:lpstr>How should we use PCA results?</vt:lpstr>
      <vt:lpstr>Potential Issue: PCA is Scale-Sensitive</vt:lpstr>
      <vt:lpstr>PCA Example with Standardized Values</vt:lpstr>
      <vt:lpstr>PCA Example with Standardized Values</vt:lpstr>
      <vt:lpstr>PCA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Regression Concepts</dc:title>
  <dc:creator>Krista</dc:creator>
  <cp:lastModifiedBy>Hamilton, Michael</cp:lastModifiedBy>
  <cp:revision>99</cp:revision>
  <dcterms:created xsi:type="dcterms:W3CDTF">2016-10-06T15:16:34Z</dcterms:created>
  <dcterms:modified xsi:type="dcterms:W3CDTF">2020-12-26T18:36:48Z</dcterms:modified>
</cp:coreProperties>
</file>