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0" r:id="rId2"/>
    <p:sldId id="311" r:id="rId3"/>
    <p:sldId id="287" r:id="rId4"/>
    <p:sldId id="261" r:id="rId5"/>
    <p:sldId id="288" r:id="rId6"/>
    <p:sldId id="263" r:id="rId7"/>
    <p:sldId id="267" r:id="rId8"/>
    <p:sldId id="269" r:id="rId9"/>
    <p:sldId id="264" r:id="rId10"/>
    <p:sldId id="271" r:id="rId11"/>
    <p:sldId id="272" r:id="rId12"/>
    <p:sldId id="275" r:id="rId13"/>
    <p:sldId id="276" r:id="rId14"/>
    <p:sldId id="277" r:id="rId15"/>
    <p:sldId id="278" r:id="rId16"/>
    <p:sldId id="314" r:id="rId17"/>
    <p:sldId id="303" r:id="rId18"/>
    <p:sldId id="284" r:id="rId19"/>
    <p:sldId id="285" r:id="rId20"/>
    <p:sldId id="31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5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21FC5-CF76-4B99-93A7-476B15321C69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99996-BF11-4030-A096-9A823619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79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ECEE6-0877-C64F-B0B2-2906356CCA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19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86FD-3C58-E54F-A84A-D4B015D26BF5}" type="datetime1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19 – Logistic Regression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F27F-C8D6-4B3A-A1D3-6EF52F52028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F1F3D2-7314-694C-B030-92D380B5D9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764"/>
            <a:ext cx="1967908" cy="11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85DB-689A-5243-A774-F719C688F16B}" type="datetime1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19 – Logistic Regression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F27F-C8D6-4B3A-A1D3-6EF52F52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4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904-87C0-3648-83F6-20307D159D54}" type="datetime1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19 – Logistic Regression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F27F-C8D6-4B3A-A1D3-6EF52F52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7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5FB47-A51B-6E4F-8A62-0F8E868223BA}" type="datetime1">
              <a:rPr lang="en-US" smtClean="0"/>
              <a:t>12/25/20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19 – Logistic Regression I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F929F-DC9C-4E6E-AEBD-17002E74AB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82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5717-AF70-504B-87EC-1C918A2FE493}" type="datetime1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19 – Logistic Regression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F27F-C8D6-4B3A-A1D3-6EF52F52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5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46A9-081E-9344-B9F2-9EF2D1DC5CCE}" type="datetime1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19 – Logistic Regression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F27F-C8D6-4B3A-A1D3-6EF52F52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0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E7AE-6804-2541-AD4B-005EE9FAE0A6}" type="datetime1">
              <a:rPr lang="en-US" smtClean="0"/>
              <a:t>12/25/20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19 – Logistic Regression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F27F-C8D6-4B3A-A1D3-6EF52F52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304B-053F-454E-A25E-C6AF047721D5}" type="datetime1">
              <a:rPr lang="en-US" smtClean="0"/>
              <a:t>12/25/20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19 – Logistic Regression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F27F-C8D6-4B3A-A1D3-6EF52F52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5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2910-03CC-1F40-A87D-9CC27CE34161}" type="datetime1">
              <a:rPr lang="en-US" smtClean="0"/>
              <a:t>12/25/20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19 – Logistic Regression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F27F-C8D6-4B3A-A1D3-6EF52F52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5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84A8-10BA-D844-AC28-6D31DF0B1320}" type="datetime1">
              <a:rPr lang="en-US" smtClean="0"/>
              <a:t>12/25/20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19 – Logistic Regression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F27F-C8D6-4B3A-A1D3-6EF52F52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6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E4E3-D2C6-2949-819F-B4F99B42F0E4}" type="datetime1">
              <a:rPr lang="en-US" smtClean="0"/>
              <a:t>12/25/20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19 – Logistic Regression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F27F-C8D6-4B3A-A1D3-6EF52F52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0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6827-915B-B04F-8EEA-C1A8B35986E6}" type="datetime1">
              <a:rPr lang="en-US" smtClean="0"/>
              <a:t>12/25/20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19 – Logistic Regression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F27F-C8D6-4B3A-A1D3-6EF52F52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5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B05BE-9285-BD4D-9CC4-9DFA327993BD}" type="datetime1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19 – Logistic Regression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EF27F-C8D6-4B3A-A1D3-6EF52F52028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1B8DF9-4C70-524E-AC70-7F260104B47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764"/>
            <a:ext cx="1967908" cy="11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4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0.wmf"/><Relationship Id="rId5" Type="http://schemas.openxmlformats.org/officeDocument/2006/relationships/image" Target="../media/image14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11.wmf"/><Relationship Id="rId9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10AD8EB-E3EA-4803-B041-CAC626CD6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BUSQOM 1080</a:t>
            </a:r>
            <a:br>
              <a:rPr lang="en-US" dirty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Logistic Regression I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19 – Logistic Regression I</a:t>
            </a:r>
          </a:p>
        </p:txBody>
      </p:sp>
      <p:sp>
        <p:nvSpPr>
          <p:cNvPr id="2" name="AutoShape 4" descr="mage result for pumpkin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mage result for pumpkin"/>
          <p:cNvSpPr>
            <a:spLocks noChangeAspect="1" noChangeArrowheads="1"/>
          </p:cNvSpPr>
          <p:nvPr/>
        </p:nvSpPr>
        <p:spPr bwMode="auto">
          <a:xfrm>
            <a:off x="2822749" y="3242089"/>
            <a:ext cx="118572" cy="11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0DDD7A0-128C-1142-8ECA-237EEC78F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Fall 2020</a:t>
            </a:r>
          </a:p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Lecture 19</a:t>
            </a:r>
          </a:p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Professor: Michael Hamilton</a:t>
            </a:r>
          </a:p>
        </p:txBody>
      </p:sp>
    </p:spTree>
    <p:extLst>
      <p:ext uri="{BB962C8B-B14F-4D97-AF65-F5344CB8AC3E}">
        <p14:creationId xmlns:p14="http://schemas.microsoft.com/office/powerpoint/2010/main" val="84284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10515600" cy="4416425"/>
          </a:xfrm>
        </p:spPr>
        <p:txBody>
          <a:bodyPr>
            <a:normAutofit/>
          </a:bodyPr>
          <a:lstStyle/>
          <a:p>
            <a:r>
              <a:rPr lang="en-US" altLang="en-US" b="1" dirty="0"/>
              <a:t>Problem</a:t>
            </a:r>
            <a:r>
              <a:rPr lang="en-US" altLang="en-US" dirty="0"/>
              <a:t>: Probabilities are always between 0 and 1!</a:t>
            </a:r>
          </a:p>
          <a:p>
            <a:r>
              <a:rPr lang="en-US" altLang="en-US" b="1" dirty="0"/>
              <a:t>Idea</a:t>
            </a:r>
            <a:r>
              <a:rPr lang="en-US" altLang="en-US" dirty="0"/>
              <a:t>: We might try to do a special kind of transformation on our linear regression equation that makes it’s outputs interpretable as probabilities. i.e. a way to take arbitrary numbers and smoosh them into [0,1].</a:t>
            </a:r>
          </a:p>
          <a:p>
            <a:r>
              <a:rPr lang="en-US" altLang="en-US" b="1" dirty="0"/>
              <a:t>Solution</a:t>
            </a:r>
            <a:r>
              <a:rPr lang="en-US" altLang="en-US" dirty="0"/>
              <a:t>: Find a monotone “link function” that takes the predicted number and transforms it into a number between 0 and 1 that we can interpret as the probability.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u="sng" dirty="0">
                <a:ea typeface="+mj-ea"/>
              </a:rPr>
              <a:t>Regression to predict probabilities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19 – Logistic Regression I</a:t>
            </a:r>
          </a:p>
        </p:txBody>
      </p:sp>
    </p:spTree>
    <p:extLst>
      <p:ext uri="{BB962C8B-B14F-4D97-AF65-F5344CB8AC3E}">
        <p14:creationId xmlns:p14="http://schemas.microsoft.com/office/powerpoint/2010/main" val="2030871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22" r="-12222"/>
          <a:stretch>
            <a:fillRect/>
          </a:stretch>
        </p:blipFill>
        <p:spPr>
          <a:xfrm>
            <a:off x="5135233" y="2365374"/>
            <a:ext cx="7005638" cy="3852863"/>
          </a:xfrm>
        </p:spPr>
      </p:pic>
      <p:sp>
        <p:nvSpPr>
          <p:cNvPr id="32771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u="sng" dirty="0">
                <a:ea typeface="+mj-ea"/>
              </a:rPr>
              <a:t>Linear Regression via the Logit Link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797" name="Rectangle 3"/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838200" y="1389064"/>
                <a:ext cx="8610600" cy="4114800"/>
              </a:xfrm>
            </p:spPr>
            <p:txBody>
              <a:bodyPr/>
              <a:lstStyle/>
              <a:p>
                <a:r>
                  <a:rPr lang="en-US" altLang="en-US" dirty="0"/>
                  <a:t>The most commonly used function here is the logistic or “logit” link  </a:t>
                </a:r>
              </a:p>
              <a:p>
                <a:r>
                  <a:rPr lang="en-US" altLang="en-US" dirty="0"/>
                  <a:t>Let  t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en-US" baseline="-25000" dirty="0"/>
                  <a:t>0</a:t>
                </a:r>
                <a:r>
                  <a:rPr lang="en-US" altLang="en-US" dirty="0"/>
                  <a:t>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baseline="-25000" dirty="0" smtClean="0">
                        <a:latin typeface="Cambria Math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/>
                  <a:t>x , </a:t>
                </a:r>
                <a:r>
                  <a:rPr lang="en-US" altLang="en-US" b="1" dirty="0"/>
                  <a:t>logit </a:t>
                </a:r>
                <a:r>
                  <a:rPr lang="en-US" altLang="en-US" b="1" dirty="0" err="1"/>
                  <a:t>func</a:t>
                </a:r>
                <a:r>
                  <a:rPr lang="en-US" altLang="en-US" dirty="0"/>
                  <a:t>. </a:t>
                </a:r>
                <a:r>
                  <a:rPr lang="en-US" altLang="en-US" b="1" dirty="0"/>
                  <a:t>g(t)</a:t>
                </a:r>
                <a:r>
                  <a:rPr lang="en-US" altLang="en-US" dirty="0"/>
                  <a:t>: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As t tends to -∞, g(t) tends to 0</a:t>
                </a:r>
              </a:p>
              <a:p>
                <a:r>
                  <a:rPr lang="en-US" altLang="en-US" dirty="0"/>
                  <a:t>As t tends to ∞, g(t) tends to 1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pPr>
                  <a:buFontTx/>
                  <a:buNone/>
                </a:pPr>
                <a:endParaRPr lang="en-US" altLang="en-US" dirty="0"/>
              </a:p>
            </p:txBody>
          </p:sp>
        </mc:Choice>
        <mc:Fallback>
          <p:sp>
            <p:nvSpPr>
              <p:cNvPr id="3379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838200" y="1389064"/>
                <a:ext cx="8610600" cy="4114800"/>
              </a:xfrm>
              <a:blipFill>
                <a:blip r:embed="rId4"/>
                <a:stretch>
                  <a:fillRect l="-1327" t="-2462" r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103680"/>
              </p:ext>
            </p:extLst>
          </p:nvPr>
        </p:nvGraphicFramePr>
        <p:xfrm>
          <a:off x="2095018" y="2924016"/>
          <a:ext cx="2475023" cy="1339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5" imgW="774360" imgH="419040" progId="Equation.3">
                  <p:embed/>
                </p:oleObj>
              </mc:Choice>
              <mc:Fallback>
                <p:oleObj name="Equation" r:id="rId5" imgW="7743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018" y="2924016"/>
                        <a:ext cx="2475023" cy="1339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19 – Logistic Regression I</a:t>
            </a:r>
          </a:p>
        </p:txBody>
      </p:sp>
    </p:spTree>
    <p:extLst>
      <p:ext uri="{BB962C8B-B14F-4D97-AF65-F5344CB8AC3E}">
        <p14:creationId xmlns:p14="http://schemas.microsoft.com/office/powerpoint/2010/main" val="359724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16805" y="1387098"/>
                <a:ext cx="11358390" cy="498475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altLang="en-US" sz="3200" dirty="0"/>
                  <a:t>Predict Y from X by fitting coefficients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en-US" sz="3200" baseline="-25000" dirty="0"/>
                  <a:t>0</a:t>
                </a:r>
                <a:r>
                  <a:rPr lang="en-US" altLang="en-US" sz="3200" dirty="0"/>
                  <a:t> ,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200" b="0" i="0" baseline="-25000" dirty="0" smtClean="0">
                        <a:latin typeface="Cambria Math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3200" dirty="0"/>
                  <a:t> and predicting:</a:t>
                </a:r>
              </a:p>
              <a:p>
                <a:pPr>
                  <a:lnSpc>
                    <a:spcPct val="80000"/>
                  </a:lnSpc>
                </a:pPr>
                <a:endParaRPr lang="en-US" altLang="en-US" sz="3200" dirty="0"/>
              </a:p>
              <a:p>
                <a:pPr>
                  <a:lnSpc>
                    <a:spcPct val="80000"/>
                  </a:lnSpc>
                </a:pPr>
                <a:endParaRPr lang="en-US" altLang="en-US" sz="3200" dirty="0"/>
              </a:p>
              <a:p>
                <a:pPr>
                  <a:lnSpc>
                    <a:spcPct val="80000"/>
                  </a:lnSpc>
                  <a:buFont typeface="Wingdings 3" panose="05040102010807070707" pitchFamily="18" charset="2"/>
                  <a:buNone/>
                </a:pPr>
                <a:endParaRPr lang="en-US" altLang="en-US" sz="3200" dirty="0"/>
              </a:p>
              <a:p>
                <a:pPr>
                  <a:lnSpc>
                    <a:spcPct val="80000"/>
                  </a:lnSpc>
                </a:pPr>
                <a:r>
                  <a:rPr lang="en-US" altLang="en-US" sz="3200" dirty="0"/>
                  <a:t>This simply says that the probability of the event occurring (P(Y=1)) is equal to the exponentiated value of the β’s.</a:t>
                </a:r>
              </a:p>
              <a:p>
                <a:pPr>
                  <a:lnSpc>
                    <a:spcPct val="80000"/>
                  </a:lnSpc>
                </a:pPr>
                <a:endParaRPr lang="en-US" altLang="en-US" sz="3200" dirty="0"/>
              </a:p>
              <a:p>
                <a:pPr>
                  <a:lnSpc>
                    <a:spcPct val="80000"/>
                  </a:lnSpc>
                </a:pPr>
                <a:r>
                  <a:rPr lang="en-US" altLang="en-US" sz="3200" dirty="0"/>
                  <a:t>We can use this equation to find model probability of the event happening, by using the data to estimate for β</a:t>
                </a:r>
                <a:r>
                  <a:rPr lang="en-US" altLang="en-US" sz="3200" baseline="-25000" dirty="0"/>
                  <a:t>0</a:t>
                </a:r>
                <a:r>
                  <a:rPr lang="en-US" altLang="en-US" sz="3200" dirty="0"/>
                  <a:t> and β</a:t>
                </a:r>
                <a:r>
                  <a:rPr lang="en-US" altLang="en-US" sz="3200" baseline="-25000" dirty="0"/>
                  <a:t>1 .</a:t>
                </a:r>
                <a:endParaRPr lang="en-US" altLang="en-US" sz="3200" dirty="0"/>
              </a:p>
              <a:p>
                <a:pPr>
                  <a:lnSpc>
                    <a:spcPct val="80000"/>
                  </a:lnSpc>
                  <a:buFontTx/>
                  <a:buNone/>
                </a:pPr>
                <a:endParaRPr lang="en-US" altLang="en-US" dirty="0"/>
              </a:p>
              <a:p>
                <a:pPr>
                  <a:lnSpc>
                    <a:spcPct val="80000"/>
                  </a:lnSpc>
                  <a:buFontTx/>
                  <a:buNone/>
                </a:pPr>
                <a:endParaRPr lang="en-US" altLang="en-US" sz="2400" dirty="0"/>
              </a:p>
            </p:txBody>
          </p:sp>
        </mc:Choice>
        <mc:Fallback xmlns="">
          <p:sp>
            <p:nvSpPr>
              <p:cNvPr id="36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16805" y="1387098"/>
                <a:ext cx="11358390" cy="4984750"/>
              </a:xfrm>
              <a:blipFill>
                <a:blip r:embed="rId3"/>
                <a:stretch>
                  <a:fillRect l="-1228" t="-3562" r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866" name="Object 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530904874"/>
              </p:ext>
            </p:extLst>
          </p:nvPr>
        </p:nvGraphicFramePr>
        <p:xfrm>
          <a:off x="3265257" y="1912723"/>
          <a:ext cx="5180013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4" imgW="1536480" imgH="419040" progId="Equation.3">
                  <p:embed/>
                </p:oleObj>
              </mc:Choice>
              <mc:Fallback>
                <p:oleObj name="Equation" r:id="rId4" imgW="1536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257" y="1912723"/>
                        <a:ext cx="5180013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19 – Logistic Regression I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u="sng" dirty="0">
                <a:ea typeface="+mj-ea"/>
              </a:rPr>
              <a:t>Simple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082408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47892"/>
            <a:ext cx="10443990" cy="41148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The inverse of the logit function                         is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Some </a:t>
            </a:r>
            <a:r>
              <a:rPr lang="en-US" altLang="en-US" i="1" dirty="0"/>
              <a:t>algebra</a:t>
            </a:r>
            <a:r>
              <a:rPr lang="en-US" altLang="en-US" dirty="0"/>
              <a:t> shows that the model is equivalent to saying that: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In logistic regression we are estimating a linear equation to predict the natural logarithm of the odds of success (the “log odds”).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37891" name="Object 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580006201"/>
              </p:ext>
            </p:extLst>
          </p:nvPr>
        </p:nvGraphicFramePr>
        <p:xfrm>
          <a:off x="8248491" y="1308275"/>
          <a:ext cx="2352585" cy="958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" name="Equation" r:id="rId3" imgW="1028520" imgH="419040" progId="Equation.3">
                  <p:embed/>
                </p:oleObj>
              </mc:Choice>
              <mc:Fallback>
                <p:oleObj name="Equation" r:id="rId3" imgW="10285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8491" y="1308275"/>
                        <a:ext cx="2352585" cy="958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914400" y="20376"/>
                <a:ext cx="10363200" cy="1143000"/>
              </a:xfrm>
            </p:spPr>
            <p:txBody>
              <a:bodyPr/>
              <a:lstStyle/>
              <a:p>
                <a:r>
                  <a:rPr lang="en-US" dirty="0"/>
                  <a:t>How to Fit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en-US" baseline="-25000" dirty="0"/>
                  <a:t>0</a:t>
                </a:r>
                <a:r>
                  <a:rPr lang="en-US" alt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baseline="-25000" dirty="0" smtClean="0">
                        <a:latin typeface="Cambria Math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4400" y="20376"/>
                <a:ext cx="10363200" cy="1143000"/>
              </a:xfrm>
              <a:blipFill rotWithShape="0">
                <a:blip r:embed="rId5"/>
                <a:stretch>
                  <a:fillRect l="-2353"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890" name="Object 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840283185"/>
              </p:ext>
            </p:extLst>
          </p:nvPr>
        </p:nvGraphicFramePr>
        <p:xfrm>
          <a:off x="6052397" y="1238751"/>
          <a:ext cx="1841733" cy="935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" name="Equation" r:id="rId6" imgW="825480" imgH="419040" progId="Equation.3">
                  <p:embed/>
                </p:oleObj>
              </mc:Choice>
              <mc:Fallback>
                <p:oleObj name="Equation" r:id="rId6" imgW="825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2397" y="1238751"/>
                        <a:ext cx="1841733" cy="935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654032"/>
              </p:ext>
            </p:extLst>
          </p:nvPr>
        </p:nvGraphicFramePr>
        <p:xfrm>
          <a:off x="5366775" y="3044548"/>
          <a:ext cx="28194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" name="Equation" r:id="rId8" imgW="1143000" imgH="393480" progId="Equation.3">
                  <p:embed/>
                </p:oleObj>
              </mc:Choice>
              <mc:Fallback>
                <p:oleObj name="Equation" r:id="rId8" imgW="1143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6775" y="3044548"/>
                        <a:ext cx="281940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19 – Logistic Regression I</a:t>
            </a:r>
          </a:p>
        </p:txBody>
      </p:sp>
      <p:sp>
        <p:nvSpPr>
          <p:cNvPr id="3" name="Rectangle 2"/>
          <p:cNvSpPr/>
          <p:nvPr/>
        </p:nvSpPr>
        <p:spPr>
          <a:xfrm>
            <a:off x="7366604" y="3004819"/>
            <a:ext cx="914399" cy="976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17421" y="3262182"/>
            <a:ext cx="2216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Def: Odds Ratio</a:t>
            </a:r>
          </a:p>
        </p:txBody>
      </p:sp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EC233EE1-762E-3647-97F6-58B787980E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940222"/>
              </p:ext>
            </p:extLst>
          </p:nvPr>
        </p:nvGraphicFramePr>
        <p:xfrm>
          <a:off x="910717" y="3014470"/>
          <a:ext cx="3671000" cy="1001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" name="Equation" r:id="rId10" imgW="1536480" imgH="419040" progId="Equation.3">
                  <p:embed/>
                </p:oleObj>
              </mc:Choice>
              <mc:Fallback>
                <p:oleObj name="Equation" r:id="rId10" imgW="1536480" imgH="419040" progId="Equation.3">
                  <p:embed/>
                  <p:pic>
                    <p:nvPicPr>
                      <p:cNvPr id="368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717" y="3014470"/>
                        <a:ext cx="3671000" cy="1001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24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747170" y="1211262"/>
            <a:ext cx="10725693" cy="491319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Then for every unit increase in x, the model will predict an increase of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units in the log-odds:</a:t>
            </a:r>
          </a:p>
          <a:p>
            <a:pPr>
              <a:lnSpc>
                <a:spcPct val="90000"/>
              </a:lnSpc>
              <a:buFont typeface="Wingdings 3" panose="05040102010807070707" pitchFamily="18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Wingdings 3" panose="05040102010807070707" pitchFamily="18" charset="2"/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If 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=0, then X has no detectable relationship with Y (as with linear regression previously).  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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&lt;0, then higher X values are associated with </a:t>
            </a:r>
            <a:r>
              <a:rPr lang="en-US" altLang="en-US" u="sng" dirty="0">
                <a:sym typeface="Symbol" panose="05050102010706020507" pitchFamily="18" charset="2"/>
              </a:rPr>
              <a:t>lower success </a:t>
            </a:r>
            <a:r>
              <a:rPr lang="en-US" altLang="en-US" dirty="0">
                <a:sym typeface="Symbol" panose="05050102010706020507" pitchFamily="18" charset="2"/>
              </a:rPr>
              <a:t>probabilities for Y.  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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&gt;0, then higher X values are associated with </a:t>
            </a:r>
            <a:r>
              <a:rPr lang="en-US" altLang="en-US" u="sng" dirty="0">
                <a:sym typeface="Symbol" panose="05050102010706020507" pitchFamily="18" charset="2"/>
              </a:rPr>
              <a:t>higher success </a:t>
            </a:r>
            <a:r>
              <a:rPr lang="en-US" altLang="en-US" dirty="0">
                <a:sym typeface="Symbol" panose="05050102010706020507" pitchFamily="18" charset="2"/>
              </a:rPr>
              <a:t>probabilities for Y.</a:t>
            </a:r>
            <a:endParaRPr lang="en-US" altLang="en-US" baseline="-25000" dirty="0">
              <a:sym typeface="Symbol" panose="05050102010706020507" pitchFamily="18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0"/>
            <a:ext cx="10878519" cy="1325563"/>
          </a:xfrm>
        </p:spPr>
        <p:txBody>
          <a:bodyPr/>
          <a:lstStyle/>
          <a:p>
            <a:pPr>
              <a:defRPr/>
            </a:pPr>
            <a:r>
              <a:rPr lang="en-US" u="sng" dirty="0">
                <a:ea typeface="+mj-ea"/>
              </a:rPr>
              <a:t>Interpretation </a:t>
            </a:r>
            <a:r>
              <a:rPr lang="en-US" u="sng" dirty="0"/>
              <a:t>of Simple Logistic Regression</a:t>
            </a:r>
            <a:endParaRPr lang="en-US" u="sng" dirty="0">
              <a:ea typeface="+mj-ea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19 – Logistic Regression I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027497"/>
              </p:ext>
            </p:extLst>
          </p:nvPr>
        </p:nvGraphicFramePr>
        <p:xfrm>
          <a:off x="4686300" y="2122421"/>
          <a:ext cx="28194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3" imgW="1143000" imgH="393480" progId="Equation.3">
                  <p:embed/>
                </p:oleObj>
              </mc:Choice>
              <mc:Fallback>
                <p:oleObj name="Equation" r:id="rId3" imgW="1143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2122421"/>
                        <a:ext cx="281940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4257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99" y="1282326"/>
            <a:ext cx="8343900" cy="5207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u="sng" dirty="0">
                <a:ea typeface="+mj-ea"/>
              </a:rPr>
              <a:t>Logistic Regression in R</a:t>
            </a:r>
            <a:r>
              <a:rPr lang="en-US" u="sng" dirty="0"/>
              <a:t> via </a:t>
            </a:r>
            <a:r>
              <a:rPr lang="en-US" u="sng" dirty="0" err="1">
                <a:ea typeface="+mj-ea"/>
              </a:rPr>
              <a:t>glm</a:t>
            </a:r>
            <a:r>
              <a:rPr lang="en-US" u="sng" dirty="0">
                <a:ea typeface="+mj-ea"/>
              </a:rPr>
              <a:t>()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AE33D-7238-4C2B-A0EB-BA2571C03A87}"/>
              </a:ext>
            </a:extLst>
          </p:cNvPr>
          <p:cNvSpPr txBox="1"/>
          <p:nvPr/>
        </p:nvSpPr>
        <p:spPr>
          <a:xfrm>
            <a:off x="7420570" y="2639526"/>
            <a:ext cx="4728566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Logistic regression versus linear regression: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Use </a:t>
            </a:r>
            <a:r>
              <a:rPr lang="en-US" dirty="0" err="1">
                <a:solidFill>
                  <a:srgbClr val="C00000"/>
                </a:solidFill>
              </a:rPr>
              <a:t>glm</a:t>
            </a:r>
            <a:r>
              <a:rPr lang="en-US" dirty="0">
                <a:solidFill>
                  <a:srgbClr val="C00000"/>
                </a:solidFill>
              </a:rPr>
              <a:t>() instead of </a:t>
            </a:r>
            <a:r>
              <a:rPr lang="en-US" dirty="0" err="1">
                <a:solidFill>
                  <a:srgbClr val="C00000"/>
                </a:solidFill>
              </a:rPr>
              <a:t>lm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Same formula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Tell R to use logit link (family = “binomial”)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Use summary() function to view results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839669-B892-4422-A595-9F71CAED5236}"/>
              </a:ext>
            </a:extLst>
          </p:cNvPr>
          <p:cNvSpPr/>
          <p:nvPr/>
        </p:nvSpPr>
        <p:spPr>
          <a:xfrm>
            <a:off x="2100263" y="1247980"/>
            <a:ext cx="3246653" cy="2527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9554BC7-3D57-4902-8374-2D50670C5731}"/>
              </a:ext>
            </a:extLst>
          </p:cNvPr>
          <p:cNvSpPr/>
          <p:nvPr/>
        </p:nvSpPr>
        <p:spPr>
          <a:xfrm>
            <a:off x="5451867" y="1272313"/>
            <a:ext cx="1834758" cy="2527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130BD3-6F79-4EE8-8B6C-1B75E67607B1}"/>
              </a:ext>
            </a:extLst>
          </p:cNvPr>
          <p:cNvSpPr/>
          <p:nvPr/>
        </p:nvSpPr>
        <p:spPr>
          <a:xfrm>
            <a:off x="1087044" y="1502736"/>
            <a:ext cx="1484060" cy="2527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F50623-5C42-4984-9BAC-55BCA77C0469}"/>
              </a:ext>
            </a:extLst>
          </p:cNvPr>
          <p:cNvSpPr/>
          <p:nvPr/>
        </p:nvSpPr>
        <p:spPr>
          <a:xfrm>
            <a:off x="881159" y="3641361"/>
            <a:ext cx="6298095" cy="69640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E87E40-A2AA-48ED-9198-CDB685229D05}"/>
              </a:ext>
            </a:extLst>
          </p:cNvPr>
          <p:cNvSpPr txBox="1"/>
          <p:nvPr/>
        </p:nvSpPr>
        <p:spPr>
          <a:xfrm>
            <a:off x="7420570" y="4174099"/>
            <a:ext cx="4656275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Results include table of coefficients &amp; model fit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DF020F6-8B88-4AC3-AE57-24F29199B7B9}"/>
              </a:ext>
            </a:extLst>
          </p:cNvPr>
          <p:cNvSpPr/>
          <p:nvPr/>
        </p:nvSpPr>
        <p:spPr>
          <a:xfrm>
            <a:off x="865661" y="5345419"/>
            <a:ext cx="6298095" cy="69640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19 – Logistic Regression I</a:t>
            </a:r>
          </a:p>
        </p:txBody>
      </p:sp>
    </p:spTree>
    <p:extLst>
      <p:ext uri="{BB962C8B-B14F-4D97-AF65-F5344CB8AC3E}">
        <p14:creationId xmlns:p14="http://schemas.microsoft.com/office/powerpoint/2010/main" val="348818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 animBg="1"/>
      <p:bldP spid="10" grpId="0" animBg="1"/>
      <p:bldP spid="11" grpId="0" animBg="1"/>
      <p:bldP spid="12" grpId="0" animBg="1"/>
      <p:bldP spid="13" grpId="0" animBg="1"/>
      <p:bldP spid="14" grpId="0" uiExpand="1" build="allAtOnce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F4DA3E2-1F3F-5C41-85F4-587E52F03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6604"/>
            <a:ext cx="8077200" cy="1384300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DDFB33A8-A345-564B-AA24-F1F3C627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86" y="2610904"/>
            <a:ext cx="7289800" cy="36449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u="sng" dirty="0">
                <a:ea typeface="+mj-ea"/>
              </a:rPr>
              <a:t>Plotting Logistic Regression in 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AE33D-7238-4C2B-A0EB-BA2571C03A87}"/>
              </a:ext>
            </a:extLst>
          </p:cNvPr>
          <p:cNvSpPr txBox="1"/>
          <p:nvPr/>
        </p:nvSpPr>
        <p:spPr>
          <a:xfrm>
            <a:off x="7554874" y="2767491"/>
            <a:ext cx="4330353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 plot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First build a new data frame consisting of evenly spaces pts on the x-axis and the fit of the model on those 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Make sure that data frame uses the same columns names as your trained model!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Next plot your points from your original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Then use the lines function to plot the curve using points from your new/fitted </a:t>
            </a:r>
            <a:r>
              <a:rPr lang="en-US" dirty="0" err="1">
                <a:solidFill>
                  <a:srgbClr val="C00000"/>
                </a:solidFill>
              </a:rPr>
              <a:t>dataframe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839669-B892-4422-A595-9F71CAED5236}"/>
              </a:ext>
            </a:extLst>
          </p:cNvPr>
          <p:cNvSpPr/>
          <p:nvPr/>
        </p:nvSpPr>
        <p:spPr>
          <a:xfrm>
            <a:off x="2658348" y="1729793"/>
            <a:ext cx="5212338" cy="32760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9554BC7-3D57-4902-8374-2D50670C5731}"/>
              </a:ext>
            </a:extLst>
          </p:cNvPr>
          <p:cNvSpPr/>
          <p:nvPr/>
        </p:nvSpPr>
        <p:spPr>
          <a:xfrm>
            <a:off x="1093114" y="2257637"/>
            <a:ext cx="5902046" cy="32760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130BD3-6F79-4EE8-8B6C-1B75E67607B1}"/>
              </a:ext>
            </a:extLst>
          </p:cNvPr>
          <p:cNvSpPr/>
          <p:nvPr/>
        </p:nvSpPr>
        <p:spPr>
          <a:xfrm>
            <a:off x="838200" y="1226604"/>
            <a:ext cx="1158240" cy="22531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19 – Logistic Regression 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3B40C-F2BF-7F4F-8396-62B0098BE323}"/>
              </a:ext>
            </a:extLst>
          </p:cNvPr>
          <p:cNvSpPr txBox="1"/>
          <p:nvPr/>
        </p:nvSpPr>
        <p:spPr>
          <a:xfrm>
            <a:off x="8915400" y="608352"/>
            <a:ext cx="2728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We’re making a new </a:t>
            </a:r>
            <a:r>
              <a:rPr lang="en-US" dirty="0" err="1">
                <a:solidFill>
                  <a:srgbClr val="FF0000"/>
                </a:solidFill>
              </a:rPr>
              <a:t>dataframe</a:t>
            </a:r>
            <a:r>
              <a:rPr lang="en-US" dirty="0">
                <a:solidFill>
                  <a:srgbClr val="FF0000"/>
                </a:solidFill>
              </a:rPr>
              <a:t> to help plot out points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4B4919-1099-F048-8FC3-4E6863BE97D2}"/>
              </a:ext>
            </a:extLst>
          </p:cNvPr>
          <p:cNvSpPr txBox="1"/>
          <p:nvPr/>
        </p:nvSpPr>
        <p:spPr>
          <a:xfrm>
            <a:off x="8555082" y="1595734"/>
            <a:ext cx="272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err="1">
                <a:solidFill>
                  <a:srgbClr val="FF0000"/>
                </a:solidFill>
              </a:rPr>
              <a:t>predict.glm</a:t>
            </a:r>
            <a:r>
              <a:rPr lang="en-US" dirty="0">
                <a:solidFill>
                  <a:srgbClr val="FF0000"/>
                </a:solidFill>
              </a:rPr>
              <a:t> function fits our model on points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3D11E9-431C-4A4A-95D2-86CA75769377}"/>
              </a:ext>
            </a:extLst>
          </p:cNvPr>
          <p:cNvSpPr txBox="1"/>
          <p:nvPr/>
        </p:nvSpPr>
        <p:spPr>
          <a:xfrm>
            <a:off x="833844" y="2590295"/>
            <a:ext cx="4922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lines function adds the curve in to the previous plot (</a:t>
            </a:r>
            <a:r>
              <a:rPr lang="en-US" dirty="0" err="1">
                <a:solidFill>
                  <a:srgbClr val="FF0000"/>
                </a:solidFill>
              </a:rPr>
              <a:t>lwd</a:t>
            </a:r>
            <a:r>
              <a:rPr lang="en-US" dirty="0">
                <a:solidFill>
                  <a:srgbClr val="FF0000"/>
                </a:solidFill>
              </a:rPr>
              <a:t> = 2 makes curve!)</a:t>
            </a:r>
          </a:p>
        </p:txBody>
      </p:sp>
    </p:spTree>
    <p:extLst>
      <p:ext uri="{BB962C8B-B14F-4D97-AF65-F5344CB8AC3E}">
        <p14:creationId xmlns:p14="http://schemas.microsoft.com/office/powerpoint/2010/main" val="2180862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BAEEDA4D-EA91-D24E-88AF-8AA0BC29B8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13"/>
          <a:stretch/>
        </p:blipFill>
        <p:spPr>
          <a:xfrm>
            <a:off x="1431243" y="1860896"/>
            <a:ext cx="9201563" cy="38410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631284-9560-48A8-BFD6-230687AE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7" y="0"/>
            <a:ext cx="11058514" cy="1325563"/>
          </a:xfrm>
        </p:spPr>
        <p:txBody>
          <a:bodyPr/>
          <a:lstStyle/>
          <a:p>
            <a:r>
              <a:rPr lang="en-US" u="sng" dirty="0"/>
              <a:t>Fitted values now represent the probabilities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71DE1E-D199-4FC5-B271-8A7B710C5B36}"/>
              </a:ext>
            </a:extLst>
          </p:cNvPr>
          <p:cNvCxnSpPr>
            <a:cxnSpLocks/>
          </p:cNvCxnSpPr>
          <p:nvPr/>
        </p:nvCxnSpPr>
        <p:spPr>
          <a:xfrm>
            <a:off x="1431235" y="4015409"/>
            <a:ext cx="92015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19CB42-ACEB-49AF-A7ED-9641782780FB}"/>
              </a:ext>
            </a:extLst>
          </p:cNvPr>
          <p:cNvCxnSpPr>
            <a:cxnSpLocks/>
          </p:cNvCxnSpPr>
          <p:nvPr/>
        </p:nvCxnSpPr>
        <p:spPr>
          <a:xfrm>
            <a:off x="6788427" y="1780140"/>
            <a:ext cx="0" cy="46007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4C94CB-63D5-4D33-BF58-86F66D832833}"/>
              </a:ext>
            </a:extLst>
          </p:cNvPr>
          <p:cNvCxnSpPr/>
          <p:nvPr/>
        </p:nvCxnSpPr>
        <p:spPr>
          <a:xfrm>
            <a:off x="6887819" y="1958008"/>
            <a:ext cx="2524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F9CDD7-A9F7-4AD3-8C5D-9CE43C3B3E18}"/>
              </a:ext>
            </a:extLst>
          </p:cNvPr>
          <p:cNvSpPr txBox="1"/>
          <p:nvPr/>
        </p:nvSpPr>
        <p:spPr>
          <a:xfrm>
            <a:off x="6788427" y="1217773"/>
            <a:ext cx="2242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Greater than 50% </a:t>
            </a:r>
          </a:p>
          <a:p>
            <a:r>
              <a:rPr lang="en-US" dirty="0">
                <a:solidFill>
                  <a:srgbClr val="0070C0"/>
                </a:solidFill>
              </a:rPr>
              <a:t>probability of winning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8B1220-BF78-41F6-A07C-CD12185FDE93}"/>
              </a:ext>
            </a:extLst>
          </p:cNvPr>
          <p:cNvCxnSpPr>
            <a:cxnSpLocks/>
          </p:cNvCxnSpPr>
          <p:nvPr/>
        </p:nvCxnSpPr>
        <p:spPr>
          <a:xfrm flipH="1">
            <a:off x="4158393" y="6231690"/>
            <a:ext cx="2524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FE41E5-0F05-486B-8447-76765106FE91}"/>
              </a:ext>
            </a:extLst>
          </p:cNvPr>
          <p:cNvSpPr txBox="1"/>
          <p:nvPr/>
        </p:nvSpPr>
        <p:spPr>
          <a:xfrm>
            <a:off x="4546018" y="5585359"/>
            <a:ext cx="2242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Less than 50% </a:t>
            </a:r>
          </a:p>
          <a:p>
            <a:r>
              <a:rPr lang="en-US" dirty="0">
                <a:solidFill>
                  <a:srgbClr val="0070C0"/>
                </a:solidFill>
              </a:rPr>
              <a:t>probability of winning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80352" y="6403826"/>
            <a:ext cx="1503335" cy="402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FG.Percent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56633" y="6425076"/>
            <a:ext cx="510029" cy="356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16403" y="6374276"/>
            <a:ext cx="510029" cy="356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flipH="1">
            <a:off x="7163232" y="6400656"/>
            <a:ext cx="3174568" cy="328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0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61" y="3682969"/>
            <a:ext cx="3874381" cy="10471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61" y="2745409"/>
            <a:ext cx="3704785" cy="896319"/>
          </a:xfrm>
          <a:prstGeom prst="rect">
            <a:avLst/>
          </a:prstGeom>
        </p:spPr>
      </p:pic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all of the predictor coefficients are zero, then the odds of success are π/(1- π) = exp(β</a:t>
            </a:r>
            <a:r>
              <a:rPr lang="en-US" altLang="en-US" baseline="-25000" dirty="0"/>
              <a:t>0</a:t>
            </a:r>
            <a:r>
              <a:rPr lang="en-US" altLang="en-US" dirty="0"/>
              <a:t>) (by algebra!).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If the starting kickers </a:t>
            </a:r>
            <a:r>
              <a:rPr lang="en-US" altLang="en-US" dirty="0" err="1"/>
              <a:t>FG.Percent</a:t>
            </a:r>
            <a:r>
              <a:rPr lang="en-US" altLang="en-US" dirty="0"/>
              <a:t> is zero, then the odds of winning are π = exp(-1.169)/(1+exp(-1.169)) = </a:t>
            </a:r>
            <a:r>
              <a:rPr lang="en-US" dirty="0"/>
              <a:t>0.237</a:t>
            </a:r>
            <a:endParaRPr lang="en-US" altLang="en-US" dirty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u="sng" dirty="0">
                <a:ea typeface="+mj-ea"/>
              </a:rPr>
              <a:t>More on interpreting the intercept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63EC46-7AE8-4456-B25D-AF8564616D00}"/>
              </a:ext>
            </a:extLst>
          </p:cNvPr>
          <p:cNvSpPr/>
          <p:nvPr/>
        </p:nvSpPr>
        <p:spPr>
          <a:xfrm>
            <a:off x="1391478" y="4095130"/>
            <a:ext cx="1472856" cy="47707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18A663-583D-4359-98A5-5253A9308ADD}"/>
              </a:ext>
            </a:extLst>
          </p:cNvPr>
          <p:cNvSpPr/>
          <p:nvPr/>
        </p:nvSpPr>
        <p:spPr>
          <a:xfrm>
            <a:off x="1370150" y="3093176"/>
            <a:ext cx="1472856" cy="47707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19 – Logistic Regression I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36524"/>
              </p:ext>
            </p:extLst>
          </p:nvPr>
        </p:nvGraphicFramePr>
        <p:xfrm>
          <a:off x="5541566" y="2793659"/>
          <a:ext cx="5180013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5" imgW="1536480" imgH="419040" progId="Equation.3">
                  <p:embed/>
                </p:oleObj>
              </mc:Choice>
              <mc:Fallback>
                <p:oleObj name="Equation" r:id="rId5" imgW="1536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566" y="2793659"/>
                        <a:ext cx="5180013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946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54150"/>
            <a:ext cx="10091738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If β</a:t>
            </a:r>
            <a:r>
              <a:rPr lang="en-US" altLang="en-US" baseline="-25000" dirty="0" err="1"/>
              <a:t>i</a:t>
            </a:r>
            <a:r>
              <a:rPr lang="en-US" altLang="en-US" dirty="0"/>
              <a:t> &gt; 0, then the odds of observing the event become higher if X</a:t>
            </a:r>
            <a:r>
              <a:rPr lang="en-US" altLang="en-US" baseline="-25000" dirty="0"/>
              <a:t>i</a:t>
            </a:r>
            <a:r>
              <a:rPr lang="en-US" altLang="en-US" dirty="0"/>
              <a:t> is higher.</a:t>
            </a:r>
          </a:p>
          <a:p>
            <a:r>
              <a:rPr lang="en-US" altLang="en-US" dirty="0"/>
              <a:t>If β</a:t>
            </a:r>
            <a:r>
              <a:rPr lang="en-US" altLang="en-US" baseline="-25000" dirty="0" err="1"/>
              <a:t>i</a:t>
            </a:r>
            <a:r>
              <a:rPr lang="en-US" altLang="en-US" dirty="0"/>
              <a:t> &lt; 0, then the odds of observing the event become lower if X</a:t>
            </a:r>
            <a:r>
              <a:rPr lang="en-US" altLang="en-US" baseline="-25000" dirty="0"/>
              <a:t>i</a:t>
            </a:r>
            <a:r>
              <a:rPr lang="en-US" altLang="en-US" dirty="0"/>
              <a:t> is higher.</a:t>
            </a:r>
          </a:p>
          <a:p>
            <a:r>
              <a:rPr lang="en-US" altLang="en-US" dirty="0"/>
              <a:t>If β</a:t>
            </a:r>
            <a:r>
              <a:rPr lang="en-US" altLang="en-US" baseline="-25000" dirty="0" err="1"/>
              <a:t>i</a:t>
            </a:r>
            <a:r>
              <a:rPr lang="en-US" altLang="en-US" dirty="0"/>
              <a:t> = 0, then X</a:t>
            </a:r>
            <a:r>
              <a:rPr lang="en-US" altLang="en-US" baseline="-25000" dirty="0"/>
              <a:t>i</a:t>
            </a:r>
            <a:r>
              <a:rPr lang="en-US" altLang="en-US" dirty="0"/>
              <a:t> does not tell us anything about the odds of observing the event.</a:t>
            </a:r>
          </a:p>
          <a:p>
            <a:r>
              <a:rPr lang="en-US" altLang="en-US" dirty="0"/>
              <a:t>More specifically, whenever X</a:t>
            </a:r>
            <a:r>
              <a:rPr lang="en-US" altLang="en-US" baseline="-25000" dirty="0"/>
              <a:t>i</a:t>
            </a:r>
            <a:r>
              <a:rPr lang="en-US" altLang="en-US" dirty="0"/>
              <a:t> goes up (or down) by </a:t>
            </a:r>
            <a:r>
              <a:rPr lang="en-US" altLang="en-US" b="1" i="1" dirty="0"/>
              <a:t>c</a:t>
            </a:r>
            <a:r>
              <a:rPr lang="en-US" altLang="en-US" dirty="0"/>
              <a:t> units, the odds are multiplied (or divided, respectively) by exp(</a:t>
            </a:r>
            <a:r>
              <a:rPr lang="el-GR" altLang="en-US" dirty="0">
                <a:cs typeface="Times New Roman" panose="02020603050405020304" pitchFamily="18" charset="0"/>
              </a:rPr>
              <a:t>β</a:t>
            </a:r>
            <a:r>
              <a:rPr lang="en-US" altLang="en-US" baseline="-25000" dirty="0" err="1">
                <a:cs typeface="Times New Roman" panose="02020603050405020304" pitchFamily="18" charset="0"/>
              </a:rPr>
              <a:t>i</a:t>
            </a:r>
            <a:r>
              <a:rPr lang="en-US" altLang="en-US" dirty="0" err="1">
                <a:cs typeface="Times New Roman" panose="02020603050405020304" pitchFamily="18" charset="0"/>
              </a:rPr>
              <a:t>c</a:t>
            </a:r>
            <a:r>
              <a:rPr lang="en-US" altLang="en-US" dirty="0">
                <a:cs typeface="Times New Roman" panose="02020603050405020304" pitchFamily="18" charset="0"/>
              </a:rPr>
              <a:t>)=</a:t>
            </a:r>
            <a:r>
              <a:rPr lang="en-US" altLang="en-US" dirty="0"/>
              <a:t>exp(</a:t>
            </a:r>
            <a:r>
              <a:rPr lang="el-GR" altLang="en-US" dirty="0">
                <a:cs typeface="Times New Roman" panose="02020603050405020304" pitchFamily="18" charset="0"/>
              </a:rPr>
              <a:t>β</a:t>
            </a:r>
            <a:r>
              <a:rPr lang="en-US" altLang="en-US" baseline="-25000" dirty="0" err="1">
                <a:cs typeface="Times New Roman" panose="02020603050405020304" pitchFamily="18" charset="0"/>
              </a:rPr>
              <a:t>i</a:t>
            </a:r>
            <a:r>
              <a:rPr lang="en-US" altLang="en-US" dirty="0">
                <a:cs typeface="Times New Roman" panose="02020603050405020304" pitchFamily="18" charset="0"/>
              </a:rPr>
              <a:t>)</a:t>
            </a:r>
            <a:r>
              <a:rPr lang="en-US" altLang="en-US" baseline="30000" dirty="0">
                <a:cs typeface="Times New Roman" panose="02020603050405020304" pitchFamily="18" charset="0"/>
              </a:rPr>
              <a:t>c</a:t>
            </a:r>
            <a:r>
              <a:rPr lang="en-US" altLang="en-US" dirty="0">
                <a:cs typeface="Times New Roman" panose="02020603050405020304" pitchFamily="18" charset="0"/>
              </a:rPr>
              <a:t>  units.</a:t>
            </a:r>
          </a:p>
          <a:p>
            <a:r>
              <a:rPr lang="en-US" altLang="en-US" dirty="0"/>
              <a:t>Each predictor’s coefficient is the log of a particular odds ratio.</a:t>
            </a:r>
          </a:p>
          <a:p>
            <a:endParaRPr lang="en-US" altLang="en-US" dirty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u="sng" dirty="0"/>
              <a:t>More on interpreting the “slope” in general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19 – Logistic Regression I</a:t>
            </a:r>
          </a:p>
        </p:txBody>
      </p:sp>
    </p:spTree>
    <p:extLst>
      <p:ext uri="{BB962C8B-B14F-4D97-AF65-F5344CB8AC3E}">
        <p14:creationId xmlns:p14="http://schemas.microsoft.com/office/powerpoint/2010/main" val="331530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Lecture 19 – Logistic Regression I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C4E0F0F-9A1A-D444-A99E-DAD1D5BC89E9}"/>
              </a:ext>
            </a:extLst>
          </p:cNvPr>
          <p:cNvSpPr txBox="1">
            <a:spLocks/>
          </p:cNvSpPr>
          <p:nvPr/>
        </p:nvSpPr>
        <p:spPr>
          <a:xfrm>
            <a:off x="838201" y="0"/>
            <a:ext cx="86881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Lecture Summary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588B77-4977-6846-8ACE-690B8CCA8512}"/>
              </a:ext>
            </a:extLst>
          </p:cNvPr>
          <p:cNvSpPr txBox="1">
            <a:spLocks/>
          </p:cNvSpPr>
          <p:nvPr/>
        </p:nvSpPr>
        <p:spPr>
          <a:xfrm>
            <a:off x="698965" y="1491569"/>
            <a:ext cx="11138807" cy="4698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 dirty="0"/>
              <a:t>Today</a:t>
            </a:r>
            <a:r>
              <a:rPr lang="en-US" dirty="0"/>
              <a:t>: An introduction to logistic regression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How to do regression with binary response [10 Mins]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Logistic Regression: linear regression through the logit function [10 Mins]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Logistic Regression in R [20 </a:t>
            </a:r>
            <a:r>
              <a:rPr lang="en-US" dirty="0" err="1"/>
              <a:t>Minns</a:t>
            </a:r>
            <a:r>
              <a:rPr lang="en-US" dirty="0"/>
              <a:t>]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86630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325563"/>
            <a:ext cx="10806114" cy="4502150"/>
          </a:xfrm>
        </p:spPr>
        <p:txBody>
          <a:bodyPr>
            <a:normAutofit lnSpcReduction="10000"/>
          </a:bodyPr>
          <a:lstStyle/>
          <a:p>
            <a:r>
              <a:rPr lang="en-US" altLang="en-US" u="sng" dirty="0"/>
              <a:t>Math fact</a:t>
            </a:r>
            <a:r>
              <a:rPr lang="en-US" altLang="en-US" dirty="0"/>
              <a:t>: The logit link function is the CDF of a probability distribution known as the logistic distribution. In some sense, logistic regression uses this link function because it maps nicely to this distribution. It’s learning a parametric form of the CDF.</a:t>
            </a:r>
          </a:p>
          <a:p>
            <a:r>
              <a:rPr lang="en-US" altLang="en-US" dirty="0"/>
              <a:t>There is also a similar form of binary regression that uses the normal distribution CDF (</a:t>
            </a:r>
            <a:r>
              <a:rPr lang="en-US" altLang="en-US" dirty="0" err="1"/>
              <a:t>probit</a:t>
            </a:r>
            <a:r>
              <a:rPr lang="en-US" altLang="en-US" dirty="0"/>
              <a:t> regression)</a:t>
            </a:r>
          </a:p>
          <a:p>
            <a:pPr lvl="1"/>
            <a:r>
              <a:rPr lang="en-US" altLang="en-US" dirty="0" err="1"/>
              <a:t>Probit</a:t>
            </a:r>
            <a:r>
              <a:rPr lang="en-US" altLang="en-US" dirty="0"/>
              <a:t> is similar to logistic regression but a little less flexible and seems to be less favored</a:t>
            </a:r>
          </a:p>
          <a:p>
            <a:r>
              <a:rPr lang="en-US" altLang="en-US" dirty="0"/>
              <a:t>In this class, we will only talk about logistic regression with the logit link, but you may be interested to learn about different ones for your project!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u="sng" dirty="0">
                <a:ea typeface="+mj-ea"/>
              </a:rPr>
              <a:t>Other link functions: Logit &amp; </a:t>
            </a:r>
            <a:r>
              <a:rPr lang="en-US" u="sng" dirty="0" err="1">
                <a:ea typeface="+mj-ea"/>
              </a:rPr>
              <a:t>Probit</a:t>
            </a:r>
            <a:endParaRPr lang="en-US" u="sng" dirty="0">
              <a:ea typeface="+mj-ea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19 – Logistic Regression I</a:t>
            </a:r>
          </a:p>
        </p:txBody>
      </p:sp>
    </p:spTree>
    <p:extLst>
      <p:ext uri="{BB962C8B-B14F-4D97-AF65-F5344CB8AC3E}">
        <p14:creationId xmlns:p14="http://schemas.microsoft.com/office/powerpoint/2010/main" val="151574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80FE-846C-4C16-BBDE-270AC3235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Data for the 2016  NFL Regular Season </a:t>
            </a:r>
          </a:p>
          <a:p>
            <a:r>
              <a:rPr lang="en-US" dirty="0"/>
              <a:t>Starting kicker stats including </a:t>
            </a:r>
            <a:r>
              <a:rPr lang="en-US" dirty="0" err="1"/>
              <a:t>FG.Percentage</a:t>
            </a:r>
            <a:r>
              <a:rPr lang="en-US" dirty="0"/>
              <a:t>, whether the team won the game,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19 – Logistic Regression 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599" y="2578894"/>
            <a:ext cx="9395202" cy="365002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ED45DFE-63B8-584D-99BD-6E18456C1A4F}"/>
              </a:ext>
            </a:extLst>
          </p:cNvPr>
          <p:cNvSpPr txBox="1">
            <a:spLocks/>
          </p:cNvSpPr>
          <p:nvPr/>
        </p:nvSpPr>
        <p:spPr>
          <a:xfrm>
            <a:off x="838201" y="0"/>
            <a:ext cx="86881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Data for lecture</a:t>
            </a:r>
          </a:p>
        </p:txBody>
      </p:sp>
    </p:spTree>
    <p:extLst>
      <p:ext uri="{BB962C8B-B14F-4D97-AF65-F5344CB8AC3E}">
        <p14:creationId xmlns:p14="http://schemas.microsoft.com/office/powerpoint/2010/main" val="426706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25564"/>
            <a:ext cx="10515600" cy="4603749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So far we’ve seen linear regression to learn a relationship between a </a:t>
            </a:r>
            <a:r>
              <a:rPr lang="en-US" altLang="en-US" i="1" dirty="0"/>
              <a:t>numeric</a:t>
            </a:r>
            <a:r>
              <a:rPr lang="en-US" altLang="en-US" dirty="0"/>
              <a:t> response variable and some numeric or categorical features.</a:t>
            </a:r>
          </a:p>
          <a:p>
            <a:r>
              <a:rPr lang="en-US" altLang="en-US" dirty="0"/>
              <a:t>Often we want to predict a binary (0 or 1) response.</a:t>
            </a:r>
          </a:p>
          <a:p>
            <a:pPr lvl="1"/>
            <a:r>
              <a:rPr lang="en-US" altLang="en-US" u="sng" dirty="0"/>
              <a:t>Example</a:t>
            </a:r>
            <a:r>
              <a:rPr lang="en-US" altLang="en-US" dirty="0"/>
              <a:t>: Do you have high blood pressure? Can we predict it high blood pressure from diet and demographic information?</a:t>
            </a:r>
          </a:p>
          <a:p>
            <a:pPr lvl="1"/>
            <a:r>
              <a:rPr lang="en-US" altLang="en-US" u="sng" dirty="0"/>
              <a:t>Example</a:t>
            </a:r>
            <a:r>
              <a:rPr lang="en-US" altLang="en-US" dirty="0"/>
              <a:t>: Did you have a concussion? Can we predict it from information on your medical chart?</a:t>
            </a:r>
          </a:p>
          <a:p>
            <a:pPr lvl="1"/>
            <a:r>
              <a:rPr lang="en-US" altLang="en-US" u="sng" dirty="0"/>
              <a:t>Example</a:t>
            </a:r>
            <a:r>
              <a:rPr lang="en-US" altLang="en-US" dirty="0"/>
              <a:t>: Is an email message an unsolicited commercial email (spam)? Can we predict it from timing and text analysis?</a:t>
            </a:r>
          </a:p>
          <a:p>
            <a:r>
              <a:rPr lang="en-US" altLang="en-US" dirty="0"/>
              <a:t>We can’t use the usual linear regression here because the response is binary.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u="sng" dirty="0"/>
              <a:t>Topic: Regression with Binary Responses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19 – Logistic Regression I</a:t>
            </a:r>
          </a:p>
        </p:txBody>
      </p:sp>
    </p:spTree>
    <p:extLst>
      <p:ext uri="{BB962C8B-B14F-4D97-AF65-F5344CB8AC3E}">
        <p14:creationId xmlns:p14="http://schemas.microsoft.com/office/powerpoint/2010/main" val="64588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F42C31-1A4C-4568-B930-242E44C4F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04" y="2346455"/>
            <a:ext cx="8656978" cy="396731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19 – Logistic Regression I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4388AF-51DB-4739-B321-35594A52926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Example</a:t>
            </a:r>
            <a:r>
              <a:rPr lang="en-US" dirty="0"/>
              <a:t>: Plot Wins ~ </a:t>
            </a:r>
            <a:r>
              <a:rPr lang="en-US" dirty="0" err="1"/>
              <a:t>FG.Percentage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09426" y="6131481"/>
            <a:ext cx="1441174" cy="333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FG.Percent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0118" y="6021141"/>
            <a:ext cx="533400" cy="63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58066" y="6013450"/>
            <a:ext cx="533400" cy="63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94800" y="6013450"/>
            <a:ext cx="533400" cy="63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323334" y="6065591"/>
            <a:ext cx="533400" cy="63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8C169C-A95E-544A-80A4-12B4226B3FE0}"/>
              </a:ext>
            </a:extLst>
          </p:cNvPr>
          <p:cNvSpPr/>
          <p:nvPr/>
        </p:nvSpPr>
        <p:spPr>
          <a:xfrm>
            <a:off x="838200" y="755505"/>
            <a:ext cx="101312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Suppose we want to predict a whether football team wins a game using the teams Field Goal Percentage (how often the kicker can successfully hit the ball through the posts)?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Data looks like: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6CBBB-0583-764D-A655-C810CD76F93A}"/>
              </a:ext>
            </a:extLst>
          </p:cNvPr>
          <p:cNvSpPr/>
          <p:nvPr/>
        </p:nvSpPr>
        <p:spPr>
          <a:xfrm rot="16200000">
            <a:off x="1687166" y="4064975"/>
            <a:ext cx="1441174" cy="333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Win?</a:t>
            </a:r>
          </a:p>
        </p:txBody>
      </p:sp>
    </p:spTree>
    <p:extLst>
      <p:ext uri="{BB962C8B-B14F-4D97-AF65-F5344CB8AC3E}">
        <p14:creationId xmlns:p14="http://schemas.microsoft.com/office/powerpoint/2010/main" val="305997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838200" y="1475892"/>
            <a:ext cx="10206038" cy="4730128"/>
          </a:xfrm>
        </p:spPr>
        <p:txBody>
          <a:bodyPr>
            <a:normAutofit/>
          </a:bodyPr>
          <a:lstStyle/>
          <a:p>
            <a:r>
              <a:rPr lang="en-US" altLang="en-US" b="1" dirty="0"/>
              <a:t>Idea 1</a:t>
            </a:r>
            <a:r>
              <a:rPr lang="en-US" altLang="en-US" dirty="0"/>
              <a:t>: We could try and use a regular regression between Wins and PG%. Regression will capture the relationship between Wins and PG%.</a:t>
            </a:r>
          </a:p>
          <a:p>
            <a:endParaRPr lang="en-US" altLang="en-US" dirty="0"/>
          </a:p>
          <a:p>
            <a:r>
              <a:rPr lang="en-US" altLang="en-US" b="1" dirty="0"/>
              <a:t>Problem</a:t>
            </a:r>
            <a:r>
              <a:rPr lang="en-US" altLang="en-US" dirty="0"/>
              <a:t>: The output of the linear regression isn’t 0 or 1 i.e. Win/Lose. So how do we interpret the results? </a:t>
            </a:r>
          </a:p>
          <a:p>
            <a:endParaRPr lang="en-US" altLang="en-US" dirty="0"/>
          </a:p>
          <a:p>
            <a:r>
              <a:rPr lang="en-US" altLang="en-US" b="1" dirty="0"/>
              <a:t>Goal</a:t>
            </a:r>
            <a:r>
              <a:rPr lang="en-US" altLang="en-US" dirty="0"/>
              <a:t>: We need a method that can tell us how much the starting Kickers </a:t>
            </a:r>
            <a:r>
              <a:rPr lang="en-US" altLang="en-US" dirty="0" err="1"/>
              <a:t>FG.Percentage</a:t>
            </a:r>
            <a:r>
              <a:rPr lang="en-US" altLang="en-US" dirty="0"/>
              <a:t> influences the team’s success (wins)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u="sng" dirty="0"/>
              <a:t>Models to fit binary response data</a:t>
            </a:r>
            <a:endParaRPr lang="en-US" u="sng" dirty="0">
              <a:ea typeface="+mj-ea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19 – Logistic Regression I</a:t>
            </a:r>
          </a:p>
        </p:txBody>
      </p:sp>
    </p:spTree>
    <p:extLst>
      <p:ext uri="{BB962C8B-B14F-4D97-AF65-F5344CB8AC3E}">
        <p14:creationId xmlns:p14="http://schemas.microsoft.com/office/powerpoint/2010/main" val="174182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u="sng" dirty="0"/>
              <a:t>Idea 1</a:t>
            </a:r>
            <a:r>
              <a:rPr lang="en-US" dirty="0"/>
              <a:t>: Simple linear regression?</a:t>
            </a:r>
            <a:br>
              <a:rPr lang="en-US" dirty="0"/>
            </a:br>
            <a:endParaRPr lang="en-US" dirty="0">
              <a:ea typeface="+mj-ea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5DD9C19-D7F9-462C-AFC7-FBBCF74444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38653" y="1531257"/>
            <a:ext cx="5705061" cy="39399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515423" y="3809302"/>
            <a:ext cx="2042430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Does not limit predicted values to 0 and 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19 – Logistic Regression I</a:t>
            </a:r>
          </a:p>
        </p:txBody>
      </p:sp>
      <p:sp>
        <p:nvSpPr>
          <p:cNvPr id="3" name="TextBox 2"/>
          <p:cNvSpPr txBox="1"/>
          <p:nvPr/>
        </p:nvSpPr>
        <p:spPr>
          <a:xfrm rot="19622120">
            <a:off x="8026901" y="2297713"/>
            <a:ext cx="2912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 = </a:t>
            </a:r>
            <a:r>
              <a:rPr lang="en-US" altLang="en-US" sz="2800" dirty="0">
                <a:sym typeface="Symbol" panose="05050102010706020507" pitchFamily="18" charset="2"/>
              </a:rPr>
              <a:t></a:t>
            </a:r>
            <a:r>
              <a:rPr lang="en-US" altLang="en-US" sz="2800" baseline="-25000" dirty="0">
                <a:sym typeface="Symbol" panose="05050102010706020507" pitchFamily="18" charset="2"/>
              </a:rPr>
              <a:t>0+ </a:t>
            </a:r>
            <a:r>
              <a:rPr lang="en-US" altLang="en-US" sz="2800" dirty="0">
                <a:sym typeface="Symbol" panose="05050102010706020507" pitchFamily="18" charset="2"/>
              </a:rPr>
              <a:t>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 X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6" y="1531257"/>
            <a:ext cx="5773527" cy="37138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63817" y="5276211"/>
            <a:ext cx="1437467" cy="226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FG.Percent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72187" y="5205835"/>
            <a:ext cx="510029" cy="356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19987" y="5205835"/>
            <a:ext cx="510029" cy="356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781050" y="5225411"/>
            <a:ext cx="510029" cy="356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302839" y="5219697"/>
            <a:ext cx="510029" cy="356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>
            <a:off x="5361390" y="3023435"/>
            <a:ext cx="1437467" cy="558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Win Prob.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72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500161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en-US" b="1" dirty="0"/>
                  <a:t>Inference problem</a:t>
                </a:r>
                <a:r>
                  <a:rPr lang="en-US" altLang="en-US" dirty="0"/>
                  <a:t>: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en-US" dirty="0"/>
                  <a:t> Y is always either 0 or 1.  So there is no way that the residuals could possibly be normally distributed with constant variance.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altLang="en-US" dirty="0"/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en-US" b="1" dirty="0"/>
                  <a:t>Interpretation problem</a:t>
                </a:r>
                <a:r>
                  <a:rPr lang="en-US" altLang="en-US" dirty="0"/>
                  <a:t>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dirty="0"/>
                  <a:t>We are trying to predict the probabilities of Wining based on FG Percentage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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0 </a:t>
                </a:r>
                <a:r>
                  <a:rPr lang="en-US" altLang="en-US" dirty="0"/>
                  <a:t>+</a:t>
                </a:r>
                <a:r>
                  <a:rPr lang="en-US" altLang="en-US" dirty="0">
                    <a:sym typeface="Symbol" panose="05050102010706020507" pitchFamily="18" charset="2"/>
                  </a:rPr>
                  <a:t> 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1 </a:t>
                </a:r>
                <a:r>
                  <a:rPr lang="en-US" altLang="en-US" dirty="0"/>
                  <a:t>x can give any number in (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, +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) </a:t>
                </a:r>
                <a:r>
                  <a:rPr lang="en-US" altLang="en-US" dirty="0"/>
                  <a:t>(depending on what you plug in for b</a:t>
                </a:r>
                <a:r>
                  <a:rPr lang="en-US" altLang="en-US" baseline="-25000" dirty="0"/>
                  <a:t>0</a:t>
                </a:r>
                <a:r>
                  <a:rPr lang="en-US" altLang="en-US" dirty="0"/>
                  <a:t>, b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, and x), but probability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has to be in [0, 1].</a:t>
                </a:r>
                <a:endParaRPr lang="el-GR" altLang="en-US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altLang="en-US" sz="2400" dirty="0"/>
                  <a:t>  </a:t>
                </a:r>
              </a:p>
            </p:txBody>
          </p:sp>
        </mc:Choice>
        <mc:Fallback>
          <p:sp>
            <p:nvSpPr>
              <p:cNvPr id="3072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0161"/>
                <a:ext cx="10515600" cy="4351338"/>
              </a:xfrm>
              <a:blipFill>
                <a:blip r:embed="rId2"/>
                <a:stretch>
                  <a:fillRect l="-1206" t="-3207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u="sng" dirty="0"/>
              <a:t>Reasons regular linear regression won’t work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19 – Logistic Regression I</a:t>
            </a:r>
          </a:p>
        </p:txBody>
      </p:sp>
    </p:spTree>
    <p:extLst>
      <p:ext uri="{BB962C8B-B14F-4D97-AF65-F5344CB8AC3E}">
        <p14:creationId xmlns:p14="http://schemas.microsoft.com/office/powerpoint/2010/main" val="383055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>
          <a:xfrm>
            <a:off x="838200" y="166528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b="1" dirty="0"/>
              <a:t>Logistic regression </a:t>
            </a:r>
            <a:r>
              <a:rPr lang="en-US" altLang="en-US" dirty="0"/>
              <a:t>is a variation of linear regression in which we can </a:t>
            </a:r>
            <a:r>
              <a:rPr lang="en-US" altLang="en-US" i="1" dirty="0"/>
              <a:t>predict</a:t>
            </a:r>
            <a:r>
              <a:rPr lang="en-US" altLang="en-US" dirty="0"/>
              <a:t> </a:t>
            </a:r>
            <a:r>
              <a:rPr lang="en-US" altLang="en-US" i="1" dirty="0"/>
              <a:t>the probability </a:t>
            </a:r>
            <a:r>
              <a:rPr lang="en-US" altLang="en-US" dirty="0"/>
              <a:t>of a categorical response variable from feature information.</a:t>
            </a:r>
          </a:p>
          <a:p>
            <a:r>
              <a:rPr lang="en-US" altLang="en-US" dirty="0"/>
              <a:t>The easiest case is one in which the outcome variable is an indicator (0/1) variable (binary) although the method can be extended to multiple classes.</a:t>
            </a:r>
          </a:p>
          <a:p>
            <a:r>
              <a:rPr lang="en-US" altLang="en-US" dirty="0"/>
              <a:t>This will require modifying our regression framework to keep model responses between 0 and 1.</a:t>
            </a:r>
          </a:p>
          <a:p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u="sng" dirty="0">
                <a:ea typeface="+mj-ea"/>
              </a:rPr>
              <a:t>Idea 2</a:t>
            </a:r>
            <a:r>
              <a:rPr lang="en-US" dirty="0">
                <a:ea typeface="+mj-ea"/>
              </a:rPr>
              <a:t>: Logistic Regression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19 – Logistic Regression I</a:t>
            </a:r>
          </a:p>
        </p:txBody>
      </p:sp>
    </p:spTree>
    <p:extLst>
      <p:ext uri="{BB962C8B-B14F-4D97-AF65-F5344CB8AC3E}">
        <p14:creationId xmlns:p14="http://schemas.microsoft.com/office/powerpoint/2010/main" val="396992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5432</TotalTime>
  <Words>1497</Words>
  <Application>Microsoft Macintosh PowerPoint</Application>
  <PresentationFormat>Widescreen</PresentationFormat>
  <Paragraphs>145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</vt:lpstr>
      <vt:lpstr>Cambria Math</vt:lpstr>
      <vt:lpstr>Wingdings 3</vt:lpstr>
      <vt:lpstr>Office Theme</vt:lpstr>
      <vt:lpstr>Equation</vt:lpstr>
      <vt:lpstr>BUSQOM 1080 Logistic Regression I</vt:lpstr>
      <vt:lpstr>PowerPoint Presentation</vt:lpstr>
      <vt:lpstr>PowerPoint Presentation</vt:lpstr>
      <vt:lpstr>Topic: Regression with Binary Responses</vt:lpstr>
      <vt:lpstr>PowerPoint Presentation</vt:lpstr>
      <vt:lpstr>Models to fit binary response data</vt:lpstr>
      <vt:lpstr>Idea 1: Simple linear regression? </vt:lpstr>
      <vt:lpstr>Reasons regular linear regression won’t work</vt:lpstr>
      <vt:lpstr>Idea 2: Logistic Regression</vt:lpstr>
      <vt:lpstr>Regression to predict probabilities</vt:lpstr>
      <vt:lpstr>Linear Regression via the Logit Link</vt:lpstr>
      <vt:lpstr>Simple Logistic Regression</vt:lpstr>
      <vt:lpstr>How to Fit β0 , β1? </vt:lpstr>
      <vt:lpstr>Interpretation of Simple Logistic Regression</vt:lpstr>
      <vt:lpstr>Logistic Regression in R via glm() function</vt:lpstr>
      <vt:lpstr>Plotting Logistic Regression in R</vt:lpstr>
      <vt:lpstr>Fitted values now represent the probabilities</vt:lpstr>
      <vt:lpstr>More on interpreting the intercept </vt:lpstr>
      <vt:lpstr>More on interpreting the “slope” in general</vt:lpstr>
      <vt:lpstr>Other link functions: Logit &amp; Probit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Logistic Regression</dc:title>
  <dc:creator>Krista</dc:creator>
  <cp:lastModifiedBy>Hamilton, Michael</cp:lastModifiedBy>
  <cp:revision>60</cp:revision>
  <dcterms:created xsi:type="dcterms:W3CDTF">2016-11-17T18:50:44Z</dcterms:created>
  <dcterms:modified xsi:type="dcterms:W3CDTF">2020-12-26T19:28:13Z</dcterms:modified>
</cp:coreProperties>
</file>