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6" r:id="rId2"/>
    <p:sldId id="277" r:id="rId3"/>
    <p:sldId id="287" r:id="rId4"/>
    <p:sldId id="295" r:id="rId5"/>
    <p:sldId id="296" r:id="rId6"/>
    <p:sldId id="299" r:id="rId7"/>
    <p:sldId id="298" r:id="rId8"/>
    <p:sldId id="288" r:id="rId9"/>
    <p:sldId id="289" r:id="rId10"/>
    <p:sldId id="268" r:id="rId11"/>
    <p:sldId id="291" r:id="rId12"/>
    <p:sldId id="292" r:id="rId13"/>
    <p:sldId id="293" r:id="rId14"/>
    <p:sldId id="26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1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B050D-D44E-344E-885A-327CCB956A23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47C1B-1C50-D742-86C3-D74536E5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22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D0100-3454-074C-9A24-E4A2F66D020E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9AC8-E9E1-404E-B544-034271BC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CEE6-0877-C64F-B0B2-2906356CCA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A68B-FE98-BA41-AC87-BED507CA278A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0369E3-BF0A-B647-80AE-B9559ADB93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7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344F-C9CE-3B41-A8A6-10393CAD9DBB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5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BC4B-81B8-C743-8A34-7A9A0B57423A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58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EF30-B512-D84A-8E09-976261152541}" type="datetime1">
              <a:rPr lang="en-US" smtClean="0"/>
              <a:t>12/26/20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20 - Logistic Regression II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F929F-DC9C-4E6E-AEBD-17002E74AB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90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0EF9-CCA4-F542-827B-724A8DC5B770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0CF419-9A97-3348-91B4-8694CDA9C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10F-A36C-784B-9241-AF122FF5363B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CAEE-CDBA-D149-A36D-22636E8CF1FF}" type="datetime1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9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55EB-6D30-F34F-9746-8FE7B5EC835F}" type="datetime1">
              <a:rPr lang="en-US" smtClean="0"/>
              <a:t>12/26/20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1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0CB1-B6D5-044C-9420-9BC6D6F25CD2}" type="datetime1">
              <a:rPr lang="en-US" smtClean="0"/>
              <a:t>12/26/20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6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FBE7-7243-7545-BF6A-01F54309464B}" type="datetime1">
              <a:rPr lang="en-US" smtClean="0"/>
              <a:t>12/26/20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F839-3909-DD48-B42B-7812EF66DF60}" type="datetime1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4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15D4-A710-6340-912A-0905FED729B5}" type="datetime1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E0DE-3F82-9240-9C82-15519FC3B8B1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20 - Logistic Regression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049B61-09E3-A74F-BDB6-E1B2560347B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10AD8EB-E3EA-4803-B041-CAC626CD6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BUSQOM 1080</a:t>
            </a:r>
            <a:br>
              <a:rPr lang="en-US" dirty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Logistic Regression II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  <a:endParaRPr lang="en-US" dirty="0"/>
          </a:p>
        </p:txBody>
      </p:sp>
      <p:sp>
        <p:nvSpPr>
          <p:cNvPr id="2" name="AutoShape 4" descr="mage result for pumpki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mage result for pumpkin"/>
          <p:cNvSpPr>
            <a:spLocks noChangeAspect="1" noChangeArrowheads="1"/>
          </p:cNvSpPr>
          <p:nvPr/>
        </p:nvSpPr>
        <p:spPr bwMode="auto">
          <a:xfrm>
            <a:off x="2822749" y="3242089"/>
            <a:ext cx="118572" cy="11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364C-96E7-244B-B85D-C0B06BA7DCAE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2F43E55-3E59-0443-AF02-7FC8B2F48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Fall 2020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Professor: Michael Hamilton</a:t>
            </a:r>
          </a:p>
        </p:txBody>
      </p:sp>
    </p:spTree>
    <p:extLst>
      <p:ext uri="{BB962C8B-B14F-4D97-AF65-F5344CB8AC3E}">
        <p14:creationId xmlns:p14="http://schemas.microsoft.com/office/powerpoint/2010/main" val="111688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961" y="1325563"/>
            <a:ext cx="10690185" cy="4851400"/>
          </a:xfrm>
        </p:spPr>
        <p:txBody>
          <a:bodyPr>
            <a:normAutofit/>
          </a:bodyPr>
          <a:lstStyle/>
          <a:p>
            <a:r>
              <a:rPr lang="en-US" dirty="0"/>
              <a:t>Two statistics to summarize a contingency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Sensitivity = True Positives/Actual Positives </a:t>
            </a:r>
          </a:p>
          <a:p>
            <a:pPr lvl="1"/>
            <a:r>
              <a:rPr lang="en-US" dirty="0"/>
              <a:t>(aka the true positive rate)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Specificity = True Negatives/Actual Negatives </a:t>
            </a:r>
          </a:p>
          <a:p>
            <a:pPr lvl="1"/>
            <a:r>
              <a:rPr lang="en-US" dirty="0"/>
              <a:t>(aka the true negative rate)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16560"/>
              </p:ext>
            </p:extLst>
          </p:nvPr>
        </p:nvGraphicFramePr>
        <p:xfrm>
          <a:off x="1697879" y="1975550"/>
          <a:ext cx="7301275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rowSpan="2" gridSpan="2"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Observed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sz="2000" b="0" baseline="0" dirty="0">
                          <a:solidFill>
                            <a:srgbClr val="FF0000"/>
                          </a:solidFill>
                        </a:rPr>
                        <a:t>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Actual Negatives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0070C0"/>
                          </a:solidFill>
                        </a:rPr>
                        <a:t>False</a:t>
                      </a:r>
                      <a:r>
                        <a:rPr lang="en-US" sz="2000" b="0" baseline="0" dirty="0">
                          <a:solidFill>
                            <a:srgbClr val="0070C0"/>
                          </a:solidFill>
                        </a:rPr>
                        <a:t> Negative</a:t>
                      </a:r>
                      <a:endParaRPr 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70C0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Actual</a:t>
                      </a:r>
                      <a:r>
                        <a:rPr lang="en-US" sz="2000" b="1" baseline="0" dirty="0">
                          <a:solidFill>
                            <a:srgbClr val="0070C0"/>
                          </a:solidFill>
                        </a:rPr>
                        <a:t> Positives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D024-DB47-D147-B147-C5A3E0FE0193}" type="datetime1">
              <a:rPr lang="en-US" smtClean="0"/>
              <a:t>12/26/20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10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1306DD-1004-7B42-98C7-FA3D5BCE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Sensitivity and Specificity</a:t>
            </a:r>
          </a:p>
        </p:txBody>
      </p:sp>
    </p:spTree>
    <p:extLst>
      <p:ext uri="{BB962C8B-B14F-4D97-AF65-F5344CB8AC3E}">
        <p14:creationId xmlns:p14="http://schemas.microsoft.com/office/powerpoint/2010/main" val="5938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Sensitivity and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936"/>
            <a:ext cx="10515600" cy="4351338"/>
          </a:xfrm>
        </p:spPr>
        <p:txBody>
          <a:bodyPr/>
          <a:lstStyle/>
          <a:p>
            <a:r>
              <a:rPr lang="en-US" u="sng" dirty="0"/>
              <a:t>Example</a:t>
            </a:r>
            <a:r>
              <a:rPr lang="en-US" dirty="0"/>
              <a:t>: Consider a test that can be used to detect a disease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test with high sensitivity is one that is good at correctly identifying or detecting the disease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test with high specificity is one that is good at correctly ruling out the disease</a:t>
            </a:r>
          </a:p>
          <a:p>
            <a:r>
              <a:rPr lang="en-US" dirty="0"/>
              <a:t>Ideally, we want both the sensitivity and specificity numbers to be high! We will see examples of this in the Zoom session.</a:t>
            </a:r>
          </a:p>
          <a:p>
            <a:r>
              <a:rPr lang="en-US" dirty="0"/>
              <a:t>Unfortunately this is not always possible. There can be a tradeoff between these two metrics corresponding to how loose/conservative the threshold 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932-288B-F546-B49D-EAD18C838B06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Beyond Sensitivity and </a:t>
            </a:r>
            <a:r>
              <a:rPr lang="en-US" u="sng" dirty="0" err="1"/>
              <a:t>Specifity</a:t>
            </a:r>
            <a:r>
              <a:rPr lang="en-US" u="sng" dirty="0"/>
              <a:t>: ROC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ROC Curve </a:t>
            </a:r>
            <a:r>
              <a:rPr lang="en-US" dirty="0"/>
              <a:t>plots the true positive rate (sensitivity) versus the false positive rate (1-specificity) as </a:t>
            </a:r>
            <a:r>
              <a:rPr lang="en-US" i="1" dirty="0"/>
              <a:t>threshold</a:t>
            </a:r>
            <a:r>
              <a:rPr lang="en-US" dirty="0"/>
              <a:t> varies from 0 to 1.</a:t>
            </a:r>
          </a:p>
          <a:p>
            <a:pPr lvl="1"/>
            <a:r>
              <a:rPr lang="en-US" dirty="0"/>
              <a:t>We use this plot because it shows the tradeoff between sensitivity and specificity (any increase in sensitivity will be accompanied by a decrease in specificity) for a fixed logistic regression model.</a:t>
            </a:r>
          </a:p>
          <a:p>
            <a:r>
              <a:rPr lang="en-US" dirty="0"/>
              <a:t>The </a:t>
            </a:r>
            <a:r>
              <a:rPr lang="en-US" b="1" dirty="0"/>
              <a:t>Area Under the Curve (AUC) </a:t>
            </a:r>
            <a:r>
              <a:rPr lang="en-US" dirty="0"/>
              <a:t>is a measure of accuracy (closer to 1 is better) that we can generate from the ROC curve. We’ll see an example in the next slide</a:t>
            </a:r>
          </a:p>
          <a:p>
            <a:pPr lvl="1"/>
            <a:r>
              <a:rPr lang="en-US" dirty="0"/>
              <a:t>The larger the area under the curve, the more accurate the model’s predictions.</a:t>
            </a:r>
          </a:p>
          <a:p>
            <a:pPr lvl="1"/>
            <a:r>
              <a:rPr lang="en-US" dirty="0"/>
              <a:t>More generally the higher the AUC, the better the relationship between the features and the response variable.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583D-0CE5-CE44-9BA6-920AFA30BD8E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64" y="3565556"/>
            <a:ext cx="9067156" cy="1707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85" y="662781"/>
            <a:ext cx="5524500" cy="582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ROC Curve Example in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84B7-3FF8-405E-A9B1-2202BAC7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32" y="132556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pROC</a:t>
            </a:r>
            <a:r>
              <a:rPr lang="en-US" dirty="0"/>
              <a:t>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7" r="34440"/>
          <a:stretch/>
        </p:blipFill>
        <p:spPr>
          <a:xfrm>
            <a:off x="546539" y="2161945"/>
            <a:ext cx="5402646" cy="1339287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9914-0ABF-C640-A37B-A5E439218DB6}" type="datetime1">
              <a:rPr lang="en-US" smtClean="0"/>
              <a:t>12/26/20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1B6186-415C-44B4-9DAF-3B53D6D0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17" y="4001294"/>
            <a:ext cx="5403574" cy="2774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109" y="82491"/>
            <a:ext cx="10515600" cy="1325563"/>
          </a:xfrm>
        </p:spPr>
        <p:txBody>
          <a:bodyPr/>
          <a:lstStyle/>
          <a:p>
            <a:r>
              <a:rPr lang="en-US" u="sng" dirty="0"/>
              <a:t>Assessing a model based on how well it classifies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8881"/>
            <a:ext cx="10515600" cy="4568082"/>
          </a:xfrm>
        </p:spPr>
        <p:txBody>
          <a:bodyPr/>
          <a:lstStyle/>
          <a:p>
            <a:r>
              <a:rPr lang="en-US" dirty="0"/>
              <a:t>The ROC curve plots sensitivity and (1-specificity) for a sequence of cutoff points (e.g., 0.1, 0.2, 0.3,…,0.9)</a:t>
            </a:r>
          </a:p>
          <a:p>
            <a:r>
              <a:rPr lang="en-US" dirty="0"/>
              <a:t>The </a:t>
            </a:r>
            <a:r>
              <a:rPr lang="en-US" b="1" dirty="0"/>
              <a:t>area under the curve </a:t>
            </a:r>
            <a:r>
              <a:rPr lang="en-US" dirty="0"/>
              <a:t>tells us how good our model is at classifying observations. AUC is always between .5 and 1. It is a good metric for measuring the performance of logistic regression models .</a:t>
            </a:r>
          </a:p>
          <a:p>
            <a:r>
              <a:rPr lang="en-US" dirty="0"/>
              <a:t>Perfect model: AUC = 1</a:t>
            </a:r>
          </a:p>
          <a:p>
            <a:pPr lvl="1"/>
            <a:r>
              <a:rPr lang="en-US" dirty="0"/>
              <a:t>Goal: AUC significantly greater than 0.5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1DD72-F853-4E31-B5FB-243BCEB64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2" y="5109533"/>
            <a:ext cx="5974246" cy="1138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CBB8-D841-CD4D-B664-3CD51E9E84DB}" type="datetime1">
              <a:rPr lang="en-US" smtClean="0"/>
              <a:t>12/26/20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1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Extension</a:t>
            </a:r>
            <a:r>
              <a:rPr lang="en-US" dirty="0"/>
              <a:t>: Multinomial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Suppose response variable has multiple (k) levels or categories, can we still us a logistic regression method to learn the relationship between feature data and response level?</a:t>
            </a:r>
          </a:p>
          <a:p>
            <a:pPr lvl="1"/>
            <a:r>
              <a:rPr lang="en-US" dirty="0"/>
              <a:t>Yes we can! We won’t cover it in depth in this class but it would be excellent to explore this further on your final projects.</a:t>
            </a:r>
          </a:p>
          <a:p>
            <a:r>
              <a:rPr lang="en-US" b="1" dirty="0"/>
              <a:t>How it works</a:t>
            </a:r>
            <a:r>
              <a:rPr lang="en-US" dirty="0"/>
              <a:t>: Multinomial Logistic will produce predicted probabilities for each category, for each observation.</a:t>
            </a:r>
          </a:p>
          <a:p>
            <a:r>
              <a:rPr lang="en-US" dirty="0"/>
              <a:t>To use Multinomial Logistic Regression for prediction, observations are typically classified into the category with the highest predicted probability instead of threshold.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B87-1ADC-DF4B-9B7C-5A175C24A335}" type="datetime1">
              <a:rPr lang="en-US" smtClean="0"/>
              <a:t>12/26/20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6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A12C-282F-0A47-8766-1277764A86B7}" type="datetime1">
              <a:rPr lang="en-US" smtClean="0"/>
              <a:t>12/26/20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E055C9-95A0-A148-8907-9DDC2CB1860D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8688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Lecture Summary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99CF87-88BE-BB4B-9537-0A240A96B460}"/>
              </a:ext>
            </a:extLst>
          </p:cNvPr>
          <p:cNvSpPr txBox="1">
            <a:spLocks/>
          </p:cNvSpPr>
          <p:nvPr/>
        </p:nvSpPr>
        <p:spPr>
          <a:xfrm>
            <a:off x="698965" y="1491569"/>
            <a:ext cx="11138807" cy="469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Today</a:t>
            </a:r>
            <a:r>
              <a:rPr lang="en-US" dirty="0"/>
              <a:t>: More on logistic regression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Recap simple logistic regression [10 Mins]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Logistic Regression as Prediction [10 Mins]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AUC and ROC [10 Mins]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79374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ED45DFE-63B8-584D-99BD-6E18456C1A4F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8688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Data for lecture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9CF6A9-F521-1C40-A155-4EC8A9295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/>
              <a:t>880 Observations of students who applied to </a:t>
            </a:r>
            <a:r>
              <a:rPr lang="en-US" dirty="0" err="1"/>
              <a:t>cba</a:t>
            </a:r>
            <a:r>
              <a:rPr lang="en-US" dirty="0"/>
              <a:t> in 1999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8D4443-33FD-F24C-AD0C-C7F3150B9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96" y="2005012"/>
            <a:ext cx="9650627" cy="2672082"/>
          </a:xfrm>
          <a:prstGeom prst="rect">
            <a:avLst/>
          </a:prstGeom>
        </p:spPr>
      </p:pic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5393551D-56B8-BE46-8D13-353DF128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Lecture 20 - Logistic Regression II</a:t>
            </a:r>
          </a:p>
        </p:txBody>
      </p:sp>
    </p:spTree>
    <p:extLst>
      <p:ext uri="{BB962C8B-B14F-4D97-AF65-F5344CB8AC3E}">
        <p14:creationId xmlns:p14="http://schemas.microsoft.com/office/powerpoint/2010/main" val="218943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86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16805" y="1387098"/>
                <a:ext cx="11358390" cy="498475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en-US" sz="3200" b="1" dirty="0"/>
                  <a:t>Idea</a:t>
                </a:r>
                <a:r>
                  <a:rPr lang="en-US" altLang="en-US" sz="3200" dirty="0"/>
                  <a:t>: Predict Y (which is 0,1) from X by fitting coefficients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sz="3200" baseline="-25000" dirty="0"/>
                  <a:t>0</a:t>
                </a:r>
                <a:r>
                  <a:rPr lang="en-US" altLang="en-US" sz="3200" dirty="0"/>
                  <a:t> 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200" b="0" i="0" baseline="-25000" dirty="0" smtClean="0">
                        <a:latin typeface="Cambria Math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3200" dirty="0"/>
                  <a:t> and predicting:</a:t>
                </a:r>
              </a:p>
              <a:p>
                <a:pPr>
                  <a:lnSpc>
                    <a:spcPct val="80000"/>
                  </a:lnSpc>
                </a:pPr>
                <a:endParaRPr lang="en-US" altLang="en-US" sz="3200" dirty="0"/>
              </a:p>
              <a:p>
                <a:pPr>
                  <a:lnSpc>
                    <a:spcPct val="80000"/>
                  </a:lnSpc>
                </a:pPr>
                <a:endParaRPr lang="en-US" altLang="en-US" sz="3200" dirty="0"/>
              </a:p>
              <a:p>
                <a:pPr>
                  <a:lnSpc>
                    <a:spcPct val="80000"/>
                  </a:lnSpc>
                  <a:buFont typeface="Wingdings 3" panose="05040102010807070707" pitchFamily="18" charset="2"/>
                  <a:buNone/>
                </a:pPr>
                <a:endParaRPr lang="en-US" altLang="en-US" sz="3200" dirty="0"/>
              </a:p>
              <a:p>
                <a:pPr>
                  <a:lnSpc>
                    <a:spcPct val="80000"/>
                  </a:lnSpc>
                </a:pPr>
                <a:r>
                  <a:rPr lang="en-US" altLang="en-US" sz="3200" dirty="0"/>
                  <a:t>This says that the probability of the event occurring (P(Y=1)) is equal to the exponentiated value of the β’s.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3200" dirty="0"/>
                  <a:t>Note that you can use this equation to find the probability of the event happening when you know the estimate for β</a:t>
                </a:r>
                <a:r>
                  <a:rPr lang="en-US" altLang="en-US" sz="3200" baseline="-25000" dirty="0"/>
                  <a:t>0</a:t>
                </a:r>
                <a:r>
                  <a:rPr lang="en-US" altLang="en-US" sz="3200" dirty="0"/>
                  <a:t> and β</a:t>
                </a:r>
                <a:r>
                  <a:rPr lang="en-US" altLang="en-US" sz="3200" baseline="-25000" dirty="0"/>
                  <a:t>1</a:t>
                </a:r>
                <a:endParaRPr lang="en-US" altLang="en-US" sz="3200" dirty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en-US" altLang="en-US" dirty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en-US" altLang="en-US" sz="2400" dirty="0"/>
              </a:p>
            </p:txBody>
          </p:sp>
        </mc:Choice>
        <mc:Fallback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16805" y="1387098"/>
                <a:ext cx="11358390" cy="4984750"/>
              </a:xfrm>
              <a:blipFill>
                <a:blip r:embed="rId3"/>
                <a:stretch>
                  <a:fillRect l="-1228" t="-3562" r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866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34132330"/>
              </p:ext>
            </p:extLst>
          </p:nvPr>
        </p:nvGraphicFramePr>
        <p:xfrm>
          <a:off x="3356697" y="2112747"/>
          <a:ext cx="5180013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1536480" imgH="419040" progId="Equation.3">
                  <p:embed/>
                </p:oleObj>
              </mc:Choice>
              <mc:Fallback>
                <p:oleObj name="Equation" r:id="rId4" imgW="1536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697" y="2112747"/>
                        <a:ext cx="5180013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Lecture 20 - Logistic Regression II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u="sng" dirty="0">
                <a:ea typeface="+mj-ea"/>
              </a:rPr>
              <a:t>Last Time: Logistic Regression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200E54-D80E-E640-B93B-ABEB7E9C984F}" type="datetime1">
              <a:rPr lang="en-US" smtClean="0"/>
              <a:t>12/26/20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929F-DC9C-4E6E-AEBD-17002E74AB6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794801"/>
            <a:ext cx="10443990" cy="3641625"/>
          </a:xfrm>
        </p:spPr>
        <p:txBody>
          <a:bodyPr>
            <a:normAutofit/>
          </a:bodyPr>
          <a:lstStyle/>
          <a:p>
            <a:r>
              <a:rPr lang="en-US" altLang="en-US" dirty="0"/>
              <a:t>The inverse of the logit function                         is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Some algebra shows that the model is equivalent to saying that: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37891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05811342"/>
              </p:ext>
            </p:extLst>
          </p:nvPr>
        </p:nvGraphicFramePr>
        <p:xfrm>
          <a:off x="8248491" y="2555184"/>
          <a:ext cx="2352585" cy="958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1028520" imgH="419040" progId="Equation.3">
                  <p:embed/>
                </p:oleObj>
              </mc:Choice>
              <mc:Fallback>
                <p:oleObj name="Equation" r:id="rId3" imgW="1028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491" y="2555184"/>
                        <a:ext cx="2352585" cy="958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10063009"/>
              </p:ext>
            </p:extLst>
          </p:nvPr>
        </p:nvGraphicFramePr>
        <p:xfrm>
          <a:off x="6052397" y="2485660"/>
          <a:ext cx="1841733" cy="935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5" imgW="825480" imgH="419040" progId="Equation.3">
                  <p:embed/>
                </p:oleObj>
              </mc:Choice>
              <mc:Fallback>
                <p:oleObj name="Equation" r:id="rId5" imgW="825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397" y="2485660"/>
                        <a:ext cx="1841733" cy="935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852139"/>
              </p:ext>
            </p:extLst>
          </p:nvPr>
        </p:nvGraphicFramePr>
        <p:xfrm>
          <a:off x="4726695" y="4291457"/>
          <a:ext cx="28194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7" imgW="1143000" imgH="393480" progId="Equation.3">
                  <p:embed/>
                </p:oleObj>
              </mc:Choice>
              <mc:Fallback>
                <p:oleObj name="Equation" r:id="rId7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695" y="4291457"/>
                        <a:ext cx="28194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20 - Logistic Regression II</a:t>
            </a:r>
          </a:p>
        </p:txBody>
      </p:sp>
      <p:sp>
        <p:nvSpPr>
          <p:cNvPr id="3" name="Rectangle 2"/>
          <p:cNvSpPr/>
          <p:nvPr/>
        </p:nvSpPr>
        <p:spPr>
          <a:xfrm>
            <a:off x="6741764" y="4251728"/>
            <a:ext cx="914399" cy="97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77341" y="4509091"/>
            <a:ext cx="2216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Def: Odds Ratio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724B38-0F83-494C-9B98-378BBBAB16BE}" type="datetime1">
              <a:rPr lang="en-US" smtClean="0"/>
              <a:t>12/26/20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929F-DC9C-4E6E-AEBD-17002E74AB6A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BDA71BFF-F476-4F46-B877-6C33B2749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u="sng" dirty="0">
                <a:ea typeface="+mj-ea"/>
              </a:rPr>
              <a:t>Last Time: Logistic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85E56-CF7B-B948-9D50-3356CD9CA336}"/>
              </a:ext>
            </a:extLst>
          </p:cNvPr>
          <p:cNvSpPr txBox="1"/>
          <p:nvPr/>
        </p:nvSpPr>
        <p:spPr>
          <a:xfrm>
            <a:off x="914400" y="1281483"/>
            <a:ext cx="95679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In logistic regression we are estimate a linear equation to predict the natural logarithm of the odds of success (the “log odds”).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5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AE0FE7-35FD-41F1-B78C-5A93B5414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3901" y="1447634"/>
            <a:ext cx="9638905" cy="494864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71DE1E-D199-4FC5-B271-8A7B710C5B36}"/>
              </a:ext>
            </a:extLst>
          </p:cNvPr>
          <p:cNvCxnSpPr>
            <a:cxnSpLocks/>
          </p:cNvCxnSpPr>
          <p:nvPr/>
        </p:nvCxnSpPr>
        <p:spPr>
          <a:xfrm>
            <a:off x="1431235" y="3682903"/>
            <a:ext cx="92015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19CB42-ACEB-49AF-A7ED-9641782780FB}"/>
              </a:ext>
            </a:extLst>
          </p:cNvPr>
          <p:cNvCxnSpPr>
            <a:cxnSpLocks/>
          </p:cNvCxnSpPr>
          <p:nvPr/>
        </p:nvCxnSpPr>
        <p:spPr>
          <a:xfrm>
            <a:off x="6788427" y="1447634"/>
            <a:ext cx="0" cy="4600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4C94CB-63D5-4D33-BF58-86F66D832833}"/>
              </a:ext>
            </a:extLst>
          </p:cNvPr>
          <p:cNvCxnSpPr/>
          <p:nvPr/>
        </p:nvCxnSpPr>
        <p:spPr>
          <a:xfrm>
            <a:off x="6887819" y="1625502"/>
            <a:ext cx="252453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F9CDD7-A9F7-4AD3-8C5D-9CE43C3B3E18}"/>
              </a:ext>
            </a:extLst>
          </p:cNvPr>
          <p:cNvSpPr txBox="1"/>
          <p:nvPr/>
        </p:nvSpPr>
        <p:spPr>
          <a:xfrm>
            <a:off x="6788427" y="885267"/>
            <a:ext cx="206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Greater than 50% </a:t>
            </a:r>
          </a:p>
          <a:p>
            <a:r>
              <a:rPr lang="en-US" dirty="0">
                <a:solidFill>
                  <a:srgbClr val="0070C0"/>
                </a:solidFill>
              </a:rPr>
              <a:t>probability of Y =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8B1220-BF78-41F6-A07C-CD12185FDE93}"/>
              </a:ext>
            </a:extLst>
          </p:cNvPr>
          <p:cNvCxnSpPr>
            <a:cxnSpLocks/>
          </p:cNvCxnSpPr>
          <p:nvPr/>
        </p:nvCxnSpPr>
        <p:spPr>
          <a:xfrm flipH="1">
            <a:off x="4158393" y="5899184"/>
            <a:ext cx="252453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FE41E5-0F05-486B-8447-76765106FE91}"/>
              </a:ext>
            </a:extLst>
          </p:cNvPr>
          <p:cNvSpPr txBox="1"/>
          <p:nvPr/>
        </p:nvSpPr>
        <p:spPr>
          <a:xfrm>
            <a:off x="4546018" y="5252853"/>
            <a:ext cx="206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Greater than 50% </a:t>
            </a:r>
          </a:p>
          <a:p>
            <a:r>
              <a:rPr lang="en-US" dirty="0">
                <a:solidFill>
                  <a:srgbClr val="0070C0"/>
                </a:solidFill>
              </a:rPr>
              <a:t>probability of Y =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80352" y="6047570"/>
            <a:ext cx="1503335" cy="341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39758" y="6056945"/>
            <a:ext cx="510029" cy="356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16403" y="6041770"/>
            <a:ext cx="510029" cy="356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H="1">
            <a:off x="7163232" y="6400656"/>
            <a:ext cx="3174568" cy="32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876910"/>
              </p:ext>
            </p:extLst>
          </p:nvPr>
        </p:nvGraphicFramePr>
        <p:xfrm>
          <a:off x="1456633" y="2177525"/>
          <a:ext cx="5180013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4" imgW="1536480" imgH="419040" progId="Equation.3">
                  <p:embed/>
                </p:oleObj>
              </mc:Choice>
              <mc:Fallback>
                <p:oleObj name="Equation" r:id="rId4" imgW="1536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633" y="2177525"/>
                        <a:ext cx="5180013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 rot="16200000">
            <a:off x="247547" y="3546546"/>
            <a:ext cx="1503335" cy="402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</a:t>
            </a:r>
            <a:r>
              <a:rPr lang="en-US" dirty="0">
                <a:solidFill>
                  <a:schemeClr val="tx1"/>
                </a:solidFill>
              </a:rPr>
              <a:t>(Y = 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6</a:t>
            </a:fld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896F33D-2C2E-D14A-B705-70BCC5282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u="sng" dirty="0">
                <a:ea typeface="+mj-ea"/>
              </a:rPr>
              <a:t>Last Time: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3140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2" y="1131131"/>
            <a:ext cx="7683500" cy="380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7" y="1461055"/>
            <a:ext cx="6594732" cy="462645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362ACB-465C-40CC-9C8E-E418A83E0C76}"/>
              </a:ext>
            </a:extLst>
          </p:cNvPr>
          <p:cNvSpPr/>
          <p:nvPr/>
        </p:nvSpPr>
        <p:spPr>
          <a:xfrm>
            <a:off x="1514934" y="1437967"/>
            <a:ext cx="357809" cy="2527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AE33D-7238-4C2B-A0EB-BA2571C03A87}"/>
              </a:ext>
            </a:extLst>
          </p:cNvPr>
          <p:cNvSpPr txBox="1"/>
          <p:nvPr/>
        </p:nvSpPr>
        <p:spPr>
          <a:xfrm>
            <a:off x="7463434" y="2639526"/>
            <a:ext cx="4656275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Logistic regression versus linear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Use </a:t>
            </a:r>
            <a:r>
              <a:rPr lang="en-US" dirty="0" err="1">
                <a:solidFill>
                  <a:srgbClr val="C00000"/>
                </a:solidFill>
              </a:rPr>
              <a:t>glm</a:t>
            </a:r>
            <a:r>
              <a:rPr lang="en-US" dirty="0">
                <a:solidFill>
                  <a:srgbClr val="C00000"/>
                </a:solidFill>
              </a:rPr>
              <a:t>() instead of </a:t>
            </a:r>
            <a:r>
              <a:rPr lang="en-US" dirty="0" err="1">
                <a:solidFill>
                  <a:srgbClr val="C00000"/>
                </a:solidFill>
              </a:rPr>
              <a:t>lm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Same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Tell R to use logit link (family = “binomial”)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Use summary() function to view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839669-B892-4422-A595-9F71CAED5236}"/>
              </a:ext>
            </a:extLst>
          </p:cNvPr>
          <p:cNvSpPr/>
          <p:nvPr/>
        </p:nvSpPr>
        <p:spPr>
          <a:xfrm>
            <a:off x="1817057" y="1386283"/>
            <a:ext cx="2837874" cy="2770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554BC7-3D57-4902-8374-2D50670C5731}"/>
              </a:ext>
            </a:extLst>
          </p:cNvPr>
          <p:cNvSpPr/>
          <p:nvPr/>
        </p:nvSpPr>
        <p:spPr>
          <a:xfrm>
            <a:off x="5652660" y="1435274"/>
            <a:ext cx="1403048" cy="22806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130BD3-6F79-4EE8-8B6C-1B75E67607B1}"/>
              </a:ext>
            </a:extLst>
          </p:cNvPr>
          <p:cNvSpPr/>
          <p:nvPr/>
        </p:nvSpPr>
        <p:spPr>
          <a:xfrm>
            <a:off x="1012494" y="1643608"/>
            <a:ext cx="1433730" cy="2287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F50623-5C42-4984-9BAC-55BCA77C0469}"/>
              </a:ext>
            </a:extLst>
          </p:cNvPr>
          <p:cNvSpPr/>
          <p:nvPr/>
        </p:nvSpPr>
        <p:spPr>
          <a:xfrm>
            <a:off x="832412" y="3629657"/>
            <a:ext cx="6298095" cy="69640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87E40-A2AA-48ED-9198-CDB685229D05}"/>
              </a:ext>
            </a:extLst>
          </p:cNvPr>
          <p:cNvSpPr txBox="1"/>
          <p:nvPr/>
        </p:nvSpPr>
        <p:spPr>
          <a:xfrm>
            <a:off x="7451077" y="4174099"/>
            <a:ext cx="4656275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Results include table of coefficients &amp; model fit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0D34-941B-F34E-A292-0AD45FA53CDD}" type="datetime1">
              <a:rPr lang="en-US" smtClean="0"/>
              <a:t>12/26/20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7</a:t>
            </a:fld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A8974932-FFB7-9A48-988E-C36C12925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u="sng" dirty="0">
                <a:ea typeface="+mj-ea"/>
              </a:rPr>
              <a:t>Last Time: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9392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allAtOnce" animBg="1"/>
      <p:bldP spid="10" grpId="0" animBg="1"/>
      <p:bldP spid="11" grpId="0" animBg="1"/>
      <p:bldP spid="12" grpId="0" animBg="1"/>
      <p:bldP spid="13" grpId="0" animBg="1"/>
      <p:bldP spid="14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Predicting with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5559"/>
            <a:ext cx="10515600" cy="50307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we want to not just estimate the probability of an event, but make an actual prediction! </a:t>
            </a:r>
          </a:p>
          <a:p>
            <a:pPr lvl="1"/>
            <a:r>
              <a:rPr lang="en-US" dirty="0"/>
              <a:t>Ex: Given a dataset, we want to make a model to predict whether new incoming customers will click an ad or not. Not enough to just make a statement about the probability of a </a:t>
            </a:r>
            <a:r>
              <a:rPr lang="en-US" u="sng" dirty="0"/>
              <a:t>click</a:t>
            </a:r>
            <a:r>
              <a:rPr lang="en-US" dirty="0"/>
              <a:t>, now we want to commit to </a:t>
            </a:r>
            <a:r>
              <a:rPr lang="en-US" u="sng" dirty="0"/>
              <a:t>click</a:t>
            </a:r>
            <a:r>
              <a:rPr lang="en-US" dirty="0"/>
              <a:t> or </a:t>
            </a:r>
            <a:r>
              <a:rPr lang="en-US" u="sng" dirty="0"/>
              <a:t>no click</a:t>
            </a:r>
          </a:p>
          <a:p>
            <a:r>
              <a:rPr lang="en-US" dirty="0"/>
              <a:t>We can do this with logistic regression by setting a threshold</a:t>
            </a:r>
          </a:p>
          <a:p>
            <a:pPr lvl="1"/>
            <a:r>
              <a:rPr lang="en-US" dirty="0"/>
              <a:t>Example: Classify all points as 1 with &gt;.5 predicted probability and 0 otherwise.</a:t>
            </a:r>
          </a:p>
          <a:p>
            <a:r>
              <a:rPr lang="en-US" u="sng" dirty="0"/>
              <a:t>Questions of Interest</a:t>
            </a:r>
            <a:r>
              <a:rPr lang="en-US" dirty="0"/>
              <a:t>: Does the model correctly classify observations?</a:t>
            </a:r>
          </a:p>
          <a:p>
            <a:pPr lvl="1"/>
            <a:r>
              <a:rPr lang="en-US" dirty="0"/>
              <a:t>What is the best way to measure the performance of prediction model?</a:t>
            </a:r>
          </a:p>
          <a:p>
            <a:r>
              <a:rPr lang="en-US" dirty="0"/>
              <a:t>Two ways to measure the prediction accuracy of logistic regression with a threshold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Contingency tables (confusion matrix)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Receiver operating characteristic (ROC) curves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5710-BF87-0248-A344-3D186A3633E5}" type="datetime1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Contingency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7271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Motivation</a:t>
            </a:r>
            <a:r>
              <a:rPr lang="en-US" dirty="0"/>
              <a:t>: Logistic Regression with a threshold predicts new observations as 0 or 1. Often we care not only whether or not the model predicts correctly, but when it makes mistakes.</a:t>
            </a:r>
          </a:p>
          <a:p>
            <a:pPr lvl="1"/>
            <a:r>
              <a:rPr lang="en-US" dirty="0"/>
              <a:t>Classic example: In viral testing, much worse to call a sick person healthy (and thus not treat!) than a healthy person sick.</a:t>
            </a:r>
          </a:p>
          <a:p>
            <a:r>
              <a:rPr lang="en-US" dirty="0"/>
              <a:t>A </a:t>
            </a:r>
            <a:r>
              <a:rPr lang="en-US" b="1" dirty="0"/>
              <a:t>Contingency Table </a:t>
            </a:r>
            <a:r>
              <a:rPr lang="en-US" dirty="0"/>
              <a:t>is a way of representing the error of a prediction model that shows </a:t>
            </a:r>
            <a:r>
              <a:rPr lang="en-US" i="1" dirty="0"/>
              <a:t>what kinds </a:t>
            </a:r>
            <a:r>
              <a:rPr lang="en-US" dirty="0"/>
              <a:t> of errors are made.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Four categories:</a:t>
            </a:r>
          </a:p>
          <a:p>
            <a:pPr lvl="1"/>
            <a:r>
              <a:rPr lang="en-US" dirty="0"/>
              <a:t>True positive</a:t>
            </a:r>
          </a:p>
          <a:p>
            <a:pPr lvl="1"/>
            <a:r>
              <a:rPr lang="en-US" dirty="0"/>
              <a:t>True negative</a:t>
            </a:r>
          </a:p>
          <a:p>
            <a:pPr lvl="1"/>
            <a:r>
              <a:rPr lang="en-US" dirty="0"/>
              <a:t>False positive</a:t>
            </a:r>
          </a:p>
          <a:p>
            <a:pPr lvl="1"/>
            <a:r>
              <a:rPr lang="en-US" dirty="0"/>
              <a:t>False negative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454506"/>
              </p:ext>
            </p:extLst>
          </p:nvPr>
        </p:nvGraphicFramePr>
        <p:xfrm>
          <a:off x="4094467" y="3946686"/>
          <a:ext cx="7337854" cy="222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rowSpan="2" gridSpan="2"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Observed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sz="2000" b="0" baseline="0" dirty="0">
                          <a:solidFill>
                            <a:srgbClr val="FF0000"/>
                          </a:solidFill>
                        </a:rPr>
                        <a:t>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Actual Negatives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30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0070C0"/>
                          </a:solidFill>
                        </a:rPr>
                        <a:t>False</a:t>
                      </a:r>
                      <a:r>
                        <a:rPr lang="en-US" sz="2000" b="0" baseline="0" dirty="0">
                          <a:solidFill>
                            <a:srgbClr val="0070C0"/>
                          </a:solidFill>
                        </a:rPr>
                        <a:t> Negative</a:t>
                      </a:r>
                      <a:endParaRPr lang="en-US" sz="20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70C0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Actual</a:t>
                      </a:r>
                      <a:r>
                        <a:rPr lang="en-US" sz="2000" b="1" baseline="0" dirty="0">
                          <a:solidFill>
                            <a:srgbClr val="0070C0"/>
                          </a:solidFill>
                        </a:rPr>
                        <a:t> Positives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7BD0-052B-874E-85C1-79026D1E7B9F}" type="datetime1">
              <a:rPr lang="en-US" smtClean="0"/>
              <a:t>12/26/20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20 - Logistic Regression II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0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1152</Words>
  <Application>Microsoft Macintosh PowerPoint</Application>
  <PresentationFormat>Widescreen</PresentationFormat>
  <Paragraphs>167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Wingdings</vt:lpstr>
      <vt:lpstr>Wingdings 3</vt:lpstr>
      <vt:lpstr>Office Theme</vt:lpstr>
      <vt:lpstr>Equation</vt:lpstr>
      <vt:lpstr>BUSQOM 1080 Logistic Regression II</vt:lpstr>
      <vt:lpstr>PowerPoint Presentation</vt:lpstr>
      <vt:lpstr>PowerPoint Presentation</vt:lpstr>
      <vt:lpstr>Last Time: Logistic Regression</vt:lpstr>
      <vt:lpstr>Last Time: Logistic Regression</vt:lpstr>
      <vt:lpstr>Last Time: Logistic Regression</vt:lpstr>
      <vt:lpstr>Last Time: Logistic Regression</vt:lpstr>
      <vt:lpstr>Predicting with Logistic Regression</vt:lpstr>
      <vt:lpstr>Contingency Tables</vt:lpstr>
      <vt:lpstr>Sensitivity and Specificity</vt:lpstr>
      <vt:lpstr>Sensitivity and Specificity</vt:lpstr>
      <vt:lpstr>Beyond Sensitivity and Specifity: ROC</vt:lpstr>
      <vt:lpstr>ROC Curve Example in R</vt:lpstr>
      <vt:lpstr>Assessing a model based on how well it classifies observations</vt:lpstr>
      <vt:lpstr>Extension: Multinomial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Logistic Regression</dc:title>
  <dc:creator>Krista</dc:creator>
  <cp:lastModifiedBy>Hamilton, Michael</cp:lastModifiedBy>
  <cp:revision>51</cp:revision>
  <dcterms:created xsi:type="dcterms:W3CDTF">2016-12-01T17:41:47Z</dcterms:created>
  <dcterms:modified xsi:type="dcterms:W3CDTF">2020-12-26T19:28:05Z</dcterms:modified>
</cp:coreProperties>
</file>