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351" r:id="rId2"/>
    <p:sldId id="819" r:id="rId3"/>
    <p:sldId id="849" r:id="rId4"/>
    <p:sldId id="815" r:id="rId5"/>
    <p:sldId id="852" r:id="rId6"/>
    <p:sldId id="844" r:id="rId7"/>
    <p:sldId id="843" r:id="rId8"/>
    <p:sldId id="853" r:id="rId9"/>
    <p:sldId id="842" r:id="rId10"/>
    <p:sldId id="851" r:id="rId11"/>
    <p:sldId id="850" r:id="rId12"/>
    <p:sldId id="833" r:id="rId13"/>
    <p:sldId id="846" r:id="rId14"/>
    <p:sldId id="854" r:id="rId15"/>
    <p:sldId id="821" r:id="rId16"/>
    <p:sldId id="799" r:id="rId17"/>
    <p:sldId id="800" r:id="rId18"/>
    <p:sldId id="84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2F"/>
    <a:srgbClr val="00B12B"/>
    <a:srgbClr val="E5E5E5"/>
    <a:srgbClr val="8C1515"/>
    <a:srgbClr val="E3E9EF"/>
    <a:srgbClr val="F2F2F2"/>
    <a:srgbClr val="99AFDC"/>
    <a:srgbClr val="9D9D9D"/>
    <a:srgbClr val="CCD7EE"/>
    <a:srgbClr val="6DDC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89" autoAdjust="0"/>
    <p:restoredTop sz="91542" autoAdjust="0"/>
  </p:normalViewPr>
  <p:slideViewPr>
    <p:cSldViewPr snapToGrid="0">
      <p:cViewPr varScale="1">
        <p:scale>
          <a:sx n="94" d="100"/>
          <a:sy n="94" d="100"/>
        </p:scale>
        <p:origin x="776" y="200"/>
      </p:cViewPr>
      <p:guideLst/>
    </p:cSldViewPr>
  </p:slideViewPr>
  <p:notesTextViewPr>
    <p:cViewPr>
      <p:scale>
        <a:sx n="1" d="1"/>
        <a:sy n="1" d="1"/>
      </p:scale>
      <p:origin x="0" y="0"/>
    </p:cViewPr>
  </p:notesTextViewPr>
  <p:notesViewPr>
    <p:cSldViewPr snapToGrid="0">
      <p:cViewPr varScale="1">
        <p:scale>
          <a:sx n="78" d="100"/>
          <a:sy n="78" d="100"/>
        </p:scale>
        <p:origin x="1917"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40AB6-8EF0-47B8-A0C9-FE7DA5E5F901}" type="datetimeFigureOut">
              <a:rPr lang="en-US" smtClean="0"/>
              <a:t>6/28/21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1DB1-053D-46AE-9B5A-7FC70BBFB3CE}" type="slidenum">
              <a:rPr lang="en-US" smtClean="0"/>
              <a:t>‹#›</a:t>
            </a:fld>
            <a:endParaRPr lang="en-US"/>
          </a:p>
        </p:txBody>
      </p:sp>
    </p:spTree>
    <p:extLst>
      <p:ext uri="{BB962C8B-B14F-4D97-AF65-F5344CB8AC3E}">
        <p14:creationId xmlns:p14="http://schemas.microsoft.com/office/powerpoint/2010/main" val="2131742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1</a:t>
            </a:fld>
            <a:endParaRPr lang="en-US"/>
          </a:p>
        </p:txBody>
      </p:sp>
    </p:spTree>
    <p:extLst>
      <p:ext uri="{BB962C8B-B14F-4D97-AF65-F5344CB8AC3E}">
        <p14:creationId xmlns:p14="http://schemas.microsoft.com/office/powerpoint/2010/main" val="1201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10</a:t>
            </a:fld>
            <a:endParaRPr lang="en-US"/>
          </a:p>
        </p:txBody>
      </p:sp>
    </p:spTree>
    <p:extLst>
      <p:ext uri="{BB962C8B-B14F-4D97-AF65-F5344CB8AC3E}">
        <p14:creationId xmlns:p14="http://schemas.microsoft.com/office/powerpoint/2010/main" val="101773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 </a:t>
            </a:r>
            <a:r>
              <a:rPr lang="en-US" dirty="0" err="1"/>
              <a:t>pold</a:t>
            </a:r>
            <a:r>
              <a:rPr lang="en-US" dirty="0"/>
              <a:t>, </a:t>
            </a:r>
            <a:r>
              <a:rPr lang="en-US" dirty="0" err="1"/>
              <a:t>pnew</a:t>
            </a:r>
            <a:r>
              <a:rPr lang="en-US" dirty="0"/>
              <a:t>, </a:t>
            </a:r>
            <a:r>
              <a:rPr lang="en-US" dirty="0" err="1"/>
              <a:t>p^y</a:t>
            </a:r>
            <a:r>
              <a:rPr lang="en-US" dirty="0"/>
              <a:t> here</a:t>
            </a:r>
          </a:p>
        </p:txBody>
      </p:sp>
      <p:sp>
        <p:nvSpPr>
          <p:cNvPr id="4" name="Slide Number Placeholder 3"/>
          <p:cNvSpPr>
            <a:spLocks noGrp="1"/>
          </p:cNvSpPr>
          <p:nvPr>
            <p:ph type="sldNum" sz="quarter" idx="5"/>
          </p:nvPr>
        </p:nvSpPr>
        <p:spPr/>
        <p:txBody>
          <a:bodyPr/>
          <a:lstStyle/>
          <a:p>
            <a:fld id="{27071DB1-053D-46AE-9B5A-7FC70BBFB3CE}" type="slidenum">
              <a:rPr lang="en-US" smtClean="0"/>
              <a:t>11</a:t>
            </a:fld>
            <a:endParaRPr lang="en-US"/>
          </a:p>
        </p:txBody>
      </p:sp>
    </p:spTree>
    <p:extLst>
      <p:ext uri="{BB962C8B-B14F-4D97-AF65-F5344CB8AC3E}">
        <p14:creationId xmlns:p14="http://schemas.microsoft.com/office/powerpoint/2010/main" val="308119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Main takeaway is you should evaluate users not just by myopic chance of clicking, but also by incorporating the expected value of that click.</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12</a:t>
            </a:fld>
            <a:endParaRPr lang="en-US"/>
          </a:p>
        </p:txBody>
      </p:sp>
    </p:spTree>
    <p:extLst>
      <p:ext uri="{BB962C8B-B14F-4D97-AF65-F5344CB8AC3E}">
        <p14:creationId xmlns:p14="http://schemas.microsoft.com/office/powerpoint/2010/main" val="414994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13</a:t>
            </a:fld>
            <a:endParaRPr lang="en-US"/>
          </a:p>
        </p:txBody>
      </p:sp>
    </p:spTree>
    <p:extLst>
      <p:ext uri="{BB962C8B-B14F-4D97-AF65-F5344CB8AC3E}">
        <p14:creationId xmlns:p14="http://schemas.microsoft.com/office/powerpoint/2010/main" val="7752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type parameters are a function of how the platform decides to separate users into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example: Mobile vs Desktop</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14</a:t>
            </a:fld>
            <a:endParaRPr lang="en-US"/>
          </a:p>
        </p:txBody>
      </p:sp>
    </p:spTree>
    <p:extLst>
      <p:ext uri="{BB962C8B-B14F-4D97-AF65-F5344CB8AC3E}">
        <p14:creationId xmlns:p14="http://schemas.microsoft.com/office/powerpoint/2010/main" val="4117196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15</a:t>
            </a:fld>
            <a:endParaRPr lang="en-US"/>
          </a:p>
        </p:txBody>
      </p:sp>
    </p:spTree>
    <p:extLst>
      <p:ext uri="{BB962C8B-B14F-4D97-AF65-F5344CB8AC3E}">
        <p14:creationId xmlns:p14="http://schemas.microsoft.com/office/powerpoint/2010/main" val="4273867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done, I don’t know if I need to do this though or what I should include</a:t>
            </a:r>
          </a:p>
        </p:txBody>
      </p:sp>
      <p:sp>
        <p:nvSpPr>
          <p:cNvPr id="4" name="Slide Number Placeholder 3"/>
          <p:cNvSpPr>
            <a:spLocks noGrp="1"/>
          </p:cNvSpPr>
          <p:nvPr>
            <p:ph type="sldNum" sz="quarter" idx="5"/>
          </p:nvPr>
        </p:nvSpPr>
        <p:spPr/>
        <p:txBody>
          <a:bodyPr/>
          <a:lstStyle/>
          <a:p>
            <a:fld id="{27071DB1-053D-46AE-9B5A-7FC70BBFB3CE}" type="slidenum">
              <a:rPr lang="en-US" smtClean="0"/>
              <a:t>18</a:t>
            </a:fld>
            <a:endParaRPr lang="en-US"/>
          </a:p>
        </p:txBody>
      </p:sp>
    </p:spTree>
    <p:extLst>
      <p:ext uri="{BB962C8B-B14F-4D97-AF65-F5344CB8AC3E}">
        <p14:creationId xmlns:p14="http://schemas.microsoft.com/office/powerpoint/2010/main" val="413149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is directly inspired by real-world data. We explored the NetEase Music dataset and found evidence </a:t>
            </a:r>
          </a:p>
          <a:p>
            <a:r>
              <a:rPr lang="en-US" dirty="0"/>
              <a:t>(a) of heterogeneous card-specific CTRs and them resembling a Beta distribution,  </a:t>
            </a:r>
          </a:p>
          <a:p>
            <a:r>
              <a:rPr lang="en-US" dirty="0"/>
              <a:t>(b) of a first impression effect and heterogeneous churn rates among users (depending on a user's prior engagement with the platform), and </a:t>
            </a:r>
          </a:p>
          <a:p>
            <a:r>
              <a:rPr lang="en-US" dirty="0"/>
              <a:t>(c) that the platform appears to ignore heterogeneous user behavior and instead opts for a blind randomization policy.</a:t>
            </a:r>
          </a:p>
          <a:p>
            <a:endParaRPr lang="en-US" dirty="0"/>
          </a:p>
          <a:p>
            <a:r>
              <a:rPr lang="en-US" dirty="0"/>
              <a:t>Our model captures the two features in this marketplace: (1) supply-side learning (uncertainty over the CTR of a newly created content) and (2) demand-side heterogeneous churning (e.g., regular vs.\ new users).</a:t>
            </a:r>
          </a:p>
        </p:txBody>
      </p:sp>
      <p:sp>
        <p:nvSpPr>
          <p:cNvPr id="4" name="Slide Number Placeholder 3"/>
          <p:cNvSpPr>
            <a:spLocks noGrp="1"/>
          </p:cNvSpPr>
          <p:nvPr>
            <p:ph type="sldNum" sz="quarter" idx="5"/>
          </p:nvPr>
        </p:nvSpPr>
        <p:spPr/>
        <p:txBody>
          <a:bodyPr/>
          <a:lstStyle/>
          <a:p>
            <a:fld id="{27071DB1-053D-46AE-9B5A-7FC70BBFB3CE}" type="slidenum">
              <a:rPr lang="en-US" smtClean="0"/>
              <a:t>2</a:t>
            </a:fld>
            <a:endParaRPr lang="en-US"/>
          </a:p>
        </p:txBody>
      </p:sp>
    </p:spTree>
    <p:extLst>
      <p:ext uri="{BB962C8B-B14F-4D97-AF65-F5344CB8AC3E}">
        <p14:creationId xmlns:p14="http://schemas.microsoft.com/office/powerpoint/2010/main" val="328198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is directly inspired by real-world data. We explored the NetEase Music dataset and found evidence </a:t>
            </a:r>
          </a:p>
          <a:p>
            <a:r>
              <a:rPr lang="en-US" dirty="0"/>
              <a:t>(a) of heterogeneous card-specific CTRs and them resembling a Beta distribution,  </a:t>
            </a:r>
          </a:p>
          <a:p>
            <a:r>
              <a:rPr lang="en-US" dirty="0"/>
              <a:t>(b) of a first impression effect and heterogeneous churn rates among users (depending on a user's prior engagement with the platform), and </a:t>
            </a:r>
          </a:p>
          <a:p>
            <a:r>
              <a:rPr lang="en-US" dirty="0"/>
              <a:t>(c) that the platform appears to ignore heterogeneous user behavior and instead opts for a blind randomization policy.</a:t>
            </a:r>
          </a:p>
          <a:p>
            <a:endParaRPr lang="en-US" dirty="0"/>
          </a:p>
          <a:p>
            <a:r>
              <a:rPr lang="en-US" sz="1200" kern="1200" dirty="0">
                <a:solidFill>
                  <a:schemeClr val="tx1"/>
                </a:solidFill>
                <a:effectLst/>
                <a:latin typeface="+mn-lt"/>
                <a:ea typeface="+mn-ea"/>
                <a:cs typeface="+mn-cs"/>
              </a:rPr>
              <a:t>The company's long-term goal on the tab is to maximize the daily number of clicks/plays and the</a:t>
            </a:r>
          </a:p>
          <a:p>
            <a:r>
              <a:rPr lang="en-US" sz="1200" kern="1200" dirty="0">
                <a:solidFill>
                  <a:schemeClr val="tx1"/>
                </a:solidFill>
                <a:effectLst/>
                <a:latin typeface="+mn-lt"/>
                <a:ea typeface="+mn-ea"/>
                <a:cs typeface="+mn-cs"/>
              </a:rPr>
              <a:t>daily number of content created. How could the company create a recommender system that</a:t>
            </a:r>
          </a:p>
          <a:p>
            <a:r>
              <a:rPr lang="en-US" sz="1200" kern="1200" dirty="0">
                <a:solidFill>
                  <a:schemeClr val="tx1"/>
                </a:solidFill>
                <a:effectLst/>
                <a:latin typeface="+mn-lt"/>
                <a:ea typeface="+mn-ea"/>
                <a:cs typeface="+mn-cs"/>
              </a:rPr>
              <a:t>trades off short-term goals, such as the number of clicks/plays in one day, with this long-term</a:t>
            </a:r>
          </a:p>
          <a:p>
            <a:r>
              <a:rPr lang="en-US" sz="1200" kern="1200" dirty="0">
                <a:solidFill>
                  <a:schemeClr val="tx1"/>
                </a:solidFill>
                <a:effectLst/>
                <a:latin typeface="+mn-lt"/>
                <a:ea typeface="+mn-ea"/>
                <a:cs typeface="+mn-cs"/>
              </a:rPr>
              <a:t>goal?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platform recommendation problem (formally defined in \</a:t>
            </a:r>
            <a:r>
              <a:rPr lang="en-US" sz="1200" kern="1200" dirty="0" err="1">
                <a:solidFill>
                  <a:schemeClr val="tx1"/>
                </a:solidFill>
                <a:effectLst/>
                <a:latin typeface="+mn-lt"/>
                <a:ea typeface="+mn-ea"/>
                <a:cs typeface="+mn-cs"/>
              </a:rPr>
              <a:t>cref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sec:model</a:t>
            </a:r>
            <a:r>
              <a:rPr lang="en-US" sz="1200" kern="1200" dirty="0">
                <a:solidFill>
                  <a:schemeClr val="tx1"/>
                </a:solidFill>
                <a:effectLst/>
                <a:latin typeface="+mn-lt"/>
                <a:ea typeface="+mn-ea"/>
                <a:cs typeface="+mn-cs"/>
              </a:rPr>
              <a:t>}) is complicated by a number of factors related to the nature of the content (supply), user behavior (demand), and the platform's information about each. In terms of the supply, the specific catalog of media the platform can recommend is always changing as content creators produce and upload new creatives. Furthermore, there is significant heterogeneity in the quality of such content. </a:t>
            </a:r>
          </a:p>
          <a:p>
            <a:r>
              <a:rPr lang="en-US" sz="1200" kern="1200" dirty="0">
                <a:solidFill>
                  <a:schemeClr val="tx1"/>
                </a:solidFill>
                <a:effectLst/>
                <a:latin typeface="+mn-lt"/>
                <a:ea typeface="+mn-ea"/>
                <a:cs typeface="+mn-cs"/>
              </a:rPr>
              <a:t>% For example, as we illustrate in our data analysis (\</a:t>
            </a:r>
            <a:r>
              <a:rPr lang="en-US" sz="1200" kern="1200" dirty="0" err="1">
                <a:solidFill>
                  <a:schemeClr val="tx1"/>
                </a:solidFill>
                <a:effectLst/>
                <a:latin typeface="+mn-lt"/>
                <a:ea typeface="+mn-ea"/>
                <a:cs typeface="+mn-cs"/>
              </a:rPr>
              <a:t>cref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sec:eda</a:t>
            </a:r>
            <a:r>
              <a:rPr lang="en-US" sz="1200" kern="1200" dirty="0">
                <a:solidFill>
                  <a:schemeClr val="tx1"/>
                </a:solidFill>
                <a:effectLst/>
                <a:latin typeface="+mn-lt"/>
                <a:ea typeface="+mn-ea"/>
                <a:cs typeface="+mn-cs"/>
              </a:rPr>
              <a:t>}), some creatives have a higher click through rates (CTRs) than others (ranging from $0\%$ to $40\%$.).</a:t>
            </a:r>
          </a:p>
          <a:p>
            <a:r>
              <a:rPr lang="en-US" sz="1200" kern="1200" dirty="0">
                <a:solidFill>
                  <a:schemeClr val="tx1"/>
                </a:solidFill>
                <a:effectLst/>
                <a:latin typeface="+mn-lt"/>
                <a:ea typeface="+mn-ea"/>
                <a:cs typeface="+mn-cs"/>
              </a:rPr>
              <a:t>For content that has already been widely displayed on the platform, it may be possible to correctly ``estimate'' its click through rate (CTR) and optimize recommendations accordingly. However, such content quickly becomes stale, and with new uploaded content, there's again little information to inform the platform's recommendation decision. Further, gathering information on new content requires care, since showing a low quality creative to too many users can decrease their engagement with the platform.</a:t>
            </a:r>
          </a:p>
          <a:p>
            <a:r>
              <a:rPr lang="en-US" sz="1200" kern="1200" dirty="0">
                <a:solidFill>
                  <a:schemeClr val="tx1"/>
                </a:solidFill>
                <a:effectLst/>
                <a:latin typeface="+mn-lt"/>
                <a:ea typeface="+mn-ea"/>
                <a:cs typeface="+mn-cs"/>
              </a:rPr>
              <a:t>Adding to the complexity, such user engagement can itself be heterogeneous depending on the ``type'' of the user. For instance, as we demonstrate by analyzing the NetEase dataset (c.f.\ \</a:t>
            </a:r>
            <a:r>
              <a:rPr lang="en-US" sz="1200" kern="1200" dirty="0" err="1">
                <a:solidFill>
                  <a:schemeClr val="tx1"/>
                </a:solidFill>
                <a:effectLst/>
                <a:latin typeface="+mn-lt"/>
                <a:ea typeface="+mn-ea"/>
                <a:cs typeface="+mn-cs"/>
              </a:rPr>
              <a:t>cref</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sec:eda</a:t>
            </a:r>
            <a:r>
              <a:rPr lang="en-US" sz="1200" kern="1200" dirty="0">
                <a:solidFill>
                  <a:schemeClr val="tx1"/>
                </a:solidFill>
                <a:effectLst/>
                <a:latin typeface="+mn-lt"/>
                <a:ea typeface="+mn-ea"/>
                <a:cs typeface="+mn-cs"/>
              </a:rPr>
              <a:t>}), new users are more likely to churn (i.e., leave the platform) as a result of one ``poor'' interaction as compared to regular users. How can the platform maximize user engagement (e.g., expected number of clicks) while learning the CTR of new creatives in the presence of heterogeneous churn behavior of users?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Does/can the platform maximize user engagement, while balancing </a:t>
            </a:r>
            <a:r>
              <a:rPr lang="en-US" i="1" dirty="0"/>
              <a:t>learning</a:t>
            </a:r>
            <a:r>
              <a:rPr lang="en-US" dirty="0">
                <a:solidFill>
                  <a:schemeClr val="tx2"/>
                </a:solidFill>
              </a:rPr>
              <a:t> the CTR of new cards against the </a:t>
            </a:r>
            <a:r>
              <a:rPr lang="en-US" i="1" dirty="0"/>
              <a:t>heterogeneous</a:t>
            </a:r>
            <a:r>
              <a:rPr lang="en-US" dirty="0">
                <a:solidFill>
                  <a:schemeClr val="tx2"/>
                </a:solidFill>
              </a:rPr>
              <a:t> churn behavior of users?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7071DB1-053D-46AE-9B5A-7FC70BBFB3CE}" type="slidenum">
              <a:rPr lang="en-US" smtClean="0"/>
              <a:t>3</a:t>
            </a:fld>
            <a:endParaRPr lang="en-US"/>
          </a:p>
        </p:txBody>
      </p:sp>
    </p:spTree>
    <p:extLst>
      <p:ext uri="{BB962C8B-B14F-4D97-AF65-F5344CB8AC3E}">
        <p14:creationId xmlns:p14="http://schemas.microsoft.com/office/powerpoint/2010/main" val="25178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27071DB1-053D-46AE-9B5A-7FC70BBFB3CE}" type="slidenum">
              <a:rPr lang="en-US" smtClean="0"/>
              <a:t>4</a:t>
            </a:fld>
            <a:endParaRPr lang="en-US"/>
          </a:p>
        </p:txBody>
      </p:sp>
    </p:spTree>
    <p:extLst>
      <p:ext uri="{BB962C8B-B14F-4D97-AF65-F5344CB8AC3E}">
        <p14:creationId xmlns:p14="http://schemas.microsoft.com/office/powerpoint/2010/main" val="17591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5</a:t>
            </a:fld>
            <a:endParaRPr lang="en-US"/>
          </a:p>
        </p:txBody>
      </p:sp>
    </p:spTree>
    <p:extLst>
      <p:ext uri="{BB962C8B-B14F-4D97-AF65-F5344CB8AC3E}">
        <p14:creationId xmlns:p14="http://schemas.microsoft.com/office/powerpoint/2010/main" val="222251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6</a:t>
            </a:fld>
            <a:endParaRPr lang="en-US"/>
          </a:p>
        </p:txBody>
      </p:sp>
    </p:spTree>
    <p:extLst>
      <p:ext uri="{BB962C8B-B14F-4D97-AF65-F5344CB8AC3E}">
        <p14:creationId xmlns:p14="http://schemas.microsoft.com/office/powerpoint/2010/main" val="308369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Out of the 16083 new users plotted in Fig. 4, 2581 clicked on a card during their  </a:t>
            </a:r>
            <a:r>
              <a:rPr lang="en-US" sz="1200" kern="1200" dirty="0" err="1">
                <a:solidFill>
                  <a:schemeClr val="tx1"/>
                </a:solidFill>
                <a:effectLst/>
                <a:latin typeface="+mn-lt"/>
                <a:ea typeface="+mn-ea"/>
                <a:cs typeface="+mn-cs"/>
              </a:rPr>
              <a:t>rst</a:t>
            </a:r>
            <a:r>
              <a:rPr lang="en-US" sz="1200" kern="1200" dirty="0">
                <a:solidFill>
                  <a:schemeClr val="tx1"/>
                </a:solidFill>
                <a:effectLst/>
                <a:latin typeface="+mn-lt"/>
                <a:ea typeface="+mn-ea"/>
                <a:cs typeface="+mn-cs"/>
              </a:rPr>
              <a:t> visit whereas</a:t>
            </a:r>
          </a:p>
          <a:p>
            <a:r>
              <a:rPr lang="en-US" sz="1200" kern="1200" dirty="0">
                <a:solidFill>
                  <a:schemeClr val="tx1"/>
                </a:solidFill>
                <a:effectLst/>
                <a:latin typeface="+mn-lt"/>
                <a:ea typeface="+mn-ea"/>
                <a:cs typeface="+mn-cs"/>
              </a:rPr>
              <a:t>13502 did not. Among the 2581 users who clicked, 1202 churned (i.e., did not return for a second</a:t>
            </a:r>
          </a:p>
          <a:p>
            <a:r>
              <a:rPr lang="en-US" sz="1200" kern="1200" dirty="0">
                <a:solidFill>
                  <a:schemeClr val="tx1"/>
                </a:solidFill>
                <a:effectLst/>
                <a:latin typeface="+mn-lt"/>
                <a:ea typeface="+mn-ea"/>
                <a:cs typeface="+mn-cs"/>
              </a:rPr>
              <a:t>visit), implying a churn rate of around 46:57%. On the other hand, among the 13502 users who did</a:t>
            </a:r>
          </a:p>
          <a:p>
            <a:r>
              <a:rPr lang="en-US" sz="1200" kern="1200" dirty="0">
                <a:solidFill>
                  <a:schemeClr val="tx1"/>
                </a:solidFill>
                <a:effectLst/>
                <a:latin typeface="+mn-lt"/>
                <a:ea typeface="+mn-ea"/>
                <a:cs typeface="+mn-cs"/>
              </a:rPr>
              <a:t>not click, around 50:95% of the users churned, suggesting an increase of 4:38 percentage points in</a:t>
            </a:r>
          </a:p>
          <a:p>
            <a:r>
              <a:rPr lang="en-US" sz="1200" kern="1200" dirty="0">
                <a:solidFill>
                  <a:schemeClr val="tx1"/>
                </a:solidFill>
                <a:effectLst/>
                <a:latin typeface="+mn-lt"/>
                <a:ea typeface="+mn-ea"/>
                <a:cs typeface="+mn-cs"/>
              </a:rPr>
              <a:t>the churn likelihood.</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7</a:t>
            </a:fld>
            <a:endParaRPr lang="en-US"/>
          </a:p>
        </p:txBody>
      </p:sp>
    </p:spTree>
    <p:extLst>
      <p:ext uri="{BB962C8B-B14F-4D97-AF65-F5344CB8AC3E}">
        <p14:creationId xmlns:p14="http://schemas.microsoft.com/office/powerpoint/2010/main" val="118276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Out of the 16083 new users plotted in Fig. 4, 2581 clicked on a card during their  </a:t>
            </a:r>
            <a:r>
              <a:rPr lang="en-US" sz="1200" kern="1200" dirty="0" err="1">
                <a:solidFill>
                  <a:schemeClr val="tx1"/>
                </a:solidFill>
                <a:effectLst/>
                <a:latin typeface="+mn-lt"/>
                <a:ea typeface="+mn-ea"/>
                <a:cs typeface="+mn-cs"/>
              </a:rPr>
              <a:t>rst</a:t>
            </a:r>
            <a:r>
              <a:rPr lang="en-US" sz="1200" kern="1200" dirty="0">
                <a:solidFill>
                  <a:schemeClr val="tx1"/>
                </a:solidFill>
                <a:effectLst/>
                <a:latin typeface="+mn-lt"/>
                <a:ea typeface="+mn-ea"/>
                <a:cs typeface="+mn-cs"/>
              </a:rPr>
              <a:t> visit whereas</a:t>
            </a:r>
          </a:p>
          <a:p>
            <a:r>
              <a:rPr lang="en-US" sz="1200" kern="1200" dirty="0">
                <a:solidFill>
                  <a:schemeClr val="tx1"/>
                </a:solidFill>
                <a:effectLst/>
                <a:latin typeface="+mn-lt"/>
                <a:ea typeface="+mn-ea"/>
                <a:cs typeface="+mn-cs"/>
              </a:rPr>
              <a:t>13502 did not. Among the 2581 users who clicked, 1202 churned (i.e., did not return for a second</a:t>
            </a:r>
          </a:p>
          <a:p>
            <a:r>
              <a:rPr lang="en-US" sz="1200" kern="1200" dirty="0">
                <a:solidFill>
                  <a:schemeClr val="tx1"/>
                </a:solidFill>
                <a:effectLst/>
                <a:latin typeface="+mn-lt"/>
                <a:ea typeface="+mn-ea"/>
                <a:cs typeface="+mn-cs"/>
              </a:rPr>
              <a:t>visit), implying a churn rate of around 46:57%. On the other hand, among the 13502 users who did</a:t>
            </a:r>
          </a:p>
          <a:p>
            <a:r>
              <a:rPr lang="en-US" sz="1200" kern="1200" dirty="0">
                <a:solidFill>
                  <a:schemeClr val="tx1"/>
                </a:solidFill>
                <a:effectLst/>
                <a:latin typeface="+mn-lt"/>
                <a:ea typeface="+mn-ea"/>
                <a:cs typeface="+mn-cs"/>
              </a:rPr>
              <a:t>not click, around 50:95% of the users churned, suggesting an increase of 4:38 percentage points in</a:t>
            </a:r>
          </a:p>
          <a:p>
            <a:r>
              <a:rPr lang="en-US" sz="1200" kern="1200" dirty="0">
                <a:solidFill>
                  <a:schemeClr val="tx1"/>
                </a:solidFill>
                <a:effectLst/>
                <a:latin typeface="+mn-lt"/>
                <a:ea typeface="+mn-ea"/>
                <a:cs typeface="+mn-cs"/>
              </a:rPr>
              <a:t>the churn likelihood.</a:t>
            </a:r>
          </a:p>
          <a:p>
            <a:endParaRPr lang="en-US" dirty="0"/>
          </a:p>
        </p:txBody>
      </p:sp>
      <p:sp>
        <p:nvSpPr>
          <p:cNvPr id="4" name="Slide Number Placeholder 3"/>
          <p:cNvSpPr>
            <a:spLocks noGrp="1"/>
          </p:cNvSpPr>
          <p:nvPr>
            <p:ph type="sldNum" sz="quarter" idx="5"/>
          </p:nvPr>
        </p:nvSpPr>
        <p:spPr/>
        <p:txBody>
          <a:bodyPr/>
          <a:lstStyle/>
          <a:p>
            <a:fld id="{27071DB1-053D-46AE-9B5A-7FC70BBFB3CE}" type="slidenum">
              <a:rPr lang="en-US" smtClean="0"/>
              <a:t>8</a:t>
            </a:fld>
            <a:endParaRPr lang="en-US"/>
          </a:p>
        </p:txBody>
      </p:sp>
    </p:spTree>
    <p:extLst>
      <p:ext uri="{BB962C8B-B14F-4D97-AF65-F5344CB8AC3E}">
        <p14:creationId xmlns:p14="http://schemas.microsoft.com/office/powerpoint/2010/main" val="122142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Raghav can you write this slide?</a:t>
            </a:r>
          </a:p>
        </p:txBody>
      </p:sp>
      <p:sp>
        <p:nvSpPr>
          <p:cNvPr id="4" name="Slide Number Placeholder 3"/>
          <p:cNvSpPr>
            <a:spLocks noGrp="1"/>
          </p:cNvSpPr>
          <p:nvPr>
            <p:ph type="sldNum" sz="quarter" idx="5"/>
          </p:nvPr>
        </p:nvSpPr>
        <p:spPr/>
        <p:txBody>
          <a:bodyPr/>
          <a:lstStyle/>
          <a:p>
            <a:fld id="{27071DB1-053D-46AE-9B5A-7FC70BBFB3CE}" type="slidenum">
              <a:rPr lang="en-US" smtClean="0"/>
              <a:t>9</a:t>
            </a:fld>
            <a:endParaRPr lang="en-US"/>
          </a:p>
        </p:txBody>
      </p:sp>
    </p:spTree>
    <p:extLst>
      <p:ext uri="{BB962C8B-B14F-4D97-AF65-F5344CB8AC3E}">
        <p14:creationId xmlns:p14="http://schemas.microsoft.com/office/powerpoint/2010/main" val="4038011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D7061D-6517-48D9-BF7E-A65086A3BC7B}"/>
              </a:ext>
            </a:extLst>
          </p:cNvPr>
          <p:cNvSpPr/>
          <p:nvPr userDrawn="1"/>
        </p:nvSpPr>
        <p:spPr>
          <a:xfrm>
            <a:off x="695664" y="1541834"/>
            <a:ext cx="7772400" cy="1461852"/>
          </a:xfrm>
          <a:prstGeom prst="rect">
            <a:avLst/>
          </a:prstGeom>
          <a:solidFill>
            <a:srgbClr val="E3E9EF">
              <a:alpha val="35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05438"/>
            <a:ext cx="7772400" cy="2387600"/>
          </a:xfrm>
        </p:spPr>
        <p:txBody>
          <a:bodyPr anchor="b">
            <a:normAutofit/>
          </a:bodyPr>
          <a:lstStyle>
            <a:lvl1pPr algn="ctr">
              <a:defRPr sz="4600"/>
            </a:lvl1pPr>
          </a:lstStyle>
          <a:p>
            <a:r>
              <a:rPr lang="en-US" dirty="0"/>
              <a:t>Click to edit Master title style</a:t>
            </a:r>
          </a:p>
        </p:txBody>
      </p:sp>
      <p:sp>
        <p:nvSpPr>
          <p:cNvPr id="3" name="Subtitle 2"/>
          <p:cNvSpPr>
            <a:spLocks noGrp="1"/>
          </p:cNvSpPr>
          <p:nvPr>
            <p:ph type="subTitle" idx="1"/>
          </p:nvPr>
        </p:nvSpPr>
        <p:spPr>
          <a:xfrm>
            <a:off x="1143000" y="278511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9" name="Footer Placeholder 5">
            <a:extLst>
              <a:ext uri="{FF2B5EF4-FFF2-40B4-BE49-F238E27FC236}">
                <a16:creationId xmlns:a16="http://schemas.microsoft.com/office/drawing/2014/main" id="{5FA069F7-AEA1-4B59-94FD-01611E9A66BF}"/>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26310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RMP Data-Driven Research Challenge</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44831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RMP Data-Driven Research Challenge</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0594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cxnSp>
        <p:nvCxnSpPr>
          <p:cNvPr id="7" name="Straight Connector 6">
            <a:extLst>
              <a:ext uri="{FF2B5EF4-FFF2-40B4-BE49-F238E27FC236}">
                <a16:creationId xmlns:a16="http://schemas.microsoft.com/office/drawing/2014/main" id="{7FB7FB44-C771-411B-92E2-DE3B48B402D1}"/>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2D48E4-DD82-4D47-89FC-46C3D460284E}"/>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5">
            <a:extLst>
              <a:ext uri="{FF2B5EF4-FFF2-40B4-BE49-F238E27FC236}">
                <a16:creationId xmlns:a16="http://schemas.microsoft.com/office/drawing/2014/main" id="{61A82CE6-3C2F-4D32-BC14-6C7A8AD76F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166234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830254"/>
            <a:ext cx="7886700" cy="853810"/>
          </a:xfrm>
          <a:solidFill>
            <a:srgbClr val="E3E9EF">
              <a:alpha val="35000"/>
            </a:srgbClr>
          </a:solidFill>
          <a:ln w="38100">
            <a:solidFill>
              <a:schemeClr val="bg1"/>
            </a:solidFill>
          </a:ln>
        </p:spPr>
        <p:txBody>
          <a:bodyPr anchor="b">
            <a:normAutofit/>
          </a:bodyPr>
          <a:lstStyle>
            <a:lvl1pPr>
              <a:defRPr sz="4200" b="1"/>
            </a:lvl1pPr>
          </a:lstStyle>
          <a:p>
            <a:r>
              <a:rPr lang="en-US" dirty="0"/>
              <a:t>Click to edit Master title style</a:t>
            </a:r>
          </a:p>
        </p:txBody>
      </p:sp>
      <p:sp>
        <p:nvSpPr>
          <p:cNvPr id="3" name="Text Placeholder 2"/>
          <p:cNvSpPr>
            <a:spLocks noGrp="1"/>
          </p:cNvSpPr>
          <p:nvPr>
            <p:ph type="body" idx="1"/>
          </p:nvPr>
        </p:nvSpPr>
        <p:spPr>
          <a:xfrm>
            <a:off x="623888" y="2913798"/>
            <a:ext cx="7886700" cy="1931158"/>
          </a:xfrm>
          <a:solidFill>
            <a:schemeClr val="bg1">
              <a:alpha val="35000"/>
            </a:schemeClr>
          </a:solidFill>
        </p:spPr>
        <p:txBody>
          <a:bodyPr tIns="182880" bIns="182880" anchor="ctr" anchorCtr="0"/>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05901FA-2A38-44CC-AC05-D8A1C1E6BF05}" type="slidenum">
              <a:rPr lang="en-US" smtClean="0"/>
              <a:t>‹#›</a:t>
            </a:fld>
            <a:endParaRPr lang="en-US"/>
          </a:p>
        </p:txBody>
      </p:sp>
      <p:sp>
        <p:nvSpPr>
          <p:cNvPr id="12" name="Footer Placeholder 5">
            <a:extLst>
              <a:ext uri="{FF2B5EF4-FFF2-40B4-BE49-F238E27FC236}">
                <a16:creationId xmlns:a16="http://schemas.microsoft.com/office/drawing/2014/main" id="{84966C40-46F7-43D5-8860-569505DD2E44}"/>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412344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8417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RMP Data-Driven Research Challenge</a:t>
            </a:r>
          </a:p>
        </p:txBody>
      </p:sp>
      <p:sp>
        <p:nvSpPr>
          <p:cNvPr id="9" name="Slide Number Placeholder 8"/>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6491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705901FA-2A38-44CC-AC05-D8A1C1E6BF05}" type="slidenum">
              <a:rPr lang="en-US" smtClean="0"/>
              <a:t>‹#›</a:t>
            </a:fld>
            <a:endParaRPr lang="en-US"/>
          </a:p>
        </p:txBody>
      </p:sp>
      <p:cxnSp>
        <p:nvCxnSpPr>
          <p:cNvPr id="6" name="Straight Connector 5">
            <a:extLst>
              <a:ext uri="{FF2B5EF4-FFF2-40B4-BE49-F238E27FC236}">
                <a16:creationId xmlns:a16="http://schemas.microsoft.com/office/drawing/2014/main" id="{E7F5FBB1-4928-4E9D-9DB6-EF80CA07FC99}"/>
              </a:ext>
            </a:extLst>
          </p:cNvPr>
          <p:cNvCxnSpPr/>
          <p:nvPr userDrawn="1"/>
        </p:nvCxnSpPr>
        <p:spPr>
          <a:xfrm>
            <a:off x="685800" y="547710"/>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613F5E-04A5-4ABA-9248-001EB377C8BC}"/>
              </a:ext>
            </a:extLst>
          </p:cNvPr>
          <p:cNvCxnSpPr/>
          <p:nvPr userDrawn="1"/>
        </p:nvCxnSpPr>
        <p:spPr>
          <a:xfrm>
            <a:off x="685032" y="1475265"/>
            <a:ext cx="7772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ooter Placeholder 5">
            <a:extLst>
              <a:ext uri="{FF2B5EF4-FFF2-40B4-BE49-F238E27FC236}">
                <a16:creationId xmlns:a16="http://schemas.microsoft.com/office/drawing/2014/main" id="{E343CD99-9A38-404B-905D-00E2D0B37B85}"/>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119708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5901FA-2A38-44CC-AC05-D8A1C1E6BF05}" type="slidenum">
              <a:rPr lang="en-US" smtClean="0"/>
              <a:t>‹#›</a:t>
            </a:fld>
            <a:endParaRPr lang="en-US"/>
          </a:p>
        </p:txBody>
      </p:sp>
      <p:sp>
        <p:nvSpPr>
          <p:cNvPr id="5" name="Footer Placeholder 5">
            <a:extLst>
              <a:ext uri="{FF2B5EF4-FFF2-40B4-BE49-F238E27FC236}">
                <a16:creationId xmlns:a16="http://schemas.microsoft.com/office/drawing/2014/main" id="{BB822D2C-26F0-4D38-B3F5-534F7EDA490B}"/>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127813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RMP Data-Driven Research Challenge</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134113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RMP Data-Driven Research Challenge</a:t>
            </a:r>
          </a:p>
        </p:txBody>
      </p:sp>
      <p:sp>
        <p:nvSpPr>
          <p:cNvPr id="7" name="Slide Number Placeholder 6"/>
          <p:cNvSpPr>
            <a:spLocks noGrp="1"/>
          </p:cNvSpPr>
          <p:nvPr>
            <p:ph type="sldNum" sz="quarter" idx="12"/>
          </p:nvPr>
        </p:nvSpPr>
        <p:spPr/>
        <p:txBody>
          <a:bodyPr/>
          <a:lstStyle/>
          <a:p>
            <a:fld id="{705901FA-2A38-44CC-AC05-D8A1C1E6BF05}" type="slidenum">
              <a:rPr lang="en-US" smtClean="0"/>
              <a:t>‹#›</a:t>
            </a:fld>
            <a:endParaRPr lang="en-US"/>
          </a:p>
        </p:txBody>
      </p:sp>
    </p:spTree>
    <p:extLst>
      <p:ext uri="{BB962C8B-B14F-4D97-AF65-F5344CB8AC3E}">
        <p14:creationId xmlns:p14="http://schemas.microsoft.com/office/powerpoint/2010/main" val="208261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RMP Data-Driven Research Challenge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901FA-2A38-44CC-AC05-D8A1C1E6BF05}" type="slidenum">
              <a:rPr lang="en-US" smtClean="0"/>
              <a:t>‹#›</a:t>
            </a:fld>
            <a:endParaRPr lang="en-US"/>
          </a:p>
        </p:txBody>
      </p:sp>
    </p:spTree>
    <p:extLst>
      <p:ext uri="{BB962C8B-B14F-4D97-AF65-F5344CB8AC3E}">
        <p14:creationId xmlns:p14="http://schemas.microsoft.com/office/powerpoint/2010/main" val="22594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apers.ssrn.com/sol3/papers.cfm?abstract_id=3871915" TargetMode="External"/><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hyperlink" Target="mailto:rs3566@columbia.edu" TargetMode="External"/><Relationship Id="rId4" Type="http://schemas.openxmlformats.org/officeDocument/2006/relationships/hyperlink" Target="mailto:mhamilton@katz.pitt.edu"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E054-6BC0-4FDD-B359-7288E6E41E12}"/>
              </a:ext>
            </a:extLst>
          </p:cNvPr>
          <p:cNvSpPr>
            <a:spLocks noGrp="1"/>
          </p:cNvSpPr>
          <p:nvPr>
            <p:ph type="ctrTitle"/>
          </p:nvPr>
        </p:nvSpPr>
        <p:spPr>
          <a:xfrm>
            <a:off x="326116" y="1197075"/>
            <a:ext cx="8245272" cy="1612380"/>
          </a:xfrm>
        </p:spPr>
        <p:txBody>
          <a:bodyPr>
            <a:normAutofit/>
          </a:bodyPr>
          <a:lstStyle/>
          <a:p>
            <a:pPr>
              <a:lnSpc>
                <a:spcPct val="100000"/>
              </a:lnSpc>
              <a:spcBef>
                <a:spcPts val="3000"/>
              </a:spcBef>
              <a:spcAft>
                <a:spcPts val="1200"/>
              </a:spcAft>
            </a:pPr>
            <a:r>
              <a:rPr lang="en-US" sz="3200" dirty="0"/>
              <a:t>Churning while Learning: Maximizing User Engagement in a Recommendation System</a:t>
            </a:r>
          </a:p>
        </p:txBody>
      </p:sp>
      <p:sp>
        <p:nvSpPr>
          <p:cNvPr id="5" name="TextBox 4">
            <a:extLst>
              <a:ext uri="{FF2B5EF4-FFF2-40B4-BE49-F238E27FC236}">
                <a16:creationId xmlns:a16="http://schemas.microsoft.com/office/drawing/2014/main" id="{9800F137-EF63-4D7B-B4D0-8B22D997918D}"/>
              </a:ext>
            </a:extLst>
          </p:cNvPr>
          <p:cNvSpPr txBox="1"/>
          <p:nvPr/>
        </p:nvSpPr>
        <p:spPr>
          <a:xfrm>
            <a:off x="1984815" y="4491002"/>
            <a:ext cx="5221302" cy="1615827"/>
          </a:xfrm>
          <a:prstGeom prst="rect">
            <a:avLst/>
          </a:prstGeom>
          <a:noFill/>
        </p:spPr>
        <p:txBody>
          <a:bodyPr wrap="none" rtlCol="0">
            <a:spAutoFit/>
          </a:bodyPr>
          <a:lstStyle/>
          <a:p>
            <a:pPr algn="ctr"/>
            <a:endParaRPr lang="en-US" sz="2000" dirty="0"/>
          </a:p>
          <a:p>
            <a:pPr algn="ctr"/>
            <a:endParaRPr lang="en-US" dirty="0"/>
          </a:p>
          <a:p>
            <a:pPr algn="ctr"/>
            <a:endParaRPr lang="en-US" dirty="0"/>
          </a:p>
          <a:p>
            <a:pPr algn="ctr"/>
            <a:endParaRPr lang="en-US" dirty="0"/>
          </a:p>
          <a:p>
            <a:pPr algn="ctr"/>
            <a:r>
              <a:rPr lang="en-US" sz="2000" b="1" dirty="0"/>
              <a:t>2020 RMP Data-Driven Research Challenge</a:t>
            </a:r>
          </a:p>
          <a:p>
            <a:pPr algn="ctr"/>
            <a:r>
              <a:rPr lang="en-US" sz="500" dirty="0"/>
              <a:t> </a:t>
            </a:r>
            <a:endParaRPr lang="en-US" sz="2000" dirty="0"/>
          </a:p>
        </p:txBody>
      </p:sp>
      <p:sp>
        <p:nvSpPr>
          <p:cNvPr id="9" name="Rectangle 8">
            <a:extLst>
              <a:ext uri="{FF2B5EF4-FFF2-40B4-BE49-F238E27FC236}">
                <a16:creationId xmlns:a16="http://schemas.microsoft.com/office/drawing/2014/main" id="{1EAD5053-EAE3-47CC-B0EA-F8D2A7641996}"/>
              </a:ext>
            </a:extLst>
          </p:cNvPr>
          <p:cNvSpPr/>
          <p:nvPr/>
        </p:nvSpPr>
        <p:spPr>
          <a:xfrm>
            <a:off x="216049" y="3126818"/>
            <a:ext cx="8465406" cy="430887"/>
          </a:xfrm>
          <a:prstGeom prst="rect">
            <a:avLst/>
          </a:prstGeom>
        </p:spPr>
        <p:txBody>
          <a:bodyPr wrap="square">
            <a:spAutoFit/>
          </a:bodyPr>
          <a:lstStyle/>
          <a:p>
            <a:pPr algn="ctr"/>
            <a:r>
              <a:rPr lang="en-US" sz="2200" b="1" dirty="0"/>
              <a:t>Michael L. Hamilton and </a:t>
            </a:r>
            <a:r>
              <a:rPr lang="en-US" sz="2200" b="1" dirty="0">
                <a:solidFill>
                  <a:srgbClr val="00592F"/>
                </a:solidFill>
              </a:rPr>
              <a:t>Raghav Singal</a:t>
            </a: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0" b="100000" l="500" r="100000"/>
                    </a14:imgEffect>
                  </a14:imgLayer>
                </a14:imgProps>
              </a:ext>
              <a:ext uri="{28A0092B-C50C-407E-A947-70E740481C1C}">
                <a14:useLocalDpi xmlns:a14="http://schemas.microsoft.com/office/drawing/2010/main" val="0"/>
              </a:ext>
            </a:extLst>
          </a:blip>
          <a:stretch>
            <a:fillRect/>
          </a:stretch>
        </p:blipFill>
        <p:spPr>
          <a:xfrm>
            <a:off x="2355273" y="3673493"/>
            <a:ext cx="1635018" cy="1635018"/>
          </a:xfrm>
          <a:prstGeom prst="rect">
            <a:avLst/>
          </a:prstGeom>
        </p:spPr>
      </p:pic>
      <p:pic>
        <p:nvPicPr>
          <p:cNvPr id="7" name="Picture 6" descr="A green and white logo&#10;&#10;Description automatically generated with low confidence">
            <a:extLst>
              <a:ext uri="{FF2B5EF4-FFF2-40B4-BE49-F238E27FC236}">
                <a16:creationId xmlns:a16="http://schemas.microsoft.com/office/drawing/2014/main" id="{F5676491-B971-D84F-9C02-701279408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9747" y="4012301"/>
            <a:ext cx="2489236" cy="991385"/>
          </a:xfrm>
          <a:prstGeom prst="rect">
            <a:avLst/>
          </a:prstGeom>
        </p:spPr>
      </p:pic>
    </p:spTree>
    <p:extLst>
      <p:ext uri="{BB962C8B-B14F-4D97-AF65-F5344CB8AC3E}">
        <p14:creationId xmlns:p14="http://schemas.microsoft.com/office/powerpoint/2010/main" val="87427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Two Period Model: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2" name="Rectangle 11">
            <a:extLst>
              <a:ext uri="{FF2B5EF4-FFF2-40B4-BE49-F238E27FC236}">
                <a16:creationId xmlns:a16="http://schemas.microsoft.com/office/drawing/2014/main" id="{38E33F19-004B-234D-9178-1D3D62B97324}"/>
              </a:ext>
            </a:extLst>
          </p:cNvPr>
          <p:cNvSpPr/>
          <p:nvPr/>
        </p:nvSpPr>
        <p:spPr>
          <a:xfrm>
            <a:off x="628649" y="1683207"/>
            <a:ext cx="7975523" cy="1908215"/>
          </a:xfrm>
          <a:prstGeom prst="rect">
            <a:avLst/>
          </a:prstGeom>
        </p:spPr>
        <p:txBody>
          <a:bodyPr wrap="square">
            <a:spAutoFit/>
          </a:bodyPr>
          <a:lstStyle/>
          <a:p>
            <a:pPr>
              <a:spcAft>
                <a:spcPts val="600"/>
              </a:spcAft>
            </a:pPr>
            <a:r>
              <a:rPr lang="en-US" dirty="0">
                <a:solidFill>
                  <a:schemeClr val="tx2"/>
                </a:solidFill>
              </a:rPr>
              <a:t>Building on our data observations we build a model capturing two key features with the goal of optimizing long-term engagement.</a:t>
            </a:r>
          </a:p>
          <a:p>
            <a:pPr marL="342900" indent="-342900">
              <a:spcAft>
                <a:spcPts val="600"/>
              </a:spcAft>
              <a:buBlip>
                <a:blip r:embed="rId3"/>
              </a:buBlip>
            </a:pPr>
            <a:r>
              <a:rPr lang="en-US" dirty="0">
                <a:solidFill>
                  <a:schemeClr val="tx2"/>
                </a:solidFill>
              </a:rPr>
              <a:t>Consider a single new card being added to marketplace with exogenous budget for exploration </a:t>
            </a:r>
            <a:r>
              <a:rPr lang="en-US" b="1" dirty="0"/>
              <a:t>B</a:t>
            </a:r>
            <a:r>
              <a:rPr lang="en-US" dirty="0">
                <a:solidFill>
                  <a:schemeClr val="tx2"/>
                </a:solidFill>
              </a:rPr>
              <a:t>. </a:t>
            </a:r>
          </a:p>
          <a:p>
            <a:pPr marL="342900" indent="-342900">
              <a:spcAft>
                <a:spcPts val="600"/>
              </a:spcAft>
              <a:buBlip>
                <a:blip r:embed="rId3"/>
              </a:buBlip>
            </a:pPr>
            <a:r>
              <a:rPr lang="en-US" dirty="0">
                <a:solidFill>
                  <a:schemeClr val="tx2"/>
                </a:solidFill>
              </a:rPr>
              <a:t>User of </a:t>
            </a:r>
            <a:r>
              <a:rPr lang="en-US" b="1" dirty="0"/>
              <a:t>type </a:t>
            </a:r>
            <a:r>
              <a:rPr lang="en-US" b="1" i="1" dirty="0"/>
              <a:t>k</a:t>
            </a:r>
            <a:r>
              <a:rPr lang="en-US" dirty="0">
                <a:solidFill>
                  <a:schemeClr val="tx2"/>
                </a:solidFill>
              </a:rPr>
              <a:t> is defined by a pair (</a:t>
            </a:r>
            <a:r>
              <a:rPr lang="en-US" b="1" dirty="0" err="1"/>
              <a:t>q</a:t>
            </a:r>
            <a:r>
              <a:rPr lang="en-US" b="1" baseline="-25000" dirty="0" err="1"/>
              <a:t>k</a:t>
            </a:r>
            <a:r>
              <a:rPr lang="en-US" b="1" baseline="-25000" dirty="0"/>
              <a:t> </a:t>
            </a:r>
            <a:r>
              <a:rPr lang="en-US" b="1" dirty="0"/>
              <a:t>, 𝛿</a:t>
            </a:r>
            <a:r>
              <a:rPr lang="en-US" b="1" baseline="-25000" dirty="0"/>
              <a:t>k</a:t>
            </a:r>
            <a:r>
              <a:rPr lang="en-US" dirty="0">
                <a:solidFill>
                  <a:schemeClr val="tx2"/>
                </a:solidFill>
              </a:rPr>
              <a:t>) where </a:t>
            </a:r>
            <a:r>
              <a:rPr lang="en-US" b="1" dirty="0"/>
              <a:t>q</a:t>
            </a:r>
            <a:r>
              <a:rPr lang="en-US" dirty="0">
                <a:solidFill>
                  <a:schemeClr val="tx2"/>
                </a:solidFill>
              </a:rPr>
              <a:t> is base churn rate and </a:t>
            </a:r>
            <a:r>
              <a:rPr lang="en-US" b="1" dirty="0"/>
              <a:t>𝛿</a:t>
            </a:r>
            <a:r>
              <a:rPr lang="en-US" dirty="0">
                <a:solidFill>
                  <a:schemeClr val="tx2"/>
                </a:solidFill>
              </a:rPr>
              <a:t> is increase in churn rate if they don’t interact with recommendation.</a:t>
            </a:r>
          </a:p>
        </p:txBody>
      </p:sp>
      <p:pic>
        <p:nvPicPr>
          <p:cNvPr id="13" name="Picture 12">
            <a:extLst>
              <a:ext uri="{FF2B5EF4-FFF2-40B4-BE49-F238E27FC236}">
                <a16:creationId xmlns:a16="http://schemas.microsoft.com/office/drawing/2014/main" id="{3D19164E-FED3-A140-935A-DAFDC76B64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3800" y="3627737"/>
            <a:ext cx="4696413" cy="2781622"/>
          </a:xfrm>
          <a:prstGeom prst="rect">
            <a:avLst/>
          </a:prstGeom>
        </p:spPr>
      </p:pic>
      <p:grpSp>
        <p:nvGrpSpPr>
          <p:cNvPr id="5" name="Group 4">
            <a:extLst>
              <a:ext uri="{FF2B5EF4-FFF2-40B4-BE49-F238E27FC236}">
                <a16:creationId xmlns:a16="http://schemas.microsoft.com/office/drawing/2014/main" id="{BC0B5541-5DEE-6F4A-A9E6-76AA61C3DAB6}"/>
              </a:ext>
            </a:extLst>
          </p:cNvPr>
          <p:cNvGrpSpPr/>
          <p:nvPr/>
        </p:nvGrpSpPr>
        <p:grpSpPr>
          <a:xfrm>
            <a:off x="425859" y="5889305"/>
            <a:ext cx="2949226" cy="683219"/>
            <a:chOff x="425859" y="5889305"/>
            <a:chExt cx="2949226" cy="683219"/>
          </a:xfrm>
        </p:grpSpPr>
        <p:sp>
          <p:nvSpPr>
            <p:cNvPr id="10" name="TextBox 9">
              <a:extLst>
                <a:ext uri="{FF2B5EF4-FFF2-40B4-BE49-F238E27FC236}">
                  <a16:creationId xmlns:a16="http://schemas.microsoft.com/office/drawing/2014/main" id="{399F8735-3788-7B45-B55F-B821F1FF2D17}"/>
                </a:ext>
              </a:extLst>
            </p:cNvPr>
            <p:cNvSpPr txBox="1"/>
            <p:nvPr/>
          </p:nvSpPr>
          <p:spPr>
            <a:xfrm>
              <a:off x="425859" y="5987749"/>
              <a:ext cx="2625256" cy="584775"/>
            </a:xfrm>
            <a:prstGeom prst="rect">
              <a:avLst/>
            </a:prstGeom>
            <a:noFill/>
          </p:spPr>
          <p:txBody>
            <a:bodyPr wrap="square" rtlCol="0">
              <a:spAutoFit/>
            </a:bodyPr>
            <a:lstStyle/>
            <a:p>
              <a:r>
                <a:rPr lang="en-US" sz="1600" dirty="0">
                  <a:solidFill>
                    <a:srgbClr val="FF0000"/>
                  </a:solidFill>
                </a:rPr>
                <a:t>Platform can show new card or some old one</a:t>
              </a:r>
            </a:p>
          </p:txBody>
        </p:sp>
        <p:cxnSp>
          <p:nvCxnSpPr>
            <p:cNvPr id="11" name="Straight Arrow Connector 10">
              <a:extLst>
                <a:ext uri="{FF2B5EF4-FFF2-40B4-BE49-F238E27FC236}">
                  <a16:creationId xmlns:a16="http://schemas.microsoft.com/office/drawing/2014/main" id="{7B76EF78-3FD0-504A-BBC1-53A36FE59CDA}"/>
                </a:ext>
              </a:extLst>
            </p:cNvPr>
            <p:cNvCxnSpPr>
              <a:cxnSpLocks/>
            </p:cNvCxnSpPr>
            <p:nvPr/>
          </p:nvCxnSpPr>
          <p:spPr>
            <a:xfrm flipV="1">
              <a:off x="2712477" y="5889305"/>
              <a:ext cx="662608" cy="3908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975601EE-8914-DB43-BE28-8295BC6FEAE1}"/>
              </a:ext>
            </a:extLst>
          </p:cNvPr>
          <p:cNvGrpSpPr/>
          <p:nvPr/>
        </p:nvGrpSpPr>
        <p:grpSpPr>
          <a:xfrm>
            <a:off x="6770214" y="4397273"/>
            <a:ext cx="2279657" cy="1452272"/>
            <a:chOff x="6770214" y="4397273"/>
            <a:chExt cx="2279657" cy="1452272"/>
          </a:xfrm>
        </p:grpSpPr>
        <p:sp>
          <p:nvSpPr>
            <p:cNvPr id="19" name="TextBox 18">
              <a:extLst>
                <a:ext uri="{FF2B5EF4-FFF2-40B4-BE49-F238E27FC236}">
                  <a16:creationId xmlns:a16="http://schemas.microsoft.com/office/drawing/2014/main" id="{D4BF9FCD-96B5-4045-9BA6-48D7E7292385}"/>
                </a:ext>
              </a:extLst>
            </p:cNvPr>
            <p:cNvSpPr txBox="1"/>
            <p:nvPr/>
          </p:nvSpPr>
          <p:spPr>
            <a:xfrm>
              <a:off x="7052728" y="5018548"/>
              <a:ext cx="1997143" cy="830997"/>
            </a:xfrm>
            <a:prstGeom prst="rect">
              <a:avLst/>
            </a:prstGeom>
            <a:noFill/>
          </p:spPr>
          <p:txBody>
            <a:bodyPr wrap="square" rtlCol="0">
              <a:spAutoFit/>
            </a:bodyPr>
            <a:lstStyle/>
            <a:p>
              <a:r>
                <a:rPr lang="en-US" sz="1600" dirty="0">
                  <a:solidFill>
                    <a:srgbClr val="FF0000"/>
                  </a:solidFill>
                </a:rPr>
                <a:t>Only two-stages. Obj to maximize clicks in stage 1&amp;2</a:t>
              </a:r>
            </a:p>
          </p:txBody>
        </p:sp>
        <p:cxnSp>
          <p:nvCxnSpPr>
            <p:cNvPr id="20" name="Straight Arrow Connector 19">
              <a:extLst>
                <a:ext uri="{FF2B5EF4-FFF2-40B4-BE49-F238E27FC236}">
                  <a16:creationId xmlns:a16="http://schemas.microsoft.com/office/drawing/2014/main" id="{E35311B6-575E-7B4A-8F27-85553C743065}"/>
                </a:ext>
              </a:extLst>
            </p:cNvPr>
            <p:cNvCxnSpPr>
              <a:cxnSpLocks/>
              <a:stCxn id="19" idx="1"/>
            </p:cNvCxnSpPr>
            <p:nvPr/>
          </p:nvCxnSpPr>
          <p:spPr>
            <a:xfrm flipH="1">
              <a:off x="6770214" y="5434047"/>
              <a:ext cx="282514" cy="290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6D1C86-1898-714F-8956-6EA98CA0A336}"/>
                </a:ext>
              </a:extLst>
            </p:cNvPr>
            <p:cNvCxnSpPr>
              <a:cxnSpLocks/>
              <a:stCxn id="19" idx="1"/>
            </p:cNvCxnSpPr>
            <p:nvPr/>
          </p:nvCxnSpPr>
          <p:spPr>
            <a:xfrm flipH="1" flipV="1">
              <a:off x="6770214" y="4397273"/>
              <a:ext cx="282514" cy="10367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397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Two Period Model: Platform</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pic>
        <p:nvPicPr>
          <p:cNvPr id="5" name="Picture 4" descr="Diagram&#10;&#10;Description automatically generated">
            <a:extLst>
              <a:ext uri="{FF2B5EF4-FFF2-40B4-BE49-F238E27FC236}">
                <a16:creationId xmlns:a16="http://schemas.microsoft.com/office/drawing/2014/main" id="{4925A225-2645-C34F-BC0D-62684CB74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41" y="3825273"/>
            <a:ext cx="7570118" cy="1555763"/>
          </a:xfrm>
          <a:prstGeom prst="rect">
            <a:avLst/>
          </a:prstGeom>
        </p:spPr>
      </p:pic>
      <p:sp>
        <p:nvSpPr>
          <p:cNvPr id="8" name="TextBox 7">
            <a:extLst>
              <a:ext uri="{FF2B5EF4-FFF2-40B4-BE49-F238E27FC236}">
                <a16:creationId xmlns:a16="http://schemas.microsoft.com/office/drawing/2014/main" id="{F62AE1AF-7211-D143-8ECD-36605A75F8B9}"/>
              </a:ext>
            </a:extLst>
          </p:cNvPr>
          <p:cNvSpPr txBox="1"/>
          <p:nvPr/>
        </p:nvSpPr>
        <p:spPr>
          <a:xfrm>
            <a:off x="825458" y="5143571"/>
            <a:ext cx="8053497" cy="1862048"/>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sz="2000" b="1" dirty="0"/>
          </a:p>
          <a:p>
            <a:pPr marL="342900" indent="-342900">
              <a:buBlip>
                <a:blip r:embed="rId4"/>
              </a:buBlip>
            </a:pPr>
            <a:r>
              <a:rPr lang="en-US" dirty="0">
                <a:solidFill>
                  <a:schemeClr val="tx2"/>
                </a:solidFill>
              </a:rPr>
              <a:t>This model is minimal to capture the interaction between experimentation and the first impression effect.</a:t>
            </a:r>
          </a:p>
          <a:p>
            <a:pPr marL="342900" indent="-342900">
              <a:buBlip>
                <a:blip r:embed="rId4"/>
              </a:buBlip>
            </a:pPr>
            <a:r>
              <a:rPr lang="en-US" dirty="0">
                <a:solidFill>
                  <a:schemeClr val="tx2"/>
                </a:solidFill>
              </a:rPr>
              <a:t>Likely conservative as stage 2 is one click and not whole lifetime.</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4A27FC5-86A4-CD41-9C6C-9FB1C7E444D3}"/>
                  </a:ext>
                </a:extLst>
              </p:cNvPr>
              <p:cNvSpPr/>
              <p:nvPr/>
            </p:nvSpPr>
            <p:spPr>
              <a:xfrm>
                <a:off x="628650" y="1683207"/>
                <a:ext cx="7886700" cy="2339102"/>
              </a:xfrm>
              <a:prstGeom prst="rect">
                <a:avLst/>
              </a:prstGeom>
            </p:spPr>
            <p:txBody>
              <a:bodyPr wrap="square">
                <a:spAutoFit/>
              </a:bodyPr>
              <a:lstStyle/>
              <a:p>
                <a:pPr>
                  <a:spcAft>
                    <a:spcPts val="600"/>
                  </a:spcAft>
                </a:pPr>
                <a:r>
                  <a:rPr lang="en-US" dirty="0">
                    <a:solidFill>
                      <a:schemeClr val="tx2"/>
                    </a:solidFill>
                  </a:rPr>
                  <a:t>Building on our data observations we build a model capturing two key features with the goal of optimizing long-term engagement.</a:t>
                </a:r>
              </a:p>
              <a:p>
                <a:pPr marL="342900" indent="-342900">
                  <a:spcAft>
                    <a:spcPts val="600"/>
                  </a:spcAft>
                  <a:buBlip>
                    <a:blip r:embed="rId4"/>
                  </a:buBlip>
                </a:pPr>
                <a:r>
                  <a:rPr lang="en-US" dirty="0">
                    <a:solidFill>
                      <a:schemeClr val="tx2"/>
                    </a:solidFill>
                  </a:rPr>
                  <a:t>The platform observes a market of users defined by types  {    }</a:t>
                </a:r>
              </a:p>
              <a:p>
                <a:pPr marL="342900" indent="-342900">
                  <a:spcAft>
                    <a:spcPts val="600"/>
                  </a:spcAft>
                  <a:buBlip>
                    <a:blip r:embed="rId4"/>
                  </a:buBlip>
                </a:pPr>
                <a:r>
                  <a:rPr lang="en-US" dirty="0">
                    <a:solidFill>
                      <a:schemeClr val="tx2"/>
                    </a:solidFill>
                  </a:rPr>
                  <a:t>New card has CTR </a:t>
                </a:r>
                <a:r>
                  <a:rPr lang="en-US" b="1" dirty="0" err="1"/>
                  <a:t>p</a:t>
                </a:r>
                <a:r>
                  <a:rPr lang="en-US" b="1" baseline="-25000" dirty="0" err="1"/>
                  <a:t>new</a:t>
                </a:r>
                <a:r>
                  <a:rPr lang="en-US" baseline="-25000" dirty="0">
                    <a:solidFill>
                      <a:schemeClr val="tx2"/>
                    </a:solidFill>
                  </a:rPr>
                  <a:t> </a:t>
                </a:r>
                <a:r>
                  <a:rPr lang="en-US" dirty="0">
                    <a:solidFill>
                      <a:schemeClr val="tx2"/>
                    </a:solidFill>
                  </a:rPr>
                  <a:t>~ Beta, Old cards have CTR </a:t>
                </a:r>
                <a:r>
                  <a:rPr lang="en-US" b="1" dirty="0" err="1"/>
                  <a:t>p</a:t>
                </a:r>
                <a:r>
                  <a:rPr lang="en-US" b="1" baseline="-25000" dirty="0" err="1"/>
                  <a:t>old</a:t>
                </a:r>
                <a:endParaRPr lang="en-US" b="1" dirty="0"/>
              </a:p>
              <a:p>
                <a:pPr marL="342900" indent="-342900">
                  <a:spcAft>
                    <a:spcPts val="600"/>
                  </a:spcAft>
                  <a:buBlip>
                    <a:blip r:embed="rId4"/>
                  </a:buBlip>
                </a:pPr>
                <a:r>
                  <a:rPr lang="en-US" dirty="0">
                    <a:solidFill>
                      <a:schemeClr val="tx2"/>
                    </a:solidFill>
                  </a:rPr>
                  <a:t>Policy </a:t>
                </a:r>
                <a14:m>
                  <m:oMath xmlns:m="http://schemas.openxmlformats.org/officeDocument/2006/math">
                    <m:r>
                      <a:rPr lang="en-US" b="1" i="0" smtClean="0">
                        <a:solidFill>
                          <a:schemeClr val="tx1"/>
                        </a:solidFill>
                        <a:latin typeface="Cambria Math" panose="02040503050406030204" pitchFamily="18" charset="0"/>
                        <a:ea typeface="Cambria Math" panose="02040503050406030204" pitchFamily="18" charset="0"/>
                      </a:rPr>
                      <m:t>𝛑</m:t>
                    </m:r>
                  </m:oMath>
                </a14:m>
                <a:r>
                  <a:rPr lang="en-US" dirty="0">
                    <a:solidFill>
                      <a:schemeClr val="tx2"/>
                    </a:solidFill>
                  </a:rPr>
                  <a:t>: Stage 1 is experimentation, in Stage 2 platform shows card with highest expected CTR </a:t>
                </a:r>
                <a:r>
                  <a:rPr lang="en-US" b="1" dirty="0" err="1"/>
                  <a:t>p</a:t>
                </a:r>
                <a:r>
                  <a:rPr lang="en-US" b="1" baseline="30000" dirty="0" err="1"/>
                  <a:t>y</a:t>
                </a:r>
                <a:r>
                  <a:rPr lang="en-US" dirty="0">
                    <a:solidFill>
                      <a:schemeClr val="tx2"/>
                    </a:solidFill>
                  </a:rPr>
                  <a:t> = all new or all old.</a:t>
                </a:r>
              </a:p>
              <a:p>
                <a:pPr marL="342900" indent="-342900">
                  <a:buBlip>
                    <a:blip r:embed="rId4"/>
                  </a:buBlip>
                </a:pPr>
                <a:endParaRPr lang="en-US" dirty="0">
                  <a:solidFill>
                    <a:schemeClr val="tx2"/>
                  </a:solidFill>
                </a:endParaRPr>
              </a:p>
            </p:txBody>
          </p:sp>
        </mc:Choice>
        <mc:Fallback xmlns="">
          <p:sp>
            <p:nvSpPr>
              <p:cNvPr id="14" name="Rectangle 13">
                <a:extLst>
                  <a:ext uri="{FF2B5EF4-FFF2-40B4-BE49-F238E27FC236}">
                    <a16:creationId xmlns:a16="http://schemas.microsoft.com/office/drawing/2014/main" id="{B4A27FC5-86A4-CD41-9C6C-9FB1C7E444D3}"/>
                  </a:ext>
                </a:extLst>
              </p:cNvPr>
              <p:cNvSpPr>
                <a:spLocks noRot="1" noChangeAspect="1" noMove="1" noResize="1" noEditPoints="1" noAdjustHandles="1" noChangeArrowheads="1" noChangeShapeType="1" noTextEdit="1"/>
              </p:cNvSpPr>
              <p:nvPr/>
            </p:nvSpPr>
            <p:spPr>
              <a:xfrm>
                <a:off x="628650" y="1683207"/>
                <a:ext cx="7886700" cy="2339102"/>
              </a:xfrm>
              <a:prstGeom prst="rect">
                <a:avLst/>
              </a:prstGeom>
              <a:blipFill>
                <a:blip r:embed="rId5"/>
                <a:stretch>
                  <a:fillRect l="-643" t="-1081" r="-128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E335891-76A5-E345-95F6-1E93F8829AAE}"/>
              </a:ext>
            </a:extLst>
          </p:cNvPr>
          <p:cNvPicPr>
            <a:picLocks noChangeAspect="1"/>
          </p:cNvPicPr>
          <p:nvPr/>
        </p:nvPicPr>
        <p:blipFill>
          <a:blip r:embed="rId6"/>
          <a:stretch>
            <a:fillRect/>
          </a:stretch>
        </p:blipFill>
        <p:spPr>
          <a:xfrm>
            <a:off x="7048971" y="2387728"/>
            <a:ext cx="241300" cy="203200"/>
          </a:xfrm>
          <a:prstGeom prst="rect">
            <a:avLst/>
          </a:prstGeom>
        </p:spPr>
      </p:pic>
    </p:spTree>
    <p:extLst>
      <p:ext uri="{BB962C8B-B14F-4D97-AF65-F5344CB8AC3E}">
        <p14:creationId xmlns:p14="http://schemas.microsoft.com/office/powerpoint/2010/main" val="160971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Theoretical Results</a:t>
            </a:r>
          </a:p>
        </p:txBody>
      </p:sp>
      <p:sp>
        <p:nvSpPr>
          <p:cNvPr id="14" name="TextBox 13">
            <a:extLst>
              <a:ext uri="{FF2B5EF4-FFF2-40B4-BE49-F238E27FC236}">
                <a16:creationId xmlns:a16="http://schemas.microsoft.com/office/drawing/2014/main" id="{67B5EDE6-336E-E142-B6A5-1C4BF13B4285}"/>
              </a:ext>
            </a:extLst>
          </p:cNvPr>
          <p:cNvSpPr txBox="1"/>
          <p:nvPr/>
        </p:nvSpPr>
        <p:spPr>
          <a:xfrm>
            <a:off x="628650" y="1536404"/>
            <a:ext cx="7840280" cy="954107"/>
          </a:xfrm>
          <a:prstGeom prst="rect">
            <a:avLst/>
          </a:prstGeom>
          <a:noFill/>
        </p:spPr>
        <p:txBody>
          <a:bodyPr wrap="square" rtlCol="0">
            <a:spAutoFit/>
          </a:bodyPr>
          <a:lstStyle/>
          <a:p>
            <a:pPr>
              <a:spcBef>
                <a:spcPts val="1200"/>
              </a:spcBef>
              <a:spcAft>
                <a:spcPts val="600"/>
              </a:spcAft>
            </a:pPr>
            <a:r>
              <a:rPr lang="en-US" sz="2000" b="1" dirty="0"/>
              <a:t>Definition: </a:t>
            </a:r>
            <a:r>
              <a:rPr lang="en-US" dirty="0">
                <a:solidFill>
                  <a:schemeClr val="tx2"/>
                </a:solidFill>
              </a:rPr>
              <a:t>We define a users </a:t>
            </a:r>
            <a:r>
              <a:rPr lang="en-US" b="1" i="1" dirty="0">
                <a:solidFill>
                  <a:schemeClr val="accent6">
                    <a:lumMod val="75000"/>
                  </a:schemeClr>
                </a:solidFill>
              </a:rPr>
              <a:t>Experimentation Coefficient (EC) </a:t>
            </a:r>
            <a:r>
              <a:rPr lang="en-US" dirty="0">
                <a:solidFill>
                  <a:schemeClr val="tx2"/>
                </a:solidFill>
              </a:rPr>
              <a:t>as the expected difference in the probability of a stage 2 click from showing a new card versus an old card to the user in stage 1.</a:t>
            </a:r>
            <a:endParaRPr lang="en-US" sz="2000" b="1" i="1" baseline="-25000" dirty="0">
              <a:solidFill>
                <a:schemeClr val="accent6">
                  <a:lumMod val="50000"/>
                </a:schemeClr>
              </a:solidFill>
            </a:endParaRPr>
          </a:p>
        </p:txBody>
      </p:sp>
      <p:sp>
        <p:nvSpPr>
          <p:cNvPr id="37" name="Footer Placeholder 4">
            <a:extLst>
              <a:ext uri="{FF2B5EF4-FFF2-40B4-BE49-F238E27FC236}">
                <a16:creationId xmlns:a16="http://schemas.microsoft.com/office/drawing/2014/main" id="{525E5D47-A742-7448-994E-EAE3ADDB835E}"/>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40" name="TextBox 39">
            <a:extLst>
              <a:ext uri="{FF2B5EF4-FFF2-40B4-BE49-F238E27FC236}">
                <a16:creationId xmlns:a16="http://schemas.microsoft.com/office/drawing/2014/main" id="{664B8EE1-595E-374C-BEE1-2B72F4167307}"/>
              </a:ext>
            </a:extLst>
          </p:cNvPr>
          <p:cNvSpPr txBox="1"/>
          <p:nvPr/>
        </p:nvSpPr>
        <p:spPr>
          <a:xfrm>
            <a:off x="798955" y="4749146"/>
            <a:ext cx="7941394" cy="1308050"/>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3"/>
              </a:buBlip>
            </a:pPr>
            <a:r>
              <a:rPr lang="en-US" dirty="0">
                <a:solidFill>
                  <a:schemeClr val="tx2"/>
                </a:solidFill>
              </a:rPr>
              <a:t>ECs are easily computable from model primitives.</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41" name="Rectangle 40">
            <a:extLst>
              <a:ext uri="{FF2B5EF4-FFF2-40B4-BE49-F238E27FC236}">
                <a16:creationId xmlns:a16="http://schemas.microsoft.com/office/drawing/2014/main" id="{9E9A85DE-EC93-734C-9843-D3FB5E246E41}"/>
              </a:ext>
            </a:extLst>
          </p:cNvPr>
          <p:cNvSpPr/>
          <p:nvPr/>
        </p:nvSpPr>
        <p:spPr>
          <a:xfrm>
            <a:off x="628650" y="3098423"/>
            <a:ext cx="8028654"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10">
            <a:extLst>
              <a:ext uri="{FF2B5EF4-FFF2-40B4-BE49-F238E27FC236}">
                <a16:creationId xmlns:a16="http://schemas.microsoft.com/office/drawing/2014/main" id="{5A1FC327-FCB9-2B40-8762-297D358023BA}"/>
              </a:ext>
            </a:extLst>
          </p:cNvPr>
          <p:cNvSpPr>
            <a:spLocks noGrp="1"/>
          </p:cNvSpPr>
          <p:nvPr>
            <p:ph idx="1"/>
          </p:nvPr>
        </p:nvSpPr>
        <p:spPr>
          <a:xfrm>
            <a:off x="849512" y="3305760"/>
            <a:ext cx="7632459" cy="1377970"/>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[Maximizing Engagement via EC]. </a:t>
            </a:r>
          </a:p>
          <a:p>
            <a:pPr marL="0" indent="0">
              <a:lnSpc>
                <a:spcPct val="110000"/>
              </a:lnSpc>
              <a:buNone/>
            </a:pPr>
            <a:r>
              <a:rPr lang="en-US" sz="1800" dirty="0"/>
              <a:t>For any set of model parameters, the policy that shows new cards to users in order of their EC uniquely maximizes total clicks in expectation.</a:t>
            </a:r>
          </a:p>
        </p:txBody>
      </p:sp>
      <p:pic>
        <p:nvPicPr>
          <p:cNvPr id="4" name="Picture 3">
            <a:extLst>
              <a:ext uri="{FF2B5EF4-FFF2-40B4-BE49-F238E27FC236}">
                <a16:creationId xmlns:a16="http://schemas.microsoft.com/office/drawing/2014/main" id="{7CA1FE18-26CD-A84F-8CAF-518E9C5D7246}"/>
              </a:ext>
            </a:extLst>
          </p:cNvPr>
          <p:cNvPicPr>
            <a:picLocks noChangeAspect="1"/>
          </p:cNvPicPr>
          <p:nvPr/>
        </p:nvPicPr>
        <p:blipFill>
          <a:blip r:embed="rId4"/>
          <a:stretch>
            <a:fillRect/>
          </a:stretch>
        </p:blipFill>
        <p:spPr>
          <a:xfrm>
            <a:off x="1049065" y="2610399"/>
            <a:ext cx="7045870" cy="336383"/>
          </a:xfrm>
          <a:prstGeom prst="rect">
            <a:avLst/>
          </a:prstGeom>
        </p:spPr>
      </p:pic>
    </p:spTree>
    <p:extLst>
      <p:ext uri="{BB962C8B-B14F-4D97-AF65-F5344CB8AC3E}">
        <p14:creationId xmlns:p14="http://schemas.microsoft.com/office/powerpoint/2010/main" val="209137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1"/>
      <p:bldP spid="41" grpId="0" animBg="1"/>
      <p:bldP spid="4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Theoretical Results</a:t>
            </a:r>
          </a:p>
        </p:txBody>
      </p:sp>
      <p:pic>
        <p:nvPicPr>
          <p:cNvPr id="4" name="Picture 3">
            <a:extLst>
              <a:ext uri="{FF2B5EF4-FFF2-40B4-BE49-F238E27FC236}">
                <a16:creationId xmlns:a16="http://schemas.microsoft.com/office/drawing/2014/main" id="{8FEA0045-94F7-C340-94CD-B4F850CC4EAF}"/>
              </a:ext>
            </a:extLst>
          </p:cNvPr>
          <p:cNvPicPr>
            <a:picLocks noChangeAspect="1"/>
          </p:cNvPicPr>
          <p:nvPr/>
        </p:nvPicPr>
        <p:blipFill>
          <a:blip r:embed="rId3"/>
          <a:stretch>
            <a:fillRect/>
          </a:stretch>
        </p:blipFill>
        <p:spPr>
          <a:xfrm>
            <a:off x="2375298" y="5524154"/>
            <a:ext cx="4393403" cy="832197"/>
          </a:xfrm>
          <a:prstGeom prst="rect">
            <a:avLst/>
          </a:prstGeom>
        </p:spPr>
      </p:pic>
      <p:sp>
        <p:nvSpPr>
          <p:cNvPr id="10" name="Footer Placeholder 4">
            <a:extLst>
              <a:ext uri="{FF2B5EF4-FFF2-40B4-BE49-F238E27FC236}">
                <a16:creationId xmlns:a16="http://schemas.microsoft.com/office/drawing/2014/main" id="{DDF2DFFA-E9EC-EE46-AA27-A3879F20D4EC}"/>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6" name="Rectangle 15">
            <a:extLst>
              <a:ext uri="{FF2B5EF4-FFF2-40B4-BE49-F238E27FC236}">
                <a16:creationId xmlns:a16="http://schemas.microsoft.com/office/drawing/2014/main" id="{2A6D1C37-E128-134E-AE91-95716414B392}"/>
              </a:ext>
            </a:extLst>
          </p:cNvPr>
          <p:cNvSpPr/>
          <p:nvPr/>
        </p:nvSpPr>
        <p:spPr>
          <a:xfrm>
            <a:off x="628650" y="3098423"/>
            <a:ext cx="8028654"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10">
            <a:extLst>
              <a:ext uri="{FF2B5EF4-FFF2-40B4-BE49-F238E27FC236}">
                <a16:creationId xmlns:a16="http://schemas.microsoft.com/office/drawing/2014/main" id="{A81D849B-B7E2-BF43-993A-94C6F85442B6}"/>
              </a:ext>
            </a:extLst>
          </p:cNvPr>
          <p:cNvSpPr>
            <a:spLocks noGrp="1"/>
          </p:cNvSpPr>
          <p:nvPr>
            <p:ph idx="1"/>
          </p:nvPr>
        </p:nvSpPr>
        <p:spPr>
          <a:xfrm>
            <a:off x="849512" y="3305760"/>
            <a:ext cx="7632459" cy="1377970"/>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[Maximizing Engagement via EC]. </a:t>
            </a:r>
          </a:p>
          <a:p>
            <a:pPr marL="0" indent="0">
              <a:lnSpc>
                <a:spcPct val="110000"/>
              </a:lnSpc>
              <a:buNone/>
            </a:pPr>
            <a:r>
              <a:rPr lang="en-US" sz="1800" dirty="0"/>
              <a:t>For any set of model parameters, the policy that shows new cards to users in order of their EC uniquely maximizes total clicks in expectation.</a:t>
            </a:r>
          </a:p>
        </p:txBody>
      </p:sp>
      <p:sp>
        <p:nvSpPr>
          <p:cNvPr id="18" name="TextBox 17">
            <a:extLst>
              <a:ext uri="{FF2B5EF4-FFF2-40B4-BE49-F238E27FC236}">
                <a16:creationId xmlns:a16="http://schemas.microsoft.com/office/drawing/2014/main" id="{FE2312CA-C858-FC45-8F69-3ED8673AA671}"/>
              </a:ext>
            </a:extLst>
          </p:cNvPr>
          <p:cNvSpPr txBox="1"/>
          <p:nvPr/>
        </p:nvSpPr>
        <p:spPr>
          <a:xfrm>
            <a:off x="798955" y="4749146"/>
            <a:ext cx="7941394" cy="1308050"/>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sz="2000" b="1" dirty="0"/>
          </a:p>
          <a:p>
            <a:pPr marL="342900" indent="-342900">
              <a:buBlip>
                <a:blip r:embed="rId4"/>
              </a:buBlip>
            </a:pPr>
            <a:r>
              <a:rPr lang="en-US" dirty="0">
                <a:solidFill>
                  <a:schemeClr val="tx2"/>
                </a:solidFill>
              </a:rPr>
              <a:t>Difference between OPT and current practice is a weighted avg of ECs!</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p:txBody>
      </p:sp>
      <p:sp>
        <p:nvSpPr>
          <p:cNvPr id="19" name="Rectangle 18">
            <a:extLst>
              <a:ext uri="{FF2B5EF4-FFF2-40B4-BE49-F238E27FC236}">
                <a16:creationId xmlns:a16="http://schemas.microsoft.com/office/drawing/2014/main" id="{7A0D5663-1999-9A42-BCC5-08876A4F85EE}"/>
              </a:ext>
            </a:extLst>
          </p:cNvPr>
          <p:cNvSpPr/>
          <p:nvPr/>
        </p:nvSpPr>
        <p:spPr>
          <a:xfrm flipV="1">
            <a:off x="4361376" y="6112496"/>
            <a:ext cx="373912" cy="81644"/>
          </a:xfrm>
          <a:prstGeom prst="rect">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4D54C7-E067-0C45-8E56-D0130C5D14A4}"/>
              </a:ext>
            </a:extLst>
          </p:cNvPr>
          <p:cNvSpPr/>
          <p:nvPr/>
        </p:nvSpPr>
        <p:spPr>
          <a:xfrm flipV="1">
            <a:off x="6534410" y="6120660"/>
            <a:ext cx="373912" cy="81644"/>
          </a:xfrm>
          <a:prstGeom prst="rect">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CBEE347-3B46-1D48-80AB-856135D38D07}"/>
              </a:ext>
            </a:extLst>
          </p:cNvPr>
          <p:cNvPicPr>
            <a:picLocks noChangeAspect="1"/>
          </p:cNvPicPr>
          <p:nvPr/>
        </p:nvPicPr>
        <p:blipFill>
          <a:blip r:embed="rId5"/>
          <a:stretch>
            <a:fillRect/>
          </a:stretch>
        </p:blipFill>
        <p:spPr>
          <a:xfrm>
            <a:off x="1049065" y="2610399"/>
            <a:ext cx="7045870" cy="336383"/>
          </a:xfrm>
          <a:prstGeom prst="rect">
            <a:avLst/>
          </a:prstGeom>
        </p:spPr>
      </p:pic>
      <p:sp>
        <p:nvSpPr>
          <p:cNvPr id="14" name="TextBox 13">
            <a:extLst>
              <a:ext uri="{FF2B5EF4-FFF2-40B4-BE49-F238E27FC236}">
                <a16:creationId xmlns:a16="http://schemas.microsoft.com/office/drawing/2014/main" id="{F52D805A-4242-1B4F-B544-877E72C1DE54}"/>
              </a:ext>
            </a:extLst>
          </p:cNvPr>
          <p:cNvSpPr txBox="1"/>
          <p:nvPr/>
        </p:nvSpPr>
        <p:spPr>
          <a:xfrm>
            <a:off x="628650" y="1536404"/>
            <a:ext cx="7840280" cy="954107"/>
          </a:xfrm>
          <a:prstGeom prst="rect">
            <a:avLst/>
          </a:prstGeom>
          <a:noFill/>
        </p:spPr>
        <p:txBody>
          <a:bodyPr wrap="square" rtlCol="0">
            <a:spAutoFit/>
          </a:bodyPr>
          <a:lstStyle/>
          <a:p>
            <a:pPr>
              <a:spcBef>
                <a:spcPts val="1200"/>
              </a:spcBef>
              <a:spcAft>
                <a:spcPts val="600"/>
              </a:spcAft>
            </a:pPr>
            <a:r>
              <a:rPr lang="en-US" sz="2000" b="1" dirty="0"/>
              <a:t>Definition: </a:t>
            </a:r>
            <a:r>
              <a:rPr lang="en-US" dirty="0">
                <a:solidFill>
                  <a:schemeClr val="tx2"/>
                </a:solidFill>
              </a:rPr>
              <a:t>We define a users </a:t>
            </a:r>
            <a:r>
              <a:rPr lang="en-US" b="1" i="1" dirty="0">
                <a:solidFill>
                  <a:schemeClr val="accent6">
                    <a:lumMod val="75000"/>
                  </a:schemeClr>
                </a:solidFill>
              </a:rPr>
              <a:t>Experimentation Coefficient (EC) </a:t>
            </a:r>
            <a:r>
              <a:rPr lang="en-US" dirty="0">
                <a:solidFill>
                  <a:schemeClr val="tx2"/>
                </a:solidFill>
              </a:rPr>
              <a:t>as the expected difference in the probability of a stage 2 click from showing a new card versus an old card to the user in stage 1.</a:t>
            </a:r>
            <a:endParaRPr lang="en-US" sz="2000" b="1" i="1" baseline="-25000" dirty="0">
              <a:solidFill>
                <a:schemeClr val="accent6">
                  <a:lumMod val="50000"/>
                </a:schemeClr>
              </a:solidFill>
            </a:endParaRPr>
          </a:p>
        </p:txBody>
      </p:sp>
    </p:spTree>
    <p:extLst>
      <p:ext uri="{BB962C8B-B14F-4D97-AF65-F5344CB8AC3E}">
        <p14:creationId xmlns:p14="http://schemas.microsoft.com/office/powerpoint/2010/main" val="24645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Theoretical Results</a:t>
            </a:r>
          </a:p>
        </p:txBody>
      </p:sp>
      <p:sp>
        <p:nvSpPr>
          <p:cNvPr id="37" name="Footer Placeholder 4">
            <a:extLst>
              <a:ext uri="{FF2B5EF4-FFF2-40B4-BE49-F238E27FC236}">
                <a16:creationId xmlns:a16="http://schemas.microsoft.com/office/drawing/2014/main" id="{525E5D47-A742-7448-994E-EAE3ADDB835E}"/>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40" name="TextBox 39">
            <a:extLst>
              <a:ext uri="{FF2B5EF4-FFF2-40B4-BE49-F238E27FC236}">
                <a16:creationId xmlns:a16="http://schemas.microsoft.com/office/drawing/2014/main" id="{664B8EE1-595E-374C-BEE1-2B72F4167307}"/>
              </a:ext>
            </a:extLst>
          </p:cNvPr>
          <p:cNvSpPr txBox="1"/>
          <p:nvPr/>
        </p:nvSpPr>
        <p:spPr>
          <a:xfrm>
            <a:off x="798955" y="4749146"/>
            <a:ext cx="7941394" cy="1862048"/>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3"/>
              </a:buBlip>
            </a:pPr>
            <a:r>
              <a:rPr lang="en-US" dirty="0">
                <a:solidFill>
                  <a:schemeClr val="tx2"/>
                </a:solidFill>
              </a:rPr>
              <a:t>Takeaway is platform should/can evaluate users by incorporating the expected value of recommendation click over user’s lifetime.</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41" name="Rectangle 40">
            <a:extLst>
              <a:ext uri="{FF2B5EF4-FFF2-40B4-BE49-F238E27FC236}">
                <a16:creationId xmlns:a16="http://schemas.microsoft.com/office/drawing/2014/main" id="{9E9A85DE-EC93-734C-9843-D3FB5E246E41}"/>
              </a:ext>
            </a:extLst>
          </p:cNvPr>
          <p:cNvSpPr/>
          <p:nvPr/>
        </p:nvSpPr>
        <p:spPr>
          <a:xfrm>
            <a:off x="628650" y="3098423"/>
            <a:ext cx="8028654" cy="1626872"/>
          </a:xfrm>
          <a:prstGeom prst="rect">
            <a:avLst/>
          </a:prstGeom>
          <a:solidFill>
            <a:schemeClr val="bg1">
              <a:lumMod val="95000"/>
            </a:schemeClr>
          </a:solidFill>
          <a:ln>
            <a:solidFill>
              <a:schemeClr val="tx2"/>
            </a:solid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10">
            <a:extLst>
              <a:ext uri="{FF2B5EF4-FFF2-40B4-BE49-F238E27FC236}">
                <a16:creationId xmlns:a16="http://schemas.microsoft.com/office/drawing/2014/main" id="{5A1FC327-FCB9-2B40-8762-297D358023BA}"/>
              </a:ext>
            </a:extLst>
          </p:cNvPr>
          <p:cNvSpPr>
            <a:spLocks noGrp="1"/>
          </p:cNvSpPr>
          <p:nvPr>
            <p:ph idx="1"/>
          </p:nvPr>
        </p:nvSpPr>
        <p:spPr>
          <a:xfrm>
            <a:off x="849512" y="3305760"/>
            <a:ext cx="7632459" cy="1377970"/>
          </a:xfrm>
        </p:spPr>
        <p:txBody>
          <a:bodyPr>
            <a:normAutofit/>
          </a:bodyPr>
          <a:lstStyle/>
          <a:p>
            <a:pPr marL="0" indent="0">
              <a:lnSpc>
                <a:spcPct val="110000"/>
              </a:lnSpc>
              <a:buNone/>
            </a:pPr>
            <a:r>
              <a:rPr lang="en-US" sz="2000" b="1" u="sng" dirty="0">
                <a:solidFill>
                  <a:schemeClr val="tx1"/>
                </a:solidFill>
              </a:rPr>
              <a:t>Theorem </a:t>
            </a:r>
            <a:r>
              <a:rPr lang="en-US" sz="2000" u="sng" dirty="0">
                <a:solidFill>
                  <a:schemeClr val="tx1"/>
                </a:solidFill>
              </a:rPr>
              <a:t>[Maximizing Engagement via EC]. </a:t>
            </a:r>
          </a:p>
          <a:p>
            <a:pPr marL="0" indent="0">
              <a:lnSpc>
                <a:spcPct val="110000"/>
              </a:lnSpc>
              <a:buNone/>
            </a:pPr>
            <a:r>
              <a:rPr lang="en-US" sz="1800" dirty="0"/>
              <a:t>For any set of model parameters, the policy that shows new cards to users in order of their EC uniquely maximizes total clicks in expectation.</a:t>
            </a:r>
          </a:p>
        </p:txBody>
      </p:sp>
      <p:pic>
        <p:nvPicPr>
          <p:cNvPr id="9" name="Picture 8">
            <a:extLst>
              <a:ext uri="{FF2B5EF4-FFF2-40B4-BE49-F238E27FC236}">
                <a16:creationId xmlns:a16="http://schemas.microsoft.com/office/drawing/2014/main" id="{8CA4DFAF-68B5-424F-87F1-2FB8DF3FC21D}"/>
              </a:ext>
            </a:extLst>
          </p:cNvPr>
          <p:cNvPicPr>
            <a:picLocks noChangeAspect="1"/>
          </p:cNvPicPr>
          <p:nvPr/>
        </p:nvPicPr>
        <p:blipFill>
          <a:blip r:embed="rId4"/>
          <a:stretch>
            <a:fillRect/>
          </a:stretch>
        </p:blipFill>
        <p:spPr>
          <a:xfrm>
            <a:off x="1049065" y="2610399"/>
            <a:ext cx="7045870" cy="336383"/>
          </a:xfrm>
          <a:prstGeom prst="rect">
            <a:avLst/>
          </a:prstGeom>
        </p:spPr>
      </p:pic>
      <p:sp>
        <p:nvSpPr>
          <p:cNvPr id="10" name="TextBox 9">
            <a:extLst>
              <a:ext uri="{FF2B5EF4-FFF2-40B4-BE49-F238E27FC236}">
                <a16:creationId xmlns:a16="http://schemas.microsoft.com/office/drawing/2014/main" id="{E035408C-9C94-C04E-BD0B-CB9616A86838}"/>
              </a:ext>
            </a:extLst>
          </p:cNvPr>
          <p:cNvSpPr txBox="1"/>
          <p:nvPr/>
        </p:nvSpPr>
        <p:spPr>
          <a:xfrm>
            <a:off x="628650" y="1536404"/>
            <a:ext cx="7840280" cy="954107"/>
          </a:xfrm>
          <a:prstGeom prst="rect">
            <a:avLst/>
          </a:prstGeom>
          <a:noFill/>
        </p:spPr>
        <p:txBody>
          <a:bodyPr wrap="square" rtlCol="0">
            <a:spAutoFit/>
          </a:bodyPr>
          <a:lstStyle/>
          <a:p>
            <a:pPr>
              <a:spcBef>
                <a:spcPts val="1200"/>
              </a:spcBef>
              <a:spcAft>
                <a:spcPts val="600"/>
              </a:spcAft>
            </a:pPr>
            <a:r>
              <a:rPr lang="en-US" sz="2000" b="1" dirty="0"/>
              <a:t>Definition: </a:t>
            </a:r>
            <a:r>
              <a:rPr lang="en-US" dirty="0">
                <a:solidFill>
                  <a:schemeClr val="tx2"/>
                </a:solidFill>
              </a:rPr>
              <a:t>We define a users </a:t>
            </a:r>
            <a:r>
              <a:rPr lang="en-US" b="1" i="1" dirty="0">
                <a:solidFill>
                  <a:schemeClr val="accent6">
                    <a:lumMod val="75000"/>
                  </a:schemeClr>
                </a:solidFill>
              </a:rPr>
              <a:t>Experimentation Coefficient (EC) </a:t>
            </a:r>
            <a:r>
              <a:rPr lang="en-US" dirty="0">
                <a:solidFill>
                  <a:schemeClr val="tx2"/>
                </a:solidFill>
              </a:rPr>
              <a:t>as the expected difference in the probability of a stage 2 click from showing a new card versus an old card to the user in stage 1.</a:t>
            </a:r>
            <a:endParaRPr lang="en-US" sz="2000" b="1" i="1" baseline="-25000" dirty="0">
              <a:solidFill>
                <a:schemeClr val="accent6">
                  <a:lumMod val="50000"/>
                </a:schemeClr>
              </a:solidFill>
            </a:endParaRPr>
          </a:p>
        </p:txBody>
      </p:sp>
    </p:spTree>
    <p:extLst>
      <p:ext uri="{BB962C8B-B14F-4D97-AF65-F5344CB8AC3E}">
        <p14:creationId xmlns:p14="http://schemas.microsoft.com/office/powerpoint/2010/main" val="340903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E0DB181-F198-BF40-AB2B-88E7CBFA4BE0}"/>
              </a:ext>
            </a:extLst>
          </p:cNvPr>
          <p:cNvGrpSpPr/>
          <p:nvPr/>
        </p:nvGrpSpPr>
        <p:grpSpPr>
          <a:xfrm>
            <a:off x="1173615" y="2946375"/>
            <a:ext cx="6704424" cy="2632587"/>
            <a:chOff x="1173615" y="2946375"/>
            <a:chExt cx="6704424" cy="2632587"/>
          </a:xfrm>
        </p:grpSpPr>
        <p:pic>
          <p:nvPicPr>
            <p:cNvPr id="4" name="Picture 3" descr="Table&#10;&#10;Description automatically generated">
              <a:extLst>
                <a:ext uri="{FF2B5EF4-FFF2-40B4-BE49-F238E27FC236}">
                  <a16:creationId xmlns:a16="http://schemas.microsoft.com/office/drawing/2014/main" id="{720F3205-CC67-9D43-9F3F-995CC1C24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960" y="2946375"/>
              <a:ext cx="6612079" cy="2632587"/>
            </a:xfrm>
            <a:prstGeom prst="rect">
              <a:avLst/>
            </a:prstGeom>
          </p:spPr>
        </p:pic>
        <p:sp>
          <p:nvSpPr>
            <p:cNvPr id="5" name="Rectangle 4">
              <a:extLst>
                <a:ext uri="{FF2B5EF4-FFF2-40B4-BE49-F238E27FC236}">
                  <a16:creationId xmlns:a16="http://schemas.microsoft.com/office/drawing/2014/main" id="{1B7CD20F-4D23-DD42-8AF1-8015B6495840}"/>
                </a:ext>
              </a:extLst>
            </p:cNvPr>
            <p:cNvSpPr/>
            <p:nvPr/>
          </p:nvSpPr>
          <p:spPr>
            <a:xfrm>
              <a:off x="4599347" y="2972879"/>
              <a:ext cx="582253" cy="30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51DC58-BAEE-F94F-A071-34579CDA2A3F}"/>
                </a:ext>
              </a:extLst>
            </p:cNvPr>
            <p:cNvSpPr/>
            <p:nvPr/>
          </p:nvSpPr>
          <p:spPr>
            <a:xfrm>
              <a:off x="1173615" y="4157370"/>
              <a:ext cx="582253" cy="30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Numerical Results</a:t>
            </a:r>
          </a:p>
        </p:txBody>
      </p:sp>
      <p:sp>
        <p:nvSpPr>
          <p:cNvPr id="34" name="TextBox 33">
            <a:extLst>
              <a:ext uri="{FF2B5EF4-FFF2-40B4-BE49-F238E27FC236}">
                <a16:creationId xmlns:a16="http://schemas.microsoft.com/office/drawing/2014/main" id="{69F1EA58-7454-BD4F-900A-0468CFB0E0E4}"/>
              </a:ext>
            </a:extLst>
          </p:cNvPr>
          <p:cNvSpPr txBox="1"/>
          <p:nvPr/>
        </p:nvSpPr>
        <p:spPr>
          <a:xfrm>
            <a:off x="651510" y="1620812"/>
            <a:ext cx="7863840" cy="2446824"/>
          </a:xfrm>
          <a:prstGeom prst="rect">
            <a:avLst/>
          </a:prstGeom>
          <a:noFill/>
        </p:spPr>
        <p:txBody>
          <a:bodyPr wrap="square" rtlCol="0">
            <a:spAutoFit/>
          </a:bodyPr>
          <a:lstStyle/>
          <a:p>
            <a:pPr>
              <a:spcBef>
                <a:spcPts val="1200"/>
              </a:spcBef>
              <a:spcAft>
                <a:spcPts val="600"/>
              </a:spcAft>
            </a:pPr>
            <a:r>
              <a:rPr lang="en-US" altLang="zh-CN" sz="2000" dirty="0">
                <a:solidFill>
                  <a:schemeClr val="tx2"/>
                </a:solidFill>
              </a:rPr>
              <a:t>Finally, we fit our model back to NetEase data and evaluate the cost of type blind experimentation</a:t>
            </a:r>
            <a:endParaRPr lang="en" altLang="zh-CN" sz="2000" dirty="0">
              <a:solidFill>
                <a:schemeClr val="tx2"/>
              </a:solidFill>
            </a:endParaRPr>
          </a:p>
          <a:p>
            <a:pPr marL="342900" indent="-342900">
              <a:buBlip>
                <a:blip r:embed="rId4"/>
              </a:buBlip>
            </a:pPr>
            <a:r>
              <a:rPr lang="en-US" dirty="0">
                <a:solidFill>
                  <a:schemeClr val="tx2"/>
                </a:solidFill>
              </a:rPr>
              <a:t>We set budget for experimentation to be B = 100</a:t>
            </a:r>
          </a:p>
          <a:p>
            <a:pPr marL="342900" indent="-342900">
              <a:buBlip>
                <a:blip r:embed="rId4"/>
              </a:buBlip>
            </a:pPr>
            <a:r>
              <a:rPr lang="en-US" dirty="0">
                <a:solidFill>
                  <a:schemeClr val="tx2"/>
                </a:solidFill>
              </a:rPr>
              <a:t>Rest of parameters are point estimates</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endParaRPr lang="en-US" dirty="0">
              <a:solidFill>
                <a:schemeClr val="tx2"/>
              </a:solidFill>
            </a:endParaRPr>
          </a:p>
          <a:p>
            <a:pPr marL="342900" indent="-342900">
              <a:buBlip>
                <a:blip r:embed="rId4"/>
              </a:buBlip>
            </a:pPr>
            <a:endParaRPr lang="en-US" dirty="0">
              <a:solidFill>
                <a:schemeClr val="tx2"/>
              </a:solidFill>
            </a:endParaRP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7" name="TextBox 6">
            <a:extLst>
              <a:ext uri="{FF2B5EF4-FFF2-40B4-BE49-F238E27FC236}">
                <a16:creationId xmlns:a16="http://schemas.microsoft.com/office/drawing/2014/main" id="{8A7F3A0C-AAEF-D940-BD61-5A20935DB92D}"/>
              </a:ext>
            </a:extLst>
          </p:cNvPr>
          <p:cNvSpPr txBox="1"/>
          <p:nvPr/>
        </p:nvSpPr>
        <p:spPr>
          <a:xfrm>
            <a:off x="628650" y="5277202"/>
            <a:ext cx="7941394" cy="1862048"/>
          </a:xfrm>
          <a:prstGeom prst="rect">
            <a:avLst/>
          </a:prstGeom>
          <a:noFill/>
        </p:spPr>
        <p:txBody>
          <a:bodyPr wrap="square" rtlCol="0">
            <a:spAutoFit/>
          </a:bodyPr>
          <a:lstStyle/>
          <a:p>
            <a:pPr>
              <a:spcBef>
                <a:spcPts val="1200"/>
              </a:spcBef>
              <a:spcAft>
                <a:spcPts val="600"/>
              </a:spcAft>
            </a:pPr>
            <a:r>
              <a:rPr lang="en-US" sz="2000" b="1" dirty="0">
                <a:solidFill>
                  <a:schemeClr val="accent6">
                    <a:lumMod val="75000"/>
                  </a:schemeClr>
                </a:solidFill>
              </a:rPr>
              <a:t>Remarks</a:t>
            </a:r>
            <a:endParaRPr lang="en-US" dirty="0">
              <a:solidFill>
                <a:schemeClr val="tx2"/>
              </a:solidFill>
            </a:endParaRPr>
          </a:p>
          <a:p>
            <a:pPr marL="342900" indent="-342900">
              <a:buBlip>
                <a:blip r:embed="rId4"/>
              </a:buBlip>
            </a:pPr>
            <a:r>
              <a:rPr lang="en-US" dirty="0">
                <a:solidFill>
                  <a:schemeClr val="tx2"/>
                </a:solidFill>
              </a:rPr>
              <a:t>There’s a modest, uniformly positive impact of applying the opt. policy. </a:t>
            </a:r>
          </a:p>
          <a:p>
            <a:pPr marL="342900" indent="-342900">
              <a:buBlip>
                <a:blip r:embed="rId4"/>
              </a:buBlip>
            </a:pPr>
            <a:r>
              <a:rPr lang="en-US" dirty="0">
                <a:solidFill>
                  <a:schemeClr val="tx2"/>
                </a:solidFill>
              </a:rPr>
              <a:t>For high yield content, expected value is much higher.</a:t>
            </a: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a:p>
            <a:pPr marL="342900" indent="-342900">
              <a:buBlip>
                <a:blip r:embed="rId4"/>
              </a:buBlip>
            </a:pPr>
            <a:endParaRPr lang="en-US" dirty="0">
              <a:solidFill>
                <a:schemeClr val="tx2"/>
              </a:solidFill>
            </a:endParaRPr>
          </a:p>
        </p:txBody>
      </p:sp>
      <p:sp>
        <p:nvSpPr>
          <p:cNvPr id="11" name="TextBox 10">
            <a:extLst>
              <a:ext uri="{FF2B5EF4-FFF2-40B4-BE49-F238E27FC236}">
                <a16:creationId xmlns:a16="http://schemas.microsoft.com/office/drawing/2014/main" id="{25F61EF6-B3FA-694F-974A-3AA0BEC17E6E}"/>
              </a:ext>
            </a:extLst>
          </p:cNvPr>
          <p:cNvSpPr txBox="1"/>
          <p:nvPr/>
        </p:nvSpPr>
        <p:spPr>
          <a:xfrm>
            <a:off x="3426590" y="2992014"/>
            <a:ext cx="2345514" cy="307777"/>
          </a:xfrm>
          <a:prstGeom prst="rect">
            <a:avLst/>
          </a:prstGeom>
          <a:noFill/>
        </p:spPr>
        <p:txBody>
          <a:bodyPr wrap="none" rtlCol="0">
            <a:spAutoFit/>
          </a:bodyPr>
          <a:lstStyle/>
          <a:p>
            <a:r>
              <a:rPr lang="en-US" sz="1400" b="1" dirty="0">
                <a:solidFill>
                  <a:schemeClr val="tx2"/>
                </a:solidFill>
              </a:rPr>
              <a:t>Expected CTR of new card</a:t>
            </a:r>
          </a:p>
        </p:txBody>
      </p:sp>
      <p:sp>
        <p:nvSpPr>
          <p:cNvPr id="13" name="TextBox 12">
            <a:extLst>
              <a:ext uri="{FF2B5EF4-FFF2-40B4-BE49-F238E27FC236}">
                <a16:creationId xmlns:a16="http://schemas.microsoft.com/office/drawing/2014/main" id="{DC93427B-CF7E-964C-B599-EF3D1950B946}"/>
              </a:ext>
            </a:extLst>
          </p:cNvPr>
          <p:cNvSpPr txBox="1"/>
          <p:nvPr/>
        </p:nvSpPr>
        <p:spPr>
          <a:xfrm rot="16200000">
            <a:off x="882489" y="4164102"/>
            <a:ext cx="1484702" cy="307777"/>
          </a:xfrm>
          <a:prstGeom prst="rect">
            <a:avLst/>
          </a:prstGeom>
          <a:noFill/>
        </p:spPr>
        <p:txBody>
          <a:bodyPr wrap="none" rtlCol="0">
            <a:spAutoFit/>
          </a:bodyPr>
          <a:lstStyle/>
          <a:p>
            <a:r>
              <a:rPr lang="en-US" sz="1400" b="1" dirty="0">
                <a:solidFill>
                  <a:schemeClr val="tx2"/>
                </a:solidFill>
              </a:rPr>
              <a:t>CTR of old card</a:t>
            </a:r>
          </a:p>
        </p:txBody>
      </p:sp>
    </p:spTree>
    <p:extLst>
      <p:ext uri="{BB962C8B-B14F-4D97-AF65-F5344CB8AC3E}">
        <p14:creationId xmlns:p14="http://schemas.microsoft.com/office/powerpoint/2010/main" val="339499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Conclusions and Future Directions</a:t>
            </a:r>
          </a:p>
        </p:txBody>
      </p:sp>
      <p:sp>
        <p:nvSpPr>
          <p:cNvPr id="8" name="Rectangle 7"/>
          <p:cNvSpPr/>
          <p:nvPr/>
        </p:nvSpPr>
        <p:spPr>
          <a:xfrm>
            <a:off x="628651" y="1690689"/>
            <a:ext cx="7886700" cy="3970318"/>
          </a:xfrm>
          <a:prstGeom prst="rect">
            <a:avLst/>
          </a:prstGeom>
          <a:solidFill>
            <a:schemeClr val="bg1"/>
          </a:solidFill>
        </p:spPr>
        <p:txBody>
          <a:bodyPr wrap="square">
            <a:spAutoFit/>
          </a:bodyPr>
          <a:lstStyle/>
          <a:p>
            <a:pPr marL="342900" indent="-342900">
              <a:buBlip>
                <a:blip r:embed="rId2"/>
              </a:buBlip>
            </a:pPr>
            <a:r>
              <a:rPr lang="en-US" dirty="0">
                <a:solidFill>
                  <a:schemeClr val="tx2"/>
                </a:solidFill>
              </a:rPr>
              <a:t>Recommendation platforms must coordinate interactions between users and content while carefully juggling of challenges corresponding to both sides of this market. We numerically studied and modelled this coordination, balancing the first impression effect against the platform's need to experiment with new creatives.</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We gave a new framework through which to think about retention of the platform's user-base, via the Experimentation Coefficients, that may guide platform designers in improving user retention/engagement.</a:t>
            </a:r>
          </a:p>
          <a:p>
            <a:pPr marL="342900" indent="-342900">
              <a:buBlip>
                <a:blip r:embed="rId2"/>
              </a:buBlip>
            </a:pPr>
            <a:endParaRPr lang="en-US" dirty="0">
              <a:solidFill>
                <a:schemeClr val="tx2"/>
              </a:solidFill>
            </a:endParaRPr>
          </a:p>
          <a:p>
            <a:pPr marL="342900" indent="-342900">
              <a:buBlip>
                <a:blip r:embed="rId2"/>
              </a:buBlip>
            </a:pPr>
            <a:r>
              <a:rPr lang="en-US" dirty="0">
                <a:solidFill>
                  <a:schemeClr val="tx2"/>
                </a:solidFill>
              </a:rPr>
              <a:t>Our model is quite conservative, restricting the future lifetime of the user to just one additional period. Extending our results to a multi-period model may substantially strengthen our conclusions.</a:t>
            </a:r>
          </a:p>
          <a:p>
            <a:endParaRPr lang="en-US" dirty="0">
              <a:solidFill>
                <a:schemeClr val="tx2"/>
              </a:solidFill>
            </a:endParaRPr>
          </a:p>
        </p:txBody>
      </p:sp>
      <p:sp>
        <p:nvSpPr>
          <p:cNvPr id="5" name="Footer Placeholder 4">
            <a:extLst>
              <a:ext uri="{FF2B5EF4-FFF2-40B4-BE49-F238E27FC236}">
                <a16:creationId xmlns:a16="http://schemas.microsoft.com/office/drawing/2014/main" id="{12A7C161-B704-CD4F-8807-868F2C6F1B3D}"/>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130197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Thank you!</a:t>
            </a:r>
          </a:p>
        </p:txBody>
      </p:sp>
      <p:sp>
        <p:nvSpPr>
          <p:cNvPr id="3" name="Text Placeholder 2"/>
          <p:cNvSpPr>
            <a:spLocks noGrp="1"/>
          </p:cNvSpPr>
          <p:nvPr>
            <p:ph type="body" idx="1"/>
          </p:nvPr>
        </p:nvSpPr>
        <p:spPr>
          <a:xfrm>
            <a:off x="623888" y="2913799"/>
            <a:ext cx="7886700" cy="1186862"/>
          </a:xfrm>
        </p:spPr>
        <p:txBody>
          <a:bodyPr>
            <a:noAutofit/>
          </a:bodyPr>
          <a:lstStyle/>
          <a:p>
            <a:pPr marL="342900" indent="-342900">
              <a:buBlip>
                <a:blip r:embed="rId2"/>
              </a:buBlip>
            </a:pPr>
            <a:r>
              <a:rPr lang="en-US" sz="1600" dirty="0">
                <a:solidFill>
                  <a:schemeClr val="tx2"/>
                </a:solidFill>
              </a:rPr>
              <a:t>Full paper available on </a:t>
            </a:r>
            <a:r>
              <a:rPr lang="en-US" sz="1600" dirty="0">
                <a:solidFill>
                  <a:schemeClr val="tx2"/>
                </a:solidFill>
                <a:hlinkClick r:id="rId3"/>
              </a:rPr>
              <a:t>SSRN</a:t>
            </a:r>
            <a:r>
              <a:rPr lang="en-US" sz="1600" dirty="0">
                <a:solidFill>
                  <a:schemeClr val="tx2"/>
                </a:solidFill>
              </a:rPr>
              <a:t> </a:t>
            </a:r>
          </a:p>
          <a:p>
            <a:pPr marL="342900" indent="-342900">
              <a:buBlip>
                <a:blip r:embed="rId2"/>
              </a:buBlip>
            </a:pPr>
            <a:r>
              <a:rPr lang="en-US" sz="1600" dirty="0">
                <a:solidFill>
                  <a:schemeClr val="tx2"/>
                </a:solidFill>
              </a:rPr>
              <a:t>Comments, questions, and suggestions are welcome!</a:t>
            </a:r>
          </a:p>
          <a:p>
            <a:pPr marL="342900" indent="-342900">
              <a:buBlip>
                <a:blip r:embed="rId2"/>
              </a:buBlip>
            </a:pPr>
            <a:r>
              <a:rPr lang="en-US" sz="1600" dirty="0">
                <a:solidFill>
                  <a:schemeClr val="tx2"/>
                </a:solidFill>
              </a:rPr>
              <a:t>Contact: </a:t>
            </a:r>
            <a:r>
              <a:rPr lang="en-US" sz="1600" dirty="0">
                <a:solidFill>
                  <a:schemeClr val="tx2"/>
                </a:solidFill>
                <a:hlinkClick r:id="rId4"/>
              </a:rPr>
              <a:t>mhamilton@katz.pitt.edu</a:t>
            </a:r>
            <a:r>
              <a:rPr lang="en-US" sz="1600" dirty="0">
                <a:solidFill>
                  <a:schemeClr val="tx2"/>
                </a:solidFill>
              </a:rPr>
              <a:t>, </a:t>
            </a:r>
            <a:r>
              <a:rPr lang="en-US" sz="1600" dirty="0">
                <a:solidFill>
                  <a:schemeClr val="tx2"/>
                </a:solidFill>
                <a:hlinkClick r:id="rId5"/>
              </a:rPr>
              <a:t>rs3566@columbia.edu</a:t>
            </a:r>
            <a:endParaRPr lang="en-US" sz="1600" dirty="0">
              <a:solidFill>
                <a:schemeClr val="tx2"/>
              </a:solidFill>
            </a:endParaRPr>
          </a:p>
        </p:txBody>
      </p:sp>
      <p:sp>
        <p:nvSpPr>
          <p:cNvPr id="8" name="Footer Placeholder 4"/>
          <p:cNvSpPr>
            <a:spLocks noGrp="1"/>
          </p:cNvSpPr>
          <p:nvPr>
            <p:ph type="ftr" sz="quarter" idx="11"/>
          </p:nvPr>
        </p:nvSpPr>
        <p:spPr/>
        <p:txBody>
          <a:bodyPr/>
          <a:lstStyle/>
          <a:p>
            <a:r>
              <a:rPr lang="en-US"/>
              <a:t>RMP Data-Driven Research Challenge</a:t>
            </a:r>
            <a:endParaRPr lang="en-US" dirty="0"/>
          </a:p>
        </p:txBody>
      </p:sp>
    </p:spTree>
    <p:extLst>
      <p:ext uri="{BB962C8B-B14F-4D97-AF65-F5344CB8AC3E}">
        <p14:creationId xmlns:p14="http://schemas.microsoft.com/office/powerpoint/2010/main" val="25355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AAD8AE6A-1DAE-C545-8A15-029FD3ADE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079" y="3924392"/>
            <a:ext cx="3690277" cy="2568482"/>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NetEase Cloud Music Dataset</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7" name="TextBox 16">
            <a:extLst>
              <a:ext uri="{FF2B5EF4-FFF2-40B4-BE49-F238E27FC236}">
                <a16:creationId xmlns:a16="http://schemas.microsoft.com/office/drawing/2014/main" id="{BC4A947F-DD1E-1642-85A1-FDA0D652E77B}"/>
              </a:ext>
            </a:extLst>
          </p:cNvPr>
          <p:cNvSpPr txBox="1"/>
          <p:nvPr/>
        </p:nvSpPr>
        <p:spPr>
          <a:xfrm>
            <a:off x="675070" y="1690689"/>
            <a:ext cx="7840280" cy="2600712"/>
          </a:xfrm>
          <a:prstGeom prst="rect">
            <a:avLst/>
          </a:prstGeom>
          <a:noFill/>
        </p:spPr>
        <p:txBody>
          <a:bodyPr wrap="square" rtlCol="0">
            <a:spAutoFit/>
          </a:bodyPr>
          <a:lstStyle/>
          <a:p>
            <a:pPr>
              <a:spcAft>
                <a:spcPts val="600"/>
              </a:spcAft>
            </a:pPr>
            <a:r>
              <a:rPr lang="en-US" altLang="zh-CN" sz="2000" dirty="0">
                <a:solidFill>
                  <a:schemeClr val="tx2"/>
                </a:solidFill>
              </a:rPr>
              <a:t>See “</a:t>
            </a:r>
            <a:r>
              <a:rPr lang="en-US" i="1" dirty="0">
                <a:solidFill>
                  <a:schemeClr val="tx2"/>
                </a:solidFill>
              </a:rPr>
              <a:t>NetEase Cloud Music Data</a:t>
            </a:r>
            <a:r>
              <a:rPr lang="en-US" dirty="0">
                <a:solidFill>
                  <a:schemeClr val="tx2"/>
                </a:solidFill>
              </a:rPr>
              <a:t>” in MSOM</a:t>
            </a:r>
            <a:r>
              <a:rPr lang="en-US" altLang="zh-CN" sz="2000" dirty="0">
                <a:solidFill>
                  <a:schemeClr val="tx2"/>
                </a:solidFill>
              </a:rPr>
              <a:t> </a:t>
            </a:r>
          </a:p>
          <a:p>
            <a:pPr marL="342900" indent="-342900">
              <a:spcAft>
                <a:spcPts val="600"/>
              </a:spcAft>
              <a:buBlip>
                <a:blip r:embed="rId4"/>
              </a:buBlip>
            </a:pPr>
            <a:r>
              <a:rPr lang="en-US" dirty="0">
                <a:solidFill>
                  <a:schemeClr val="tx2"/>
                </a:solidFill>
              </a:rPr>
              <a:t>“NetEase Cloud Music is a free music streaming service developed and owned by NetEase, Inc. It was first launched on April 23, 2013, and then became immensely popular in China.”</a:t>
            </a:r>
            <a:endParaRPr lang="en-US" sz="2000" dirty="0">
              <a:solidFill>
                <a:schemeClr val="tx2"/>
              </a:solidFill>
            </a:endParaRPr>
          </a:p>
          <a:p>
            <a:pPr marL="342900" indent="-342900">
              <a:spcAft>
                <a:spcPts val="600"/>
              </a:spcAft>
              <a:buBlip>
                <a:blip r:embed="rId4"/>
              </a:buBlip>
            </a:pPr>
            <a:r>
              <a:rPr lang="en-US" dirty="0">
                <a:solidFill>
                  <a:schemeClr val="tx2"/>
                </a:solidFill>
              </a:rPr>
              <a:t>“The data contains more than 57 million impressions/displays of music content cards recommended to a random sample of 2,085,533 users from November 1st, 2019 to November 30th, 2019.”</a:t>
            </a:r>
            <a:endParaRPr lang="en-US" sz="2000" dirty="0">
              <a:solidFill>
                <a:schemeClr val="tx2"/>
              </a:solidFill>
            </a:endParaRPr>
          </a:p>
          <a:p>
            <a:endParaRPr lang="en-US" sz="2000" dirty="0">
              <a:solidFill>
                <a:schemeClr val="tx2"/>
              </a:solidFill>
            </a:endParaRPr>
          </a:p>
        </p:txBody>
      </p:sp>
      <p:pic>
        <p:nvPicPr>
          <p:cNvPr id="6" name="Picture 5" descr="Table&#10;&#10;Description automatically generated">
            <a:extLst>
              <a:ext uri="{FF2B5EF4-FFF2-40B4-BE49-F238E27FC236}">
                <a16:creationId xmlns:a16="http://schemas.microsoft.com/office/drawing/2014/main" id="{3E6208EF-11B5-CD45-8DC2-DA14860A5A4D}"/>
              </a:ext>
            </a:extLst>
          </p:cNvPr>
          <p:cNvPicPr>
            <a:picLocks noChangeAspect="1"/>
          </p:cNvPicPr>
          <p:nvPr/>
        </p:nvPicPr>
        <p:blipFill rotWithShape="1">
          <a:blip r:embed="rId5">
            <a:extLst>
              <a:ext uri="{28A0092B-C50C-407E-A947-70E740481C1C}">
                <a14:useLocalDpi xmlns:a14="http://schemas.microsoft.com/office/drawing/2010/main" val="0"/>
              </a:ext>
            </a:extLst>
          </a:blip>
          <a:srcRect l="56861" t="21325"/>
          <a:stretch/>
        </p:blipFill>
        <p:spPr>
          <a:xfrm>
            <a:off x="1026462" y="4426906"/>
            <a:ext cx="3944617" cy="1793940"/>
          </a:xfrm>
          <a:prstGeom prst="rect">
            <a:avLst/>
          </a:prstGeom>
        </p:spPr>
      </p:pic>
    </p:spTree>
    <p:extLst>
      <p:ext uri="{BB962C8B-B14F-4D97-AF65-F5344CB8AC3E}">
        <p14:creationId xmlns:p14="http://schemas.microsoft.com/office/powerpoint/2010/main" val="53580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Content Recommendation at NetEase</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7" name="TextBox 6">
            <a:extLst>
              <a:ext uri="{FF2B5EF4-FFF2-40B4-BE49-F238E27FC236}">
                <a16:creationId xmlns:a16="http://schemas.microsoft.com/office/drawing/2014/main" id="{48734B91-E3A7-854C-9AD5-24CE51BC2B9E}"/>
              </a:ext>
            </a:extLst>
          </p:cNvPr>
          <p:cNvSpPr txBox="1"/>
          <p:nvPr/>
        </p:nvSpPr>
        <p:spPr>
          <a:xfrm>
            <a:off x="651510" y="1620812"/>
            <a:ext cx="7863840" cy="2877711"/>
          </a:xfrm>
          <a:prstGeom prst="rect">
            <a:avLst/>
          </a:prstGeom>
          <a:noFill/>
        </p:spPr>
        <p:txBody>
          <a:bodyPr wrap="square" rtlCol="0">
            <a:spAutoFit/>
          </a:bodyPr>
          <a:lstStyle/>
          <a:p>
            <a:pPr>
              <a:spcBef>
                <a:spcPts val="1200"/>
              </a:spcBef>
              <a:spcAft>
                <a:spcPts val="600"/>
              </a:spcAft>
            </a:pPr>
            <a:r>
              <a:rPr lang="en-US" altLang="zh-CN" dirty="0">
                <a:solidFill>
                  <a:schemeClr val="tx2"/>
                </a:solidFill>
              </a:rPr>
              <a:t>We study the</a:t>
            </a:r>
            <a:r>
              <a:rPr lang="zh-CN" altLang="en-US" dirty="0">
                <a:solidFill>
                  <a:schemeClr val="tx2"/>
                </a:solidFill>
              </a:rPr>
              <a:t> </a:t>
            </a:r>
            <a:r>
              <a:rPr lang="en-US" altLang="zh-CN" b="1" dirty="0">
                <a:solidFill>
                  <a:schemeClr val="accent6">
                    <a:lumMod val="75000"/>
                  </a:schemeClr>
                </a:solidFill>
              </a:rPr>
              <a:t>platform recommendation problem </a:t>
            </a:r>
            <a:r>
              <a:rPr lang="en" altLang="zh-CN" dirty="0">
                <a:solidFill>
                  <a:schemeClr val="tx2"/>
                </a:solidFill>
              </a:rPr>
              <a:t>at </a:t>
            </a:r>
            <a:r>
              <a:rPr lang="en-US" altLang="zh-CN" dirty="0">
                <a:solidFill>
                  <a:schemeClr val="tx2"/>
                </a:solidFill>
              </a:rPr>
              <a:t>NetEase Cloud Music</a:t>
            </a:r>
            <a:r>
              <a:rPr lang="en" altLang="zh-CN" dirty="0">
                <a:solidFill>
                  <a:schemeClr val="tx2"/>
                </a:solidFill>
              </a:rPr>
              <a:t>, </a:t>
            </a:r>
            <a:r>
              <a:rPr lang="en-US" altLang="zh-CN" dirty="0">
                <a:solidFill>
                  <a:schemeClr val="tx2"/>
                </a:solidFill>
              </a:rPr>
              <a:t>in which the platform decides how to recommend </a:t>
            </a:r>
            <a:r>
              <a:rPr lang="en-US" altLang="zh-CN" b="1" i="1" dirty="0"/>
              <a:t>new</a:t>
            </a:r>
            <a:r>
              <a:rPr lang="en-US" altLang="zh-CN" dirty="0">
                <a:solidFill>
                  <a:schemeClr val="tx2"/>
                </a:solidFill>
              </a:rPr>
              <a:t> </a:t>
            </a:r>
            <a:r>
              <a:rPr lang="en-US" altLang="zh-CN" b="1" i="1" dirty="0"/>
              <a:t>content</a:t>
            </a:r>
            <a:r>
              <a:rPr lang="en-US" altLang="zh-CN" dirty="0">
                <a:solidFill>
                  <a:schemeClr val="tx2"/>
                </a:solidFill>
              </a:rPr>
              <a:t> to users.</a:t>
            </a:r>
            <a:endParaRPr lang="en" altLang="zh-CN" dirty="0">
              <a:solidFill>
                <a:schemeClr val="tx2"/>
              </a:solidFill>
            </a:endParaRPr>
          </a:p>
          <a:p>
            <a:pPr marL="342900" indent="-342900">
              <a:spcAft>
                <a:spcPts val="600"/>
              </a:spcAft>
              <a:buBlip>
                <a:blip r:embed="rId3"/>
              </a:buBlip>
            </a:pPr>
            <a:r>
              <a:rPr lang="en-US" dirty="0">
                <a:solidFill>
                  <a:schemeClr val="tx2"/>
                </a:solidFill>
              </a:rPr>
              <a:t>Goal: attract and retain users while disseminating new content. </a:t>
            </a:r>
          </a:p>
          <a:p>
            <a:pPr marL="342900" indent="-342900">
              <a:spcAft>
                <a:spcPts val="600"/>
              </a:spcAft>
              <a:buBlip>
                <a:blip r:embed="rId3"/>
              </a:buBlip>
            </a:pPr>
            <a:r>
              <a:rPr lang="en-US" dirty="0">
                <a:solidFill>
                  <a:schemeClr val="tx2"/>
                </a:solidFill>
              </a:rPr>
              <a:t>Problem at NetEase Music, also YouTube, Spotify, Netflix, etc.</a:t>
            </a:r>
          </a:p>
          <a:p>
            <a:pPr marL="342900" indent="-342900">
              <a:buBlip>
                <a:blip r:embed="rId3"/>
              </a:buBlip>
            </a:pPr>
            <a:endParaRPr lang="en-US" sz="2000" dirty="0">
              <a:solidFill>
                <a:schemeClr val="tx2"/>
              </a:solidFill>
            </a:endParaRPr>
          </a:p>
          <a:p>
            <a:pPr marL="342900" indent="-342900">
              <a:buBlip>
                <a:blip r:embed="rId3"/>
              </a:buBlip>
            </a:pPr>
            <a:endParaRPr lang="en-US" sz="2000" dirty="0"/>
          </a:p>
          <a:p>
            <a:pPr marL="342900" indent="-342900">
              <a:buBlip>
                <a:blip r:embed="rId3"/>
              </a:buBlip>
            </a:pPr>
            <a:endParaRPr lang="en-US" dirty="0">
              <a:solidFill>
                <a:schemeClr val="tx2"/>
              </a:solidFill>
            </a:endParaRPr>
          </a:p>
          <a:p>
            <a:endParaRPr lang="en-US" dirty="0">
              <a:solidFill>
                <a:schemeClr val="tx2"/>
              </a:solidFill>
            </a:endParaRPr>
          </a:p>
          <a:p>
            <a:pPr marL="342900" indent="-342900">
              <a:buBlip>
                <a:blip r:embed="rId3"/>
              </a:buBlip>
            </a:pPr>
            <a:endParaRPr lang="en-US" dirty="0">
              <a:solidFill>
                <a:schemeClr val="tx2"/>
              </a:solidFill>
            </a:endParaRPr>
          </a:p>
        </p:txBody>
      </p:sp>
      <p:pic>
        <p:nvPicPr>
          <p:cNvPr id="5" name="Picture 4" descr="Graphical user interface, website&#10;&#10;Description automatically generated">
            <a:extLst>
              <a:ext uri="{FF2B5EF4-FFF2-40B4-BE49-F238E27FC236}">
                <a16:creationId xmlns:a16="http://schemas.microsoft.com/office/drawing/2014/main" id="{4B599019-F14F-EB49-9D93-1856371F6F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60" y="3548517"/>
            <a:ext cx="3447867" cy="2154916"/>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D2B4535A-08FE-6844-89E6-8205491F26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861" y="3548518"/>
            <a:ext cx="2983629" cy="2271320"/>
          </a:xfrm>
          <a:prstGeom prst="rect">
            <a:avLst/>
          </a:prstGeom>
        </p:spPr>
      </p:pic>
      <p:sp>
        <p:nvSpPr>
          <p:cNvPr id="12" name="TextBox 11">
            <a:extLst>
              <a:ext uri="{FF2B5EF4-FFF2-40B4-BE49-F238E27FC236}">
                <a16:creationId xmlns:a16="http://schemas.microsoft.com/office/drawing/2014/main" id="{7C807D88-7E47-3546-B20E-C623CCED1BE3}"/>
              </a:ext>
            </a:extLst>
          </p:cNvPr>
          <p:cNvSpPr txBox="1"/>
          <p:nvPr/>
        </p:nvSpPr>
        <p:spPr>
          <a:xfrm>
            <a:off x="2754351" y="5936242"/>
            <a:ext cx="4026167" cy="369332"/>
          </a:xfrm>
          <a:prstGeom prst="rect">
            <a:avLst/>
          </a:prstGeom>
          <a:noFill/>
        </p:spPr>
        <p:txBody>
          <a:bodyPr wrap="none" rtlCol="0">
            <a:spAutoFit/>
          </a:bodyPr>
          <a:lstStyle/>
          <a:p>
            <a:r>
              <a:rPr lang="en-US" dirty="0">
                <a:solidFill>
                  <a:schemeClr val="accent6">
                    <a:lumMod val="75000"/>
                  </a:schemeClr>
                </a:solidFill>
              </a:rPr>
              <a:t>Personalized </a:t>
            </a:r>
            <a:r>
              <a:rPr lang="en-US" b="1" dirty="0">
                <a:solidFill>
                  <a:schemeClr val="accent6">
                    <a:lumMod val="75000"/>
                  </a:schemeClr>
                </a:solidFill>
              </a:rPr>
              <a:t>Card</a:t>
            </a:r>
            <a:r>
              <a:rPr lang="en-US" dirty="0">
                <a:solidFill>
                  <a:schemeClr val="accent6">
                    <a:lumMod val="75000"/>
                  </a:schemeClr>
                </a:solidFill>
              </a:rPr>
              <a:t> Recommendations</a:t>
            </a:r>
          </a:p>
        </p:txBody>
      </p:sp>
      <p:cxnSp>
        <p:nvCxnSpPr>
          <p:cNvPr id="16" name="Straight Arrow Connector 15">
            <a:extLst>
              <a:ext uri="{FF2B5EF4-FFF2-40B4-BE49-F238E27FC236}">
                <a16:creationId xmlns:a16="http://schemas.microsoft.com/office/drawing/2014/main" id="{4D909BBD-C381-4241-A504-EB575C73B6FB}"/>
              </a:ext>
            </a:extLst>
          </p:cNvPr>
          <p:cNvCxnSpPr>
            <a:cxnSpLocks/>
            <a:stCxn id="12" idx="0"/>
          </p:cNvCxnSpPr>
          <p:nvPr/>
        </p:nvCxnSpPr>
        <p:spPr>
          <a:xfrm flipH="1" flipV="1">
            <a:off x="2968992" y="5413523"/>
            <a:ext cx="1798443" cy="52271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7D2C930-C408-AF47-BBA7-3CE920A96BA6}"/>
              </a:ext>
            </a:extLst>
          </p:cNvPr>
          <p:cNvCxnSpPr>
            <a:cxnSpLocks/>
            <a:stCxn id="12" idx="0"/>
          </p:cNvCxnSpPr>
          <p:nvPr/>
        </p:nvCxnSpPr>
        <p:spPr>
          <a:xfrm flipV="1">
            <a:off x="4767435" y="5539649"/>
            <a:ext cx="1539761" cy="39659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41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Content Recommendation at NetEase</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7" name="TextBox 6">
            <a:extLst>
              <a:ext uri="{FF2B5EF4-FFF2-40B4-BE49-F238E27FC236}">
                <a16:creationId xmlns:a16="http://schemas.microsoft.com/office/drawing/2014/main" id="{48734B91-E3A7-854C-9AD5-24CE51BC2B9E}"/>
              </a:ext>
            </a:extLst>
          </p:cNvPr>
          <p:cNvSpPr txBox="1"/>
          <p:nvPr/>
        </p:nvSpPr>
        <p:spPr>
          <a:xfrm>
            <a:off x="651510" y="1620812"/>
            <a:ext cx="7863840" cy="3447098"/>
          </a:xfrm>
          <a:prstGeom prst="rect">
            <a:avLst/>
          </a:prstGeom>
          <a:noFill/>
        </p:spPr>
        <p:txBody>
          <a:bodyPr wrap="square" rtlCol="0">
            <a:spAutoFit/>
          </a:bodyPr>
          <a:lstStyle/>
          <a:p>
            <a:pPr>
              <a:spcBef>
                <a:spcPts val="1200"/>
              </a:spcBef>
              <a:spcAft>
                <a:spcPts val="600"/>
              </a:spcAft>
            </a:pPr>
            <a:r>
              <a:rPr lang="en-US" altLang="zh-CN" dirty="0">
                <a:solidFill>
                  <a:schemeClr val="tx2"/>
                </a:solidFill>
              </a:rPr>
              <a:t>We study the</a:t>
            </a:r>
            <a:r>
              <a:rPr lang="zh-CN" altLang="en-US" dirty="0">
                <a:solidFill>
                  <a:schemeClr val="tx2"/>
                </a:solidFill>
              </a:rPr>
              <a:t> </a:t>
            </a:r>
            <a:r>
              <a:rPr lang="en-US" altLang="zh-CN" b="1" dirty="0">
                <a:solidFill>
                  <a:schemeClr val="accent6">
                    <a:lumMod val="75000"/>
                  </a:schemeClr>
                </a:solidFill>
              </a:rPr>
              <a:t>platform recommendation problem </a:t>
            </a:r>
            <a:r>
              <a:rPr lang="en" altLang="zh-CN" dirty="0">
                <a:solidFill>
                  <a:schemeClr val="tx2"/>
                </a:solidFill>
              </a:rPr>
              <a:t>at </a:t>
            </a:r>
            <a:r>
              <a:rPr lang="en-US" altLang="zh-CN" dirty="0">
                <a:solidFill>
                  <a:schemeClr val="tx2"/>
                </a:solidFill>
              </a:rPr>
              <a:t>NetEase Cloud Music</a:t>
            </a:r>
            <a:r>
              <a:rPr lang="en" altLang="zh-CN" dirty="0">
                <a:solidFill>
                  <a:schemeClr val="tx2"/>
                </a:solidFill>
              </a:rPr>
              <a:t>, </a:t>
            </a:r>
            <a:r>
              <a:rPr lang="en-US" altLang="zh-CN" dirty="0">
                <a:solidFill>
                  <a:schemeClr val="tx2"/>
                </a:solidFill>
              </a:rPr>
              <a:t>in which the platform decides how to recommend </a:t>
            </a:r>
            <a:r>
              <a:rPr lang="en-US" altLang="zh-CN" b="1" i="1" dirty="0"/>
              <a:t>new</a:t>
            </a:r>
            <a:r>
              <a:rPr lang="en-US" altLang="zh-CN" dirty="0">
                <a:solidFill>
                  <a:schemeClr val="tx2"/>
                </a:solidFill>
              </a:rPr>
              <a:t> </a:t>
            </a:r>
            <a:r>
              <a:rPr lang="en-US" altLang="zh-CN" b="1" i="1" dirty="0"/>
              <a:t>content</a:t>
            </a:r>
            <a:r>
              <a:rPr lang="en-US" altLang="zh-CN" dirty="0">
                <a:solidFill>
                  <a:schemeClr val="tx2"/>
                </a:solidFill>
              </a:rPr>
              <a:t> to users.</a:t>
            </a:r>
            <a:endParaRPr lang="en" altLang="zh-CN" dirty="0">
              <a:solidFill>
                <a:schemeClr val="tx2"/>
              </a:solidFill>
            </a:endParaRPr>
          </a:p>
          <a:p>
            <a:pPr marL="342900" indent="-342900">
              <a:spcAft>
                <a:spcPts val="600"/>
              </a:spcAft>
              <a:buBlip>
                <a:blip r:embed="rId3"/>
              </a:buBlip>
            </a:pPr>
            <a:r>
              <a:rPr lang="en-US" dirty="0">
                <a:solidFill>
                  <a:schemeClr val="tx2"/>
                </a:solidFill>
              </a:rPr>
              <a:t>We focus on two complications of this problem related to the cards, user behavior, and the platform.</a:t>
            </a:r>
          </a:p>
          <a:p>
            <a:pPr marL="800100" lvl="1" indent="-342900">
              <a:spcAft>
                <a:spcPts val="600"/>
              </a:spcAft>
              <a:buFont typeface="+mj-lt"/>
              <a:buAutoNum type="arabicPeriod"/>
            </a:pPr>
            <a:r>
              <a:rPr lang="en-US" dirty="0">
                <a:solidFill>
                  <a:schemeClr val="tx2"/>
                </a:solidFill>
              </a:rPr>
              <a:t>Learning new cards </a:t>
            </a:r>
            <a:r>
              <a:rPr lang="en-US" b="1" dirty="0"/>
              <a:t>Click-Through-Rate (CTR) </a:t>
            </a:r>
            <a:r>
              <a:rPr lang="en-US" dirty="0">
                <a:solidFill>
                  <a:schemeClr val="tx2"/>
                </a:solidFill>
              </a:rPr>
              <a:t>via experimentation.</a:t>
            </a:r>
          </a:p>
          <a:p>
            <a:pPr marL="800100" lvl="1" indent="-342900">
              <a:spcAft>
                <a:spcPts val="600"/>
              </a:spcAft>
              <a:buFont typeface="+mj-lt"/>
              <a:buAutoNum type="arabicPeriod"/>
            </a:pPr>
            <a:r>
              <a:rPr lang="en-US" dirty="0">
                <a:solidFill>
                  <a:schemeClr val="tx2"/>
                </a:solidFill>
              </a:rPr>
              <a:t> </a:t>
            </a:r>
            <a:r>
              <a:rPr lang="en-US" b="1" dirty="0"/>
              <a:t>First Impression Effect</a:t>
            </a:r>
            <a:r>
              <a:rPr lang="en-US" dirty="0">
                <a:solidFill>
                  <a:schemeClr val="tx2"/>
                </a:solidFill>
              </a:rPr>
              <a:t>, new users are more likely to </a:t>
            </a:r>
            <a:r>
              <a:rPr lang="en-US" b="1" dirty="0"/>
              <a:t>Churn </a:t>
            </a:r>
            <a:r>
              <a:rPr lang="en-US" dirty="0">
                <a:solidFill>
                  <a:schemeClr val="tx2"/>
                </a:solidFill>
              </a:rPr>
              <a:t>(leave the system) as the result of a one bad experience than regular users.</a:t>
            </a:r>
            <a:endParaRPr lang="en-US" dirty="0"/>
          </a:p>
          <a:p>
            <a:pPr marL="342900" indent="-342900">
              <a:spcAft>
                <a:spcPts val="600"/>
              </a:spcAft>
              <a:buBlip>
                <a:blip r:embed="rId3"/>
              </a:buBlip>
            </a:pPr>
            <a:r>
              <a:rPr lang="en-US" dirty="0">
                <a:solidFill>
                  <a:schemeClr val="tx2"/>
                </a:solidFill>
              </a:rPr>
              <a:t>How can the platform maximize user engagement (clicks), while balancing </a:t>
            </a:r>
            <a:r>
              <a:rPr lang="en-US" i="1" dirty="0"/>
              <a:t>learning</a:t>
            </a:r>
            <a:r>
              <a:rPr lang="en-US" dirty="0">
                <a:solidFill>
                  <a:schemeClr val="tx2"/>
                </a:solidFill>
              </a:rPr>
              <a:t> the CTR of new cards against the </a:t>
            </a:r>
            <a:r>
              <a:rPr lang="en-US" i="1" dirty="0"/>
              <a:t>heterogeneous</a:t>
            </a:r>
            <a:r>
              <a:rPr lang="en-US" dirty="0">
                <a:solidFill>
                  <a:schemeClr val="tx2"/>
                </a:solidFill>
              </a:rPr>
              <a:t> churn behavior of users?</a:t>
            </a:r>
          </a:p>
        </p:txBody>
      </p:sp>
    </p:spTree>
    <p:extLst>
      <p:ext uri="{BB962C8B-B14F-4D97-AF65-F5344CB8AC3E}">
        <p14:creationId xmlns:p14="http://schemas.microsoft.com/office/powerpoint/2010/main" val="26843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04392E4C-DB48-4699-ABE4-642F861064EC}"/>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Contributions</a:t>
            </a:r>
          </a:p>
        </p:txBody>
      </p:sp>
      <p:sp>
        <p:nvSpPr>
          <p:cNvPr id="61" name="Rectangle 60"/>
          <p:cNvSpPr/>
          <p:nvPr/>
        </p:nvSpPr>
        <p:spPr>
          <a:xfrm>
            <a:off x="628650" y="1690689"/>
            <a:ext cx="8016586" cy="4324261"/>
          </a:xfrm>
          <a:prstGeom prst="rect">
            <a:avLst/>
          </a:prstGeom>
        </p:spPr>
        <p:txBody>
          <a:bodyPr wrap="square">
            <a:spAutoFit/>
          </a:bodyPr>
          <a:lstStyle/>
          <a:p>
            <a:pPr>
              <a:spcAft>
                <a:spcPts val="600"/>
              </a:spcAft>
            </a:pPr>
            <a:r>
              <a:rPr lang="en-US" b="1" i="1" dirty="0"/>
              <a:t>We explore the NetEase Music dataset and find evidence that:</a:t>
            </a:r>
            <a:endParaRPr lang="en-US" altLang="zh-CN" b="1" i="1" dirty="0"/>
          </a:p>
          <a:p>
            <a:pPr marL="342900" indent="-342900">
              <a:buFont typeface="+mj-lt"/>
              <a:buAutoNum type="arabicPeriod"/>
            </a:pPr>
            <a:r>
              <a:rPr lang="en-US" dirty="0">
                <a:solidFill>
                  <a:schemeClr val="tx2"/>
                </a:solidFill>
              </a:rPr>
              <a:t>Cards have Beta CTRs.</a:t>
            </a:r>
          </a:p>
          <a:p>
            <a:pPr marL="342900" indent="-342900">
              <a:buFont typeface="+mj-lt"/>
              <a:buAutoNum type="arabicPeriod"/>
            </a:pPr>
            <a:r>
              <a:rPr lang="en-US" dirty="0">
                <a:solidFill>
                  <a:schemeClr val="tx2"/>
                </a:solidFill>
              </a:rPr>
              <a:t>There’s a significant first impression effect.</a:t>
            </a:r>
          </a:p>
          <a:p>
            <a:pPr marL="342900" indent="-342900">
              <a:buFont typeface="+mj-lt"/>
              <a:buAutoNum type="arabicPeriod"/>
            </a:pPr>
            <a:r>
              <a:rPr lang="en-US" dirty="0">
                <a:solidFill>
                  <a:schemeClr val="tx2"/>
                </a:solidFill>
              </a:rPr>
              <a:t>The platform experiments user-age blind.</a:t>
            </a:r>
          </a:p>
          <a:p>
            <a:endParaRPr lang="en-US" dirty="0">
              <a:solidFill>
                <a:schemeClr val="tx2"/>
              </a:solidFill>
            </a:endParaRPr>
          </a:p>
          <a:p>
            <a:r>
              <a:rPr lang="en-US" altLang="zh-CN" b="1" i="1" dirty="0"/>
              <a:t>Based on our exploratory data analysis we propose and solve a two-period model with the goal of maximizing total user engagement.</a:t>
            </a:r>
          </a:p>
          <a:p>
            <a:pPr marL="342900" indent="-342900">
              <a:buBlip>
                <a:blip r:embed="rId3"/>
              </a:buBlip>
            </a:pPr>
            <a:r>
              <a:rPr lang="en-US" dirty="0">
                <a:solidFill>
                  <a:schemeClr val="tx2"/>
                </a:solidFill>
              </a:rPr>
              <a:t>Optimal policy experiments on users in order of a simple coefficient computable from model params.</a:t>
            </a:r>
          </a:p>
          <a:p>
            <a:pPr marL="342900" indent="-342900">
              <a:buBlip>
                <a:blip r:embed="rId3"/>
              </a:buBlip>
            </a:pPr>
            <a:endParaRPr lang="en-US" dirty="0">
              <a:solidFill>
                <a:schemeClr val="tx2"/>
              </a:solidFill>
            </a:endParaRPr>
          </a:p>
          <a:p>
            <a:r>
              <a:rPr lang="en-US" altLang="zh-CN" b="1" i="1" dirty="0"/>
              <a:t>We fit our model to NetEase data.</a:t>
            </a:r>
          </a:p>
          <a:p>
            <a:pPr marL="342900" indent="-342900">
              <a:buBlip>
                <a:blip r:embed="rId3"/>
              </a:buBlip>
            </a:pPr>
            <a:r>
              <a:rPr lang="en-US" dirty="0">
                <a:solidFill>
                  <a:schemeClr val="tx2"/>
                </a:solidFill>
              </a:rPr>
              <a:t>We find potential for increased user retainment and total engagement by switching from user-age agnostic policies to our policy.</a:t>
            </a:r>
          </a:p>
          <a:p>
            <a:pPr marL="342900" indent="-342900">
              <a:buBlip>
                <a:blip r:embed="rId3"/>
              </a:buBlip>
            </a:pPr>
            <a:endParaRPr lang="en-US" dirty="0">
              <a:solidFill>
                <a:schemeClr val="tx2"/>
              </a:solidFill>
            </a:endParaRPr>
          </a:p>
          <a:p>
            <a:endParaRPr lang="en-US" dirty="0">
              <a:solidFill>
                <a:schemeClr val="tx2"/>
              </a:solidFill>
            </a:endParaRPr>
          </a:p>
        </p:txBody>
      </p:sp>
      <p:sp>
        <p:nvSpPr>
          <p:cNvPr id="5" name="Footer Placeholder 2">
            <a:extLst>
              <a:ext uri="{FF2B5EF4-FFF2-40B4-BE49-F238E27FC236}">
                <a16:creationId xmlns:a16="http://schemas.microsoft.com/office/drawing/2014/main" id="{59644F5B-33BD-814F-9DD5-755110C98560}"/>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Tree>
    <p:extLst>
      <p:ext uri="{BB962C8B-B14F-4D97-AF65-F5344CB8AC3E}">
        <p14:creationId xmlns:p14="http://schemas.microsoft.com/office/powerpoint/2010/main" val="21675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8C33C969-AAFB-1849-BFCB-DEFA9687F8E9}"/>
              </a:ext>
            </a:extLst>
          </p:cNvPr>
          <p:cNvPicPr>
            <a:picLocks noChangeAspect="1"/>
          </p:cNvPicPr>
          <p:nvPr/>
        </p:nvPicPr>
        <p:blipFill rotWithShape="1">
          <a:blip r:embed="rId3">
            <a:extLst>
              <a:ext uri="{28A0092B-C50C-407E-A947-70E740481C1C}">
                <a14:useLocalDpi xmlns:a14="http://schemas.microsoft.com/office/drawing/2010/main" val="0"/>
              </a:ext>
            </a:extLst>
          </a:blip>
          <a:srcRect r="48919" b="50000"/>
          <a:stretch/>
        </p:blipFill>
        <p:spPr>
          <a:xfrm>
            <a:off x="1284839" y="3392400"/>
            <a:ext cx="3167496" cy="3100474"/>
          </a:xfrm>
          <a:prstGeom prst="rect">
            <a:avLst/>
          </a:prstGeom>
        </p:spPr>
      </p:pic>
      <p:pic>
        <p:nvPicPr>
          <p:cNvPr id="15" name="Picture 14" descr="Chart, histogram&#10;&#10;Description automatically generated">
            <a:extLst>
              <a:ext uri="{FF2B5EF4-FFF2-40B4-BE49-F238E27FC236}">
                <a16:creationId xmlns:a16="http://schemas.microsoft.com/office/drawing/2014/main" id="{7FF2E8E5-284E-2E40-B598-F492989320A9}"/>
              </a:ext>
            </a:extLst>
          </p:cNvPr>
          <p:cNvPicPr>
            <a:picLocks noChangeAspect="1"/>
          </p:cNvPicPr>
          <p:nvPr/>
        </p:nvPicPr>
        <p:blipFill rotWithShape="1">
          <a:blip r:embed="rId3">
            <a:extLst>
              <a:ext uri="{28A0092B-C50C-407E-A947-70E740481C1C}">
                <a14:useLocalDpi xmlns:a14="http://schemas.microsoft.com/office/drawing/2010/main" val="0"/>
              </a:ext>
            </a:extLst>
          </a:blip>
          <a:srcRect l="48919" b="50000"/>
          <a:stretch/>
        </p:blipFill>
        <p:spPr>
          <a:xfrm>
            <a:off x="4874203" y="3392400"/>
            <a:ext cx="3167496" cy="3100474"/>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Content Cards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7" name="TextBox 16">
            <a:extLst>
              <a:ext uri="{FF2B5EF4-FFF2-40B4-BE49-F238E27FC236}">
                <a16:creationId xmlns:a16="http://schemas.microsoft.com/office/drawing/2014/main" id="{BC4A947F-DD1E-1642-85A1-FDA0D652E77B}"/>
              </a:ext>
            </a:extLst>
          </p:cNvPr>
          <p:cNvSpPr txBox="1"/>
          <p:nvPr/>
        </p:nvSpPr>
        <p:spPr>
          <a:xfrm>
            <a:off x="628650" y="1690689"/>
            <a:ext cx="7840280" cy="1661993"/>
          </a:xfrm>
          <a:prstGeom prst="rect">
            <a:avLst/>
          </a:prstGeom>
          <a:noFill/>
        </p:spPr>
        <p:txBody>
          <a:bodyPr wrap="square" rtlCol="0">
            <a:spAutoFit/>
          </a:bodyPr>
          <a:lstStyle/>
          <a:p>
            <a:pPr>
              <a:spcAft>
                <a:spcPts val="600"/>
              </a:spcAft>
            </a:pPr>
            <a:r>
              <a:rPr lang="en-US" altLang="zh-CN" dirty="0">
                <a:solidFill>
                  <a:schemeClr val="tx2"/>
                </a:solidFill>
              </a:rPr>
              <a:t>New cards require substantial exploration before stabilizing at their CTR, our measure of card quality.</a:t>
            </a:r>
          </a:p>
          <a:p>
            <a:pPr marL="342900" indent="-342900">
              <a:spcAft>
                <a:spcPts val="600"/>
              </a:spcAft>
              <a:buBlip>
                <a:blip r:embed="rId4"/>
              </a:buBlip>
            </a:pPr>
            <a:r>
              <a:rPr lang="en-US" dirty="0">
                <a:solidFill>
                  <a:schemeClr val="tx2"/>
                </a:solidFill>
              </a:rPr>
              <a:t>We internalize unobserved platform matching algorithms, user preference heterogeneity, etc., all into an inherent CTR.</a:t>
            </a:r>
          </a:p>
          <a:p>
            <a:endParaRPr lang="en-US" sz="2000" dirty="0">
              <a:solidFill>
                <a:schemeClr val="tx2"/>
              </a:solidFill>
            </a:endParaRPr>
          </a:p>
        </p:txBody>
      </p:sp>
    </p:spTree>
    <p:extLst>
      <p:ext uri="{BB962C8B-B14F-4D97-AF65-F5344CB8AC3E}">
        <p14:creationId xmlns:p14="http://schemas.microsoft.com/office/powerpoint/2010/main" val="34915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32B12563-6DC0-6E4B-830C-647A68BC1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646" y="3136313"/>
            <a:ext cx="2620695" cy="2620695"/>
          </a:xfrm>
          <a:prstGeom prst="rect">
            <a:avLst/>
          </a:prstGeom>
        </p:spPr>
      </p:pic>
      <p:pic>
        <p:nvPicPr>
          <p:cNvPr id="4" name="Picture 3" descr="Chart, histogram&#10;&#10;Description automatically generated">
            <a:extLst>
              <a:ext uri="{FF2B5EF4-FFF2-40B4-BE49-F238E27FC236}">
                <a16:creationId xmlns:a16="http://schemas.microsoft.com/office/drawing/2014/main" id="{91C55E4E-E203-C749-86C1-3A90772F5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6437" y="3137002"/>
            <a:ext cx="2624578" cy="2624578"/>
          </a:xfrm>
          <a:prstGeom prst="rect">
            <a:avLst/>
          </a:prstGeom>
        </p:spPr>
      </p:pic>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Content Cards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1" name="TextBox 10">
            <a:extLst>
              <a:ext uri="{FF2B5EF4-FFF2-40B4-BE49-F238E27FC236}">
                <a16:creationId xmlns:a16="http://schemas.microsoft.com/office/drawing/2014/main" id="{DF9764B1-C414-674E-8EE1-49E7A0117441}"/>
              </a:ext>
            </a:extLst>
          </p:cNvPr>
          <p:cNvSpPr txBox="1"/>
          <p:nvPr/>
        </p:nvSpPr>
        <p:spPr>
          <a:xfrm>
            <a:off x="628650" y="1690689"/>
            <a:ext cx="7840280" cy="1985159"/>
          </a:xfrm>
          <a:prstGeom prst="rect">
            <a:avLst/>
          </a:prstGeom>
          <a:noFill/>
        </p:spPr>
        <p:txBody>
          <a:bodyPr wrap="square" rtlCol="0">
            <a:spAutoFit/>
          </a:bodyPr>
          <a:lstStyle/>
          <a:p>
            <a:pPr>
              <a:spcAft>
                <a:spcPts val="600"/>
              </a:spcAft>
            </a:pPr>
            <a:r>
              <a:rPr lang="en-US" altLang="zh-CN" dirty="0">
                <a:solidFill>
                  <a:schemeClr val="tx2"/>
                </a:solidFill>
              </a:rPr>
              <a:t>As cards as converge to different CTRs, we can fit a distribution over cards to estimate potential of new cards.</a:t>
            </a:r>
            <a:endParaRPr lang="en-US" dirty="0">
              <a:solidFill>
                <a:schemeClr val="tx2"/>
              </a:solidFill>
            </a:endParaRPr>
          </a:p>
          <a:p>
            <a:pPr marL="342900" indent="-342900">
              <a:spcAft>
                <a:spcPts val="600"/>
              </a:spcAft>
              <a:buBlip>
                <a:blip r:embed="rId5"/>
              </a:buBlip>
            </a:pPr>
            <a:r>
              <a:rPr lang="en-US" b="1" dirty="0"/>
              <a:t>Left:</a:t>
            </a:r>
            <a:r>
              <a:rPr lang="en-US" dirty="0">
                <a:solidFill>
                  <a:schemeClr val="tx2"/>
                </a:solidFill>
              </a:rPr>
              <a:t> Empirical distribution of cards with &gt;100 impressions (~110,000 such cards).</a:t>
            </a:r>
          </a:p>
          <a:p>
            <a:pPr marL="342900" indent="-342900">
              <a:spcAft>
                <a:spcPts val="600"/>
              </a:spcAft>
              <a:buBlip>
                <a:blip r:embed="rId5"/>
              </a:buBlip>
            </a:pPr>
            <a:r>
              <a:rPr lang="en-US" b="1" dirty="0"/>
              <a:t>Right:</a:t>
            </a:r>
            <a:r>
              <a:rPr lang="en-US" dirty="0">
                <a:solidFill>
                  <a:schemeClr val="tx2"/>
                </a:solidFill>
              </a:rPr>
              <a:t> Empirical CDF vs Beta with mean 0.051, std. dev. 0.044.</a:t>
            </a:r>
          </a:p>
          <a:p>
            <a:endParaRPr lang="en-US" dirty="0"/>
          </a:p>
        </p:txBody>
      </p:sp>
      <p:grpSp>
        <p:nvGrpSpPr>
          <p:cNvPr id="8" name="Group 7">
            <a:extLst>
              <a:ext uri="{FF2B5EF4-FFF2-40B4-BE49-F238E27FC236}">
                <a16:creationId xmlns:a16="http://schemas.microsoft.com/office/drawing/2014/main" id="{67E78C07-2B7D-F24A-83B9-5E7BF071930B}"/>
              </a:ext>
            </a:extLst>
          </p:cNvPr>
          <p:cNvGrpSpPr/>
          <p:nvPr/>
        </p:nvGrpSpPr>
        <p:grpSpPr>
          <a:xfrm>
            <a:off x="628650" y="5762772"/>
            <a:ext cx="8013906" cy="782827"/>
            <a:chOff x="628650" y="5664798"/>
            <a:chExt cx="8013906" cy="782827"/>
          </a:xfrm>
        </p:grpSpPr>
        <p:sp>
          <p:nvSpPr>
            <p:cNvPr id="12" name="TextBox 11">
              <a:extLst>
                <a:ext uri="{FF2B5EF4-FFF2-40B4-BE49-F238E27FC236}">
                  <a16:creationId xmlns:a16="http://schemas.microsoft.com/office/drawing/2014/main" id="{4254B291-4522-5148-860A-0487F7FB846B}"/>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Cards have inherent CTR, distributed as Beta</a:t>
              </a:r>
            </a:p>
            <a:p>
              <a:pPr marL="342900" indent="-342900">
                <a:buBlip>
                  <a:blip r:embed="rId5"/>
                </a:buBlip>
              </a:pPr>
              <a:endParaRPr lang="en-US" dirty="0">
                <a:solidFill>
                  <a:schemeClr val="tx2"/>
                </a:solidFill>
              </a:endParaRPr>
            </a:p>
          </p:txBody>
        </p:sp>
        <p:grpSp>
          <p:nvGrpSpPr>
            <p:cNvPr id="13" name="Group 12">
              <a:extLst>
                <a:ext uri="{FF2B5EF4-FFF2-40B4-BE49-F238E27FC236}">
                  <a16:creationId xmlns:a16="http://schemas.microsoft.com/office/drawing/2014/main" id="{ADBA78DE-1B39-AE4C-9D6E-EEB2A46A0264}"/>
                </a:ext>
              </a:extLst>
            </p:cNvPr>
            <p:cNvGrpSpPr/>
            <p:nvPr/>
          </p:nvGrpSpPr>
          <p:grpSpPr>
            <a:xfrm>
              <a:off x="1685438" y="5664798"/>
              <a:ext cx="5882125" cy="492288"/>
              <a:chOff x="2925588" y="4509240"/>
              <a:chExt cx="2877198" cy="492288"/>
            </a:xfrm>
          </p:grpSpPr>
          <p:sp>
            <p:nvSpPr>
              <p:cNvPr id="14" name="Rectangle 13">
                <a:extLst>
                  <a:ext uri="{FF2B5EF4-FFF2-40B4-BE49-F238E27FC236}">
                    <a16:creationId xmlns:a16="http://schemas.microsoft.com/office/drawing/2014/main" id="{B7D8E3C0-A8B6-214B-8FA1-1D3CCD27826E}"/>
                  </a:ext>
                </a:extLst>
              </p:cNvPr>
              <p:cNvSpPr/>
              <p:nvPr/>
            </p:nvSpPr>
            <p:spPr>
              <a:xfrm>
                <a:off x="2925588" y="4509240"/>
                <a:ext cx="2877198"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17E96E-68B8-F64D-847F-B22AF56FFCF8}"/>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spTree>
    <p:extLst>
      <p:ext uri="{BB962C8B-B14F-4D97-AF65-F5344CB8AC3E}">
        <p14:creationId xmlns:p14="http://schemas.microsoft.com/office/powerpoint/2010/main" val="26206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89E4568-BD8F-004A-B158-BC2E9D887536}"/>
              </a:ext>
            </a:extLst>
          </p:cNvPr>
          <p:cNvSpPr txBox="1"/>
          <p:nvPr/>
        </p:nvSpPr>
        <p:spPr>
          <a:xfrm>
            <a:off x="675070" y="1690689"/>
            <a:ext cx="7840280" cy="4001095"/>
          </a:xfrm>
          <a:prstGeom prst="rect">
            <a:avLst/>
          </a:prstGeom>
          <a:noFill/>
        </p:spPr>
        <p:txBody>
          <a:bodyPr wrap="square" rtlCol="0">
            <a:spAutoFit/>
          </a:bodyPr>
          <a:lstStyle/>
          <a:p>
            <a:pPr>
              <a:spcAft>
                <a:spcPts val="600"/>
              </a:spcAft>
            </a:pPr>
            <a:r>
              <a:rPr lang="en-US" altLang="zh-CN" dirty="0">
                <a:solidFill>
                  <a:schemeClr val="tx2"/>
                </a:solidFill>
              </a:rPr>
              <a:t>We focus on why new users leave the system, esp. considering on whether they interact with recommended card, i.e., </a:t>
            </a:r>
            <a:r>
              <a:rPr lang="en-US" altLang="zh-CN" b="1" dirty="0"/>
              <a:t>first impression effect.</a:t>
            </a:r>
          </a:p>
          <a:p>
            <a:pPr marL="342900" indent="-342900">
              <a:spcAft>
                <a:spcPts val="600"/>
              </a:spcAft>
              <a:buBlip>
                <a:blip r:embed="rId3"/>
              </a:buBlip>
            </a:pPr>
            <a:r>
              <a:rPr lang="en-US" dirty="0">
                <a:solidFill>
                  <a:schemeClr val="tx2"/>
                </a:solidFill>
              </a:rPr>
              <a:t>New users first visit are between day 7 and 10 (16083 </a:t>
            </a:r>
            <a:r>
              <a:rPr lang="en-US" dirty="0" err="1">
                <a:solidFill>
                  <a:schemeClr val="tx2"/>
                </a:solidFill>
              </a:rPr>
              <a:t>obs</a:t>
            </a:r>
            <a:r>
              <a:rPr lang="en-US" dirty="0">
                <a:solidFill>
                  <a:schemeClr val="tx2"/>
                </a:solidFill>
              </a:rPr>
              <a:t>)</a:t>
            </a:r>
          </a:p>
          <a:p>
            <a:pPr marL="342900" indent="-342900">
              <a:spcAft>
                <a:spcPts val="600"/>
              </a:spcAft>
              <a:buBlip>
                <a:blip r:embed="rId3"/>
              </a:buBlip>
            </a:pPr>
            <a:r>
              <a:rPr lang="en-US" dirty="0">
                <a:solidFill>
                  <a:schemeClr val="tx2"/>
                </a:solidFill>
              </a:rPr>
              <a:t>Half of new users never return after first visit!</a:t>
            </a:r>
          </a:p>
          <a:p>
            <a:pPr marL="342900" indent="-342900">
              <a:spcAft>
                <a:spcPts val="600"/>
              </a:spcAft>
              <a:buBlip>
                <a:blip r:embed="rId3"/>
              </a:buBlip>
            </a:pPr>
            <a:r>
              <a:rPr lang="en-US" dirty="0">
                <a:solidFill>
                  <a:schemeClr val="tx2"/>
                </a:solidFill>
              </a:rPr>
              <a:t>Users who return are more likely to return again, and again, and again.</a:t>
            </a: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a:p>
            <a:pPr marL="342900" indent="-342900">
              <a:buBlip>
                <a:blip r:embed="rId3"/>
              </a:buBlip>
            </a:pPr>
            <a:endParaRPr lang="en-US" dirty="0">
              <a:solidFill>
                <a:schemeClr val="tx2"/>
              </a:solidFill>
            </a:endParaRPr>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pic>
        <p:nvPicPr>
          <p:cNvPr id="4" name="Picture 3" descr="Chart, scatter chart&#10;&#10;Description automatically generated">
            <a:extLst>
              <a:ext uri="{FF2B5EF4-FFF2-40B4-BE49-F238E27FC236}">
                <a16:creationId xmlns:a16="http://schemas.microsoft.com/office/drawing/2014/main" id="{54090484-A8D8-CE42-9E19-4521A9214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007" y="3429000"/>
            <a:ext cx="3425692" cy="2596243"/>
          </a:xfrm>
          <a:prstGeom prst="rect">
            <a:avLst/>
          </a:prstGeom>
        </p:spPr>
      </p:pic>
      <p:pic>
        <p:nvPicPr>
          <p:cNvPr id="6" name="Picture 5" descr="Chart, scatter chart&#10;&#10;Description automatically generated">
            <a:extLst>
              <a:ext uri="{FF2B5EF4-FFF2-40B4-BE49-F238E27FC236}">
                <a16:creationId xmlns:a16="http://schemas.microsoft.com/office/drawing/2014/main" id="{0FD29170-FA81-734E-9780-EB754FF7B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4698" y="3428999"/>
            <a:ext cx="3378094" cy="2593893"/>
          </a:xfrm>
          <a:prstGeom prst="rect">
            <a:avLst/>
          </a:prstGeom>
        </p:spPr>
      </p:pic>
    </p:spTree>
    <p:extLst>
      <p:ext uri="{BB962C8B-B14F-4D97-AF65-F5344CB8AC3E}">
        <p14:creationId xmlns:p14="http://schemas.microsoft.com/office/powerpoint/2010/main" val="4167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89E4568-BD8F-004A-B158-BC2E9D887536}"/>
              </a:ext>
            </a:extLst>
          </p:cNvPr>
          <p:cNvSpPr txBox="1"/>
          <p:nvPr/>
        </p:nvSpPr>
        <p:spPr>
          <a:xfrm>
            <a:off x="675070" y="1690689"/>
            <a:ext cx="7840280" cy="1708160"/>
          </a:xfrm>
          <a:prstGeom prst="rect">
            <a:avLst/>
          </a:prstGeom>
          <a:noFill/>
        </p:spPr>
        <p:txBody>
          <a:bodyPr wrap="square" rtlCol="0">
            <a:spAutoFit/>
          </a:bodyPr>
          <a:lstStyle/>
          <a:p>
            <a:pPr>
              <a:spcAft>
                <a:spcPts val="600"/>
              </a:spcAft>
            </a:pPr>
            <a:r>
              <a:rPr lang="en-US" altLang="zh-CN" dirty="0">
                <a:solidFill>
                  <a:schemeClr val="tx2"/>
                </a:solidFill>
              </a:rPr>
              <a:t>We focus on why new users leave the system, esp. considering on whether they interact with recommended card, i.e., </a:t>
            </a:r>
            <a:r>
              <a:rPr lang="en-US" altLang="zh-CN" b="1" dirty="0"/>
              <a:t>first impression effect.</a:t>
            </a:r>
          </a:p>
          <a:p>
            <a:pPr marL="342900" indent="-342900">
              <a:spcAft>
                <a:spcPts val="600"/>
              </a:spcAft>
              <a:buBlip>
                <a:blip r:embed="rId3"/>
              </a:buBlip>
            </a:pPr>
            <a:r>
              <a:rPr lang="en-US" dirty="0">
                <a:solidFill>
                  <a:schemeClr val="tx2"/>
                </a:solidFill>
              </a:rPr>
              <a:t>New users first visit are between day 7 and 10 (16083 </a:t>
            </a:r>
            <a:r>
              <a:rPr lang="en-US" dirty="0" err="1">
                <a:solidFill>
                  <a:schemeClr val="tx2"/>
                </a:solidFill>
              </a:rPr>
              <a:t>obs</a:t>
            </a:r>
            <a:r>
              <a:rPr lang="en-US" dirty="0">
                <a:solidFill>
                  <a:schemeClr val="tx2"/>
                </a:solidFill>
              </a:rPr>
              <a:t>)</a:t>
            </a:r>
          </a:p>
          <a:p>
            <a:pPr marL="342900" indent="-342900">
              <a:spcAft>
                <a:spcPts val="600"/>
              </a:spcAft>
              <a:buBlip>
                <a:blip r:embed="rId3"/>
              </a:buBlip>
            </a:pPr>
            <a:r>
              <a:rPr lang="en-US" dirty="0">
                <a:solidFill>
                  <a:schemeClr val="tx2"/>
                </a:solidFill>
              </a:rPr>
              <a:t>Half of new users never return after first visit!</a:t>
            </a:r>
          </a:p>
          <a:p>
            <a:pPr marL="342900" indent="-342900">
              <a:spcAft>
                <a:spcPts val="600"/>
              </a:spcAft>
              <a:buBlip>
                <a:blip r:embed="rId3"/>
              </a:buBlip>
            </a:pPr>
            <a:r>
              <a:rPr lang="en-US" dirty="0">
                <a:solidFill>
                  <a:schemeClr val="tx2"/>
                </a:solidFill>
              </a:rPr>
              <a:t>Users who return are more likely to return again, and again, and again.</a:t>
            </a:r>
          </a:p>
        </p:txBody>
      </p:sp>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Users</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grpSp>
        <p:nvGrpSpPr>
          <p:cNvPr id="11" name="Group 10">
            <a:extLst>
              <a:ext uri="{FF2B5EF4-FFF2-40B4-BE49-F238E27FC236}">
                <a16:creationId xmlns:a16="http://schemas.microsoft.com/office/drawing/2014/main" id="{F0A50790-D749-4649-813E-205116454688}"/>
              </a:ext>
            </a:extLst>
          </p:cNvPr>
          <p:cNvGrpSpPr/>
          <p:nvPr/>
        </p:nvGrpSpPr>
        <p:grpSpPr>
          <a:xfrm>
            <a:off x="628650" y="5708023"/>
            <a:ext cx="8013906" cy="755933"/>
            <a:chOff x="628650" y="5691692"/>
            <a:chExt cx="8013906" cy="755933"/>
          </a:xfrm>
        </p:grpSpPr>
        <p:sp>
          <p:nvSpPr>
            <p:cNvPr id="12" name="TextBox 11">
              <a:extLst>
                <a:ext uri="{FF2B5EF4-FFF2-40B4-BE49-F238E27FC236}">
                  <a16:creationId xmlns:a16="http://schemas.microsoft.com/office/drawing/2014/main" id="{56D434E4-F0FD-324D-A6E8-4F97AD6DD705}"/>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New users leave at high rates and are sensitive</a:t>
              </a:r>
            </a:p>
            <a:p>
              <a:pPr marL="342900" indent="-342900">
                <a:buBlip>
                  <a:blip r:embed="rId3"/>
                </a:buBlip>
              </a:pPr>
              <a:endParaRPr lang="en-US" dirty="0">
                <a:solidFill>
                  <a:schemeClr val="tx2"/>
                </a:solidFill>
              </a:endParaRPr>
            </a:p>
          </p:txBody>
        </p:sp>
        <p:grpSp>
          <p:nvGrpSpPr>
            <p:cNvPr id="13" name="Group 12">
              <a:extLst>
                <a:ext uri="{FF2B5EF4-FFF2-40B4-BE49-F238E27FC236}">
                  <a16:creationId xmlns:a16="http://schemas.microsoft.com/office/drawing/2014/main" id="{06F322F4-8F6F-354E-9762-33477DDE065A}"/>
                </a:ext>
              </a:extLst>
            </p:cNvPr>
            <p:cNvGrpSpPr/>
            <p:nvPr/>
          </p:nvGrpSpPr>
          <p:grpSpPr>
            <a:xfrm>
              <a:off x="1404258" y="5691692"/>
              <a:ext cx="6531431" cy="492288"/>
              <a:chOff x="2788051" y="4536134"/>
              <a:chExt cx="3194801" cy="492288"/>
            </a:xfrm>
          </p:grpSpPr>
          <p:sp>
            <p:nvSpPr>
              <p:cNvPr id="14" name="Rectangle 13">
                <a:extLst>
                  <a:ext uri="{FF2B5EF4-FFF2-40B4-BE49-F238E27FC236}">
                    <a16:creationId xmlns:a16="http://schemas.microsoft.com/office/drawing/2014/main" id="{0FFA4652-7E0E-C94F-9472-5FC1DD24780F}"/>
                  </a:ext>
                </a:extLst>
              </p:cNvPr>
              <p:cNvSpPr/>
              <p:nvPr/>
            </p:nvSpPr>
            <p:spPr>
              <a:xfrm>
                <a:off x="2788051" y="4536134"/>
                <a:ext cx="3194801"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07DB2D-0BBC-CB4B-B2AE-CD2A3F628DB5}"/>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sp>
        <p:nvSpPr>
          <p:cNvPr id="3" name="Rectangle 2">
            <a:extLst>
              <a:ext uri="{FF2B5EF4-FFF2-40B4-BE49-F238E27FC236}">
                <a16:creationId xmlns:a16="http://schemas.microsoft.com/office/drawing/2014/main" id="{BB60EFAF-FD4E-4E40-ADEC-8144FA668648}"/>
              </a:ext>
            </a:extLst>
          </p:cNvPr>
          <p:cNvSpPr/>
          <p:nvPr/>
        </p:nvSpPr>
        <p:spPr>
          <a:xfrm>
            <a:off x="675070" y="3569977"/>
            <a:ext cx="7886700" cy="1631216"/>
          </a:xfrm>
          <a:prstGeom prst="rect">
            <a:avLst/>
          </a:prstGeom>
        </p:spPr>
        <p:txBody>
          <a:bodyPr wrap="square">
            <a:spAutoFit/>
          </a:bodyPr>
          <a:lstStyle/>
          <a:p>
            <a:pPr marL="342900" indent="-342900">
              <a:spcAft>
                <a:spcPts val="600"/>
              </a:spcAft>
              <a:buBlip>
                <a:blip r:embed="rId3"/>
              </a:buBlip>
            </a:pPr>
            <a:r>
              <a:rPr lang="en-US" dirty="0">
                <a:solidFill>
                  <a:schemeClr val="tx2"/>
                </a:solidFill>
              </a:rPr>
              <a:t>Among the 2581 new users who clicked, 1202 churned </a:t>
            </a:r>
            <a:r>
              <a:rPr lang="en-US" b="1" dirty="0">
                <a:solidFill>
                  <a:schemeClr val="tx2"/>
                </a:solidFill>
              </a:rPr>
              <a:t>(46.57%) </a:t>
            </a:r>
            <a:r>
              <a:rPr lang="en-US" dirty="0">
                <a:solidFill>
                  <a:schemeClr val="tx2"/>
                </a:solidFill>
              </a:rPr>
              <a:t>vs 13502 who did not click, 6875 churned </a:t>
            </a:r>
            <a:r>
              <a:rPr lang="en-US" b="1" dirty="0">
                <a:solidFill>
                  <a:schemeClr val="tx2"/>
                </a:solidFill>
              </a:rPr>
              <a:t>(50.95%)</a:t>
            </a:r>
            <a:r>
              <a:rPr lang="en-US" dirty="0">
                <a:solidFill>
                  <a:schemeClr val="tx2"/>
                </a:solidFill>
              </a:rPr>
              <a:t>. 4% diff in churn rate!</a:t>
            </a:r>
          </a:p>
          <a:p>
            <a:pPr marL="800100" lvl="1" indent="-342900">
              <a:spcAft>
                <a:spcPts val="600"/>
              </a:spcAft>
              <a:buBlip>
                <a:blip r:embed="rId3"/>
              </a:buBlip>
            </a:pPr>
            <a:r>
              <a:rPr lang="en-US" sz="1600" dirty="0">
                <a:solidFill>
                  <a:schemeClr val="tx2"/>
                </a:solidFill>
              </a:rPr>
              <a:t>We varied definitions of new user and find these conclusions robust</a:t>
            </a:r>
          </a:p>
          <a:p>
            <a:pPr marL="342900" indent="-342900">
              <a:spcAft>
                <a:spcPts val="600"/>
              </a:spcAft>
              <a:buBlip>
                <a:blip r:embed="rId3"/>
              </a:buBlip>
            </a:pPr>
            <a:r>
              <a:rPr lang="en-US" dirty="0">
                <a:solidFill>
                  <a:schemeClr val="tx2"/>
                </a:solidFill>
              </a:rPr>
              <a:t>For regular users (not new), churn at about 5% and are not particularly sensitive to whether they interact with the recommended card</a:t>
            </a:r>
          </a:p>
        </p:txBody>
      </p:sp>
    </p:spTree>
    <p:extLst>
      <p:ext uri="{BB962C8B-B14F-4D97-AF65-F5344CB8AC3E}">
        <p14:creationId xmlns:p14="http://schemas.microsoft.com/office/powerpoint/2010/main" val="37250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E4C-DB48-4699-ABE4-642F861064EC}"/>
              </a:ext>
            </a:extLst>
          </p:cNvPr>
          <p:cNvSpPr>
            <a:spLocks noGrp="1"/>
          </p:cNvSpPr>
          <p:nvPr>
            <p:ph type="title"/>
          </p:nvPr>
        </p:nvSpPr>
        <p:spPr/>
        <p:txBody>
          <a:bodyPr>
            <a:normAutofit/>
          </a:bodyPr>
          <a:lstStyle/>
          <a:p>
            <a:r>
              <a:rPr lang="en-US" sz="3600" dirty="0"/>
              <a:t>Data Insights: Platform Experimentation</a:t>
            </a:r>
          </a:p>
        </p:txBody>
      </p:sp>
      <p:sp>
        <p:nvSpPr>
          <p:cNvPr id="9" name="Footer Placeholder 2">
            <a:extLst>
              <a:ext uri="{FF2B5EF4-FFF2-40B4-BE49-F238E27FC236}">
                <a16:creationId xmlns:a16="http://schemas.microsoft.com/office/drawing/2014/main" id="{AF673F94-A9A2-9945-9316-2A6A72F4A65A}"/>
              </a:ext>
            </a:extLst>
          </p:cNvPr>
          <p:cNvSpPr>
            <a:spLocks noGrp="1"/>
          </p:cNvSpPr>
          <p:nvPr>
            <p:ph type="ftr" sz="quarter" idx="11"/>
          </p:nvPr>
        </p:nvSpPr>
        <p:spPr>
          <a:xfrm>
            <a:off x="2686051" y="6356351"/>
            <a:ext cx="3771900" cy="365125"/>
          </a:xfrm>
        </p:spPr>
        <p:txBody>
          <a:bodyPr/>
          <a:lstStyle/>
          <a:p>
            <a:r>
              <a:rPr lang="en-US"/>
              <a:t>RMP Data-Driven Research Challenge</a:t>
            </a:r>
            <a:endParaRPr lang="en-US" dirty="0"/>
          </a:p>
        </p:txBody>
      </p:sp>
      <p:sp>
        <p:nvSpPr>
          <p:cNvPr id="12" name="TextBox 11">
            <a:extLst>
              <a:ext uri="{FF2B5EF4-FFF2-40B4-BE49-F238E27FC236}">
                <a16:creationId xmlns:a16="http://schemas.microsoft.com/office/drawing/2014/main" id="{CBDEE146-9B62-F846-B83A-546696AE2EA9}"/>
              </a:ext>
            </a:extLst>
          </p:cNvPr>
          <p:cNvSpPr txBox="1"/>
          <p:nvPr/>
        </p:nvSpPr>
        <p:spPr>
          <a:xfrm>
            <a:off x="675070" y="1738963"/>
            <a:ext cx="7840280" cy="1708160"/>
          </a:xfrm>
          <a:prstGeom prst="rect">
            <a:avLst/>
          </a:prstGeom>
          <a:noFill/>
        </p:spPr>
        <p:txBody>
          <a:bodyPr wrap="square" rtlCol="0">
            <a:spAutoFit/>
          </a:bodyPr>
          <a:lstStyle/>
          <a:p>
            <a:pPr>
              <a:spcAft>
                <a:spcPts val="600"/>
              </a:spcAft>
            </a:pPr>
            <a:r>
              <a:rPr lang="en-US" altLang="zh-CN" dirty="0">
                <a:solidFill>
                  <a:schemeClr val="tx2"/>
                </a:solidFill>
              </a:rPr>
              <a:t>Finally, we look at whether the platform appears to consider user age when experimenting with new cards.</a:t>
            </a:r>
            <a:endParaRPr lang="en-US" altLang="zh-CN" b="1" dirty="0"/>
          </a:p>
          <a:p>
            <a:pPr marL="342900" indent="-342900">
              <a:spcAft>
                <a:spcPts val="600"/>
              </a:spcAft>
              <a:buBlip>
                <a:blip r:embed="rId3"/>
              </a:buBlip>
            </a:pPr>
            <a:r>
              <a:rPr lang="en-US" dirty="0">
                <a:solidFill>
                  <a:schemeClr val="tx2"/>
                </a:solidFill>
              </a:rPr>
              <a:t>Look at 1024 cards shown exactly once in the data</a:t>
            </a:r>
          </a:p>
          <a:p>
            <a:pPr marL="342900" indent="-342900">
              <a:spcAft>
                <a:spcPts val="600"/>
              </a:spcAft>
              <a:buBlip>
                <a:blip r:embed="rId3"/>
              </a:buBlip>
            </a:pPr>
            <a:r>
              <a:rPr lang="en-US" dirty="0">
                <a:solidFill>
                  <a:schemeClr val="tx2"/>
                </a:solidFill>
              </a:rPr>
              <a:t>Null Hypothesis: Experiment on new and old users at same rate.</a:t>
            </a:r>
          </a:p>
          <a:p>
            <a:pPr marL="800100" lvl="1" indent="-342900">
              <a:spcAft>
                <a:spcPts val="600"/>
              </a:spcAft>
              <a:buBlip>
                <a:blip r:embed="rId3"/>
              </a:buBlip>
            </a:pPr>
            <a:r>
              <a:rPr lang="en-US" sz="1600" dirty="0">
                <a:solidFill>
                  <a:schemeClr val="tx2"/>
                </a:solidFill>
              </a:rPr>
              <a:t>Red line to right -&gt; experiment on new more than old!</a:t>
            </a:r>
          </a:p>
        </p:txBody>
      </p:sp>
      <p:grpSp>
        <p:nvGrpSpPr>
          <p:cNvPr id="10" name="Group 9">
            <a:extLst>
              <a:ext uri="{FF2B5EF4-FFF2-40B4-BE49-F238E27FC236}">
                <a16:creationId xmlns:a16="http://schemas.microsoft.com/office/drawing/2014/main" id="{7BD6A0FA-C909-9A49-99C3-E11ED984D45B}"/>
              </a:ext>
            </a:extLst>
          </p:cNvPr>
          <p:cNvGrpSpPr/>
          <p:nvPr/>
        </p:nvGrpSpPr>
        <p:grpSpPr>
          <a:xfrm>
            <a:off x="628650" y="5855940"/>
            <a:ext cx="8013906" cy="755933"/>
            <a:chOff x="628650" y="5691692"/>
            <a:chExt cx="8013906" cy="755933"/>
          </a:xfrm>
        </p:grpSpPr>
        <p:sp>
          <p:nvSpPr>
            <p:cNvPr id="11" name="TextBox 10">
              <a:extLst>
                <a:ext uri="{FF2B5EF4-FFF2-40B4-BE49-F238E27FC236}">
                  <a16:creationId xmlns:a16="http://schemas.microsoft.com/office/drawing/2014/main" id="{6FADF35F-FD3F-AF41-92A6-B2514D1DDE8D}"/>
                </a:ext>
              </a:extLst>
            </p:cNvPr>
            <p:cNvSpPr txBox="1"/>
            <p:nvPr/>
          </p:nvSpPr>
          <p:spPr>
            <a:xfrm>
              <a:off x="628650" y="5724350"/>
              <a:ext cx="8013906" cy="723275"/>
            </a:xfrm>
            <a:prstGeom prst="rect">
              <a:avLst/>
            </a:prstGeom>
            <a:noFill/>
          </p:spPr>
          <p:txBody>
            <a:bodyPr wrap="square" rtlCol="0">
              <a:spAutoFit/>
            </a:bodyPr>
            <a:lstStyle/>
            <a:p>
              <a:pPr algn="ctr">
                <a:spcBef>
                  <a:spcPts val="1200"/>
                </a:spcBef>
                <a:spcAft>
                  <a:spcPts val="600"/>
                </a:spcAft>
              </a:pPr>
              <a:r>
                <a:rPr lang="en-US" b="1" dirty="0"/>
                <a:t>Takeaway: </a:t>
              </a:r>
              <a:r>
                <a:rPr lang="en-US" dirty="0">
                  <a:solidFill>
                    <a:schemeClr val="tx2"/>
                  </a:solidFill>
                </a:rPr>
                <a:t>Platform appears to do age-blind experimentation.</a:t>
              </a:r>
            </a:p>
            <a:p>
              <a:pPr marL="342900" indent="-342900">
                <a:buBlip>
                  <a:blip r:embed="rId3"/>
                </a:buBlip>
              </a:pPr>
              <a:endParaRPr lang="en-US" dirty="0">
                <a:solidFill>
                  <a:schemeClr val="tx2"/>
                </a:solidFill>
              </a:endParaRPr>
            </a:p>
          </p:txBody>
        </p:sp>
        <p:grpSp>
          <p:nvGrpSpPr>
            <p:cNvPr id="13" name="Group 12">
              <a:extLst>
                <a:ext uri="{FF2B5EF4-FFF2-40B4-BE49-F238E27FC236}">
                  <a16:creationId xmlns:a16="http://schemas.microsoft.com/office/drawing/2014/main" id="{6848F73D-2F9D-DA4C-B158-C0075938805A}"/>
                </a:ext>
              </a:extLst>
            </p:cNvPr>
            <p:cNvGrpSpPr/>
            <p:nvPr/>
          </p:nvGrpSpPr>
          <p:grpSpPr>
            <a:xfrm>
              <a:off x="1404258" y="5691692"/>
              <a:ext cx="6531431" cy="492288"/>
              <a:chOff x="2788051" y="4536134"/>
              <a:chExt cx="3194801" cy="492288"/>
            </a:xfrm>
          </p:grpSpPr>
          <p:sp>
            <p:nvSpPr>
              <p:cNvPr id="14" name="Rectangle 13">
                <a:extLst>
                  <a:ext uri="{FF2B5EF4-FFF2-40B4-BE49-F238E27FC236}">
                    <a16:creationId xmlns:a16="http://schemas.microsoft.com/office/drawing/2014/main" id="{0873E8E8-D7A0-B84F-A1E3-2D97229C3035}"/>
                  </a:ext>
                </a:extLst>
              </p:cNvPr>
              <p:cNvSpPr/>
              <p:nvPr/>
            </p:nvSpPr>
            <p:spPr>
              <a:xfrm>
                <a:off x="2788051" y="4536134"/>
                <a:ext cx="3194801" cy="4922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41DF9-BE70-CE47-90C8-3A249E4DD27B}"/>
                  </a:ext>
                </a:extLst>
              </p:cNvPr>
              <p:cNvSpPr/>
              <p:nvPr/>
            </p:nvSpPr>
            <p:spPr>
              <a:xfrm>
                <a:off x="2925588" y="4598878"/>
                <a:ext cx="2877198" cy="369332"/>
              </a:xfrm>
              <a:prstGeom prst="rect">
                <a:avLst/>
              </a:prstGeom>
            </p:spPr>
            <p:txBody>
              <a:bodyPr wrap="square">
                <a:spAutoFit/>
              </a:bodyPr>
              <a:lstStyle/>
              <a:p>
                <a:pPr algn="ctr">
                  <a:spcBef>
                    <a:spcPts val="1200"/>
                  </a:spcBef>
                  <a:spcAft>
                    <a:spcPts val="600"/>
                  </a:spcAft>
                </a:pPr>
                <a:endParaRPr lang="en-US" dirty="0">
                  <a:solidFill>
                    <a:schemeClr val="tx2"/>
                  </a:solidFill>
                </a:endParaRPr>
              </a:p>
            </p:txBody>
          </p:sp>
        </p:grpSp>
      </p:grpSp>
      <p:grpSp>
        <p:nvGrpSpPr>
          <p:cNvPr id="23" name="Group 22">
            <a:extLst>
              <a:ext uri="{FF2B5EF4-FFF2-40B4-BE49-F238E27FC236}">
                <a16:creationId xmlns:a16="http://schemas.microsoft.com/office/drawing/2014/main" id="{A6D97DA4-FBA4-3341-A56D-C58176DEA83F}"/>
              </a:ext>
            </a:extLst>
          </p:cNvPr>
          <p:cNvGrpSpPr/>
          <p:nvPr/>
        </p:nvGrpSpPr>
        <p:grpSpPr>
          <a:xfrm>
            <a:off x="1133386" y="3382189"/>
            <a:ext cx="2320747" cy="2383405"/>
            <a:chOff x="1133386" y="3382189"/>
            <a:chExt cx="2320747" cy="2383405"/>
          </a:xfrm>
        </p:grpSpPr>
        <p:grpSp>
          <p:nvGrpSpPr>
            <p:cNvPr id="5" name="Group 4">
              <a:extLst>
                <a:ext uri="{FF2B5EF4-FFF2-40B4-BE49-F238E27FC236}">
                  <a16:creationId xmlns:a16="http://schemas.microsoft.com/office/drawing/2014/main" id="{947E3532-2A16-6A48-999B-E35686EAED62}"/>
                </a:ext>
              </a:extLst>
            </p:cNvPr>
            <p:cNvGrpSpPr/>
            <p:nvPr/>
          </p:nvGrpSpPr>
          <p:grpSpPr>
            <a:xfrm>
              <a:off x="1133386" y="3382189"/>
              <a:ext cx="2292409" cy="2292409"/>
              <a:chOff x="1133386" y="3382189"/>
              <a:chExt cx="2292409" cy="2292409"/>
            </a:xfrm>
          </p:grpSpPr>
          <p:pic>
            <p:nvPicPr>
              <p:cNvPr id="6" name="Picture 5" descr="Chart, histogram&#10;&#10;Description automatically generated">
                <a:extLst>
                  <a:ext uri="{FF2B5EF4-FFF2-40B4-BE49-F238E27FC236}">
                    <a16:creationId xmlns:a16="http://schemas.microsoft.com/office/drawing/2014/main" id="{0197A2CB-AAD3-DB4B-9656-90A5837E3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386" y="3382189"/>
                <a:ext cx="2292409" cy="2292409"/>
              </a:xfrm>
              <a:prstGeom prst="rect">
                <a:avLst/>
              </a:prstGeom>
            </p:spPr>
          </p:pic>
          <p:sp>
            <p:nvSpPr>
              <p:cNvPr id="16" name="Rectangle 15">
                <a:extLst>
                  <a:ext uri="{FF2B5EF4-FFF2-40B4-BE49-F238E27FC236}">
                    <a16:creationId xmlns:a16="http://schemas.microsoft.com/office/drawing/2014/main" id="{0A0B7653-F694-D34C-83F8-59D474CA1577}"/>
                  </a:ext>
                </a:extLst>
              </p:cNvPr>
              <p:cNvSpPr/>
              <p:nvPr/>
            </p:nvSpPr>
            <p:spPr>
              <a:xfrm>
                <a:off x="2058030" y="5479039"/>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0" name="TextBox 19">
              <a:extLst>
                <a:ext uri="{FF2B5EF4-FFF2-40B4-BE49-F238E27FC236}">
                  <a16:creationId xmlns:a16="http://schemas.microsoft.com/office/drawing/2014/main" id="{38017151-B9A8-CF4F-9E1E-A3E41B3E43D3}"/>
                </a:ext>
              </a:extLst>
            </p:cNvPr>
            <p:cNvSpPr txBox="1"/>
            <p:nvPr/>
          </p:nvSpPr>
          <p:spPr>
            <a:xfrm>
              <a:off x="1687559" y="5457817"/>
              <a:ext cx="1766574" cy="307777"/>
            </a:xfrm>
            <a:prstGeom prst="rect">
              <a:avLst/>
            </a:prstGeom>
            <a:noFill/>
          </p:spPr>
          <p:txBody>
            <a:bodyPr wrap="none" rtlCol="0">
              <a:spAutoFit/>
            </a:bodyPr>
            <a:lstStyle/>
            <a:p>
              <a:r>
                <a:rPr lang="en-US" sz="1400" b="1" dirty="0">
                  <a:solidFill>
                    <a:schemeClr val="tx2"/>
                  </a:solidFill>
                </a:rPr>
                <a:t>Register &lt; 1 Month</a:t>
              </a:r>
            </a:p>
          </p:txBody>
        </p:sp>
      </p:grpSp>
      <p:grpSp>
        <p:nvGrpSpPr>
          <p:cNvPr id="24" name="Group 23">
            <a:extLst>
              <a:ext uri="{FF2B5EF4-FFF2-40B4-BE49-F238E27FC236}">
                <a16:creationId xmlns:a16="http://schemas.microsoft.com/office/drawing/2014/main" id="{57F5D689-A431-6841-A7E1-64031623982E}"/>
              </a:ext>
            </a:extLst>
          </p:cNvPr>
          <p:cNvGrpSpPr/>
          <p:nvPr/>
        </p:nvGrpSpPr>
        <p:grpSpPr>
          <a:xfrm>
            <a:off x="3425795" y="3382189"/>
            <a:ext cx="2292410" cy="2404287"/>
            <a:chOff x="3425795" y="3382189"/>
            <a:chExt cx="2292410" cy="2404287"/>
          </a:xfrm>
        </p:grpSpPr>
        <p:grpSp>
          <p:nvGrpSpPr>
            <p:cNvPr id="7" name="Group 6">
              <a:extLst>
                <a:ext uri="{FF2B5EF4-FFF2-40B4-BE49-F238E27FC236}">
                  <a16:creationId xmlns:a16="http://schemas.microsoft.com/office/drawing/2014/main" id="{9EA8E640-02B9-A548-A677-2F9398475BD5}"/>
                </a:ext>
              </a:extLst>
            </p:cNvPr>
            <p:cNvGrpSpPr/>
            <p:nvPr/>
          </p:nvGrpSpPr>
          <p:grpSpPr>
            <a:xfrm>
              <a:off x="3425795" y="3382189"/>
              <a:ext cx="2292410" cy="2292410"/>
              <a:chOff x="3425795" y="3382189"/>
              <a:chExt cx="2292410" cy="2292410"/>
            </a:xfrm>
          </p:grpSpPr>
          <p:pic>
            <p:nvPicPr>
              <p:cNvPr id="8" name="Picture 7" descr="Chart, histogram&#10;&#10;Description automatically generated">
                <a:extLst>
                  <a:ext uri="{FF2B5EF4-FFF2-40B4-BE49-F238E27FC236}">
                    <a16:creationId xmlns:a16="http://schemas.microsoft.com/office/drawing/2014/main" id="{63E4CBB6-A3A7-2047-BDBE-0B16915D4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5795" y="3382189"/>
                <a:ext cx="2292410" cy="2292410"/>
              </a:xfrm>
              <a:prstGeom prst="rect">
                <a:avLst/>
              </a:prstGeom>
            </p:spPr>
          </p:pic>
          <p:sp>
            <p:nvSpPr>
              <p:cNvPr id="17" name="Rectangle 16">
                <a:extLst>
                  <a:ext uri="{FF2B5EF4-FFF2-40B4-BE49-F238E27FC236}">
                    <a16:creationId xmlns:a16="http://schemas.microsoft.com/office/drawing/2014/main" id="{3427955A-7E12-0440-B6C7-E6E6A87E985D}"/>
                  </a:ext>
                </a:extLst>
              </p:cNvPr>
              <p:cNvSpPr/>
              <p:nvPr/>
            </p:nvSpPr>
            <p:spPr>
              <a:xfrm>
                <a:off x="4326825" y="5478407"/>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1" name="TextBox 20">
              <a:extLst>
                <a:ext uri="{FF2B5EF4-FFF2-40B4-BE49-F238E27FC236}">
                  <a16:creationId xmlns:a16="http://schemas.microsoft.com/office/drawing/2014/main" id="{D5838AF0-74E7-1740-8F44-254255269B19}"/>
                </a:ext>
              </a:extLst>
            </p:cNvPr>
            <p:cNvSpPr txBox="1"/>
            <p:nvPr/>
          </p:nvSpPr>
          <p:spPr>
            <a:xfrm>
              <a:off x="3884111" y="5478699"/>
              <a:ext cx="1731564" cy="307777"/>
            </a:xfrm>
            <a:prstGeom prst="rect">
              <a:avLst/>
            </a:prstGeom>
            <a:noFill/>
          </p:spPr>
          <p:txBody>
            <a:bodyPr wrap="none" rtlCol="0">
              <a:spAutoFit/>
            </a:bodyPr>
            <a:lstStyle/>
            <a:p>
              <a:r>
                <a:rPr lang="en-US" sz="1400" b="1" dirty="0">
                  <a:solidFill>
                    <a:schemeClr val="tx2"/>
                  </a:solidFill>
                </a:rPr>
                <a:t>Register &lt; 2 Month</a:t>
              </a:r>
            </a:p>
          </p:txBody>
        </p:sp>
      </p:grpSp>
      <p:grpSp>
        <p:nvGrpSpPr>
          <p:cNvPr id="25" name="Group 24">
            <a:extLst>
              <a:ext uri="{FF2B5EF4-FFF2-40B4-BE49-F238E27FC236}">
                <a16:creationId xmlns:a16="http://schemas.microsoft.com/office/drawing/2014/main" id="{A74A0CC4-65DE-574A-B606-94E871298C9A}"/>
              </a:ext>
            </a:extLst>
          </p:cNvPr>
          <p:cNvGrpSpPr/>
          <p:nvPr/>
        </p:nvGrpSpPr>
        <p:grpSpPr>
          <a:xfrm>
            <a:off x="5718205" y="3430463"/>
            <a:ext cx="2293700" cy="2369149"/>
            <a:chOff x="5718205" y="3430463"/>
            <a:chExt cx="2293700" cy="2369149"/>
          </a:xfrm>
        </p:grpSpPr>
        <p:grpSp>
          <p:nvGrpSpPr>
            <p:cNvPr id="19" name="Group 18">
              <a:extLst>
                <a:ext uri="{FF2B5EF4-FFF2-40B4-BE49-F238E27FC236}">
                  <a16:creationId xmlns:a16="http://schemas.microsoft.com/office/drawing/2014/main" id="{6B791EA4-FCBD-4F4B-A53A-56BA5BEE33A5}"/>
                </a:ext>
              </a:extLst>
            </p:cNvPr>
            <p:cNvGrpSpPr/>
            <p:nvPr/>
          </p:nvGrpSpPr>
          <p:grpSpPr>
            <a:xfrm>
              <a:off x="5718205" y="3430463"/>
              <a:ext cx="2195862" cy="2195862"/>
              <a:chOff x="5718205" y="3430463"/>
              <a:chExt cx="2195862" cy="2195862"/>
            </a:xfrm>
          </p:grpSpPr>
          <p:pic>
            <p:nvPicPr>
              <p:cNvPr id="4" name="Picture 3" descr="Chart, histogram&#10;&#10;Description automatically generated">
                <a:extLst>
                  <a:ext uri="{FF2B5EF4-FFF2-40B4-BE49-F238E27FC236}">
                    <a16:creationId xmlns:a16="http://schemas.microsoft.com/office/drawing/2014/main" id="{6A3C4AB4-481F-A949-8821-EF57A51CAF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8205" y="3430463"/>
                <a:ext cx="2195862" cy="2195862"/>
              </a:xfrm>
              <a:prstGeom prst="rect">
                <a:avLst/>
              </a:prstGeom>
            </p:spPr>
          </p:pic>
          <p:sp>
            <p:nvSpPr>
              <p:cNvPr id="18" name="Rectangle 17">
                <a:extLst>
                  <a:ext uri="{FF2B5EF4-FFF2-40B4-BE49-F238E27FC236}">
                    <a16:creationId xmlns:a16="http://schemas.microsoft.com/office/drawing/2014/main" id="{031522A5-B058-A242-8707-7002BB77B51F}"/>
                  </a:ext>
                </a:extLst>
              </p:cNvPr>
              <p:cNvSpPr/>
              <p:nvPr/>
            </p:nvSpPr>
            <p:spPr>
              <a:xfrm>
                <a:off x="6605788" y="5438066"/>
                <a:ext cx="766482" cy="174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2" name="TextBox 21">
              <a:extLst>
                <a:ext uri="{FF2B5EF4-FFF2-40B4-BE49-F238E27FC236}">
                  <a16:creationId xmlns:a16="http://schemas.microsoft.com/office/drawing/2014/main" id="{E0FACA41-EFC6-974D-9922-5A112F1B9515}"/>
                </a:ext>
              </a:extLst>
            </p:cNvPr>
            <p:cNvSpPr txBox="1"/>
            <p:nvPr/>
          </p:nvSpPr>
          <p:spPr>
            <a:xfrm>
              <a:off x="6280341" y="5491835"/>
              <a:ext cx="1731564" cy="307777"/>
            </a:xfrm>
            <a:prstGeom prst="rect">
              <a:avLst/>
            </a:prstGeom>
            <a:noFill/>
          </p:spPr>
          <p:txBody>
            <a:bodyPr wrap="none" rtlCol="0">
              <a:spAutoFit/>
            </a:bodyPr>
            <a:lstStyle/>
            <a:p>
              <a:r>
                <a:rPr lang="en-US" sz="1400" b="1" dirty="0">
                  <a:solidFill>
                    <a:schemeClr val="tx2"/>
                  </a:solidFill>
                </a:rPr>
                <a:t>Register &lt; 3 Month</a:t>
              </a:r>
            </a:p>
          </p:txBody>
        </p:sp>
      </p:grpSp>
    </p:spTree>
    <p:extLst>
      <p:ext uri="{BB962C8B-B14F-4D97-AF65-F5344CB8AC3E}">
        <p14:creationId xmlns:p14="http://schemas.microsoft.com/office/powerpoint/2010/main" val="11578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rene-Default">
      <a:dk1>
        <a:srgbClr val="002D80"/>
      </a:dk1>
      <a:lt1>
        <a:sysClr val="window" lastClr="FFFFFF"/>
      </a:lt1>
      <a:dk2>
        <a:srgbClr val="000000"/>
      </a:dk2>
      <a:lt2>
        <a:srgbClr val="E7E6E6"/>
      </a:lt2>
      <a:accent1>
        <a:srgbClr val="0038A8"/>
      </a:accent1>
      <a:accent2>
        <a:srgbClr val="7490B0"/>
      </a:accent2>
      <a:accent3>
        <a:srgbClr val="9D9D9D"/>
      </a:accent3>
      <a:accent4>
        <a:srgbClr val="75AADB"/>
      </a:accent4>
      <a:accent5>
        <a:srgbClr val="DAEEFB"/>
      </a:accent5>
      <a:accent6>
        <a:srgbClr val="FF9933"/>
      </a:accent6>
      <a:hlink>
        <a:srgbClr val="0563C1"/>
      </a:hlink>
      <a:folHlink>
        <a:srgbClr val="954F72"/>
      </a:folHlink>
    </a:clrScheme>
    <a:fontScheme name="Irene-default">
      <a:majorFont>
        <a:latin typeface="Bodoni MT"/>
        <a:ea typeface=""/>
        <a:cs typeface=""/>
      </a:majorFont>
      <a:minorFont>
        <a:latin typeface="Palatino Linotyp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32523</TotalTime>
  <Words>2429</Words>
  <Application>Microsoft Macintosh PowerPoint</Application>
  <PresentationFormat>On-screen Show (4:3)</PresentationFormat>
  <Paragraphs>200</Paragraphs>
  <Slides>18</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Bodoni MT</vt:lpstr>
      <vt:lpstr>Calibri</vt:lpstr>
      <vt:lpstr>Cambria Math</vt:lpstr>
      <vt:lpstr>Palatino Linotype</vt:lpstr>
      <vt:lpstr>Office Theme</vt:lpstr>
      <vt:lpstr>Churning while Learning: Maximizing User Engagement in a Recommendation System</vt:lpstr>
      <vt:lpstr>Content Recommendation at NetEase</vt:lpstr>
      <vt:lpstr>Content Recommendation at NetEase</vt:lpstr>
      <vt:lpstr>PowerPoint Presentation</vt:lpstr>
      <vt:lpstr>Data Insights: Content Cards</vt:lpstr>
      <vt:lpstr>Data Insights: Content Cards</vt:lpstr>
      <vt:lpstr>Data Insights: Platform Users</vt:lpstr>
      <vt:lpstr>Data Insights: Platform Users</vt:lpstr>
      <vt:lpstr>Data Insights: Platform Experimentation</vt:lpstr>
      <vt:lpstr>Two Period Model: Users</vt:lpstr>
      <vt:lpstr>Two Period Model: Platform</vt:lpstr>
      <vt:lpstr>Theoretical Results</vt:lpstr>
      <vt:lpstr>Theoretical Results</vt:lpstr>
      <vt:lpstr>Theoretical Results</vt:lpstr>
      <vt:lpstr>Numerical Results</vt:lpstr>
      <vt:lpstr>Conclusions and Future Directions</vt:lpstr>
      <vt:lpstr>Thank you!</vt:lpstr>
      <vt:lpstr>NetEase Cloud Music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Lo</dc:creator>
  <cp:lastModifiedBy>Hamilton, Michael</cp:lastModifiedBy>
  <cp:revision>594</cp:revision>
  <dcterms:created xsi:type="dcterms:W3CDTF">2018-04-11T17:52:34Z</dcterms:created>
  <dcterms:modified xsi:type="dcterms:W3CDTF">2021-06-28T15:02:15Z</dcterms:modified>
</cp:coreProperties>
</file>