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2" r:id="rId2"/>
    <p:sldId id="333" r:id="rId3"/>
    <p:sldId id="334" r:id="rId4"/>
    <p:sldId id="338" r:id="rId5"/>
    <p:sldId id="353" r:id="rId6"/>
    <p:sldId id="344" r:id="rId7"/>
    <p:sldId id="339" r:id="rId8"/>
    <p:sldId id="345" r:id="rId9"/>
    <p:sldId id="346" r:id="rId10"/>
    <p:sldId id="347" r:id="rId11"/>
    <p:sldId id="348" r:id="rId12"/>
    <p:sldId id="350" r:id="rId13"/>
    <p:sldId id="351" r:id="rId14"/>
    <p:sldId id="352"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4" autoAdjust="0"/>
    <p:restoredTop sz="94660"/>
  </p:normalViewPr>
  <p:slideViewPr>
    <p:cSldViewPr snapToGrid="0">
      <p:cViewPr varScale="1">
        <p:scale>
          <a:sx n="98" d="100"/>
          <a:sy n="98"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288EF-6089-44D0-AE65-70296F38465C}" type="datetimeFigureOut">
              <a:rPr lang="en-US" smtClean="0"/>
              <a:t>12/31/20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FB203-A0C4-4A4F-BDF2-7C9B120C539B}" type="slidenum">
              <a:rPr lang="en-US" smtClean="0"/>
              <a:t>‹#›</a:t>
            </a:fld>
            <a:endParaRPr lang="en-US"/>
          </a:p>
        </p:txBody>
      </p:sp>
    </p:spTree>
    <p:extLst>
      <p:ext uri="{BB962C8B-B14F-4D97-AF65-F5344CB8AC3E}">
        <p14:creationId xmlns:p14="http://schemas.microsoft.com/office/powerpoint/2010/main" val="229337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6ECEE6-0877-C64F-B0B2-2906356CCAD3}" type="slidenum">
              <a:rPr lang="en-US" smtClean="0"/>
              <a:t>1</a:t>
            </a:fld>
            <a:endParaRPr lang="en-US"/>
          </a:p>
        </p:txBody>
      </p:sp>
    </p:spTree>
    <p:extLst>
      <p:ext uri="{BB962C8B-B14F-4D97-AF65-F5344CB8AC3E}">
        <p14:creationId xmlns:p14="http://schemas.microsoft.com/office/powerpoint/2010/main" val="3443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0109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4FB203-A0C4-4A4F-BDF2-7C9B120C539B}" type="slidenum">
              <a:rPr lang="en-US" smtClean="0"/>
              <a:t>4</a:t>
            </a:fld>
            <a:endParaRPr lang="en-US"/>
          </a:p>
        </p:txBody>
      </p:sp>
    </p:spTree>
    <p:extLst>
      <p:ext uri="{BB962C8B-B14F-4D97-AF65-F5344CB8AC3E}">
        <p14:creationId xmlns:p14="http://schemas.microsoft.com/office/powerpoint/2010/main" val="3694442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4FB203-A0C4-4A4F-BDF2-7C9B120C539B}" type="slidenum">
              <a:rPr lang="en-US" smtClean="0"/>
              <a:t>5</a:t>
            </a:fld>
            <a:endParaRPr lang="en-US"/>
          </a:p>
        </p:txBody>
      </p:sp>
    </p:spTree>
    <p:extLst>
      <p:ext uri="{BB962C8B-B14F-4D97-AF65-F5344CB8AC3E}">
        <p14:creationId xmlns:p14="http://schemas.microsoft.com/office/powerpoint/2010/main" val="371469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FB203-A0C4-4A4F-BDF2-7C9B120C539B}" type="slidenum">
              <a:rPr lang="en-US" smtClean="0"/>
              <a:t>10</a:t>
            </a:fld>
            <a:endParaRPr lang="en-US"/>
          </a:p>
        </p:txBody>
      </p:sp>
    </p:spTree>
    <p:extLst>
      <p:ext uri="{BB962C8B-B14F-4D97-AF65-F5344CB8AC3E}">
        <p14:creationId xmlns:p14="http://schemas.microsoft.com/office/powerpoint/2010/main" val="2741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mbria Math" charset="0"/>
                <a:ea typeface="Cambria Math" charset="0"/>
                <a:cs typeface="Cambria Math"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BC70638-CE0D-7549-8E83-C0FD4DB9A3CD}"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21 – Supervised Learning</a:t>
            </a:r>
            <a:endParaRPr lang="en-US" dirty="0"/>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2CB32915-F834-0645-B05B-80078BDC332E}"/>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15526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3AC71A-19D2-3449-99F3-C32CAE0B4A1D}"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21 – Supervised Learning</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478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314D2-C2A0-5548-A8B1-AC6EDE9AED2C}"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21 – Supervised Learning</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283143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Click to edit Master title style</a:t>
            </a:r>
          </a:p>
        </p:txBody>
      </p:sp>
      <p:sp>
        <p:nvSpPr>
          <p:cNvPr id="3" name="Content Placeholder 2"/>
          <p:cNvSpPr>
            <a:spLocks noGrp="1"/>
          </p:cNvSpPr>
          <p:nvPr>
            <p:ph idx="1"/>
          </p:nvPr>
        </p:nvSpPr>
        <p:spPr>
          <a:xfrm>
            <a:off x="833252" y="1409988"/>
            <a:ext cx="10515600" cy="4351338"/>
          </a:xfrm>
        </p:spPr>
        <p:txBody>
          <a:bodyPr/>
          <a:lstStyle>
            <a:lvl1pPr>
              <a:defRPr>
                <a:latin typeface="Cambria Math" charset="0"/>
                <a:ea typeface="Cambria Math" charset="0"/>
                <a:cs typeface="Cambria Math" charset="0"/>
              </a:defRPr>
            </a:lvl1pPr>
            <a:lvl2pPr>
              <a:defRPr>
                <a:latin typeface="Cambria Math" charset="0"/>
                <a:ea typeface="Cambria Math" charset="0"/>
                <a:cs typeface="Cambria Math" charset="0"/>
              </a:defRPr>
            </a:lvl2pPr>
            <a:lvl3pPr>
              <a:defRPr>
                <a:latin typeface="Cambria Math" charset="0"/>
                <a:ea typeface="Cambria Math" charset="0"/>
                <a:cs typeface="Cambria Math" charset="0"/>
              </a:defRPr>
            </a:lvl3pPr>
            <a:lvl4pPr>
              <a:defRPr>
                <a:latin typeface="Cambria Math" charset="0"/>
                <a:ea typeface="Cambria Math" charset="0"/>
                <a:cs typeface="Cambria Math" charset="0"/>
              </a:defRPr>
            </a:lvl4pPr>
            <a:lvl5pPr>
              <a:defRPr>
                <a:latin typeface="Cambria Math" charset="0"/>
                <a:ea typeface="Cambria Math" charset="0"/>
                <a:cs typeface="Cambria Math"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0B5E38-E8E3-D24A-8EC0-005E7C08970B}"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21 – Supervised Learning</a:t>
            </a:r>
            <a:endParaRPr lang="en-US" dirty="0"/>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35F53B0C-4F6A-4D43-B31F-C4489F00C699}"/>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139358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A7D6C-69C8-E941-9B86-06157FBDE190}"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21 – Supervised Learning</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27686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5BB470-A773-F344-8825-DB85D4A42895}"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21 – Supervised Learning</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8092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0ED714-4441-894C-8F6E-C7DDE2A49638}" type="datetime1">
              <a:rPr lang="en-US" smtClean="0"/>
              <a:t>12/31/20</a:t>
            </a:fld>
            <a:endParaRPr lang="en-US"/>
          </a:p>
        </p:txBody>
      </p:sp>
      <p:sp>
        <p:nvSpPr>
          <p:cNvPr id="8" name="Footer Placeholder 7"/>
          <p:cNvSpPr>
            <a:spLocks noGrp="1"/>
          </p:cNvSpPr>
          <p:nvPr>
            <p:ph type="ftr" sz="quarter" idx="11"/>
          </p:nvPr>
        </p:nvSpPr>
        <p:spPr/>
        <p:txBody>
          <a:bodyPr/>
          <a:lstStyle/>
          <a:p>
            <a:r>
              <a:rPr lang="en-US"/>
              <a:t>Lecture 21 – Supervised Learning</a:t>
            </a:r>
          </a:p>
        </p:txBody>
      </p:sp>
      <p:sp>
        <p:nvSpPr>
          <p:cNvPr id="9" name="Slide Number Placeholder 8"/>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9858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5FA607-7021-FF48-AC41-9A6B4ACF3EE6}" type="datetime1">
              <a:rPr lang="en-US" smtClean="0"/>
              <a:t>12/31/20</a:t>
            </a:fld>
            <a:endParaRPr lang="en-US"/>
          </a:p>
        </p:txBody>
      </p:sp>
      <p:sp>
        <p:nvSpPr>
          <p:cNvPr id="4" name="Footer Placeholder 3"/>
          <p:cNvSpPr>
            <a:spLocks noGrp="1"/>
          </p:cNvSpPr>
          <p:nvPr>
            <p:ph type="ftr" sz="quarter" idx="11"/>
          </p:nvPr>
        </p:nvSpPr>
        <p:spPr/>
        <p:txBody>
          <a:bodyPr/>
          <a:lstStyle/>
          <a:p>
            <a:r>
              <a:rPr lang="en-US"/>
              <a:t>Lecture 21 – Supervised Learning</a:t>
            </a:r>
          </a:p>
        </p:txBody>
      </p:sp>
      <p:sp>
        <p:nvSpPr>
          <p:cNvPr id="5" name="Slide Number Placeholder 4"/>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9075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C63E-9E51-F645-86B8-C5391D9FC812}" type="datetime1">
              <a:rPr lang="en-US" smtClean="0"/>
              <a:t>12/31/20</a:t>
            </a:fld>
            <a:endParaRPr lang="en-US"/>
          </a:p>
        </p:txBody>
      </p:sp>
      <p:sp>
        <p:nvSpPr>
          <p:cNvPr id="3" name="Footer Placeholder 2"/>
          <p:cNvSpPr>
            <a:spLocks noGrp="1"/>
          </p:cNvSpPr>
          <p:nvPr>
            <p:ph type="ftr" sz="quarter" idx="11"/>
          </p:nvPr>
        </p:nvSpPr>
        <p:spPr/>
        <p:txBody>
          <a:bodyPr/>
          <a:lstStyle/>
          <a:p>
            <a:r>
              <a:rPr lang="en-US"/>
              <a:t>Lecture 21 – Supervised Learning</a:t>
            </a:r>
          </a:p>
        </p:txBody>
      </p:sp>
      <p:sp>
        <p:nvSpPr>
          <p:cNvPr id="4" name="Slide Number Placeholder 3"/>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74528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BAF96-AF7C-3C40-B648-CA5071B5EC8C}"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21 – Supervised Learning</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39760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D6D59-8DFA-9745-80E8-7E62B7C314E6}"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21 – Supervised Learning</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181163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8D164-4F51-BA40-AB6A-ABBD9960C651}" type="datetime1">
              <a:rPr lang="en-US" smtClean="0"/>
              <a:t>12/31/20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21 – Supervised Learning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877F6A49-D2B9-1D42-A44A-3BCCEAAB1014}"/>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93017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age result for cobwebs">
            <a:extLst>
              <a:ext uri="{FF2B5EF4-FFF2-40B4-BE49-F238E27FC236}">
                <a16:creationId xmlns:a16="http://schemas.microsoft.com/office/drawing/2014/main" id="{71009967-FA98-3C4E-B8A6-718435CB5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81063" cy="398846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charset="0"/>
                <a:ea typeface="Cambria Math" charset="0"/>
                <a:cs typeface="Cambria Math" charset="0"/>
              </a:rPr>
              <a:t>BUSQOM 1080</a:t>
            </a:r>
            <a:br>
              <a:rPr lang="en-US" dirty="0">
                <a:latin typeface="Cambria Math" charset="0"/>
                <a:ea typeface="Cambria Math" charset="0"/>
                <a:cs typeface="Cambria Math" charset="0"/>
              </a:rPr>
            </a:br>
            <a:r>
              <a:rPr lang="en-US" dirty="0">
                <a:latin typeface="Cambria Math" charset="0"/>
                <a:ea typeface="Cambria Math" charset="0"/>
                <a:cs typeface="Cambria Math" charset="0"/>
              </a:rPr>
              <a:t>Supervised Learning I</a:t>
            </a:r>
          </a:p>
        </p:txBody>
      </p:sp>
      <p:sp>
        <p:nvSpPr>
          <p:cNvPr id="10" name="Footer Placeholder 9"/>
          <p:cNvSpPr>
            <a:spLocks noGrp="1"/>
          </p:cNvSpPr>
          <p:nvPr>
            <p:ph type="ftr" sz="quarter" idx="11"/>
          </p:nvPr>
        </p:nvSpPr>
        <p:spPr/>
        <p:txBody>
          <a:bodyPr/>
          <a:lstStyle/>
          <a:p>
            <a:r>
              <a:rPr lang="en-US"/>
              <a:t>Lecture 21 – Supervised Learning</a:t>
            </a:r>
            <a:endParaRPr lang="en-US" dirty="0"/>
          </a:p>
        </p:txBody>
      </p:sp>
      <p:pic>
        <p:nvPicPr>
          <p:cNvPr id="6" name="Picture 8" descr="mage result for pumpkin">
            <a:extLst>
              <a:ext uri="{FF2B5EF4-FFF2-40B4-BE49-F238E27FC236}">
                <a16:creationId xmlns:a16="http://schemas.microsoft.com/office/drawing/2014/main" id="{EF5BE839-A319-9F40-825E-F832DC465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3425" y="3089689"/>
            <a:ext cx="3794295" cy="379429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F5A7697F-F8AC-6845-93B0-A4FB9CD03FDB}"/>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a:latin typeface="Cambria Math" panose="02040503050406030204" pitchFamily="18" charset="0"/>
                <a:ea typeface="Cambria Math" panose="02040503050406030204" pitchFamily="18" charset="0"/>
              </a:rPr>
              <a:t>Lecture 21</a:t>
            </a:r>
            <a:endParaRPr lang="en-US" sz="4400" dirty="0">
              <a:latin typeface="Cambria Math" panose="02040503050406030204" pitchFamily="18" charset="0"/>
              <a:ea typeface="Cambria Math" panose="02040503050406030204" pitchFamily="18" charset="0"/>
            </a:endParaRP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184097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K Nearest Neighbors in R</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sp>
        <p:nvSpPr>
          <p:cNvPr id="5" name="Content Placeholder 4"/>
          <p:cNvSpPr>
            <a:spLocks noGrp="1"/>
          </p:cNvSpPr>
          <p:nvPr>
            <p:ph idx="1"/>
          </p:nvPr>
        </p:nvSpPr>
        <p:spPr>
          <a:xfrm>
            <a:off x="838200" y="1334958"/>
            <a:ext cx="10515600" cy="4351338"/>
          </a:xfrm>
        </p:spPr>
        <p:txBody>
          <a:bodyPr/>
          <a:lstStyle/>
          <a:p>
            <a:r>
              <a:rPr lang="en-US" dirty="0"/>
              <a:t>First break iris into a training set and a testing set, randomly</a:t>
            </a:r>
          </a:p>
          <a:p>
            <a:endParaRPr lang="en-US" dirty="0"/>
          </a:p>
          <a:p>
            <a:endParaRPr lang="en-US" dirty="0"/>
          </a:p>
          <a:p>
            <a:endParaRPr lang="en-US" dirty="0"/>
          </a:p>
          <a:p>
            <a:endParaRPr lang="en-US" dirty="0"/>
          </a:p>
          <a:p>
            <a:r>
              <a:rPr lang="en-US" dirty="0"/>
              <a:t>Now: </a:t>
            </a:r>
          </a:p>
          <a:p>
            <a:pPr marL="457200" lvl="1" indent="0">
              <a:buNone/>
            </a:pPr>
            <a:r>
              <a:rPr lang="en-US" sz="2800" dirty="0">
                <a:solidFill>
                  <a:srgbClr val="002060"/>
                </a:solidFill>
              </a:rPr>
              <a:t>&gt; </a:t>
            </a:r>
            <a:r>
              <a:rPr lang="en-US" sz="2800" dirty="0" err="1">
                <a:solidFill>
                  <a:srgbClr val="002060"/>
                </a:solidFill>
              </a:rPr>
              <a:t>install.packages</a:t>
            </a:r>
            <a:r>
              <a:rPr lang="en-US" sz="2800" dirty="0">
                <a:solidFill>
                  <a:srgbClr val="002060"/>
                </a:solidFill>
              </a:rPr>
              <a:t>("class")</a:t>
            </a:r>
          </a:p>
          <a:p>
            <a:pPr marL="457200" lvl="1" indent="0">
              <a:buNone/>
            </a:pPr>
            <a:r>
              <a:rPr lang="en-US" sz="2800" dirty="0">
                <a:solidFill>
                  <a:srgbClr val="002060"/>
                </a:solidFill>
              </a:rPr>
              <a:t>&gt; library(class)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1920587"/>
            <a:ext cx="8424698" cy="1206500"/>
          </a:xfrm>
          <a:prstGeom prst="rect">
            <a:avLst/>
          </a:prstGeom>
        </p:spPr>
      </p:pic>
      <p:sp>
        <p:nvSpPr>
          <p:cNvPr id="8" name="TextBox 7"/>
          <p:cNvSpPr txBox="1"/>
          <p:nvPr/>
        </p:nvSpPr>
        <p:spPr>
          <a:xfrm>
            <a:off x="7196341" y="1955561"/>
            <a:ext cx="3943482" cy="646331"/>
          </a:xfrm>
          <a:prstGeom prst="rect">
            <a:avLst/>
          </a:prstGeom>
          <a:noFill/>
        </p:spPr>
        <p:txBody>
          <a:bodyPr wrap="square" rtlCol="0">
            <a:spAutoFit/>
          </a:bodyPr>
          <a:lstStyle/>
          <a:p>
            <a:r>
              <a:rPr lang="en-US" dirty="0">
                <a:solidFill>
                  <a:srgbClr val="FF0000"/>
                </a:solidFill>
              </a:rPr>
              <a:t>Sample(10) returns a random order of 1,2,3,4,5</a:t>
            </a:r>
            <a:r>
              <a:rPr lang="mr-IN" dirty="0">
                <a:solidFill>
                  <a:srgbClr val="FF0000"/>
                </a:solidFill>
              </a:rPr>
              <a:t>…</a:t>
            </a:r>
            <a:endParaRPr lang="en-US" dirty="0">
              <a:solidFill>
                <a:srgbClr val="FF0000"/>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00" y="2988815"/>
            <a:ext cx="5941898" cy="808325"/>
          </a:xfrm>
          <a:prstGeom prst="rect">
            <a:avLst/>
          </a:prstGeom>
        </p:spPr>
      </p:pic>
    </p:spTree>
    <p:extLst>
      <p:ext uri="{BB962C8B-B14F-4D97-AF65-F5344CB8AC3E}">
        <p14:creationId xmlns:p14="http://schemas.microsoft.com/office/powerpoint/2010/main" val="285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K Nearest Neighbors in R</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sp>
        <p:nvSpPr>
          <p:cNvPr id="5" name="Content Placeholder 4"/>
          <p:cNvSpPr>
            <a:spLocks noGrp="1"/>
          </p:cNvSpPr>
          <p:nvPr>
            <p:ph idx="1"/>
          </p:nvPr>
        </p:nvSpPr>
        <p:spPr>
          <a:xfrm>
            <a:off x="203200" y="1370966"/>
            <a:ext cx="11988800" cy="4351338"/>
          </a:xfrm>
        </p:spPr>
        <p:txBody>
          <a:bodyPr/>
          <a:lstStyle/>
          <a:p>
            <a:pPr marL="0" indent="0">
              <a:buNone/>
            </a:pPr>
            <a:r>
              <a:rPr lang="en-US" dirty="0">
                <a:solidFill>
                  <a:srgbClr val="002060"/>
                </a:solidFill>
              </a:rPr>
              <a:t>&gt; </a:t>
            </a:r>
            <a:r>
              <a:rPr lang="en-US" dirty="0" err="1">
                <a:solidFill>
                  <a:srgbClr val="002060"/>
                </a:solidFill>
              </a:rPr>
              <a:t>predicted_labels</a:t>
            </a:r>
            <a:r>
              <a:rPr lang="en-US" dirty="0">
                <a:solidFill>
                  <a:srgbClr val="002060"/>
                </a:solidFill>
              </a:rPr>
              <a:t> = </a:t>
            </a:r>
            <a:r>
              <a:rPr lang="en-US" dirty="0" err="1">
                <a:solidFill>
                  <a:srgbClr val="002060"/>
                </a:solidFill>
              </a:rPr>
              <a:t>knn</a:t>
            </a:r>
            <a:r>
              <a:rPr lang="en-US" dirty="0">
                <a:solidFill>
                  <a:srgbClr val="002060"/>
                </a:solidFill>
              </a:rPr>
              <a:t>(</a:t>
            </a:r>
            <a:r>
              <a:rPr lang="en-US" dirty="0" err="1">
                <a:solidFill>
                  <a:srgbClr val="002060"/>
                </a:solidFill>
              </a:rPr>
              <a:t>train_iris</a:t>
            </a:r>
            <a:r>
              <a:rPr lang="en-US" dirty="0">
                <a:solidFill>
                  <a:srgbClr val="002060"/>
                </a:solidFill>
              </a:rPr>
              <a:t>[,1:2], </a:t>
            </a:r>
            <a:r>
              <a:rPr lang="en-US" dirty="0" err="1">
                <a:solidFill>
                  <a:srgbClr val="002060"/>
                </a:solidFill>
              </a:rPr>
              <a:t>test_iris</a:t>
            </a:r>
            <a:r>
              <a:rPr lang="en-US" dirty="0">
                <a:solidFill>
                  <a:srgbClr val="002060"/>
                </a:solidFill>
              </a:rPr>
              <a:t>[,1:2], </a:t>
            </a:r>
            <a:r>
              <a:rPr lang="en-US" dirty="0" err="1">
                <a:solidFill>
                  <a:srgbClr val="002060"/>
                </a:solidFill>
              </a:rPr>
              <a:t>train_iris</a:t>
            </a:r>
            <a:r>
              <a:rPr lang="en-US" dirty="0">
                <a:solidFill>
                  <a:srgbClr val="002060"/>
                </a:solidFill>
              </a:rPr>
              <a:t>[,5], k = 10)</a:t>
            </a:r>
          </a:p>
          <a:p>
            <a:endParaRPr lang="en-US" dirty="0"/>
          </a:p>
          <a:p>
            <a:endParaRPr lang="en-US" dirty="0"/>
          </a:p>
          <a:p>
            <a:endParaRPr lang="en-US" dirty="0"/>
          </a:p>
        </p:txBody>
      </p:sp>
      <p:sp>
        <p:nvSpPr>
          <p:cNvPr id="8" name="Rectangle 7">
            <a:extLst>
              <a:ext uri="{FF2B5EF4-FFF2-40B4-BE49-F238E27FC236}">
                <a16:creationId xmlns:a16="http://schemas.microsoft.com/office/drawing/2014/main" id="{D8ED68D5-FE48-4E48-9B9C-67AD15DE0B2C}"/>
              </a:ext>
            </a:extLst>
          </p:cNvPr>
          <p:cNvSpPr/>
          <p:nvPr/>
        </p:nvSpPr>
        <p:spPr>
          <a:xfrm>
            <a:off x="4246880" y="1203643"/>
            <a:ext cx="2235200" cy="86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1660" y="2410143"/>
            <a:ext cx="7851140" cy="400110"/>
          </a:xfrm>
          <a:prstGeom prst="rect">
            <a:avLst/>
          </a:prstGeom>
        </p:spPr>
        <p:txBody>
          <a:bodyPr wrap="square">
            <a:spAutoFit/>
          </a:bodyPr>
          <a:lstStyle/>
          <a:p>
            <a:r>
              <a:rPr lang="en-US" sz="2000" dirty="0">
                <a:solidFill>
                  <a:srgbClr val="C00000"/>
                </a:solidFill>
              </a:rPr>
              <a:t>Training Data: Only two features corresponding to first two columns</a:t>
            </a:r>
          </a:p>
        </p:txBody>
      </p:sp>
      <p:sp>
        <p:nvSpPr>
          <p:cNvPr id="10" name="Rectangle 9">
            <a:extLst>
              <a:ext uri="{FF2B5EF4-FFF2-40B4-BE49-F238E27FC236}">
                <a16:creationId xmlns:a16="http://schemas.microsoft.com/office/drawing/2014/main" id="{D8ED68D5-FE48-4E48-9B9C-67AD15DE0B2C}"/>
              </a:ext>
            </a:extLst>
          </p:cNvPr>
          <p:cNvSpPr/>
          <p:nvPr/>
        </p:nvSpPr>
        <p:spPr>
          <a:xfrm>
            <a:off x="6563360" y="1232614"/>
            <a:ext cx="1950720" cy="86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1660" y="2740045"/>
            <a:ext cx="7851140" cy="400110"/>
          </a:xfrm>
          <a:prstGeom prst="rect">
            <a:avLst/>
          </a:prstGeom>
        </p:spPr>
        <p:txBody>
          <a:bodyPr wrap="square">
            <a:spAutoFit/>
          </a:bodyPr>
          <a:lstStyle/>
          <a:p>
            <a:r>
              <a:rPr lang="en-US" sz="2000" dirty="0">
                <a:solidFill>
                  <a:srgbClr val="C00000"/>
                </a:solidFill>
              </a:rPr>
              <a:t>Testing Data: Only two features corresponding to first two columns</a:t>
            </a:r>
          </a:p>
        </p:txBody>
      </p:sp>
      <p:sp>
        <p:nvSpPr>
          <p:cNvPr id="12" name="Rectangle 11">
            <a:extLst>
              <a:ext uri="{FF2B5EF4-FFF2-40B4-BE49-F238E27FC236}">
                <a16:creationId xmlns:a16="http://schemas.microsoft.com/office/drawing/2014/main" id="{D8ED68D5-FE48-4E48-9B9C-67AD15DE0B2C}"/>
              </a:ext>
            </a:extLst>
          </p:cNvPr>
          <p:cNvSpPr/>
          <p:nvPr/>
        </p:nvSpPr>
        <p:spPr>
          <a:xfrm>
            <a:off x="8719820" y="1194574"/>
            <a:ext cx="1805940" cy="86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1660" y="3096708"/>
            <a:ext cx="7851140" cy="400110"/>
          </a:xfrm>
          <a:prstGeom prst="rect">
            <a:avLst/>
          </a:prstGeom>
        </p:spPr>
        <p:txBody>
          <a:bodyPr wrap="square">
            <a:spAutoFit/>
          </a:bodyPr>
          <a:lstStyle/>
          <a:p>
            <a:r>
              <a:rPr lang="en-US" sz="2000" dirty="0">
                <a:solidFill>
                  <a:srgbClr val="C00000"/>
                </a:solidFill>
              </a:rPr>
              <a:t>Vector of labels for the training data</a:t>
            </a:r>
          </a:p>
        </p:txBody>
      </p:sp>
      <p:sp>
        <p:nvSpPr>
          <p:cNvPr id="14" name="Rectangle 13">
            <a:extLst>
              <a:ext uri="{FF2B5EF4-FFF2-40B4-BE49-F238E27FC236}">
                <a16:creationId xmlns:a16="http://schemas.microsoft.com/office/drawing/2014/main" id="{D8ED68D5-FE48-4E48-9B9C-67AD15DE0B2C}"/>
              </a:ext>
            </a:extLst>
          </p:cNvPr>
          <p:cNvSpPr/>
          <p:nvPr/>
        </p:nvSpPr>
        <p:spPr>
          <a:xfrm>
            <a:off x="10711180" y="1194574"/>
            <a:ext cx="1390650" cy="86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1660" y="3413731"/>
            <a:ext cx="7851140" cy="400110"/>
          </a:xfrm>
          <a:prstGeom prst="rect">
            <a:avLst/>
          </a:prstGeom>
        </p:spPr>
        <p:txBody>
          <a:bodyPr wrap="square">
            <a:spAutoFit/>
          </a:bodyPr>
          <a:lstStyle/>
          <a:p>
            <a:r>
              <a:rPr lang="en-US" sz="2000" dirty="0">
                <a:solidFill>
                  <a:srgbClr val="C00000"/>
                </a:solidFill>
              </a:rPr>
              <a:t>Number of neighbors to consider,  k = 10</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60" y="3913452"/>
            <a:ext cx="6603951" cy="1945640"/>
          </a:xfrm>
          <a:prstGeom prst="rect">
            <a:avLst/>
          </a:prstGeom>
        </p:spPr>
      </p:pic>
      <p:sp>
        <p:nvSpPr>
          <p:cNvPr id="17" name="TextBox 16"/>
          <p:cNvSpPr txBox="1"/>
          <p:nvPr/>
        </p:nvSpPr>
        <p:spPr>
          <a:xfrm>
            <a:off x="7185611" y="4185857"/>
            <a:ext cx="3485634" cy="400110"/>
          </a:xfrm>
          <a:prstGeom prst="rect">
            <a:avLst/>
          </a:prstGeom>
          <a:noFill/>
        </p:spPr>
        <p:txBody>
          <a:bodyPr wrap="none" rtlCol="0">
            <a:spAutoFit/>
          </a:bodyPr>
          <a:lstStyle/>
          <a:p>
            <a:r>
              <a:rPr lang="en-US" sz="2000" dirty="0"/>
              <a:t>How good was the prediction?</a:t>
            </a:r>
          </a:p>
        </p:txBody>
      </p:sp>
      <p:sp>
        <p:nvSpPr>
          <p:cNvPr id="18" name="TextBox 17"/>
          <p:cNvSpPr txBox="1"/>
          <p:nvPr/>
        </p:nvSpPr>
        <p:spPr>
          <a:xfrm>
            <a:off x="7185611" y="4702935"/>
            <a:ext cx="2061783" cy="400110"/>
          </a:xfrm>
          <a:prstGeom prst="rect">
            <a:avLst/>
          </a:prstGeom>
          <a:noFill/>
        </p:spPr>
        <p:txBody>
          <a:bodyPr wrap="none" rtlCol="0">
            <a:spAutoFit/>
          </a:bodyPr>
          <a:lstStyle/>
          <a:p>
            <a:r>
              <a:rPr lang="en-US" sz="2000" dirty="0"/>
              <a:t>Confusion Matrix</a:t>
            </a:r>
          </a:p>
        </p:txBody>
      </p:sp>
      <p:grpSp>
        <p:nvGrpSpPr>
          <p:cNvPr id="23" name="Group 22"/>
          <p:cNvGrpSpPr/>
          <p:nvPr/>
        </p:nvGrpSpPr>
        <p:grpSpPr>
          <a:xfrm>
            <a:off x="4917440" y="5103044"/>
            <a:ext cx="5037964" cy="1095411"/>
            <a:chOff x="4917440" y="5103044"/>
            <a:chExt cx="5037964" cy="1095411"/>
          </a:xfrm>
        </p:grpSpPr>
        <p:grpSp>
          <p:nvGrpSpPr>
            <p:cNvPr id="21" name="Group 20"/>
            <p:cNvGrpSpPr/>
            <p:nvPr/>
          </p:nvGrpSpPr>
          <p:grpSpPr>
            <a:xfrm>
              <a:off x="4917440" y="5103044"/>
              <a:ext cx="1849730" cy="795652"/>
              <a:chOff x="4917440" y="5103044"/>
              <a:chExt cx="1849730" cy="795652"/>
            </a:xfrm>
          </p:grpSpPr>
          <p:sp>
            <p:nvSpPr>
              <p:cNvPr id="19" name="Rectangle 18">
                <a:extLst>
                  <a:ext uri="{FF2B5EF4-FFF2-40B4-BE49-F238E27FC236}">
                    <a16:creationId xmlns:a16="http://schemas.microsoft.com/office/drawing/2014/main" id="{D8ED68D5-FE48-4E48-9B9C-67AD15DE0B2C}"/>
                  </a:ext>
                </a:extLst>
              </p:cNvPr>
              <p:cNvSpPr/>
              <p:nvPr/>
            </p:nvSpPr>
            <p:spPr>
              <a:xfrm>
                <a:off x="4917440" y="5428839"/>
                <a:ext cx="548640" cy="4698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D68D5-FE48-4E48-9B9C-67AD15DE0B2C}"/>
                  </a:ext>
                </a:extLst>
              </p:cNvPr>
              <p:cNvSpPr/>
              <p:nvPr/>
            </p:nvSpPr>
            <p:spPr>
              <a:xfrm>
                <a:off x="6156960" y="5103044"/>
                <a:ext cx="610210" cy="422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7191249" y="5490569"/>
              <a:ext cx="2764155" cy="707886"/>
            </a:xfrm>
            <a:prstGeom prst="rect">
              <a:avLst/>
            </a:prstGeom>
            <a:noFill/>
          </p:spPr>
          <p:txBody>
            <a:bodyPr wrap="none" rtlCol="0">
              <a:spAutoFit/>
            </a:bodyPr>
            <a:lstStyle/>
            <a:p>
              <a:r>
                <a:rPr lang="en-US" sz="2000" dirty="0">
                  <a:solidFill>
                    <a:srgbClr val="FF0000"/>
                  </a:solidFill>
                </a:rPr>
                <a:t>5 + 7 Predicted wrong</a:t>
              </a:r>
            </a:p>
            <a:p>
              <a:r>
                <a:rPr lang="en-US" sz="2000" dirty="0">
                  <a:solidFill>
                    <a:srgbClr val="FF0000"/>
                  </a:solidFill>
                </a:rPr>
                <a:t>Accuracy = (50-12)/50</a:t>
              </a:r>
            </a:p>
          </p:txBody>
        </p:sp>
      </p:grpSp>
    </p:spTree>
    <p:extLst>
      <p:ext uri="{BB962C8B-B14F-4D97-AF65-F5344CB8AC3E}">
        <p14:creationId xmlns:p14="http://schemas.microsoft.com/office/powerpoint/2010/main" val="17829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K Nearest Neighbors: Finer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Distance Measure</a:t>
                </a:r>
                <a:r>
                  <a:rPr lang="en-US" dirty="0"/>
                  <a:t>: We measured closeness between points we default to using the Euclidean distance, but any metric will do!</a:t>
                </a:r>
              </a:p>
              <a:p>
                <a:r>
                  <a:rPr lang="en-US" b="1" dirty="0"/>
                  <a:t>Majority Label</a:t>
                </a:r>
                <a:r>
                  <a:rPr lang="en-US" dirty="0"/>
                  <a:t>: Instead of majority label we can use a weighted voting scheme, e.g. the closest point gets a larger weight (and thus impact on the decision) than k</a:t>
                </a:r>
                <a:r>
                  <a:rPr lang="en-US" baseline="30000" dirty="0"/>
                  <a:t>th </a:t>
                </a:r>
                <a:r>
                  <a:rPr lang="en-US" dirty="0"/>
                  <a:t>point</a:t>
                </a:r>
              </a:p>
              <a:p>
                <a:r>
                  <a:rPr lang="en-US" b="1" dirty="0"/>
                  <a:t>Choosing k</a:t>
                </a:r>
                <a:r>
                  <a:rPr lang="en-US" dirty="0"/>
                  <a:t>: Larger k may lead to better performance, but if we set k too large we may end up looking at samples that are not neighbors (are far away from the query)</a:t>
                </a:r>
              </a:p>
              <a:p>
                <a:pPr lvl="1"/>
                <a:r>
                  <a:rPr lang="en-US" dirty="0"/>
                  <a:t>Pick k small, try larger and larger ones</a:t>
                </a:r>
              </a:p>
              <a:p>
                <a:pPr lvl="1"/>
                <a:r>
                  <a:rPr lang="en-US" dirty="0"/>
                  <a:t>Rule of thumb: k &lt;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charset="0"/>
                          </a:rPr>
                          <m:t># </m:t>
                        </m:r>
                        <m:r>
                          <a:rPr lang="en-US" b="0" i="1" smtClean="0">
                            <a:latin typeface="Cambria Math" charset="0"/>
                          </a:rPr>
                          <m:t>𝑂𝑏𝑠𝑒𝑟𝑣𝑎𝑡𝑖𝑜𝑛𝑠</m:t>
                        </m:r>
                        <m:r>
                          <a:rPr lang="en-US" b="0" i="1" smtClean="0">
                            <a:latin typeface="Cambria Math" charset="0"/>
                          </a:rPr>
                          <m:t> </m:t>
                        </m:r>
                        <m:r>
                          <a:rPr lang="en-US" b="0" i="1" smtClean="0">
                            <a:latin typeface="Cambria Math" charset="0"/>
                          </a:rPr>
                          <m:t>𝑖𝑛</m:t>
                        </m:r>
                        <m:r>
                          <a:rPr lang="en-US" b="0" i="1" smtClean="0">
                            <a:latin typeface="Cambria Math" charset="0"/>
                          </a:rPr>
                          <m:t> </m:t>
                        </m:r>
                        <m:r>
                          <a:rPr lang="en-US" b="0" i="1" smtClean="0">
                            <a:latin typeface="Cambria Math" charset="0"/>
                          </a:rPr>
                          <m:t>𝑇𝑟𝑎𝑖𝑛𝑖𝑛𝑔</m:t>
                        </m:r>
                        <m:r>
                          <a:rPr lang="en-US" b="0" i="1" smtClean="0">
                            <a:latin typeface="Cambria Math" charset="0"/>
                          </a:rPr>
                          <m:t> </m:t>
                        </m:r>
                        <m:r>
                          <a:rPr lang="en-US" b="0" i="1" smtClean="0">
                            <a:latin typeface="Cambria Math" charset="0"/>
                          </a:rPr>
                          <m:t>𝑆𝑒𝑡</m:t>
                        </m:r>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326" r="-844" b="-116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21 – Supervised Learning</a:t>
            </a:r>
            <a:endParaRPr lang="en-US" dirty="0"/>
          </a:p>
        </p:txBody>
      </p:sp>
    </p:spTree>
    <p:extLst>
      <p:ext uri="{BB962C8B-B14F-4D97-AF65-F5344CB8AC3E}">
        <p14:creationId xmlns:p14="http://schemas.microsoft.com/office/powerpoint/2010/main" val="214669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K Fold Cross Validation</a:t>
            </a:r>
          </a:p>
        </p:txBody>
      </p:sp>
      <p:sp>
        <p:nvSpPr>
          <p:cNvPr id="3" name="Content Placeholder 2"/>
          <p:cNvSpPr>
            <a:spLocks noGrp="1"/>
          </p:cNvSpPr>
          <p:nvPr>
            <p:ph idx="1"/>
          </p:nvPr>
        </p:nvSpPr>
        <p:spPr>
          <a:xfrm>
            <a:off x="1071154" y="1097280"/>
            <a:ext cx="10515600" cy="5259070"/>
          </a:xfrm>
        </p:spPr>
        <p:txBody>
          <a:bodyPr>
            <a:normAutofit fontScale="70000" lnSpcReduction="20000"/>
          </a:bodyPr>
          <a:lstStyle/>
          <a:p>
            <a:r>
              <a:rPr lang="en-US" b="1" dirty="0"/>
              <a:t>Question: </a:t>
            </a:r>
            <a:r>
              <a:rPr lang="en-US" dirty="0"/>
              <a:t>How do we decide what is a good (i.e. generalizable) choice of k? Can we answer such a question from the data itself?</a:t>
            </a:r>
          </a:p>
          <a:p>
            <a:r>
              <a:rPr lang="en-US" b="1" dirty="0"/>
              <a:t>Idea: </a:t>
            </a:r>
            <a:r>
              <a:rPr lang="en-US" dirty="0"/>
              <a:t>Separate the data into a training set and testing set, randomly, many times. And see what k works best over the random splitting. This way k is fairly chosen, since it doesn’t depend on artifacts of the data which will be removed in the shuffling.</a:t>
            </a:r>
            <a:endParaRPr lang="en-US" b="1" dirty="0"/>
          </a:p>
          <a:p>
            <a:r>
              <a:rPr lang="en-US" b="1" dirty="0"/>
              <a:t>Cross Validation </a:t>
            </a:r>
            <a:r>
              <a:rPr lang="en-US" dirty="0"/>
              <a:t>is a technique which involves reserving a particular sample of a data. Importantly, each observation in the data sample is assigned to an individual group and stays in that group for the duration of the procedure. This means that each sample is given the opportunity to be used in the hold out set 1 time and used to train the model k-1 times.</a:t>
            </a:r>
          </a:p>
          <a:p>
            <a:r>
              <a:rPr lang="en-US" dirty="0"/>
              <a:t>Steps:</a:t>
            </a:r>
          </a:p>
          <a:p>
            <a:pPr marL="914400" lvl="1" indent="-457200" fontAlgn="base">
              <a:buFont typeface="+mj-lt"/>
              <a:buAutoNum type="arabicPeriod"/>
            </a:pPr>
            <a:r>
              <a:rPr lang="en-US" dirty="0"/>
              <a:t>Shuffle the dataset randomly.</a:t>
            </a:r>
          </a:p>
          <a:p>
            <a:pPr marL="914400" lvl="1" indent="-457200" fontAlgn="base">
              <a:buFont typeface="+mj-lt"/>
              <a:buAutoNum type="arabicPeriod"/>
            </a:pPr>
            <a:r>
              <a:rPr lang="en-US" dirty="0"/>
              <a:t>Split the dataset into k groups</a:t>
            </a:r>
          </a:p>
          <a:p>
            <a:pPr marL="914400" lvl="1" indent="-457200" fontAlgn="base">
              <a:buFont typeface="+mj-lt"/>
              <a:buAutoNum type="arabicPeriod"/>
            </a:pPr>
            <a:r>
              <a:rPr lang="en-US" dirty="0"/>
              <a:t>For each unique group:</a:t>
            </a:r>
          </a:p>
          <a:p>
            <a:pPr lvl="2" fontAlgn="base"/>
            <a:r>
              <a:rPr lang="en-US" dirty="0"/>
              <a:t>Take the group as a hold out or test data set</a:t>
            </a:r>
          </a:p>
          <a:p>
            <a:pPr lvl="2" fontAlgn="base"/>
            <a:r>
              <a:rPr lang="en-US" dirty="0"/>
              <a:t>Take the remaining groups as a training data set</a:t>
            </a:r>
          </a:p>
          <a:p>
            <a:pPr lvl="2" fontAlgn="base"/>
            <a:r>
              <a:rPr lang="en-US" dirty="0"/>
              <a:t>Fit a model on the training set and evaluate it on the test set</a:t>
            </a:r>
          </a:p>
          <a:p>
            <a:pPr lvl="2" fontAlgn="base"/>
            <a:r>
              <a:rPr lang="en-US" dirty="0"/>
              <a:t>Retain the evaluation score and discard the model</a:t>
            </a:r>
          </a:p>
          <a:p>
            <a:pPr fontAlgn="base"/>
            <a:r>
              <a:rPr lang="en-US" dirty="0"/>
              <a:t>Summarize the skill of the model using the sample of model evaluation scores</a:t>
            </a:r>
          </a:p>
          <a:p>
            <a:pPr fontAlgn="base"/>
            <a:r>
              <a:rPr lang="en-US" dirty="0"/>
              <a:t>K is usually 10</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spTree>
    <p:extLst>
      <p:ext uri="{BB962C8B-B14F-4D97-AF65-F5344CB8AC3E}">
        <p14:creationId xmlns:p14="http://schemas.microsoft.com/office/powerpoint/2010/main" val="4324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K Fold Cross Validation</a:t>
            </a:r>
          </a:p>
        </p:txBody>
      </p:sp>
      <p:sp>
        <p:nvSpPr>
          <p:cNvPr id="3" name="Content Placeholder 2"/>
          <p:cNvSpPr>
            <a:spLocks noGrp="1"/>
          </p:cNvSpPr>
          <p:nvPr>
            <p:ph idx="1"/>
          </p:nvPr>
        </p:nvSpPr>
        <p:spPr>
          <a:xfrm>
            <a:off x="833252" y="1084868"/>
            <a:ext cx="10515600" cy="4946362"/>
          </a:xfrm>
        </p:spPr>
        <p:txBody>
          <a:bodyPr>
            <a:normAutofit/>
          </a:bodyPr>
          <a:lstStyle/>
          <a:p>
            <a:r>
              <a:rPr lang="en-US" dirty="0"/>
              <a:t>Install package “caret” and run library(caret)</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72" y="1534160"/>
            <a:ext cx="10419080" cy="355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43" y="1974184"/>
            <a:ext cx="5944997" cy="17646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72" y="3840162"/>
            <a:ext cx="7717064" cy="1724025"/>
          </a:xfrm>
          <a:prstGeom prst="rect">
            <a:avLst/>
          </a:prstGeom>
        </p:spPr>
      </p:pic>
      <p:sp>
        <p:nvSpPr>
          <p:cNvPr id="8" name="TextBox 7"/>
          <p:cNvSpPr txBox="1"/>
          <p:nvPr/>
        </p:nvSpPr>
        <p:spPr>
          <a:xfrm>
            <a:off x="2148014" y="5901680"/>
            <a:ext cx="7067319" cy="461665"/>
          </a:xfrm>
          <a:prstGeom prst="rect">
            <a:avLst/>
          </a:prstGeom>
          <a:noFill/>
        </p:spPr>
        <p:txBody>
          <a:bodyPr wrap="none" rtlCol="0">
            <a:spAutoFit/>
          </a:bodyPr>
          <a:lstStyle/>
          <a:p>
            <a:r>
              <a:rPr lang="en-US" sz="2400" dirty="0"/>
              <a:t>Now run </a:t>
            </a:r>
            <a:r>
              <a:rPr lang="en-US" sz="2400" dirty="0" err="1"/>
              <a:t>kNN</a:t>
            </a:r>
            <a:r>
              <a:rPr lang="en-US" sz="2400" dirty="0"/>
              <a:t> ten times, for each training and </a:t>
            </a:r>
            <a:r>
              <a:rPr lang="en-US" sz="2400" dirty="0" err="1"/>
              <a:t>testset</a:t>
            </a:r>
            <a:endParaRPr lang="en-US" sz="2400" dirty="0"/>
          </a:p>
        </p:txBody>
      </p:sp>
    </p:spTree>
    <p:extLst>
      <p:ext uri="{BB962C8B-B14F-4D97-AF65-F5344CB8AC3E}">
        <p14:creationId xmlns:p14="http://schemas.microsoft.com/office/powerpoint/2010/main" val="39238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Activity (Omitted, See Zoom)</a:t>
            </a:r>
          </a:p>
        </p:txBody>
      </p:sp>
      <p:sp>
        <p:nvSpPr>
          <p:cNvPr id="3" name="Content Placeholder 2"/>
          <p:cNvSpPr>
            <a:spLocks noGrp="1"/>
          </p:cNvSpPr>
          <p:nvPr>
            <p:ph idx="1"/>
          </p:nvPr>
        </p:nvSpPr>
        <p:spPr>
          <a:xfrm>
            <a:off x="838200" y="1044228"/>
            <a:ext cx="10515600" cy="4351338"/>
          </a:xfrm>
        </p:spPr>
        <p:txBody>
          <a:bodyPr>
            <a:normAutofit/>
          </a:bodyPr>
          <a:lstStyle/>
          <a:p>
            <a:pPr marL="514350" indent="-514350">
              <a:buFont typeface="+mj-lt"/>
              <a:buAutoNum type="arabicPeriod"/>
            </a:pPr>
            <a:r>
              <a:rPr lang="en-US" dirty="0"/>
              <a:t>Plot the test set with it</a:t>
            </a:r>
            <a:r>
              <a:rPr lang="mr-IN" dirty="0"/>
              <a:t>’</a:t>
            </a:r>
            <a:r>
              <a:rPr lang="en-US" dirty="0"/>
              <a:t>s true labels (i.e. different color for each species) and plot the test set with it’s assigned labels</a:t>
            </a:r>
          </a:p>
          <a:p>
            <a:pPr marL="514350" indent="-514350">
              <a:buFont typeface="+mj-lt"/>
              <a:buAutoNum type="arabicPeriod"/>
            </a:pPr>
            <a:r>
              <a:rPr lang="en-US" dirty="0"/>
              <a:t>Find the best k, i.e. the k that maximizes the prediction accuracy!</a:t>
            </a:r>
          </a:p>
          <a:p>
            <a:endParaRPr lang="en-US" dirty="0"/>
          </a:p>
          <a:p>
            <a:endParaRPr lang="en-US" dirty="0"/>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22" y="4849497"/>
            <a:ext cx="11511998" cy="9702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22" y="2459166"/>
            <a:ext cx="7103974" cy="2234754"/>
          </a:xfrm>
          <a:prstGeom prst="rect">
            <a:avLst/>
          </a:prstGeom>
        </p:spPr>
      </p:pic>
      <p:grpSp>
        <p:nvGrpSpPr>
          <p:cNvPr id="12" name="Group 11"/>
          <p:cNvGrpSpPr/>
          <p:nvPr/>
        </p:nvGrpSpPr>
        <p:grpSpPr>
          <a:xfrm>
            <a:off x="5598436" y="4649442"/>
            <a:ext cx="6466564" cy="840741"/>
            <a:chOff x="5598436" y="4649442"/>
            <a:chExt cx="6466564" cy="840741"/>
          </a:xfrm>
        </p:grpSpPr>
        <p:sp>
          <p:nvSpPr>
            <p:cNvPr id="8" name="Rectangle 7">
              <a:extLst>
                <a:ext uri="{FF2B5EF4-FFF2-40B4-BE49-F238E27FC236}">
                  <a16:creationId xmlns:a16="http://schemas.microsoft.com/office/drawing/2014/main" id="{D8ED68D5-FE48-4E48-9B9C-67AD15DE0B2C}"/>
                </a:ext>
              </a:extLst>
            </p:cNvPr>
            <p:cNvSpPr/>
            <p:nvPr/>
          </p:nvSpPr>
          <p:spPr>
            <a:xfrm>
              <a:off x="5598436" y="5128955"/>
              <a:ext cx="6248124" cy="3612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85422" y="4649442"/>
              <a:ext cx="4079578" cy="400110"/>
            </a:xfrm>
            <a:prstGeom prst="rect">
              <a:avLst/>
            </a:prstGeom>
            <a:noFill/>
          </p:spPr>
          <p:txBody>
            <a:bodyPr wrap="none" rtlCol="0">
              <a:spAutoFit/>
            </a:bodyPr>
            <a:lstStyle/>
            <a:p>
              <a:r>
                <a:rPr lang="en-US" sz="2000">
                  <a:solidFill>
                    <a:srgbClr val="FF0000"/>
                  </a:solidFill>
                </a:rPr>
                <a:t>Colors points by class label inside []</a:t>
              </a:r>
              <a:endParaRPr lang="en-US" sz="2000" dirty="0">
                <a:solidFill>
                  <a:srgbClr val="FF0000"/>
                </a:solidFill>
              </a:endParaRPr>
            </a:p>
          </p:txBody>
        </p:sp>
      </p:grpSp>
      <p:grpSp>
        <p:nvGrpSpPr>
          <p:cNvPr id="13" name="Group 12"/>
          <p:cNvGrpSpPr/>
          <p:nvPr/>
        </p:nvGrpSpPr>
        <p:grpSpPr>
          <a:xfrm>
            <a:off x="2697756" y="2677658"/>
            <a:ext cx="9148804" cy="1447302"/>
            <a:chOff x="2916196" y="4062016"/>
            <a:chExt cx="9148804" cy="1447302"/>
          </a:xfrm>
        </p:grpSpPr>
        <p:sp>
          <p:nvSpPr>
            <p:cNvPr id="14" name="Rectangle 13">
              <a:extLst>
                <a:ext uri="{FF2B5EF4-FFF2-40B4-BE49-F238E27FC236}">
                  <a16:creationId xmlns:a16="http://schemas.microsoft.com/office/drawing/2014/main" id="{D8ED68D5-FE48-4E48-9B9C-67AD15DE0B2C}"/>
                </a:ext>
              </a:extLst>
            </p:cNvPr>
            <p:cNvSpPr/>
            <p:nvPr/>
          </p:nvSpPr>
          <p:spPr>
            <a:xfrm>
              <a:off x="2916196" y="5141835"/>
              <a:ext cx="594084" cy="3674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85422" y="4062016"/>
              <a:ext cx="4079578" cy="707886"/>
            </a:xfrm>
            <a:prstGeom prst="rect">
              <a:avLst/>
            </a:prstGeom>
            <a:noFill/>
          </p:spPr>
          <p:txBody>
            <a:bodyPr wrap="square" rtlCol="0">
              <a:spAutoFit/>
            </a:bodyPr>
            <a:lstStyle/>
            <a:p>
              <a:r>
                <a:rPr lang="en-US" sz="2000" dirty="0" err="1">
                  <a:solidFill>
                    <a:srgbClr val="FF0000"/>
                  </a:solidFill>
                </a:rPr>
                <a:t>diag</a:t>
              </a:r>
              <a:r>
                <a:rPr lang="en-US" sz="2000" dirty="0">
                  <a:solidFill>
                    <a:srgbClr val="FF0000"/>
                  </a:solidFill>
                </a:rPr>
                <a:t>() gets elements on diagonal of table</a:t>
              </a:r>
            </a:p>
          </p:txBody>
        </p:sp>
      </p:grpSp>
      <p:sp>
        <p:nvSpPr>
          <p:cNvPr id="16" name="TextBox 15"/>
          <p:cNvSpPr txBox="1"/>
          <p:nvPr/>
        </p:nvSpPr>
        <p:spPr>
          <a:xfrm>
            <a:off x="7804296" y="3543076"/>
            <a:ext cx="4079578" cy="707886"/>
          </a:xfrm>
          <a:prstGeom prst="rect">
            <a:avLst/>
          </a:prstGeom>
          <a:noFill/>
        </p:spPr>
        <p:txBody>
          <a:bodyPr wrap="square" rtlCol="0">
            <a:spAutoFit/>
          </a:bodyPr>
          <a:lstStyle/>
          <a:p>
            <a:r>
              <a:rPr lang="en-US" sz="2000" dirty="0">
                <a:solidFill>
                  <a:srgbClr val="FF0000"/>
                </a:solidFill>
              </a:rPr>
              <a:t>which(</a:t>
            </a:r>
            <a:r>
              <a:rPr lang="en-US" sz="2000" dirty="0" err="1">
                <a:solidFill>
                  <a:srgbClr val="FF0000"/>
                </a:solidFill>
              </a:rPr>
              <a:t>bool_vec</a:t>
            </a:r>
            <a:r>
              <a:rPr lang="en-US" sz="2000" dirty="0">
                <a:solidFill>
                  <a:srgbClr val="FF0000"/>
                </a:solidFill>
              </a:rPr>
              <a:t>) returns the index of the TRUE</a:t>
            </a:r>
          </a:p>
        </p:txBody>
      </p:sp>
      <p:sp>
        <p:nvSpPr>
          <p:cNvPr id="17" name="Rectangle 16">
            <a:extLst>
              <a:ext uri="{FF2B5EF4-FFF2-40B4-BE49-F238E27FC236}">
                <a16:creationId xmlns:a16="http://schemas.microsoft.com/office/drawing/2014/main" id="{D8ED68D5-FE48-4E48-9B9C-67AD15DE0B2C}"/>
              </a:ext>
            </a:extLst>
          </p:cNvPr>
          <p:cNvSpPr/>
          <p:nvPr/>
        </p:nvSpPr>
        <p:spPr>
          <a:xfrm>
            <a:off x="793198" y="4312861"/>
            <a:ext cx="594084" cy="3674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79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84981-0ACC-417F-BE2E-BE99A615F328}"/>
              </a:ext>
            </a:extLst>
          </p:cNvPr>
          <p:cNvSpPr>
            <a:spLocks noGrp="1"/>
          </p:cNvSpPr>
          <p:nvPr>
            <p:ph idx="1"/>
          </p:nvPr>
        </p:nvSpPr>
        <p:spPr>
          <a:xfrm>
            <a:off x="838201" y="1325563"/>
            <a:ext cx="11138807" cy="4399869"/>
          </a:xfrm>
        </p:spPr>
        <p:txBody>
          <a:bodyPr>
            <a:noAutofit/>
          </a:bodyPr>
          <a:lstStyle/>
          <a:p>
            <a:pPr marL="0" indent="0">
              <a:lnSpc>
                <a:spcPct val="100000"/>
              </a:lnSpc>
              <a:buNone/>
            </a:pPr>
            <a:r>
              <a:rPr lang="en-US" b="1" dirty="0"/>
              <a:t>Today: </a:t>
            </a:r>
            <a:r>
              <a:rPr lang="en-US" dirty="0"/>
              <a:t>An introduction to supervised learning</a:t>
            </a:r>
            <a:endParaRPr lang="en-US" b="1" dirty="0"/>
          </a:p>
          <a:p>
            <a:pPr marL="914400" lvl="1" indent="-457200">
              <a:lnSpc>
                <a:spcPct val="100000"/>
              </a:lnSpc>
              <a:buFont typeface="+mj-lt"/>
              <a:buAutoNum type="arabicPeriod"/>
            </a:pPr>
            <a:r>
              <a:rPr lang="en-US" dirty="0"/>
              <a:t>Machine Learning Overview [5 Mins]</a:t>
            </a:r>
          </a:p>
          <a:p>
            <a:pPr marL="914400" lvl="1" indent="-457200">
              <a:lnSpc>
                <a:spcPct val="100000"/>
              </a:lnSpc>
              <a:buFont typeface="+mj-lt"/>
              <a:buAutoNum type="arabicPeriod"/>
            </a:pPr>
            <a:r>
              <a:rPr lang="en-US" dirty="0"/>
              <a:t>Introduction to Supervised Learning [5 Mins]</a:t>
            </a:r>
          </a:p>
          <a:p>
            <a:pPr marL="971550" lvl="1" indent="-514350">
              <a:lnSpc>
                <a:spcPct val="100000"/>
              </a:lnSpc>
              <a:buFont typeface="+mj-lt"/>
              <a:buAutoNum type="arabicPeriod"/>
            </a:pPr>
            <a:r>
              <a:rPr lang="en-US" dirty="0"/>
              <a:t>K nearest neighbors algorithm [10 Mins]</a:t>
            </a:r>
          </a:p>
          <a:p>
            <a:pPr marL="971550" lvl="1" indent="-514350">
              <a:lnSpc>
                <a:spcPct val="100000"/>
              </a:lnSpc>
              <a:buFont typeface="+mj-lt"/>
              <a:buAutoNum type="arabicPeriod"/>
            </a:pPr>
            <a:r>
              <a:rPr lang="en-US" dirty="0"/>
              <a:t>Cross Validation [10 Mins]</a:t>
            </a:r>
          </a:p>
          <a:p>
            <a:pPr marL="0" indent="0">
              <a:lnSpc>
                <a:spcPct val="100000"/>
              </a:lnSpc>
              <a:buNone/>
            </a:pPr>
            <a:endParaRPr lang="en-US" sz="2000" dirty="0"/>
          </a:p>
        </p:txBody>
      </p:sp>
      <p:sp>
        <p:nvSpPr>
          <p:cNvPr id="5" name="Footer Placeholder 3"/>
          <p:cNvSpPr>
            <a:spLocks noGrp="1"/>
          </p:cNvSpPr>
          <p:nvPr>
            <p:ph type="ftr" sz="quarter" idx="11"/>
          </p:nvPr>
        </p:nvSpPr>
        <p:spPr>
          <a:xfrm>
            <a:off x="4038600" y="6356350"/>
            <a:ext cx="4114800" cy="365125"/>
          </a:xfrm>
        </p:spPr>
        <p:txBody>
          <a:bodyPr/>
          <a:lstStyle/>
          <a:p>
            <a:r>
              <a:rPr lang="en-US"/>
              <a:t>Lecture 21 – Supervised Learning</a:t>
            </a:r>
          </a:p>
        </p:txBody>
      </p:sp>
      <p:sp>
        <p:nvSpPr>
          <p:cNvPr id="6" name="Title 1">
            <a:extLst>
              <a:ext uri="{FF2B5EF4-FFF2-40B4-BE49-F238E27FC236}">
                <a16:creationId xmlns:a16="http://schemas.microsoft.com/office/drawing/2014/main" id="{6406D813-A46A-7646-8DD2-A2C293DB67DA}"/>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Tree>
    <p:extLst>
      <p:ext uri="{BB962C8B-B14F-4D97-AF65-F5344CB8AC3E}">
        <p14:creationId xmlns:p14="http://schemas.microsoft.com/office/powerpoint/2010/main" val="20686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AF6CCE-B5C5-4651-979C-B6D9322E7B2D}"/>
              </a:ext>
            </a:extLst>
          </p:cNvPr>
          <p:cNvSpPr/>
          <p:nvPr/>
        </p:nvSpPr>
        <p:spPr>
          <a:xfrm>
            <a:off x="838201" y="1325563"/>
            <a:ext cx="10154478" cy="959173"/>
          </a:xfrm>
          <a:prstGeom prst="rect">
            <a:avLst/>
          </a:prstGeom>
        </p:spPr>
        <p:txBody>
          <a:bodyPr wrap="square">
            <a:spAutoFit/>
          </a:bodyPr>
          <a:lstStyle/>
          <a:p>
            <a:pPr marL="285750" indent="-285750">
              <a:buFont typeface="Arial" panose="020B0604020202020204" pitchFamily="34" charset="0"/>
              <a:buChar char="•"/>
            </a:pPr>
            <a:r>
              <a:rPr lang="en-US" sz="2400" dirty="0"/>
              <a:t>Let’s use the native </a:t>
            </a:r>
            <a:r>
              <a:rPr lang="en-US" sz="2400" b="1" dirty="0"/>
              <a:t>iris</a:t>
            </a:r>
            <a:r>
              <a:rPr lang="en-US" sz="2400" dirty="0"/>
              <a:t> dataset in R. This is the first dataset we used</a:t>
            </a:r>
          </a:p>
          <a:p>
            <a:pPr marL="285750" indent="-285750">
              <a:lnSpc>
                <a:spcPct val="150000"/>
              </a:lnSpc>
              <a:buFont typeface="Arial" panose="020B0604020202020204" pitchFamily="34" charset="0"/>
              <a:buChar char="•"/>
            </a:pPr>
            <a:r>
              <a:rPr lang="en-US" sz="2400" dirty="0"/>
              <a:t>data = iris, 150 observations of different Iris flowers</a:t>
            </a:r>
          </a:p>
        </p:txBody>
      </p:sp>
      <p:sp>
        <p:nvSpPr>
          <p:cNvPr id="8" name="Footer Placeholder 3"/>
          <p:cNvSpPr>
            <a:spLocks noGrp="1"/>
          </p:cNvSpPr>
          <p:nvPr>
            <p:ph type="ftr" sz="quarter" idx="11"/>
          </p:nvPr>
        </p:nvSpPr>
        <p:spPr>
          <a:xfrm>
            <a:off x="4038600" y="6356350"/>
            <a:ext cx="4114800" cy="365125"/>
          </a:xfrm>
        </p:spPr>
        <p:txBody>
          <a:bodyPr/>
          <a:lstStyle/>
          <a:p>
            <a:r>
              <a:rPr lang="en-US"/>
              <a:t>Lecture 21 – Supervised Learning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848" y="2808514"/>
            <a:ext cx="8666409" cy="2526961"/>
          </a:xfrm>
          <a:prstGeom prst="rect">
            <a:avLst/>
          </a:prstGeom>
        </p:spPr>
      </p:pic>
      <p:sp>
        <p:nvSpPr>
          <p:cNvPr id="9" name="Title 1">
            <a:extLst>
              <a:ext uri="{FF2B5EF4-FFF2-40B4-BE49-F238E27FC236}">
                <a16:creationId xmlns:a16="http://schemas.microsoft.com/office/drawing/2014/main" id="{90A5938F-09C7-8749-8F99-941BF4548A19}"/>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106591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Machine Learning vs Statistics</a:t>
            </a:r>
          </a:p>
        </p:txBody>
      </p:sp>
      <p:sp>
        <p:nvSpPr>
          <p:cNvPr id="3" name="Content Placeholder 2"/>
          <p:cNvSpPr>
            <a:spLocks noGrp="1"/>
          </p:cNvSpPr>
          <p:nvPr>
            <p:ph idx="1"/>
          </p:nvPr>
        </p:nvSpPr>
        <p:spPr>
          <a:xfrm>
            <a:off x="903515" y="1253400"/>
            <a:ext cx="10515600" cy="4762212"/>
          </a:xfrm>
        </p:spPr>
        <p:txBody>
          <a:bodyPr>
            <a:normAutofit fontScale="92500" lnSpcReduction="20000"/>
          </a:bodyPr>
          <a:lstStyle/>
          <a:p>
            <a:r>
              <a:rPr lang="en-US" b="1" dirty="0"/>
              <a:t>Machine Learning (ML)</a:t>
            </a:r>
            <a:r>
              <a:rPr lang="en-US" dirty="0"/>
              <a:t> is the “the study of computer algorithms that improve automatically through experience”. </a:t>
            </a:r>
          </a:p>
          <a:p>
            <a:pPr lvl="1"/>
            <a:endParaRPr lang="en-US" dirty="0"/>
          </a:p>
          <a:p>
            <a:pPr marL="0" indent="0" algn="ctr">
              <a:buNone/>
            </a:pPr>
            <a:r>
              <a:rPr lang="en-US" u="sng" dirty="0"/>
              <a:t>Theme of this class</a:t>
            </a:r>
            <a:r>
              <a:rPr lang="en-US" dirty="0"/>
              <a:t>: </a:t>
            </a:r>
            <a:r>
              <a:rPr lang="en-US" b="1" dirty="0"/>
              <a:t>How do we learn from data?</a:t>
            </a:r>
          </a:p>
          <a:p>
            <a:endParaRPr lang="en-US" dirty="0"/>
          </a:p>
          <a:p>
            <a:r>
              <a:rPr lang="en-US" b="1" dirty="0"/>
              <a:t>So far</a:t>
            </a:r>
            <a:r>
              <a:rPr lang="en-US" dirty="0"/>
              <a:t> the methods we’ve since in this class have depended on a strong statistical motivation to answer this question.</a:t>
            </a:r>
          </a:p>
          <a:p>
            <a:pPr lvl="1"/>
            <a:r>
              <a:rPr lang="en-US" dirty="0"/>
              <a:t>First, we made assumptions about the underlying data generating processes, then we used that to run and evaluate them (hypothesis testing, linear regression, </a:t>
            </a:r>
            <a:r>
              <a:rPr lang="en-US" dirty="0" err="1"/>
              <a:t>etc</a:t>
            </a:r>
            <a:r>
              <a:rPr lang="en-US" dirty="0"/>
              <a:t>).</a:t>
            </a:r>
          </a:p>
          <a:p>
            <a:r>
              <a:rPr lang="en-US" b="1" dirty="0"/>
              <a:t>In ML we </a:t>
            </a:r>
            <a:r>
              <a:rPr lang="en-US" dirty="0"/>
              <a:t>will be studying </a:t>
            </a:r>
            <a:r>
              <a:rPr lang="en-US" u="sng" dirty="0"/>
              <a:t>algorithms</a:t>
            </a:r>
            <a:r>
              <a:rPr lang="en-US" i="1" dirty="0"/>
              <a:t> </a:t>
            </a:r>
            <a:r>
              <a:rPr lang="en-US" dirty="0"/>
              <a:t>to find patterns in data directly, </a:t>
            </a:r>
            <a:r>
              <a:rPr lang="en-US" u="sng" dirty="0"/>
              <a:t>without first making assumptions </a:t>
            </a:r>
            <a:r>
              <a:rPr lang="en-US" dirty="0"/>
              <a:t>about the underlying data generating distribution.</a:t>
            </a:r>
          </a:p>
          <a:p>
            <a:pPr lvl="1"/>
            <a:r>
              <a:rPr lang="en-US" dirty="0"/>
              <a:t>We will use the data itself to validate our methods, and to try and identify directly when and why they fail. </a:t>
            </a:r>
          </a:p>
        </p:txBody>
      </p:sp>
      <p:sp>
        <p:nvSpPr>
          <p:cNvPr id="4" name="Footer Placeholder 3"/>
          <p:cNvSpPr>
            <a:spLocks noGrp="1"/>
          </p:cNvSpPr>
          <p:nvPr>
            <p:ph type="ftr" sz="quarter" idx="11"/>
          </p:nvPr>
        </p:nvSpPr>
        <p:spPr/>
        <p:txBody>
          <a:bodyPr/>
          <a:lstStyle/>
          <a:p>
            <a:r>
              <a:rPr lang="en-US"/>
              <a:t>Lecture 21 – Supervised Learning</a:t>
            </a:r>
          </a:p>
        </p:txBody>
      </p:sp>
    </p:spTree>
    <p:extLst>
      <p:ext uri="{BB962C8B-B14F-4D97-AF65-F5344CB8AC3E}">
        <p14:creationId xmlns:p14="http://schemas.microsoft.com/office/powerpoint/2010/main" val="18573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Machine Learning</a:t>
            </a:r>
          </a:p>
        </p:txBody>
      </p:sp>
      <p:sp>
        <p:nvSpPr>
          <p:cNvPr id="3" name="Content Placeholder 2"/>
          <p:cNvSpPr>
            <a:spLocks noGrp="1"/>
          </p:cNvSpPr>
          <p:nvPr>
            <p:ph idx="1"/>
          </p:nvPr>
        </p:nvSpPr>
        <p:spPr>
          <a:xfrm>
            <a:off x="885504" y="1357736"/>
            <a:ext cx="10515600" cy="4762212"/>
          </a:xfrm>
        </p:spPr>
        <p:txBody>
          <a:bodyPr>
            <a:normAutofit/>
          </a:bodyPr>
          <a:lstStyle/>
          <a:p>
            <a:r>
              <a:rPr lang="en-US" b="1" dirty="0"/>
              <a:t>Machine Learning</a:t>
            </a:r>
            <a:r>
              <a:rPr lang="en-US" dirty="0"/>
              <a:t> is the “the study of computer algorithms that improve automatically through experience”. </a:t>
            </a:r>
          </a:p>
          <a:p>
            <a:pPr lvl="1"/>
            <a:r>
              <a:rPr lang="en-US" dirty="0"/>
              <a:t>ML is a huge space and it’s growing every year. It would be impossible to cover everything that’s happening in this massive field, in this class we will look at the basics of two branches of ML.</a:t>
            </a:r>
          </a:p>
          <a:p>
            <a:pPr marL="514350" indent="-514350">
              <a:buFont typeface="+mj-lt"/>
              <a:buAutoNum type="arabicPeriod"/>
            </a:pPr>
            <a:r>
              <a:rPr lang="en-US" b="1" dirty="0"/>
              <a:t>Supervised Learning </a:t>
            </a:r>
            <a:r>
              <a:rPr lang="en-US" dirty="0"/>
              <a:t>(Classification) – The task here is learning how to label or classify new observations, given a dataset of </a:t>
            </a:r>
            <a:r>
              <a:rPr lang="en-US" b="1" dirty="0"/>
              <a:t>labelled</a:t>
            </a:r>
            <a:r>
              <a:rPr lang="en-US" dirty="0"/>
              <a:t> observations.</a:t>
            </a:r>
          </a:p>
          <a:p>
            <a:pPr marL="514350" indent="-514350">
              <a:buFont typeface="+mj-lt"/>
              <a:buAutoNum type="arabicPeriod"/>
            </a:pPr>
            <a:r>
              <a:rPr lang="en-US" b="1" dirty="0"/>
              <a:t>Unsupervised Learning </a:t>
            </a:r>
            <a:r>
              <a:rPr lang="en-US" dirty="0"/>
              <a:t>(Clustering) – The task of automatically learning labels or classifications, given a dataset of </a:t>
            </a:r>
            <a:r>
              <a:rPr lang="en-US" b="1" dirty="0"/>
              <a:t>unlabeled</a:t>
            </a:r>
            <a:r>
              <a:rPr lang="en-US" dirty="0"/>
              <a:t> observations.</a:t>
            </a:r>
          </a:p>
        </p:txBody>
      </p:sp>
      <p:sp>
        <p:nvSpPr>
          <p:cNvPr id="4" name="Footer Placeholder 3"/>
          <p:cNvSpPr>
            <a:spLocks noGrp="1"/>
          </p:cNvSpPr>
          <p:nvPr>
            <p:ph type="ftr" sz="quarter" idx="11"/>
          </p:nvPr>
        </p:nvSpPr>
        <p:spPr/>
        <p:txBody>
          <a:bodyPr/>
          <a:lstStyle/>
          <a:p>
            <a:r>
              <a:rPr lang="en-US"/>
              <a:t>Lecture 21 – Supervised Learning</a:t>
            </a:r>
          </a:p>
        </p:txBody>
      </p:sp>
    </p:spTree>
    <p:extLst>
      <p:ext uri="{BB962C8B-B14F-4D97-AF65-F5344CB8AC3E}">
        <p14:creationId xmlns:p14="http://schemas.microsoft.com/office/powerpoint/2010/main" val="301026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Introduction to Supervised Learning</a:t>
            </a:r>
          </a:p>
        </p:txBody>
      </p:sp>
      <p:sp>
        <p:nvSpPr>
          <p:cNvPr id="3" name="Content Placeholder 2"/>
          <p:cNvSpPr>
            <a:spLocks noGrp="1"/>
          </p:cNvSpPr>
          <p:nvPr>
            <p:ph idx="1"/>
          </p:nvPr>
        </p:nvSpPr>
        <p:spPr/>
        <p:txBody>
          <a:bodyPr>
            <a:normAutofit/>
          </a:bodyPr>
          <a:lstStyle/>
          <a:p>
            <a:r>
              <a:rPr lang="en-US" b="1" dirty="0"/>
              <a:t>Problem</a:t>
            </a:r>
            <a:r>
              <a:rPr lang="en-US" dirty="0"/>
              <a:t>: Given a </a:t>
            </a:r>
            <a:r>
              <a:rPr lang="en-US" b="1" dirty="0"/>
              <a:t>training set </a:t>
            </a:r>
            <a:r>
              <a:rPr lang="en-US" dirty="0"/>
              <a:t>of labelled observations, we want to be able to predict the labels of new observations in the </a:t>
            </a:r>
            <a:r>
              <a:rPr lang="en-US" b="1" dirty="0"/>
              <a:t>test set</a:t>
            </a:r>
          </a:p>
          <a:p>
            <a:r>
              <a:rPr lang="en-US" u="sng" dirty="0"/>
              <a:t>Terminology</a:t>
            </a:r>
            <a:r>
              <a:rPr lang="en-US" b="1" dirty="0"/>
              <a:t>: </a:t>
            </a:r>
          </a:p>
          <a:p>
            <a:pPr lvl="1"/>
            <a:r>
              <a:rPr lang="en-US" dirty="0"/>
              <a:t>The label of an observation is called the observations </a:t>
            </a:r>
            <a:r>
              <a:rPr lang="en-US" b="1" dirty="0"/>
              <a:t>class.</a:t>
            </a:r>
          </a:p>
          <a:p>
            <a:pPr lvl="1"/>
            <a:r>
              <a:rPr lang="en-US" dirty="0"/>
              <a:t>The non-label information about each observation are it’s associated </a:t>
            </a:r>
            <a:r>
              <a:rPr lang="en-US" b="1" dirty="0"/>
              <a:t>features.</a:t>
            </a:r>
          </a:p>
          <a:p>
            <a:pPr lvl="1"/>
            <a:r>
              <a:rPr lang="en-US" dirty="0"/>
              <a:t>The method we use to determine the label for points in the test set is called a </a:t>
            </a:r>
            <a:r>
              <a:rPr lang="en-US" b="1" dirty="0"/>
              <a:t>classifier </a:t>
            </a:r>
            <a:r>
              <a:rPr lang="en-US" dirty="0"/>
              <a:t>(it </a:t>
            </a:r>
            <a:r>
              <a:rPr lang="en-US" i="1" dirty="0"/>
              <a:t>classifies</a:t>
            </a:r>
            <a:r>
              <a:rPr lang="en-US" dirty="0"/>
              <a:t> the observations).</a:t>
            </a:r>
            <a:endParaRPr lang="en-US" i="1" dirty="0"/>
          </a:p>
        </p:txBody>
      </p:sp>
      <p:sp>
        <p:nvSpPr>
          <p:cNvPr id="4" name="Footer Placeholder 3"/>
          <p:cNvSpPr>
            <a:spLocks noGrp="1"/>
          </p:cNvSpPr>
          <p:nvPr>
            <p:ph type="ftr" sz="quarter" idx="11"/>
          </p:nvPr>
        </p:nvSpPr>
        <p:spPr/>
        <p:txBody>
          <a:bodyPr/>
          <a:lstStyle/>
          <a:p>
            <a:r>
              <a:rPr lang="en-US"/>
              <a:t>Lecture 21 – Supervised Learning</a:t>
            </a:r>
          </a:p>
        </p:txBody>
      </p:sp>
    </p:spTree>
    <p:extLst>
      <p:ext uri="{BB962C8B-B14F-4D97-AF65-F5344CB8AC3E}">
        <p14:creationId xmlns:p14="http://schemas.microsoft.com/office/powerpoint/2010/main" val="98562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29" y="1325563"/>
            <a:ext cx="7340600" cy="4991100"/>
          </a:xfrm>
          <a:prstGeom prst="rect">
            <a:avLst/>
          </a:prstGeom>
        </p:spPr>
      </p:pic>
      <p:sp>
        <p:nvSpPr>
          <p:cNvPr id="2" name="Title 1"/>
          <p:cNvSpPr>
            <a:spLocks noGrp="1"/>
          </p:cNvSpPr>
          <p:nvPr>
            <p:ph type="title"/>
          </p:nvPr>
        </p:nvSpPr>
        <p:spPr/>
        <p:txBody>
          <a:bodyPr/>
          <a:lstStyle/>
          <a:p>
            <a:r>
              <a:rPr lang="en-US" u="sng" dirty="0"/>
              <a:t>Classification Visualized: Sorting Fruit</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grpSp>
        <p:nvGrpSpPr>
          <p:cNvPr id="18" name="Group 17"/>
          <p:cNvGrpSpPr/>
          <p:nvPr/>
        </p:nvGrpSpPr>
        <p:grpSpPr>
          <a:xfrm>
            <a:off x="4215540" y="1611824"/>
            <a:ext cx="3050583" cy="1751308"/>
            <a:chOff x="4215540" y="1611824"/>
            <a:chExt cx="3050583" cy="1751308"/>
          </a:xfrm>
        </p:grpSpPr>
        <p:cxnSp>
          <p:nvCxnSpPr>
            <p:cNvPr id="10" name="Straight Arrow Connector 9"/>
            <p:cNvCxnSpPr/>
            <p:nvPr/>
          </p:nvCxnSpPr>
          <p:spPr>
            <a:xfrm flipH="1">
              <a:off x="5424408" y="1611824"/>
              <a:ext cx="184171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48015" y="1611824"/>
              <a:ext cx="2818108" cy="175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215540" y="1611824"/>
              <a:ext cx="3050583" cy="51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7294139" y="1427158"/>
            <a:ext cx="4262001" cy="369332"/>
          </a:xfrm>
          <a:prstGeom prst="rect">
            <a:avLst/>
          </a:prstGeom>
          <a:noFill/>
        </p:spPr>
        <p:txBody>
          <a:bodyPr wrap="none" rtlCol="0">
            <a:spAutoFit/>
          </a:bodyPr>
          <a:lstStyle/>
          <a:p>
            <a:r>
              <a:rPr lang="en-US" dirty="0">
                <a:solidFill>
                  <a:srgbClr val="FF0000"/>
                </a:solidFill>
              </a:rPr>
              <a:t>These are the training points (all labeled)</a:t>
            </a:r>
          </a:p>
        </p:txBody>
      </p:sp>
      <p:cxnSp>
        <p:nvCxnSpPr>
          <p:cNvPr id="21" name="Straight Arrow Connector 20"/>
          <p:cNvCxnSpPr/>
          <p:nvPr/>
        </p:nvCxnSpPr>
        <p:spPr>
          <a:xfrm>
            <a:off x="1480304" y="1980632"/>
            <a:ext cx="2356818" cy="54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6378" y="1518967"/>
            <a:ext cx="1852014" cy="923330"/>
          </a:xfrm>
          <a:prstGeom prst="rect">
            <a:avLst/>
          </a:prstGeom>
          <a:noFill/>
        </p:spPr>
        <p:txBody>
          <a:bodyPr wrap="square" rtlCol="0">
            <a:spAutoFit/>
          </a:bodyPr>
          <a:lstStyle/>
          <a:p>
            <a:r>
              <a:rPr lang="en-US" dirty="0">
                <a:solidFill>
                  <a:srgbClr val="FF0000"/>
                </a:solidFill>
              </a:rPr>
              <a:t>Here’s a test point (unlabeled)</a:t>
            </a:r>
          </a:p>
        </p:txBody>
      </p:sp>
      <p:sp>
        <p:nvSpPr>
          <p:cNvPr id="27" name="TextBox 26"/>
          <p:cNvSpPr txBox="1"/>
          <p:nvPr/>
        </p:nvSpPr>
        <p:spPr>
          <a:xfrm>
            <a:off x="6601502" y="5246176"/>
            <a:ext cx="5053273" cy="830997"/>
          </a:xfrm>
          <a:prstGeom prst="rect">
            <a:avLst/>
          </a:prstGeom>
          <a:noFill/>
        </p:spPr>
        <p:txBody>
          <a:bodyPr wrap="square" rtlCol="0">
            <a:spAutoFit/>
          </a:bodyPr>
          <a:lstStyle/>
          <a:p>
            <a:r>
              <a:rPr lang="en-US" sz="2400" b="1" dirty="0"/>
              <a:t>Question: </a:t>
            </a:r>
            <a:r>
              <a:rPr lang="en-US" sz="2400" dirty="0"/>
              <a:t>Do you think the test point is an orange or lemon? Why?</a:t>
            </a:r>
          </a:p>
        </p:txBody>
      </p:sp>
      <p:sp>
        <p:nvSpPr>
          <p:cNvPr id="29" name="Oval 28"/>
          <p:cNvSpPr/>
          <p:nvPr/>
        </p:nvSpPr>
        <p:spPr>
          <a:xfrm>
            <a:off x="3837122" y="2442297"/>
            <a:ext cx="201478" cy="233390"/>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686423" y="2046958"/>
            <a:ext cx="263214" cy="369332"/>
          </a:xfrm>
          <a:prstGeom prst="rect">
            <a:avLst/>
          </a:prstGeom>
          <a:noFill/>
        </p:spPr>
        <p:txBody>
          <a:bodyPr wrap="none" rtlCol="0">
            <a:spAutoFit/>
          </a:bodyPr>
          <a:lstStyle/>
          <a:p>
            <a:r>
              <a:rPr lang="en-US"/>
              <a:t>t</a:t>
            </a:r>
          </a:p>
        </p:txBody>
      </p:sp>
    </p:spTree>
    <p:extLst>
      <p:ext uri="{BB962C8B-B14F-4D97-AF65-F5344CB8AC3E}">
        <p14:creationId xmlns:p14="http://schemas.microsoft.com/office/powerpoint/2010/main" val="3381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Topic: K Nearest Neighbors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Idea: </a:t>
                </a:r>
                <a:r>
                  <a:rPr lang="en-US" dirty="0"/>
                  <a:t>Reason about each point by looking at how </a:t>
                </a:r>
                <a:r>
                  <a:rPr lang="en-US" u="sng" dirty="0"/>
                  <a:t>similar</a:t>
                </a:r>
                <a:r>
                  <a:rPr lang="en-US" dirty="0"/>
                  <a:t> points are labeled. In particular, look at the labels of the </a:t>
                </a:r>
                <a:r>
                  <a:rPr lang="en-US" b="1" dirty="0"/>
                  <a:t>neighbors</a:t>
                </a:r>
              </a:p>
              <a:p>
                <a:r>
                  <a:rPr lang="en-US" b="1" dirty="0"/>
                  <a:t>Algorithm (Informal)</a:t>
                </a:r>
                <a:r>
                  <a:rPr lang="en-US" dirty="0"/>
                  <a:t>: For each test point, look at the k </a:t>
                </a:r>
                <a:r>
                  <a:rPr lang="en-US" i="1" dirty="0"/>
                  <a:t>closest</a:t>
                </a:r>
                <a:r>
                  <a:rPr lang="en-US" dirty="0"/>
                  <a:t> points in the training set (i.e. the test points neighbors!) and assign the test point the </a:t>
                </a:r>
                <a:r>
                  <a:rPr lang="en-US" i="1" dirty="0"/>
                  <a:t>majority</a:t>
                </a:r>
                <a:r>
                  <a:rPr lang="en-US" dirty="0"/>
                  <a:t> label among its neighbors.</a:t>
                </a:r>
              </a:p>
              <a:p>
                <a:r>
                  <a:rPr lang="en-US" b="1" dirty="0"/>
                  <a:t>Algorithm (Formal)</a:t>
                </a:r>
                <a:r>
                  <a:rPr lang="en-US" dirty="0"/>
                  <a:t>: For each test point </a:t>
                </a:r>
                <a:r>
                  <a:rPr lang="en-US" dirty="0" err="1"/>
                  <a:t>t</a:t>
                </a:r>
                <a:r>
                  <a:rPr lang="en-US" baseline="-25000" dirty="0" err="1"/>
                  <a:t>j</a:t>
                </a:r>
                <a:r>
                  <a:rPr lang="en-US" dirty="0"/>
                  <a:t>, let x</a:t>
                </a:r>
                <a:r>
                  <a:rPr lang="en-US" baseline="-25000" dirty="0"/>
                  <a:t>j</a:t>
                </a:r>
                <a:r>
                  <a:rPr lang="en-US" baseline="30000" dirty="0"/>
                  <a:t>1</a:t>
                </a:r>
                <a:r>
                  <a:rPr lang="en-US" dirty="0"/>
                  <a:t>, </a:t>
                </a:r>
                <a:r>
                  <a:rPr lang="mr-IN" dirty="0"/>
                  <a:t>…</a:t>
                </a:r>
                <a:r>
                  <a:rPr lang="en-US" dirty="0"/>
                  <a:t>, </a:t>
                </a:r>
                <a:r>
                  <a:rPr lang="en-US" dirty="0" err="1"/>
                  <a:t>x</a:t>
                </a:r>
                <a:r>
                  <a:rPr lang="en-US" baseline="-25000" dirty="0" err="1"/>
                  <a:t>j</a:t>
                </a:r>
                <a:r>
                  <a:rPr lang="en-US" baseline="30000" dirty="0" err="1"/>
                  <a:t>k</a:t>
                </a:r>
                <a:r>
                  <a:rPr lang="en-US" baseline="-25000" dirty="0"/>
                  <a:t> </a:t>
                </a:r>
                <a:r>
                  <a:rPr lang="en-US" dirty="0"/>
                  <a:t> be k points in the training set that minimize ||t</a:t>
                </a:r>
                <a:r>
                  <a:rPr lang="en-US" baseline="-25000" dirty="0"/>
                  <a:t>j</a:t>
                </a:r>
                <a:r>
                  <a:rPr lang="en-US" dirty="0"/>
                  <a:t> - x</a:t>
                </a:r>
                <a:r>
                  <a:rPr lang="en-US" baseline="-25000" dirty="0"/>
                  <a:t>j</a:t>
                </a:r>
                <a:r>
                  <a:rPr lang="en-US" baseline="30000" dirty="0"/>
                  <a:t>i</a:t>
                </a:r>
                <a14:m>
                  <m:oMath xmlns:m="http://schemas.openxmlformats.org/officeDocument/2006/math">
                    <m:r>
                      <a:rPr lang="en-US" b="0" i="1" smtClean="0">
                        <a:latin typeface="Cambria Math" panose="02040503050406030204" pitchFamily="18" charset="0"/>
                      </a:rPr>
                      <m:t>||</m:t>
                    </m:r>
                  </m:oMath>
                </a14:m>
                <a:r>
                  <a:rPr lang="en-US" baseline="-25000" dirty="0"/>
                  <a:t>2 </a:t>
                </a:r>
                <a:r>
                  <a:rPr lang="en-US" dirty="0"/>
                  <a:t>i.e. the Euclidean distance. Let M(S) be function that takes in sets of obs. S, and outputs the most common label among the set. Assign </a:t>
                </a:r>
                <a:r>
                  <a:rPr lang="en-US" dirty="0" err="1"/>
                  <a:t>t</a:t>
                </a:r>
                <a:r>
                  <a:rPr lang="en-US" baseline="-25000" dirty="0" err="1"/>
                  <a:t>j</a:t>
                </a:r>
                <a:r>
                  <a:rPr lang="en-US" dirty="0"/>
                  <a:t> label M(x</a:t>
                </a:r>
                <a:r>
                  <a:rPr lang="en-US" baseline="-25000" dirty="0"/>
                  <a:t>j</a:t>
                </a:r>
                <a:r>
                  <a:rPr lang="en-US" baseline="30000" dirty="0"/>
                  <a:t>1</a:t>
                </a:r>
                <a:r>
                  <a:rPr lang="en-US" dirty="0"/>
                  <a:t>, </a:t>
                </a:r>
                <a:r>
                  <a:rPr lang="mr-IN" dirty="0"/>
                  <a:t>…</a:t>
                </a:r>
                <a:r>
                  <a:rPr lang="en-US" dirty="0"/>
                  <a:t>, </a:t>
                </a:r>
                <a:r>
                  <a:rPr lang="en-US" dirty="0" err="1"/>
                  <a:t>x</a:t>
                </a:r>
                <a:r>
                  <a:rPr lang="en-US" baseline="-25000" dirty="0" err="1"/>
                  <a:t>j</a:t>
                </a:r>
                <a:r>
                  <a:rPr lang="en-US" baseline="30000" dirty="0" err="1"/>
                  <a:t>k</a:t>
                </a:r>
                <a:r>
                  <a:rPr lang="en-US" baseline="-25000" dirty="0"/>
                  <a:t> </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326" r="-1448" b="-29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21 – Supervised Learning</a:t>
            </a:r>
            <a:endParaRPr lang="en-US" dirty="0"/>
          </a:p>
        </p:txBody>
      </p:sp>
    </p:spTree>
    <p:extLst>
      <p:ext uri="{BB962C8B-B14F-4D97-AF65-F5344CB8AC3E}">
        <p14:creationId xmlns:p14="http://schemas.microsoft.com/office/powerpoint/2010/main" val="88054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29" y="1352859"/>
            <a:ext cx="7340600" cy="4991100"/>
          </a:xfrm>
          <a:prstGeom prst="rect">
            <a:avLst/>
          </a:prstGeom>
        </p:spPr>
      </p:pic>
      <p:sp>
        <p:nvSpPr>
          <p:cNvPr id="2" name="Title 1"/>
          <p:cNvSpPr>
            <a:spLocks noGrp="1"/>
          </p:cNvSpPr>
          <p:nvPr>
            <p:ph type="title"/>
          </p:nvPr>
        </p:nvSpPr>
        <p:spPr/>
        <p:txBody>
          <a:bodyPr/>
          <a:lstStyle/>
          <a:p>
            <a:r>
              <a:rPr lang="en-US" u="sng" dirty="0"/>
              <a:t>4 Nearest Neighbors: Sorting Fruit</a:t>
            </a:r>
          </a:p>
        </p:txBody>
      </p:sp>
      <p:sp>
        <p:nvSpPr>
          <p:cNvPr id="4" name="Footer Placeholder 3"/>
          <p:cNvSpPr>
            <a:spLocks noGrp="1"/>
          </p:cNvSpPr>
          <p:nvPr>
            <p:ph type="ftr" sz="quarter" idx="11"/>
          </p:nvPr>
        </p:nvSpPr>
        <p:spPr/>
        <p:txBody>
          <a:bodyPr/>
          <a:lstStyle/>
          <a:p>
            <a:r>
              <a:rPr lang="en-US"/>
              <a:t>Lecture 21 – Supervised Learning</a:t>
            </a:r>
            <a:endParaRPr lang="en-US" dirty="0"/>
          </a:p>
        </p:txBody>
      </p:sp>
      <p:sp>
        <p:nvSpPr>
          <p:cNvPr id="20" name="Oval 19"/>
          <p:cNvSpPr/>
          <p:nvPr/>
        </p:nvSpPr>
        <p:spPr>
          <a:xfrm>
            <a:off x="3837122" y="2442297"/>
            <a:ext cx="201478" cy="233390"/>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86423" y="2046958"/>
            <a:ext cx="263214" cy="369332"/>
          </a:xfrm>
          <a:prstGeom prst="rect">
            <a:avLst/>
          </a:prstGeom>
          <a:noFill/>
        </p:spPr>
        <p:txBody>
          <a:bodyPr wrap="none" rtlCol="0">
            <a:spAutoFit/>
          </a:bodyPr>
          <a:lstStyle/>
          <a:p>
            <a:r>
              <a:rPr lang="en-US"/>
              <a:t>t</a:t>
            </a:r>
          </a:p>
        </p:txBody>
      </p:sp>
      <p:sp>
        <p:nvSpPr>
          <p:cNvPr id="5" name="TextBox 4"/>
          <p:cNvSpPr txBox="1"/>
          <p:nvPr/>
        </p:nvSpPr>
        <p:spPr>
          <a:xfrm>
            <a:off x="2250613" y="937187"/>
            <a:ext cx="3134833" cy="369332"/>
          </a:xfrm>
          <a:prstGeom prst="rect">
            <a:avLst/>
          </a:prstGeom>
          <a:noFill/>
        </p:spPr>
        <p:txBody>
          <a:bodyPr wrap="none" rtlCol="0">
            <a:spAutoFit/>
          </a:bodyPr>
          <a:lstStyle/>
          <a:p>
            <a:r>
              <a:rPr lang="en-US" dirty="0"/>
              <a:t>t’s four nearest neighbors are:</a:t>
            </a:r>
          </a:p>
        </p:txBody>
      </p:sp>
      <p:sp>
        <p:nvSpPr>
          <p:cNvPr id="6" name="Oval 5"/>
          <p:cNvSpPr/>
          <p:nvPr/>
        </p:nvSpPr>
        <p:spPr>
          <a:xfrm>
            <a:off x="4175273" y="2338010"/>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9505" y="2675687"/>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97755" y="2348319"/>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72662" y="2103206"/>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50613" y="1226885"/>
            <a:ext cx="2260555" cy="369332"/>
          </a:xfrm>
          <a:prstGeom prst="rect">
            <a:avLst/>
          </a:prstGeom>
        </p:spPr>
        <p:txBody>
          <a:bodyPr wrap="none">
            <a:spAutoFit/>
          </a:bodyPr>
          <a:lstStyle/>
          <a:p>
            <a:r>
              <a:rPr lang="en-US" dirty="0"/>
              <a:t>Majority label </a:t>
            </a:r>
            <a:r>
              <a:rPr lang="en-US"/>
              <a:t>is Blue</a:t>
            </a:r>
            <a:endParaRPr lang="en-US" dirty="0"/>
          </a:p>
        </p:txBody>
      </p:sp>
    </p:spTree>
    <p:extLst>
      <p:ext uri="{BB962C8B-B14F-4D97-AF65-F5344CB8AC3E}">
        <p14:creationId xmlns:p14="http://schemas.microsoft.com/office/powerpoint/2010/main" val="2086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2" grpId="0" animBg="1"/>
      <p:bldP spid="23" grpId="0" animBg="1"/>
      <p:bldP spid="25"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1276</Words>
  <Application>Microsoft Macintosh PowerPoint</Application>
  <PresentationFormat>Widescreen</PresentationFormat>
  <Paragraphs>115</Paragraphs>
  <Slides>15</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Office Theme</vt:lpstr>
      <vt:lpstr>BUSQOM 1080 Supervised Learning I</vt:lpstr>
      <vt:lpstr>PowerPoint Presentation</vt:lpstr>
      <vt:lpstr>PowerPoint Presentation</vt:lpstr>
      <vt:lpstr>Machine Learning vs Statistics</vt:lpstr>
      <vt:lpstr>Machine Learning</vt:lpstr>
      <vt:lpstr>Introduction to Supervised Learning</vt:lpstr>
      <vt:lpstr>Classification Visualized: Sorting Fruit</vt:lpstr>
      <vt:lpstr>Topic: K Nearest Neighbors</vt:lpstr>
      <vt:lpstr>4 Nearest Neighbors: Sorting Fruit</vt:lpstr>
      <vt:lpstr>K Nearest Neighbors in R</vt:lpstr>
      <vt:lpstr>K Nearest Neighbors in R</vt:lpstr>
      <vt:lpstr>K Nearest Neighbors: Finer Points</vt:lpstr>
      <vt:lpstr>K Fold Cross Validation</vt:lpstr>
      <vt:lpstr>K Fold Cross Validation</vt:lpstr>
      <vt:lpstr>In Class Activity (Omitted, See Zoom)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Regression Concepts</dc:title>
  <dc:creator>Krista</dc:creator>
  <cp:lastModifiedBy>Hamilton, Michael</cp:lastModifiedBy>
  <cp:revision>111</cp:revision>
  <dcterms:created xsi:type="dcterms:W3CDTF">2016-10-06T15:16:34Z</dcterms:created>
  <dcterms:modified xsi:type="dcterms:W3CDTF">2020-12-31T06:43:40Z</dcterms:modified>
</cp:coreProperties>
</file>