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61" r:id="rId4"/>
    <p:sldId id="262" r:id="rId5"/>
    <p:sldId id="267" r:id="rId6"/>
    <p:sldId id="268" r:id="rId7"/>
    <p:sldId id="269" r:id="rId8"/>
    <p:sldId id="270" r:id="rId9"/>
    <p:sldId id="271" r:id="rId10"/>
    <p:sldId id="273" r:id="rId11"/>
    <p:sldId id="272" r:id="rId12"/>
    <p:sldId id="282" r:id="rId13"/>
    <p:sldId id="264" r:id="rId14"/>
    <p:sldId id="274" r:id="rId15"/>
    <p:sldId id="277" r:id="rId16"/>
    <p:sldId id="275" r:id="rId17"/>
    <p:sldId id="266" r:id="rId18"/>
    <p:sldId id="278" r:id="rId19"/>
    <p:sldId id="265" r:id="rId20"/>
    <p:sldId id="279" r:id="rId21"/>
    <p:sldId id="280"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55"/>
    <p:restoredTop sz="94686"/>
  </p:normalViewPr>
  <p:slideViewPr>
    <p:cSldViewPr snapToGrid="0" snapToObjects="1">
      <p:cViewPr varScale="1">
        <p:scale>
          <a:sx n="83" d="100"/>
          <a:sy n="83" d="100"/>
        </p:scale>
        <p:origin x="240"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2BBBA-65E7-414B-8C3C-2019B46BD4F1}" type="datetimeFigureOut">
              <a:rPr lang="en-US" smtClean="0"/>
              <a:t>12/31/20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AAB9A-81F7-D94B-845C-78C018284CCE}" type="slidenum">
              <a:rPr lang="en-US" smtClean="0"/>
              <a:t>‹#›</a:t>
            </a:fld>
            <a:endParaRPr lang="en-US"/>
          </a:p>
        </p:txBody>
      </p:sp>
    </p:spTree>
    <p:extLst>
      <p:ext uri="{BB962C8B-B14F-4D97-AF65-F5344CB8AC3E}">
        <p14:creationId xmlns:p14="http://schemas.microsoft.com/office/powerpoint/2010/main" val="9435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6ECEE6-0877-C64F-B0B2-2906356CCAD3}" type="slidenum">
              <a:rPr lang="en-US" smtClean="0"/>
              <a:t>1</a:t>
            </a:fld>
            <a:endParaRPr lang="en-US"/>
          </a:p>
        </p:txBody>
      </p:sp>
    </p:spTree>
    <p:extLst>
      <p:ext uri="{BB962C8B-B14F-4D97-AF65-F5344CB8AC3E}">
        <p14:creationId xmlns:p14="http://schemas.microsoft.com/office/powerpoint/2010/main" val="180192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6557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1AAB9A-81F7-D94B-845C-78C018284CCE}" type="slidenum">
              <a:rPr lang="en-US" smtClean="0"/>
              <a:t>5</a:t>
            </a:fld>
            <a:endParaRPr lang="en-US"/>
          </a:p>
        </p:txBody>
      </p:sp>
    </p:spTree>
    <p:extLst>
      <p:ext uri="{BB962C8B-B14F-4D97-AF65-F5344CB8AC3E}">
        <p14:creationId xmlns:p14="http://schemas.microsoft.com/office/powerpoint/2010/main" val="1661869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52A834-6FE8-5145-9D17-06B309083B78}"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22 – Supervised Learning II</a:t>
            </a:r>
          </a:p>
        </p:txBody>
      </p:sp>
      <p:sp>
        <p:nvSpPr>
          <p:cNvPr id="6" name="Slide Number Placeholder 5"/>
          <p:cNvSpPr>
            <a:spLocks noGrp="1"/>
          </p:cNvSpPr>
          <p:nvPr>
            <p:ph type="sldNum" sz="quarter" idx="12"/>
          </p:nvPr>
        </p:nvSpPr>
        <p:spPr/>
        <p:txBody>
          <a:bodyPr/>
          <a:lstStyle/>
          <a:p>
            <a:fld id="{5B2BC676-8A57-2A41-8983-E9C9A25839DC}"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063D80F4-7A61-9748-828D-1B08F8AC1FC3}"/>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152569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EDCE3-890C-CF44-A323-6AA69FBEDB6C}"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22 – Supervised Learning II</a:t>
            </a:r>
          </a:p>
        </p:txBody>
      </p:sp>
      <p:sp>
        <p:nvSpPr>
          <p:cNvPr id="6" name="Slide Number Placeholder 5"/>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165382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A556C8-1FE5-1846-92C5-25C91992AECA}"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22 – Supervised Learning II</a:t>
            </a:r>
          </a:p>
        </p:txBody>
      </p:sp>
      <p:sp>
        <p:nvSpPr>
          <p:cNvPr id="6" name="Slide Number Placeholder 5"/>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102003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FB44C-2665-FF41-8A05-66EB3C33D297}"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22 – Supervised Learning II</a:t>
            </a:r>
          </a:p>
        </p:txBody>
      </p:sp>
      <p:sp>
        <p:nvSpPr>
          <p:cNvPr id="6" name="Slide Number Placeholder 5"/>
          <p:cNvSpPr>
            <a:spLocks noGrp="1"/>
          </p:cNvSpPr>
          <p:nvPr>
            <p:ph type="sldNum" sz="quarter" idx="12"/>
          </p:nvPr>
        </p:nvSpPr>
        <p:spPr/>
        <p:txBody>
          <a:bodyPr/>
          <a:lstStyle/>
          <a:p>
            <a:fld id="{5B2BC676-8A57-2A41-8983-E9C9A25839DC}"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7EFA452F-D304-8244-95ED-62596BEBB13B}"/>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135747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F009C-1483-F046-8D6A-4864DF5CC286}" type="datetime1">
              <a:rPr lang="en-US" smtClean="0"/>
              <a:t>12/31/20</a:t>
            </a:fld>
            <a:endParaRPr lang="en-US"/>
          </a:p>
        </p:txBody>
      </p:sp>
      <p:sp>
        <p:nvSpPr>
          <p:cNvPr id="5" name="Footer Placeholder 4"/>
          <p:cNvSpPr>
            <a:spLocks noGrp="1"/>
          </p:cNvSpPr>
          <p:nvPr>
            <p:ph type="ftr" sz="quarter" idx="11"/>
          </p:nvPr>
        </p:nvSpPr>
        <p:spPr/>
        <p:txBody>
          <a:bodyPr/>
          <a:lstStyle/>
          <a:p>
            <a:r>
              <a:rPr lang="en-US"/>
              <a:t>Lecture 22 – Supervised Learning II</a:t>
            </a:r>
          </a:p>
        </p:txBody>
      </p:sp>
      <p:sp>
        <p:nvSpPr>
          <p:cNvPr id="6" name="Slide Number Placeholder 5"/>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16632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E5A484-EFA4-F047-9D51-210D5EA7A1FA}" type="datetime1">
              <a:rPr lang="en-US" smtClean="0"/>
              <a:t>12/31/20</a:t>
            </a:fld>
            <a:endParaRPr lang="en-US"/>
          </a:p>
        </p:txBody>
      </p:sp>
      <p:sp>
        <p:nvSpPr>
          <p:cNvPr id="6" name="Footer Placeholder 5"/>
          <p:cNvSpPr>
            <a:spLocks noGrp="1"/>
          </p:cNvSpPr>
          <p:nvPr>
            <p:ph type="ftr" sz="quarter" idx="11"/>
          </p:nvPr>
        </p:nvSpPr>
        <p:spPr/>
        <p:txBody>
          <a:bodyPr/>
          <a:lstStyle/>
          <a:p>
            <a:r>
              <a:rPr lang="en-US"/>
              <a:t>Lecture 22 – Supervised Learning II</a:t>
            </a:r>
          </a:p>
        </p:txBody>
      </p:sp>
      <p:sp>
        <p:nvSpPr>
          <p:cNvPr id="7" name="Slide Number Placeholder 6"/>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158769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93A8D-1582-4345-B093-3BF81FDD4C9B}" type="datetime1">
              <a:rPr lang="en-US" smtClean="0"/>
              <a:t>12/31/20</a:t>
            </a:fld>
            <a:endParaRPr lang="en-US"/>
          </a:p>
        </p:txBody>
      </p:sp>
      <p:sp>
        <p:nvSpPr>
          <p:cNvPr id="8" name="Footer Placeholder 7"/>
          <p:cNvSpPr>
            <a:spLocks noGrp="1"/>
          </p:cNvSpPr>
          <p:nvPr>
            <p:ph type="ftr" sz="quarter" idx="11"/>
          </p:nvPr>
        </p:nvSpPr>
        <p:spPr/>
        <p:txBody>
          <a:bodyPr/>
          <a:lstStyle/>
          <a:p>
            <a:r>
              <a:rPr lang="en-US"/>
              <a:t>Lecture 22 – Supervised Learning II</a:t>
            </a:r>
          </a:p>
        </p:txBody>
      </p:sp>
      <p:sp>
        <p:nvSpPr>
          <p:cNvPr id="9" name="Slide Number Placeholder 8"/>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195540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18B6BE-73E8-5F4B-AD7B-B1F5879321BA}" type="datetime1">
              <a:rPr lang="en-US" smtClean="0"/>
              <a:t>12/31/20</a:t>
            </a:fld>
            <a:endParaRPr lang="en-US"/>
          </a:p>
        </p:txBody>
      </p:sp>
      <p:sp>
        <p:nvSpPr>
          <p:cNvPr id="4" name="Footer Placeholder 3"/>
          <p:cNvSpPr>
            <a:spLocks noGrp="1"/>
          </p:cNvSpPr>
          <p:nvPr>
            <p:ph type="ftr" sz="quarter" idx="11"/>
          </p:nvPr>
        </p:nvSpPr>
        <p:spPr/>
        <p:txBody>
          <a:bodyPr/>
          <a:lstStyle/>
          <a:p>
            <a:r>
              <a:rPr lang="en-US"/>
              <a:t>Lecture 22 – Supervised Learning II</a:t>
            </a:r>
          </a:p>
        </p:txBody>
      </p:sp>
      <p:sp>
        <p:nvSpPr>
          <p:cNvPr id="5" name="Slide Number Placeholder 4"/>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147541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12E01-5B43-4C4F-8F22-3883F0FB00B7}" type="datetime1">
              <a:rPr lang="en-US" smtClean="0"/>
              <a:t>12/31/20</a:t>
            </a:fld>
            <a:endParaRPr lang="en-US"/>
          </a:p>
        </p:txBody>
      </p:sp>
      <p:sp>
        <p:nvSpPr>
          <p:cNvPr id="3" name="Footer Placeholder 2"/>
          <p:cNvSpPr>
            <a:spLocks noGrp="1"/>
          </p:cNvSpPr>
          <p:nvPr>
            <p:ph type="ftr" sz="quarter" idx="11"/>
          </p:nvPr>
        </p:nvSpPr>
        <p:spPr/>
        <p:txBody>
          <a:bodyPr/>
          <a:lstStyle/>
          <a:p>
            <a:r>
              <a:rPr lang="en-US"/>
              <a:t>Lecture 22 – Supervised Learning II</a:t>
            </a:r>
          </a:p>
        </p:txBody>
      </p:sp>
      <p:sp>
        <p:nvSpPr>
          <p:cNvPr id="4" name="Slide Number Placeholder 3"/>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31746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23ED1D-01B6-F440-9640-0A5879669AF2}" type="datetime1">
              <a:rPr lang="en-US" smtClean="0"/>
              <a:t>12/31/20</a:t>
            </a:fld>
            <a:endParaRPr lang="en-US"/>
          </a:p>
        </p:txBody>
      </p:sp>
      <p:sp>
        <p:nvSpPr>
          <p:cNvPr id="6" name="Footer Placeholder 5"/>
          <p:cNvSpPr>
            <a:spLocks noGrp="1"/>
          </p:cNvSpPr>
          <p:nvPr>
            <p:ph type="ftr" sz="quarter" idx="11"/>
          </p:nvPr>
        </p:nvSpPr>
        <p:spPr/>
        <p:txBody>
          <a:bodyPr/>
          <a:lstStyle/>
          <a:p>
            <a:r>
              <a:rPr lang="en-US"/>
              <a:t>Lecture 22 – Supervised Learning II</a:t>
            </a:r>
          </a:p>
        </p:txBody>
      </p:sp>
      <p:sp>
        <p:nvSpPr>
          <p:cNvPr id="7" name="Slide Number Placeholder 6"/>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120364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9B12F-0305-4F41-82D8-3321CC129DAC}" type="datetime1">
              <a:rPr lang="en-US" smtClean="0"/>
              <a:t>12/31/20</a:t>
            </a:fld>
            <a:endParaRPr lang="en-US"/>
          </a:p>
        </p:txBody>
      </p:sp>
      <p:sp>
        <p:nvSpPr>
          <p:cNvPr id="6" name="Footer Placeholder 5"/>
          <p:cNvSpPr>
            <a:spLocks noGrp="1"/>
          </p:cNvSpPr>
          <p:nvPr>
            <p:ph type="ftr" sz="quarter" idx="11"/>
          </p:nvPr>
        </p:nvSpPr>
        <p:spPr/>
        <p:txBody>
          <a:bodyPr/>
          <a:lstStyle/>
          <a:p>
            <a:r>
              <a:rPr lang="en-US"/>
              <a:t>Lecture 22 – Supervised Learning II</a:t>
            </a:r>
          </a:p>
        </p:txBody>
      </p:sp>
      <p:sp>
        <p:nvSpPr>
          <p:cNvPr id="7" name="Slide Number Placeholder 6"/>
          <p:cNvSpPr>
            <a:spLocks noGrp="1"/>
          </p:cNvSpPr>
          <p:nvPr>
            <p:ph type="sldNum" sz="quarter" idx="12"/>
          </p:nvPr>
        </p:nvSpPr>
        <p:spPr/>
        <p:txBody>
          <a:bodyPr/>
          <a:lstStyle/>
          <a:p>
            <a:fld id="{5B2BC676-8A57-2A41-8983-E9C9A25839DC}" type="slidenum">
              <a:rPr lang="en-US" smtClean="0"/>
              <a:t>‹#›</a:t>
            </a:fld>
            <a:endParaRPr lang="en-US"/>
          </a:p>
        </p:txBody>
      </p:sp>
    </p:spTree>
    <p:extLst>
      <p:ext uri="{BB962C8B-B14F-4D97-AF65-F5344CB8AC3E}">
        <p14:creationId xmlns:p14="http://schemas.microsoft.com/office/powerpoint/2010/main" val="40961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806D1-D925-4A4A-BBFE-20F7ADC33F5E}" type="datetime1">
              <a:rPr lang="en-US" smtClean="0"/>
              <a:t>12/31/20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22 – Supervised Learning II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BC676-8A57-2A41-8983-E9C9A25839DC}"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46CDD2D2-E3A5-2946-BA31-56E58889DE79}"/>
              </a:ext>
            </a:extLst>
          </p:cNvPr>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2407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0AD8EB-E3EA-4803-B041-CAC626CD6B96}"/>
              </a:ext>
            </a:extLst>
          </p:cNvPr>
          <p:cNvSpPr>
            <a:spLocks noGrp="1"/>
          </p:cNvSpPr>
          <p:nvPr>
            <p:ph type="ctrTitle"/>
          </p:nvPr>
        </p:nvSpPr>
        <p:spPr>
          <a:xfrm>
            <a:off x="1524000" y="1122363"/>
            <a:ext cx="9144000" cy="2387600"/>
          </a:xfrm>
        </p:spPr>
        <p:txBody>
          <a:bodyPr>
            <a:normAutofit/>
          </a:bodyPr>
          <a:lstStyle/>
          <a:p>
            <a:r>
              <a:rPr lang="en-US" dirty="0">
                <a:latin typeface="Cambria Math" charset="0"/>
                <a:ea typeface="Cambria Math" charset="0"/>
                <a:cs typeface="Cambria Math" charset="0"/>
              </a:rPr>
              <a:t>BUSQOM 1080</a:t>
            </a:r>
            <a:br>
              <a:rPr lang="en-US" dirty="0">
                <a:latin typeface="Cambria Math" charset="0"/>
                <a:ea typeface="Cambria Math" charset="0"/>
                <a:cs typeface="Cambria Math" charset="0"/>
              </a:rPr>
            </a:br>
            <a:r>
              <a:rPr lang="en-US" dirty="0">
                <a:latin typeface="Cambria Math" charset="0"/>
                <a:ea typeface="Cambria Math" charset="0"/>
                <a:cs typeface="Cambria Math" charset="0"/>
              </a:rPr>
              <a:t>Supervised Learning II</a:t>
            </a:r>
          </a:p>
        </p:txBody>
      </p:sp>
      <p:sp>
        <p:nvSpPr>
          <p:cNvPr id="10" name="Footer Placeholder 9"/>
          <p:cNvSpPr>
            <a:spLocks noGrp="1"/>
          </p:cNvSpPr>
          <p:nvPr>
            <p:ph type="ftr" sz="quarter" idx="11"/>
          </p:nvPr>
        </p:nvSpPr>
        <p:spPr/>
        <p:txBody>
          <a:bodyPr/>
          <a:lstStyle/>
          <a:p>
            <a:r>
              <a:rPr lang="en-US"/>
              <a:t>Lecture 22 – Supervised Learning II</a:t>
            </a:r>
            <a:endParaRPr lang="en-US" dirty="0"/>
          </a:p>
        </p:txBody>
      </p:sp>
      <p:sp>
        <p:nvSpPr>
          <p:cNvPr id="2" name="AutoShape 4" descr="mage result for pumpkin"/>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mage result for pumpkin"/>
          <p:cNvSpPr>
            <a:spLocks noChangeAspect="1" noChangeArrowheads="1"/>
          </p:cNvSpPr>
          <p:nvPr/>
        </p:nvSpPr>
        <p:spPr bwMode="auto">
          <a:xfrm>
            <a:off x="2822749" y="3242089"/>
            <a:ext cx="118572" cy="1185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ubtitle 2">
            <a:extLst>
              <a:ext uri="{FF2B5EF4-FFF2-40B4-BE49-F238E27FC236}">
                <a16:creationId xmlns:a16="http://schemas.microsoft.com/office/drawing/2014/main" id="{08105494-59C4-E040-94C4-B5AA865D644E}"/>
              </a:ext>
            </a:extLst>
          </p:cNvPr>
          <p:cNvSpPr>
            <a:spLocks noGrp="1"/>
          </p:cNvSpPr>
          <p:nvPr>
            <p:ph type="subTitle" idx="1"/>
          </p:nvPr>
        </p:nvSpPr>
        <p:spPr>
          <a:xfrm>
            <a:off x="1524000" y="4079875"/>
            <a:ext cx="9144000" cy="1655762"/>
          </a:xfrm>
        </p:spPr>
        <p:txBody>
          <a:bodyPr>
            <a:normAutofit fontScale="85000" lnSpcReduction="20000"/>
          </a:bodyPr>
          <a:lstStyle/>
          <a:p>
            <a:r>
              <a:rPr lang="en-US" sz="4400" dirty="0">
                <a:latin typeface="Cambria Math" panose="02040503050406030204" pitchFamily="18" charset="0"/>
                <a:ea typeface="Cambria Math" panose="02040503050406030204" pitchFamily="18" charset="0"/>
              </a:rPr>
              <a:t>Fall 2020</a:t>
            </a:r>
          </a:p>
          <a:p>
            <a:r>
              <a:rPr lang="en-US" sz="4400" dirty="0">
                <a:latin typeface="Cambria Math" panose="02040503050406030204" pitchFamily="18" charset="0"/>
                <a:ea typeface="Cambria Math" panose="02040503050406030204" pitchFamily="18" charset="0"/>
              </a:rPr>
              <a:t>Lecture 22</a:t>
            </a:r>
          </a:p>
          <a:p>
            <a:r>
              <a:rPr lang="en-US" sz="4400" dirty="0">
                <a:latin typeface="Cambria Math" panose="02040503050406030204" pitchFamily="18" charset="0"/>
                <a:ea typeface="Cambria Math" panose="02040503050406030204" pitchFamily="18" charset="0"/>
              </a:rPr>
              <a:t>Professor: Michael Hamilton</a:t>
            </a:r>
          </a:p>
        </p:txBody>
      </p:sp>
    </p:spTree>
    <p:extLst>
      <p:ext uri="{BB962C8B-B14F-4D97-AF65-F5344CB8AC3E}">
        <p14:creationId xmlns:p14="http://schemas.microsoft.com/office/powerpoint/2010/main" val="83198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Linear Decision Planes</a:t>
            </a:r>
          </a:p>
        </p:txBody>
      </p:sp>
      <p:sp>
        <p:nvSpPr>
          <p:cNvPr id="3" name="Content Placeholder 2"/>
          <p:cNvSpPr>
            <a:spLocks noGrp="1"/>
          </p:cNvSpPr>
          <p:nvPr>
            <p:ph idx="1"/>
          </p:nvPr>
        </p:nvSpPr>
        <p:spPr/>
        <p:txBody>
          <a:bodyPr/>
          <a:lstStyle/>
          <a:p>
            <a:r>
              <a:rPr lang="en-US" b="1" dirty="0"/>
              <a:t>Idea</a:t>
            </a:r>
            <a:r>
              <a:rPr lang="en-US" dirty="0"/>
              <a:t>: Find separating hyperplanes (lines) of the data</a:t>
            </a:r>
          </a:p>
          <a:p>
            <a:endParaRPr lang="en-US" dirty="0"/>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grpSp>
        <p:nvGrpSpPr>
          <p:cNvPr id="12" name="Group 11"/>
          <p:cNvGrpSpPr/>
          <p:nvPr/>
        </p:nvGrpSpPr>
        <p:grpSpPr>
          <a:xfrm>
            <a:off x="2017294" y="2687804"/>
            <a:ext cx="2987843" cy="3087354"/>
            <a:chOff x="2017294" y="2687804"/>
            <a:chExt cx="2987843" cy="3087354"/>
          </a:xfrm>
        </p:grpSpPr>
        <p:cxnSp>
          <p:nvCxnSpPr>
            <p:cNvPr id="6" name="Straight Connector 5"/>
            <p:cNvCxnSpPr/>
            <p:nvPr/>
          </p:nvCxnSpPr>
          <p:spPr>
            <a:xfrm>
              <a:off x="2017294" y="2687804"/>
              <a:ext cx="4011" cy="30873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017295" y="5775158"/>
              <a:ext cx="2987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a:off x="2534653" y="4296781"/>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11058" y="3352796"/>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81926" y="3543553"/>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43725" y="4099134"/>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82879" y="3754229"/>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61510" y="4783494"/>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212430" y="4509493"/>
            <a:ext cx="256674" cy="26469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1" name="Oval 20"/>
          <p:cNvSpPr/>
          <p:nvPr/>
        </p:nvSpPr>
        <p:spPr>
          <a:xfrm>
            <a:off x="3545305" y="4252069"/>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38340" y="4054352"/>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87252" y="3985777"/>
            <a:ext cx="256674" cy="26469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44941" y="5005535"/>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2017293" y="2687803"/>
            <a:ext cx="4078707" cy="2341017"/>
          </a:xfrm>
          <a:prstGeom prst="line">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9221" y="3425626"/>
            <a:ext cx="5706977" cy="954107"/>
          </a:xfrm>
          <a:prstGeom prst="rect">
            <a:avLst/>
          </a:prstGeom>
          <a:noFill/>
        </p:spPr>
        <p:txBody>
          <a:bodyPr wrap="square" rtlCol="0">
            <a:spAutoFit/>
          </a:bodyPr>
          <a:lstStyle/>
          <a:p>
            <a:r>
              <a:rPr lang="en-US" sz="2800" dirty="0"/>
              <a:t>Further, what do we do when no plane can separate all the data?</a:t>
            </a:r>
          </a:p>
        </p:txBody>
      </p:sp>
      <p:cxnSp>
        <p:nvCxnSpPr>
          <p:cNvPr id="25" name="Straight Connector 24"/>
          <p:cNvCxnSpPr/>
          <p:nvPr/>
        </p:nvCxnSpPr>
        <p:spPr>
          <a:xfrm flipV="1">
            <a:off x="2017293" y="2502568"/>
            <a:ext cx="3781928" cy="2959769"/>
          </a:xfrm>
          <a:prstGeom prst="line">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017293" y="2502568"/>
            <a:ext cx="4078707" cy="2767661"/>
          </a:xfrm>
          <a:prstGeom prst="line">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0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47" y="3456499"/>
            <a:ext cx="4283911" cy="3264976"/>
          </a:xfrm>
          <a:prstGeom prst="rect">
            <a:avLst/>
          </a:prstGeom>
        </p:spPr>
      </p:pic>
      <p:sp>
        <p:nvSpPr>
          <p:cNvPr id="2" name="Title 1"/>
          <p:cNvSpPr>
            <a:spLocks noGrp="1"/>
          </p:cNvSpPr>
          <p:nvPr>
            <p:ph type="title"/>
          </p:nvPr>
        </p:nvSpPr>
        <p:spPr/>
        <p:txBody>
          <a:bodyPr/>
          <a:lstStyle/>
          <a:p>
            <a:r>
              <a:rPr lang="en-US" u="sng" dirty="0"/>
              <a:t>Support Vector Machine</a:t>
            </a:r>
          </a:p>
        </p:txBody>
      </p:sp>
      <p:sp>
        <p:nvSpPr>
          <p:cNvPr id="3" name="Content Placeholder 2"/>
          <p:cNvSpPr>
            <a:spLocks noGrp="1"/>
          </p:cNvSpPr>
          <p:nvPr>
            <p:ph idx="1"/>
          </p:nvPr>
        </p:nvSpPr>
        <p:spPr>
          <a:xfrm>
            <a:off x="838200" y="1537290"/>
            <a:ext cx="10515600" cy="2072607"/>
          </a:xfrm>
        </p:spPr>
        <p:txBody>
          <a:bodyPr/>
          <a:lstStyle/>
          <a:p>
            <a:r>
              <a:rPr lang="en-US" b="1" dirty="0"/>
              <a:t>Idea: </a:t>
            </a:r>
            <a:r>
              <a:rPr lang="en-US" dirty="0"/>
              <a:t>Try to correctly label as many as possible by minimizing a function to classify points by drawing decision plane through the data.</a:t>
            </a:r>
          </a:p>
          <a:p>
            <a:pPr lvl="1"/>
            <a:r>
              <a:rPr lang="en-US" dirty="0"/>
              <a:t>The best line is the one that ”splits the middle” between points in space.</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
        <p:nvSpPr>
          <p:cNvPr id="6" name="TextBox 5"/>
          <p:cNvSpPr txBox="1"/>
          <p:nvPr/>
        </p:nvSpPr>
        <p:spPr>
          <a:xfrm>
            <a:off x="5832004" y="4105901"/>
            <a:ext cx="5175584" cy="2308324"/>
          </a:xfrm>
          <a:prstGeom prst="rect">
            <a:avLst/>
          </a:prstGeom>
          <a:noFill/>
        </p:spPr>
        <p:txBody>
          <a:bodyPr wrap="square" rtlCol="0">
            <a:spAutoFit/>
          </a:bodyPr>
          <a:lstStyle/>
          <a:p>
            <a:pPr marL="342900" indent="-342900">
              <a:buFont typeface="Arial" charset="0"/>
              <a:buChar char="•"/>
            </a:pPr>
            <a:r>
              <a:rPr lang="en-US" sz="2400" dirty="0"/>
              <a:t>By splitting middle, we mean the line maximizes the distance between the decision plane and the correctly classified points</a:t>
            </a:r>
          </a:p>
          <a:p>
            <a:pPr marL="342900" indent="-342900">
              <a:buFont typeface="Arial" charset="0"/>
              <a:buChar char="•"/>
            </a:pPr>
            <a:r>
              <a:rPr lang="en-US" sz="2400" dirty="0"/>
              <a:t>If a line correctly labels all points, we call the data </a:t>
            </a:r>
            <a:r>
              <a:rPr lang="en-US" sz="2400" i="1" dirty="0"/>
              <a:t>linearly separable</a:t>
            </a:r>
          </a:p>
        </p:txBody>
      </p:sp>
      <p:cxnSp>
        <p:nvCxnSpPr>
          <p:cNvPr id="8" name="Straight Connector 7"/>
          <p:cNvCxnSpPr>
            <a:stCxn id="6" idx="1"/>
          </p:cNvCxnSpPr>
          <p:nvPr/>
        </p:nvCxnSpPr>
        <p:spPr>
          <a:xfrm flipH="1">
            <a:off x="3200096" y="5260063"/>
            <a:ext cx="2631908" cy="767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66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47" y="3456499"/>
            <a:ext cx="4283911" cy="3264976"/>
          </a:xfrm>
          <a:prstGeom prst="rect">
            <a:avLst/>
          </a:prstGeom>
        </p:spPr>
      </p:pic>
      <p:sp>
        <p:nvSpPr>
          <p:cNvPr id="2" name="Title 1"/>
          <p:cNvSpPr>
            <a:spLocks noGrp="1"/>
          </p:cNvSpPr>
          <p:nvPr>
            <p:ph type="title"/>
          </p:nvPr>
        </p:nvSpPr>
        <p:spPr/>
        <p:txBody>
          <a:bodyPr/>
          <a:lstStyle/>
          <a:p>
            <a:r>
              <a:rPr lang="en-US" u="sng" dirty="0"/>
              <a:t>Support Vector Machine vs Regression</a:t>
            </a:r>
          </a:p>
        </p:txBody>
      </p:sp>
      <p:sp>
        <p:nvSpPr>
          <p:cNvPr id="3" name="Content Placeholder 2"/>
          <p:cNvSpPr>
            <a:spLocks noGrp="1"/>
          </p:cNvSpPr>
          <p:nvPr>
            <p:ph idx="1"/>
          </p:nvPr>
        </p:nvSpPr>
        <p:spPr>
          <a:xfrm>
            <a:off x="838200" y="1623951"/>
            <a:ext cx="10515600" cy="2072607"/>
          </a:xfrm>
        </p:spPr>
        <p:txBody>
          <a:bodyPr/>
          <a:lstStyle/>
          <a:p>
            <a:r>
              <a:rPr lang="en-US" dirty="0"/>
              <a:t>Note in regression, we were trying to find a line that minimized the sum of the distances from the points. SVM essentially does the opposite, it tries to find the line that maximizes the distance of each correctly classified point from the line.</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Tree>
    <p:extLst>
      <p:ext uri="{BB962C8B-B14F-4D97-AF65-F5344CB8AC3E}">
        <p14:creationId xmlns:p14="http://schemas.microsoft.com/office/powerpoint/2010/main" val="321859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Support Vector Machine in R</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
        <p:nvSpPr>
          <p:cNvPr id="6" name="Content Placeholder 2"/>
          <p:cNvSpPr>
            <a:spLocks noGrp="1"/>
          </p:cNvSpPr>
          <p:nvPr>
            <p:ph idx="1"/>
          </p:nvPr>
        </p:nvSpPr>
        <p:spPr>
          <a:xfrm>
            <a:off x="838200" y="1690688"/>
            <a:ext cx="10038347" cy="4204786"/>
          </a:xfrm>
        </p:spPr>
        <p:txBody>
          <a:bodyPr>
            <a:normAutofit fontScale="85000" lnSpcReduction="20000"/>
          </a:bodyPr>
          <a:lstStyle/>
          <a:p>
            <a:r>
              <a:rPr lang="en-US" dirty="0"/>
              <a:t>Lets try and classify </a:t>
            </a:r>
            <a:r>
              <a:rPr lang="en-US" dirty="0" err="1"/>
              <a:t>setosa</a:t>
            </a:r>
            <a:r>
              <a:rPr lang="en-US" dirty="0"/>
              <a:t> flowers vs </a:t>
            </a:r>
            <a:r>
              <a:rPr lang="en-US" dirty="0" err="1"/>
              <a:t>virginica</a:t>
            </a:r>
            <a:r>
              <a:rPr lang="en-US" dirty="0"/>
              <a:t> flowers.</a:t>
            </a:r>
          </a:p>
          <a:p>
            <a:endParaRPr lang="en-US" dirty="0"/>
          </a:p>
          <a:p>
            <a:pPr marL="0" indent="0">
              <a:buNone/>
            </a:pPr>
            <a:r>
              <a:rPr lang="en-US" dirty="0">
                <a:solidFill>
                  <a:srgbClr val="002060"/>
                </a:solidFill>
              </a:rPr>
              <a:t>&gt;</a:t>
            </a:r>
            <a:r>
              <a:rPr lang="en-US" dirty="0" err="1">
                <a:solidFill>
                  <a:srgbClr val="002060"/>
                </a:solidFill>
              </a:rPr>
              <a:t>install.packages</a:t>
            </a:r>
            <a:r>
              <a:rPr lang="en-US" dirty="0">
                <a:solidFill>
                  <a:srgbClr val="002060"/>
                </a:solidFill>
              </a:rPr>
              <a:t>("e1071")</a:t>
            </a:r>
          </a:p>
          <a:p>
            <a:pPr marL="0" indent="0">
              <a:buNone/>
            </a:pPr>
            <a:r>
              <a:rPr lang="en-US" dirty="0">
                <a:solidFill>
                  <a:srgbClr val="002060"/>
                </a:solidFill>
              </a:rPr>
              <a:t>&gt;library(e1071)</a:t>
            </a:r>
          </a:p>
          <a:p>
            <a:pPr marL="0" indent="0">
              <a:buNone/>
            </a:pPr>
            <a:endParaRPr lang="en-US" dirty="0">
              <a:solidFill>
                <a:srgbClr val="002060"/>
              </a:solidFill>
            </a:endParaRPr>
          </a:p>
          <a:p>
            <a:pPr marL="0" indent="0">
              <a:buNone/>
            </a:pPr>
            <a:r>
              <a:rPr lang="en-US" dirty="0">
                <a:solidFill>
                  <a:srgbClr val="002060"/>
                </a:solidFill>
              </a:rPr>
              <a:t>&gt;  data = iris[</a:t>
            </a:r>
            <a:r>
              <a:rPr lang="en-US" dirty="0" err="1">
                <a:solidFill>
                  <a:srgbClr val="002060"/>
                </a:solidFill>
              </a:rPr>
              <a:t>iris$Species</a:t>
            </a:r>
            <a:r>
              <a:rPr lang="en-US" dirty="0">
                <a:solidFill>
                  <a:srgbClr val="002060"/>
                </a:solidFill>
              </a:rPr>
              <a:t> %in% c("</a:t>
            </a:r>
            <a:r>
              <a:rPr lang="en-US" dirty="0" err="1">
                <a:solidFill>
                  <a:srgbClr val="002060"/>
                </a:solidFill>
              </a:rPr>
              <a:t>setosa</a:t>
            </a:r>
            <a:r>
              <a:rPr lang="en-US" dirty="0">
                <a:solidFill>
                  <a:srgbClr val="002060"/>
                </a:solidFill>
              </a:rPr>
              <a:t>", "</a:t>
            </a:r>
            <a:r>
              <a:rPr lang="en-US" dirty="0" err="1">
                <a:solidFill>
                  <a:srgbClr val="002060"/>
                </a:solidFill>
              </a:rPr>
              <a:t>virginica</a:t>
            </a:r>
            <a:r>
              <a:rPr lang="en-US" dirty="0">
                <a:solidFill>
                  <a:srgbClr val="002060"/>
                </a:solidFill>
              </a:rPr>
              <a:t>"),]</a:t>
            </a:r>
          </a:p>
          <a:p>
            <a:pPr marL="0" indent="0">
              <a:buNone/>
            </a:pPr>
            <a:r>
              <a:rPr lang="mr-IN" dirty="0">
                <a:solidFill>
                  <a:srgbClr val="002060"/>
                </a:solidFill>
              </a:rPr>
              <a:t>&gt; </a:t>
            </a:r>
            <a:r>
              <a:rPr lang="en-US" dirty="0" err="1">
                <a:solidFill>
                  <a:srgbClr val="002060"/>
                </a:solidFill>
              </a:rPr>
              <a:t>shuffled.data</a:t>
            </a:r>
            <a:r>
              <a:rPr lang="en-US" dirty="0">
                <a:solidFill>
                  <a:srgbClr val="002060"/>
                </a:solidFill>
              </a:rPr>
              <a:t> = data[sample(length(data[,1])),]</a:t>
            </a:r>
          </a:p>
          <a:p>
            <a:pPr marL="0" indent="0">
              <a:buNone/>
            </a:pPr>
            <a:endParaRPr lang="en-US" dirty="0">
              <a:solidFill>
                <a:srgbClr val="002060"/>
              </a:solidFill>
            </a:endParaRPr>
          </a:p>
          <a:p>
            <a:pPr marL="0" indent="0">
              <a:buNone/>
            </a:pPr>
            <a:r>
              <a:rPr lang="en-US" dirty="0">
                <a:solidFill>
                  <a:srgbClr val="002060"/>
                </a:solidFill>
              </a:rPr>
              <a:t>&gt; model = </a:t>
            </a:r>
            <a:r>
              <a:rPr lang="en-US" dirty="0" err="1">
                <a:solidFill>
                  <a:srgbClr val="002060"/>
                </a:solidFill>
              </a:rPr>
              <a:t>svm</a:t>
            </a:r>
            <a:r>
              <a:rPr lang="en-US" dirty="0">
                <a:solidFill>
                  <a:srgbClr val="002060"/>
                </a:solidFill>
              </a:rPr>
              <a:t>(Species ~ </a:t>
            </a:r>
            <a:r>
              <a:rPr lang="en-US" dirty="0" err="1">
                <a:solidFill>
                  <a:srgbClr val="002060"/>
                </a:solidFill>
              </a:rPr>
              <a:t>Petal.Length</a:t>
            </a:r>
            <a:r>
              <a:rPr lang="en-US" dirty="0">
                <a:solidFill>
                  <a:srgbClr val="002060"/>
                </a:solidFill>
              </a:rPr>
              <a:t> + </a:t>
            </a:r>
            <a:r>
              <a:rPr lang="en-US" dirty="0" err="1">
                <a:solidFill>
                  <a:srgbClr val="002060"/>
                </a:solidFill>
              </a:rPr>
              <a:t>Petal.Width</a:t>
            </a:r>
            <a:r>
              <a:rPr lang="en-US" dirty="0">
                <a:solidFill>
                  <a:srgbClr val="002060"/>
                </a:solidFill>
              </a:rPr>
              <a:t>, kernel = "linear", 	data = </a:t>
            </a:r>
            <a:r>
              <a:rPr lang="en-US" dirty="0" err="1">
                <a:solidFill>
                  <a:srgbClr val="002060"/>
                </a:solidFill>
              </a:rPr>
              <a:t>shuffled.data</a:t>
            </a:r>
            <a:r>
              <a:rPr lang="en-US" dirty="0">
                <a:solidFill>
                  <a:srgbClr val="002060"/>
                </a:solidFill>
              </a:rPr>
              <a:t>[1:70,])</a:t>
            </a:r>
          </a:p>
          <a:p>
            <a:pPr marL="0" indent="0">
              <a:buNone/>
            </a:pPr>
            <a:r>
              <a:rPr lang="en-US" dirty="0">
                <a:solidFill>
                  <a:srgbClr val="002060"/>
                </a:solidFill>
              </a:rPr>
              <a:t>&gt; </a:t>
            </a:r>
            <a:r>
              <a:rPr lang="en-US" dirty="0" err="1">
                <a:solidFill>
                  <a:srgbClr val="002060"/>
                </a:solidFill>
              </a:rPr>
              <a:t>predicted.labels</a:t>
            </a:r>
            <a:r>
              <a:rPr lang="en-US" dirty="0">
                <a:solidFill>
                  <a:srgbClr val="002060"/>
                </a:solidFill>
              </a:rPr>
              <a:t> = predict(model, </a:t>
            </a:r>
            <a:r>
              <a:rPr lang="en-US" dirty="0" err="1">
                <a:solidFill>
                  <a:srgbClr val="002060"/>
                </a:solidFill>
              </a:rPr>
              <a:t>shuffled.data</a:t>
            </a:r>
            <a:r>
              <a:rPr lang="en-US" dirty="0">
                <a:solidFill>
                  <a:srgbClr val="002060"/>
                </a:solidFill>
              </a:rPr>
              <a:t>[71:100,3:4])</a:t>
            </a:r>
          </a:p>
          <a:p>
            <a:pPr marL="0" indent="0">
              <a:buNone/>
            </a:pPr>
            <a:endParaRPr lang="en-US" dirty="0">
              <a:solidFill>
                <a:srgbClr val="002060"/>
              </a:solidFill>
            </a:endParaRPr>
          </a:p>
        </p:txBody>
      </p:sp>
    </p:spTree>
    <p:extLst>
      <p:ext uri="{BB962C8B-B14F-4D97-AF65-F5344CB8AC3E}">
        <p14:creationId xmlns:p14="http://schemas.microsoft.com/office/powerpoint/2010/main" val="207365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Support Vector Machine in R</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
        <p:nvSpPr>
          <p:cNvPr id="3" name="TextBox 2"/>
          <p:cNvSpPr txBox="1"/>
          <p:nvPr/>
        </p:nvSpPr>
        <p:spPr>
          <a:xfrm>
            <a:off x="6942137" y="2736307"/>
            <a:ext cx="4328685" cy="400110"/>
          </a:xfrm>
          <a:prstGeom prst="rect">
            <a:avLst/>
          </a:prstGeom>
          <a:noFill/>
        </p:spPr>
        <p:txBody>
          <a:bodyPr wrap="none" rtlCol="0">
            <a:spAutoFit/>
          </a:bodyPr>
          <a:lstStyle/>
          <a:p>
            <a:r>
              <a:rPr lang="en-US" sz="2000" dirty="0">
                <a:solidFill>
                  <a:srgbClr val="FF0000"/>
                </a:solidFill>
              </a:rPr>
              <a:t>Linear Equation just like in regression</a:t>
            </a:r>
          </a:p>
        </p:txBody>
      </p:sp>
      <p:sp>
        <p:nvSpPr>
          <p:cNvPr id="5" name="Right Brace 4"/>
          <p:cNvSpPr/>
          <p:nvPr/>
        </p:nvSpPr>
        <p:spPr>
          <a:xfrm rot="5400000">
            <a:off x="6251079" y="-1412792"/>
            <a:ext cx="275379" cy="647298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15166" y="2798673"/>
            <a:ext cx="4308808" cy="400110"/>
          </a:xfrm>
          <a:prstGeom prst="rect">
            <a:avLst/>
          </a:prstGeom>
          <a:noFill/>
        </p:spPr>
        <p:txBody>
          <a:bodyPr wrap="none" rtlCol="0">
            <a:spAutoFit/>
          </a:bodyPr>
          <a:lstStyle/>
          <a:p>
            <a:r>
              <a:rPr lang="en-US" sz="2000" dirty="0">
                <a:solidFill>
                  <a:srgbClr val="FF0000"/>
                </a:solidFill>
              </a:rPr>
              <a:t>Tells R to learn a linear decision plane</a:t>
            </a:r>
          </a:p>
        </p:txBody>
      </p:sp>
      <p:sp>
        <p:nvSpPr>
          <p:cNvPr id="9" name="Right Brace 8"/>
          <p:cNvSpPr/>
          <p:nvPr/>
        </p:nvSpPr>
        <p:spPr>
          <a:xfrm rot="5400000">
            <a:off x="2345650" y="983490"/>
            <a:ext cx="238114" cy="277079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904530" y="3121338"/>
            <a:ext cx="2238562" cy="400110"/>
          </a:xfrm>
          <a:prstGeom prst="rect">
            <a:avLst/>
          </a:prstGeom>
          <a:noFill/>
        </p:spPr>
        <p:txBody>
          <a:bodyPr wrap="none" rtlCol="0">
            <a:spAutoFit/>
          </a:bodyPr>
          <a:lstStyle/>
          <a:p>
            <a:r>
              <a:rPr lang="en-US" sz="2000" dirty="0">
                <a:solidFill>
                  <a:srgbClr val="FF0000"/>
                </a:solidFill>
              </a:rPr>
              <a:t>Testing </a:t>
            </a:r>
            <a:r>
              <a:rPr lang="en-US" sz="2000" dirty="0" err="1">
                <a:solidFill>
                  <a:srgbClr val="FF0000"/>
                </a:solidFill>
              </a:rPr>
              <a:t>DataFrame</a:t>
            </a:r>
            <a:endParaRPr lang="en-US" sz="2000" dirty="0">
              <a:solidFill>
                <a:srgbClr val="FF0000"/>
              </a:solidFill>
            </a:endParaRPr>
          </a:p>
        </p:txBody>
      </p:sp>
      <p:sp>
        <p:nvSpPr>
          <p:cNvPr id="16" name="Right Brace 15"/>
          <p:cNvSpPr/>
          <p:nvPr/>
        </p:nvSpPr>
        <p:spPr>
          <a:xfrm rot="5400000">
            <a:off x="6094217" y="774030"/>
            <a:ext cx="193486" cy="329665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1079308" y="1338820"/>
            <a:ext cx="8670759" cy="954107"/>
          </a:xfrm>
          <a:prstGeom prst="rect">
            <a:avLst/>
          </a:prstGeom>
        </p:spPr>
        <p:txBody>
          <a:bodyPr wrap="square">
            <a:spAutoFit/>
          </a:bodyPr>
          <a:lstStyle/>
          <a:p>
            <a:r>
              <a:rPr lang="en-US" sz="2800" dirty="0">
                <a:solidFill>
                  <a:srgbClr val="002060"/>
                </a:solidFill>
              </a:rPr>
              <a:t>&gt; model = </a:t>
            </a:r>
            <a:r>
              <a:rPr lang="en-US" sz="2800" dirty="0" err="1">
                <a:solidFill>
                  <a:srgbClr val="002060"/>
                </a:solidFill>
              </a:rPr>
              <a:t>svm</a:t>
            </a:r>
            <a:r>
              <a:rPr lang="en-US" sz="2800" dirty="0">
                <a:solidFill>
                  <a:srgbClr val="002060"/>
                </a:solidFill>
              </a:rPr>
              <a:t>(Species ~ </a:t>
            </a:r>
            <a:r>
              <a:rPr lang="en-US" sz="2800" dirty="0" err="1">
                <a:solidFill>
                  <a:srgbClr val="002060"/>
                </a:solidFill>
              </a:rPr>
              <a:t>Petal.Length</a:t>
            </a:r>
            <a:r>
              <a:rPr lang="en-US" sz="2800" dirty="0">
                <a:solidFill>
                  <a:srgbClr val="002060"/>
                </a:solidFill>
              </a:rPr>
              <a:t> + </a:t>
            </a:r>
            <a:r>
              <a:rPr lang="en-US" sz="2800" dirty="0" err="1">
                <a:solidFill>
                  <a:srgbClr val="002060"/>
                </a:solidFill>
              </a:rPr>
              <a:t>Petal.Width</a:t>
            </a:r>
            <a:r>
              <a:rPr lang="en-US" sz="2800" dirty="0">
                <a:solidFill>
                  <a:srgbClr val="002060"/>
                </a:solidFill>
              </a:rPr>
              <a:t>, kernel = "linear", 	data = </a:t>
            </a:r>
            <a:r>
              <a:rPr lang="en-US" sz="2800" dirty="0" err="1">
                <a:solidFill>
                  <a:srgbClr val="002060"/>
                </a:solidFill>
              </a:rPr>
              <a:t>shuffled.data</a:t>
            </a:r>
            <a:r>
              <a:rPr lang="en-US" sz="2800" dirty="0">
                <a:solidFill>
                  <a:srgbClr val="002060"/>
                </a:solidFill>
              </a:rPr>
              <a:t>[1:70,])</a:t>
            </a:r>
          </a:p>
        </p:txBody>
      </p:sp>
      <p:cxnSp>
        <p:nvCxnSpPr>
          <p:cNvPr id="22" name="Straight Connector 21"/>
          <p:cNvCxnSpPr>
            <a:endCxn id="3" idx="0"/>
          </p:cNvCxnSpPr>
          <p:nvPr/>
        </p:nvCxnSpPr>
        <p:spPr>
          <a:xfrm>
            <a:off x="8531815" y="1909032"/>
            <a:ext cx="574665" cy="8272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5" idx="0"/>
          </p:cNvCxnSpPr>
          <p:nvPr/>
        </p:nvCxnSpPr>
        <p:spPr>
          <a:xfrm flipH="1">
            <a:off x="6023811" y="2462630"/>
            <a:ext cx="94960" cy="6587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79308" y="3551332"/>
            <a:ext cx="8360174" cy="830997"/>
          </a:xfrm>
          <a:prstGeom prst="rect">
            <a:avLst/>
          </a:prstGeom>
          <a:noFill/>
        </p:spPr>
        <p:txBody>
          <a:bodyPr wrap="none" rtlCol="0">
            <a:spAutoFit/>
          </a:bodyPr>
          <a:lstStyle/>
          <a:p>
            <a:r>
              <a:rPr lang="en-US" sz="2400" dirty="0">
                <a:solidFill>
                  <a:srgbClr val="002060"/>
                </a:solidFill>
              </a:rPr>
              <a:t>&gt; plot(model, </a:t>
            </a:r>
            <a:r>
              <a:rPr lang="en-US" sz="2400" dirty="0" err="1">
                <a:solidFill>
                  <a:srgbClr val="002060"/>
                </a:solidFill>
              </a:rPr>
              <a:t>shuffled.data</a:t>
            </a:r>
            <a:r>
              <a:rPr lang="en-US" sz="2400" dirty="0">
                <a:solidFill>
                  <a:srgbClr val="002060"/>
                </a:solidFill>
              </a:rPr>
              <a:t>[1:70,], </a:t>
            </a:r>
            <a:r>
              <a:rPr lang="en-US" sz="2400" dirty="0" err="1">
                <a:solidFill>
                  <a:srgbClr val="002060"/>
                </a:solidFill>
              </a:rPr>
              <a:t>Petal.Length</a:t>
            </a:r>
            <a:r>
              <a:rPr lang="en-US" sz="2400" dirty="0">
                <a:solidFill>
                  <a:srgbClr val="002060"/>
                </a:solidFill>
              </a:rPr>
              <a:t> ~ </a:t>
            </a:r>
            <a:r>
              <a:rPr lang="en-US" sz="2400" dirty="0" err="1">
                <a:solidFill>
                  <a:srgbClr val="002060"/>
                </a:solidFill>
              </a:rPr>
              <a:t>Petal.Width</a:t>
            </a:r>
            <a:r>
              <a:rPr lang="en-US" sz="2400" dirty="0">
                <a:solidFill>
                  <a:srgbClr val="002060"/>
                </a:solidFill>
              </a:rPr>
              <a:t>)</a:t>
            </a:r>
          </a:p>
          <a:p>
            <a:endParaRPr lang="en-US" sz="2400" dirty="0">
              <a:solidFill>
                <a:srgbClr val="002060"/>
              </a:solidFill>
            </a:endParaRPr>
          </a:p>
        </p:txBody>
      </p:sp>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t="15979" b="4175"/>
          <a:stretch/>
        </p:blipFill>
        <p:spPr>
          <a:xfrm>
            <a:off x="3762291" y="4085784"/>
            <a:ext cx="5008730" cy="2630230"/>
          </a:xfrm>
          <a:prstGeom prst="rect">
            <a:avLst/>
          </a:prstGeom>
        </p:spPr>
      </p:pic>
    </p:spTree>
    <p:extLst>
      <p:ext uri="{BB962C8B-B14F-4D97-AF65-F5344CB8AC3E}">
        <p14:creationId xmlns:p14="http://schemas.microsoft.com/office/powerpoint/2010/main" val="205294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9" grpId="0" animBg="1"/>
      <p:bldP spid="15"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658"/>
            <a:ext cx="10515600" cy="1325563"/>
          </a:xfrm>
        </p:spPr>
        <p:txBody>
          <a:bodyPr/>
          <a:lstStyle/>
          <a:p>
            <a:r>
              <a:rPr lang="en-US" u="sng" dirty="0"/>
              <a:t>Support Vector Machine in R</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
        <p:nvSpPr>
          <p:cNvPr id="6" name="Content Placeholder 2"/>
          <p:cNvSpPr>
            <a:spLocks noGrp="1"/>
          </p:cNvSpPr>
          <p:nvPr>
            <p:ph idx="1"/>
          </p:nvPr>
        </p:nvSpPr>
        <p:spPr>
          <a:xfrm>
            <a:off x="838200" y="1690688"/>
            <a:ext cx="10038347" cy="4204786"/>
          </a:xfrm>
        </p:spPr>
        <p:txBody>
          <a:bodyPr>
            <a:normAutofit/>
          </a:bodyPr>
          <a:lstStyle/>
          <a:p>
            <a:r>
              <a:rPr lang="en-US" dirty="0"/>
              <a:t>We don’t have to learn lines, there are support vector curves that can better separate data.</a:t>
            </a:r>
          </a:p>
        </p:txBody>
      </p:sp>
      <p:grpSp>
        <p:nvGrpSpPr>
          <p:cNvPr id="5" name="Group 4"/>
          <p:cNvGrpSpPr/>
          <p:nvPr/>
        </p:nvGrpSpPr>
        <p:grpSpPr>
          <a:xfrm>
            <a:off x="1656346" y="2944062"/>
            <a:ext cx="2987843" cy="3087354"/>
            <a:chOff x="2017294" y="2687804"/>
            <a:chExt cx="2987843" cy="3087354"/>
          </a:xfrm>
        </p:grpSpPr>
        <p:cxnSp>
          <p:nvCxnSpPr>
            <p:cNvPr id="7" name="Straight Connector 6"/>
            <p:cNvCxnSpPr/>
            <p:nvPr/>
          </p:nvCxnSpPr>
          <p:spPr>
            <a:xfrm>
              <a:off x="2017294" y="2687804"/>
              <a:ext cx="4011" cy="30873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017295" y="5775158"/>
              <a:ext cx="2987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a:off x="2173705" y="4553039"/>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50110" y="3609054"/>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20978" y="3799811"/>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582777" y="4355392"/>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21931" y="4010487"/>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00562" y="5039752"/>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51482" y="4765751"/>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84357" y="4508327"/>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577392" y="4310610"/>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26304" y="4242035"/>
            <a:ext cx="256674" cy="26469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283993" y="5261793"/>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p:cNvSpPr/>
          <p:nvPr/>
        </p:nvSpPr>
        <p:spPr>
          <a:xfrm rot="19265897">
            <a:off x="1153025" y="4570716"/>
            <a:ext cx="4251158" cy="1911541"/>
          </a:xfrm>
          <a:prstGeom prst="arc">
            <a:avLst>
              <a:gd name="adj1" fmla="val 13022875"/>
              <a:gd name="adj2" fmla="val 20647098"/>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4947652" y="2934345"/>
            <a:ext cx="6167522" cy="523220"/>
          </a:xfrm>
          <a:prstGeom prst="rect">
            <a:avLst/>
          </a:prstGeom>
          <a:noFill/>
        </p:spPr>
        <p:txBody>
          <a:bodyPr wrap="none" rtlCol="0">
            <a:spAutoFit/>
          </a:bodyPr>
          <a:lstStyle/>
          <a:p>
            <a:r>
              <a:rPr lang="en-US" sz="2800" dirty="0"/>
              <a:t>Example: Quadratic Decision Boundary</a:t>
            </a:r>
          </a:p>
        </p:txBody>
      </p:sp>
    </p:spTree>
    <p:extLst>
      <p:ext uri="{BB962C8B-B14F-4D97-AF65-F5344CB8AC3E}">
        <p14:creationId xmlns:p14="http://schemas.microsoft.com/office/powerpoint/2010/main" val="15205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u="sng" dirty="0"/>
              <a:t>Nonlinear Support Vector Machine in R</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
        <p:nvSpPr>
          <p:cNvPr id="18" name="Rectangle 17"/>
          <p:cNvSpPr/>
          <p:nvPr/>
        </p:nvSpPr>
        <p:spPr>
          <a:xfrm>
            <a:off x="1079308" y="1338820"/>
            <a:ext cx="8670759" cy="954107"/>
          </a:xfrm>
          <a:prstGeom prst="rect">
            <a:avLst/>
          </a:prstGeom>
        </p:spPr>
        <p:txBody>
          <a:bodyPr wrap="square">
            <a:spAutoFit/>
          </a:bodyPr>
          <a:lstStyle/>
          <a:p>
            <a:r>
              <a:rPr lang="en-US" sz="2800" dirty="0">
                <a:solidFill>
                  <a:srgbClr val="002060"/>
                </a:solidFill>
              </a:rPr>
              <a:t>&gt; model = </a:t>
            </a:r>
            <a:r>
              <a:rPr lang="en-US" sz="2800" dirty="0" err="1">
                <a:solidFill>
                  <a:srgbClr val="002060"/>
                </a:solidFill>
              </a:rPr>
              <a:t>svm</a:t>
            </a:r>
            <a:r>
              <a:rPr lang="en-US" sz="2800" dirty="0">
                <a:solidFill>
                  <a:srgbClr val="002060"/>
                </a:solidFill>
              </a:rPr>
              <a:t>(Species ~ </a:t>
            </a:r>
            <a:r>
              <a:rPr lang="en-US" sz="2800" dirty="0" err="1">
                <a:solidFill>
                  <a:srgbClr val="002060"/>
                </a:solidFill>
              </a:rPr>
              <a:t>Petal.Length</a:t>
            </a:r>
            <a:r>
              <a:rPr lang="en-US" sz="2800" dirty="0">
                <a:solidFill>
                  <a:srgbClr val="002060"/>
                </a:solidFill>
              </a:rPr>
              <a:t> + </a:t>
            </a:r>
            <a:r>
              <a:rPr lang="en-US" sz="2800" dirty="0" err="1">
                <a:solidFill>
                  <a:srgbClr val="002060"/>
                </a:solidFill>
              </a:rPr>
              <a:t>Petal.Width</a:t>
            </a:r>
            <a:r>
              <a:rPr lang="en-US" sz="2800" dirty="0">
                <a:solidFill>
                  <a:srgbClr val="002060"/>
                </a:solidFill>
              </a:rPr>
              <a:t>, kernel = ”radial", 	data = </a:t>
            </a:r>
            <a:r>
              <a:rPr lang="en-US" sz="2800" dirty="0" err="1">
                <a:solidFill>
                  <a:srgbClr val="002060"/>
                </a:solidFill>
              </a:rPr>
              <a:t>shuffled.data</a:t>
            </a:r>
            <a:r>
              <a:rPr lang="en-US" sz="2800" dirty="0">
                <a:solidFill>
                  <a:srgbClr val="002060"/>
                </a:solidFill>
              </a:rPr>
              <a:t>[1:70,])</a:t>
            </a:r>
          </a:p>
        </p:txBody>
      </p:sp>
      <p:sp>
        <p:nvSpPr>
          <p:cNvPr id="34" name="TextBox 33"/>
          <p:cNvSpPr txBox="1"/>
          <p:nvPr/>
        </p:nvSpPr>
        <p:spPr>
          <a:xfrm>
            <a:off x="1079308" y="2358358"/>
            <a:ext cx="8360174" cy="830997"/>
          </a:xfrm>
          <a:prstGeom prst="rect">
            <a:avLst/>
          </a:prstGeom>
          <a:noFill/>
        </p:spPr>
        <p:txBody>
          <a:bodyPr wrap="none" rtlCol="0">
            <a:spAutoFit/>
          </a:bodyPr>
          <a:lstStyle/>
          <a:p>
            <a:r>
              <a:rPr lang="en-US" sz="2400" dirty="0">
                <a:solidFill>
                  <a:srgbClr val="002060"/>
                </a:solidFill>
              </a:rPr>
              <a:t>&gt; plot(model, </a:t>
            </a:r>
            <a:r>
              <a:rPr lang="en-US" sz="2400" dirty="0" err="1">
                <a:solidFill>
                  <a:srgbClr val="002060"/>
                </a:solidFill>
              </a:rPr>
              <a:t>shuffled.data</a:t>
            </a:r>
            <a:r>
              <a:rPr lang="en-US" sz="2400" dirty="0">
                <a:solidFill>
                  <a:srgbClr val="002060"/>
                </a:solidFill>
              </a:rPr>
              <a:t>[1:70,], </a:t>
            </a:r>
            <a:r>
              <a:rPr lang="en-US" sz="2400" dirty="0" err="1">
                <a:solidFill>
                  <a:srgbClr val="002060"/>
                </a:solidFill>
              </a:rPr>
              <a:t>Petal.Length</a:t>
            </a:r>
            <a:r>
              <a:rPr lang="en-US" sz="2400" dirty="0">
                <a:solidFill>
                  <a:srgbClr val="002060"/>
                </a:solidFill>
              </a:rPr>
              <a:t> ~ </a:t>
            </a:r>
            <a:r>
              <a:rPr lang="en-US" sz="2400" dirty="0" err="1">
                <a:solidFill>
                  <a:srgbClr val="002060"/>
                </a:solidFill>
              </a:rPr>
              <a:t>Petal.Width</a:t>
            </a:r>
            <a:r>
              <a:rPr lang="en-US" sz="2400" dirty="0">
                <a:solidFill>
                  <a:srgbClr val="002060"/>
                </a:solidFill>
              </a:rPr>
              <a:t>)</a:t>
            </a:r>
          </a:p>
          <a:p>
            <a:endParaRPr lang="en-US" sz="2400" dirty="0">
              <a:solidFill>
                <a:srgbClr val="00206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4904" b="4089"/>
          <a:stretch/>
        </p:blipFill>
        <p:spPr>
          <a:xfrm>
            <a:off x="2652104" y="2936178"/>
            <a:ext cx="5264675" cy="2804816"/>
          </a:xfrm>
          <a:prstGeom prst="rect">
            <a:avLst/>
          </a:prstGeom>
        </p:spPr>
      </p:pic>
      <p:sp>
        <p:nvSpPr>
          <p:cNvPr id="8" name="TextBox 7"/>
          <p:cNvSpPr txBox="1"/>
          <p:nvPr/>
        </p:nvSpPr>
        <p:spPr>
          <a:xfrm>
            <a:off x="1079308" y="5837246"/>
            <a:ext cx="6545180" cy="954107"/>
          </a:xfrm>
          <a:prstGeom prst="rect">
            <a:avLst/>
          </a:prstGeom>
          <a:noFill/>
        </p:spPr>
        <p:txBody>
          <a:bodyPr wrap="square" rtlCol="0">
            <a:spAutoFit/>
          </a:bodyPr>
          <a:lstStyle/>
          <a:p>
            <a:pPr marL="457200" indent="-457200">
              <a:buFont typeface="Arial" charset="0"/>
              <a:buChar char="•"/>
            </a:pPr>
            <a:r>
              <a:rPr lang="en-US" sz="2800" dirty="0"/>
              <a:t>Other kernels: “sigmoid”, “polynomial”</a:t>
            </a:r>
            <a:br>
              <a:rPr lang="en-US" sz="2800" dirty="0"/>
            </a:br>
            <a:endParaRPr lang="en-US" sz="2800" dirty="0"/>
          </a:p>
        </p:txBody>
      </p:sp>
    </p:spTree>
    <p:extLst>
      <p:ext uri="{BB962C8B-B14F-4D97-AF65-F5344CB8AC3E}">
        <p14:creationId xmlns:p14="http://schemas.microsoft.com/office/powerpoint/2010/main" val="183929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738"/>
            <a:ext cx="10515600" cy="1325563"/>
          </a:xfrm>
        </p:spPr>
        <p:txBody>
          <a:bodyPr/>
          <a:lstStyle/>
          <a:p>
            <a:r>
              <a:rPr lang="en-US" u="sng" dirty="0"/>
              <a:t>K Fold Cross Validation</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350" y="4506078"/>
            <a:ext cx="8623300" cy="1625600"/>
          </a:xfrm>
          <a:prstGeom prst="rect">
            <a:avLst/>
          </a:prstGeom>
        </p:spPr>
      </p:pic>
      <p:sp>
        <p:nvSpPr>
          <p:cNvPr id="7" name="Content Placeholder 2"/>
          <p:cNvSpPr>
            <a:spLocks noGrp="1"/>
          </p:cNvSpPr>
          <p:nvPr>
            <p:ph idx="1"/>
          </p:nvPr>
        </p:nvSpPr>
        <p:spPr>
          <a:xfrm>
            <a:off x="838200" y="1690688"/>
            <a:ext cx="10515600" cy="4486275"/>
          </a:xfrm>
        </p:spPr>
        <p:txBody>
          <a:bodyPr>
            <a:normAutofit/>
          </a:bodyPr>
          <a:lstStyle/>
          <a:p>
            <a:r>
              <a:rPr lang="en-US" b="1" dirty="0"/>
              <a:t>Problem</a:t>
            </a:r>
            <a:r>
              <a:rPr lang="en-US" dirty="0"/>
              <a:t>: Given a </a:t>
            </a:r>
            <a:r>
              <a:rPr lang="en-US" i="1" dirty="0"/>
              <a:t>training set </a:t>
            </a:r>
            <a:r>
              <a:rPr lang="en-US" dirty="0"/>
              <a:t>of labelled observations, we want to fit the parameters of our model in a way that is </a:t>
            </a:r>
            <a:r>
              <a:rPr lang="en-US" i="1" dirty="0"/>
              <a:t>generalizable</a:t>
            </a:r>
          </a:p>
          <a:p>
            <a:pPr lvl="1"/>
            <a:r>
              <a:rPr lang="en-US" dirty="0"/>
              <a:t>We just use the given training set, it’s possible there is special structure in the training set that biases us to learn parameters that </a:t>
            </a:r>
            <a:r>
              <a:rPr lang="en-US" i="1" dirty="0"/>
              <a:t>over fit </a:t>
            </a:r>
            <a:r>
              <a:rPr lang="en-US" dirty="0"/>
              <a:t>that special structure.</a:t>
            </a:r>
          </a:p>
          <a:p>
            <a:r>
              <a:rPr lang="en-US" b="1" dirty="0"/>
              <a:t>Idea</a:t>
            </a:r>
            <a:r>
              <a:rPr lang="en-US" dirty="0"/>
              <a:t>: Break up training data into pieces, learn model parameters by averaging over all the ways we slice up the training data.</a:t>
            </a:r>
          </a:p>
        </p:txBody>
      </p:sp>
    </p:spTree>
    <p:extLst>
      <p:ext uri="{BB962C8B-B14F-4D97-AF65-F5344CB8AC3E}">
        <p14:creationId xmlns:p14="http://schemas.microsoft.com/office/powerpoint/2010/main" val="96251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252" y="136525"/>
            <a:ext cx="10515600" cy="1325563"/>
          </a:xfrm>
        </p:spPr>
        <p:txBody>
          <a:bodyPr/>
          <a:lstStyle/>
          <a:p>
            <a:r>
              <a:rPr lang="en-US" u="sng" dirty="0"/>
              <a:t>K Fold Cross Validation</a:t>
            </a:r>
          </a:p>
        </p:txBody>
      </p:sp>
      <p:sp>
        <p:nvSpPr>
          <p:cNvPr id="3" name="Content Placeholder 2"/>
          <p:cNvSpPr>
            <a:spLocks noGrp="1"/>
          </p:cNvSpPr>
          <p:nvPr>
            <p:ph idx="1"/>
          </p:nvPr>
        </p:nvSpPr>
        <p:spPr>
          <a:xfrm>
            <a:off x="1081225" y="1208510"/>
            <a:ext cx="10515600" cy="4946362"/>
          </a:xfrm>
        </p:spPr>
        <p:txBody>
          <a:bodyPr>
            <a:normAutofit fontScale="92500" lnSpcReduction="20000"/>
          </a:bodyPr>
          <a:lstStyle/>
          <a:p>
            <a:r>
              <a:rPr lang="en-US" b="1" dirty="0"/>
              <a:t>Cross Validation </a:t>
            </a:r>
            <a:r>
              <a:rPr lang="en-US" dirty="0"/>
              <a:t>is a technique for learning parameters </a:t>
            </a:r>
            <a:r>
              <a:rPr lang="en-US" dirty="0" err="1"/>
              <a:t>generalizably</a:t>
            </a:r>
            <a:r>
              <a:rPr lang="en-US" dirty="0"/>
              <a:t>. Each observation in the data sample is assigned to an individual group and stays in that group for the duration of the procedure. This means that each sample is given the opportunity to be used in the hold out set 1 time and used to train the model k-1 times.</a:t>
            </a:r>
          </a:p>
          <a:p>
            <a:r>
              <a:rPr lang="en-US" dirty="0"/>
              <a:t>Steps:</a:t>
            </a:r>
          </a:p>
          <a:p>
            <a:pPr marL="914400" lvl="1" indent="-457200" fontAlgn="base">
              <a:buFont typeface="+mj-lt"/>
              <a:buAutoNum type="arabicPeriod"/>
            </a:pPr>
            <a:r>
              <a:rPr lang="en-US" dirty="0"/>
              <a:t>Shuffle the dataset randomly.</a:t>
            </a:r>
          </a:p>
          <a:p>
            <a:pPr marL="914400" lvl="1" indent="-457200" fontAlgn="base">
              <a:buFont typeface="+mj-lt"/>
              <a:buAutoNum type="arabicPeriod"/>
            </a:pPr>
            <a:r>
              <a:rPr lang="en-US" dirty="0"/>
              <a:t>Split the dataset into k groups</a:t>
            </a:r>
          </a:p>
          <a:p>
            <a:pPr marL="914400" lvl="1" indent="-457200" fontAlgn="base">
              <a:buFont typeface="+mj-lt"/>
              <a:buAutoNum type="arabicPeriod"/>
            </a:pPr>
            <a:r>
              <a:rPr lang="en-US" dirty="0"/>
              <a:t>For each unique group:</a:t>
            </a:r>
          </a:p>
          <a:p>
            <a:pPr lvl="2" fontAlgn="base"/>
            <a:r>
              <a:rPr lang="en-US" dirty="0"/>
              <a:t>Take the group as a hold out or test data set</a:t>
            </a:r>
          </a:p>
          <a:p>
            <a:pPr lvl="2" fontAlgn="base"/>
            <a:r>
              <a:rPr lang="en-US" dirty="0"/>
              <a:t>Take the remaining groups as a training data set</a:t>
            </a:r>
          </a:p>
          <a:p>
            <a:pPr lvl="2" fontAlgn="base"/>
            <a:r>
              <a:rPr lang="en-US" dirty="0"/>
              <a:t>Fit a model on the training set and evaluate it on the test set</a:t>
            </a:r>
          </a:p>
          <a:p>
            <a:pPr lvl="2" fontAlgn="base"/>
            <a:r>
              <a:rPr lang="en-US" dirty="0"/>
              <a:t>Retain the evaluation score and discard the model</a:t>
            </a:r>
          </a:p>
          <a:p>
            <a:pPr lvl="2" fontAlgn="base"/>
            <a:endParaRPr lang="en-US" dirty="0"/>
          </a:p>
          <a:p>
            <a:pPr fontAlgn="base"/>
            <a:r>
              <a:rPr lang="en-US" dirty="0"/>
              <a:t>Summarize the skill of the model using the sample of model evaluation scores</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Tree>
    <p:extLst>
      <p:ext uri="{BB962C8B-B14F-4D97-AF65-F5344CB8AC3E}">
        <p14:creationId xmlns:p14="http://schemas.microsoft.com/office/powerpoint/2010/main" val="201515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u="sng" dirty="0"/>
              <a:t>K Fold Cross Validation</a:t>
            </a:r>
          </a:p>
        </p:txBody>
      </p:sp>
      <p:sp>
        <p:nvSpPr>
          <p:cNvPr id="3" name="Content Placeholder 2"/>
          <p:cNvSpPr>
            <a:spLocks noGrp="1"/>
          </p:cNvSpPr>
          <p:nvPr>
            <p:ph idx="1"/>
          </p:nvPr>
        </p:nvSpPr>
        <p:spPr>
          <a:xfrm>
            <a:off x="838200" y="1403178"/>
            <a:ext cx="10515600" cy="4946362"/>
          </a:xfrm>
        </p:spPr>
        <p:txBody>
          <a:bodyPr>
            <a:normAutofit/>
          </a:bodyPr>
          <a:lstStyle/>
          <a:p>
            <a:r>
              <a:rPr lang="en-US" dirty="0"/>
              <a:t>Going back to </a:t>
            </a:r>
            <a:r>
              <a:rPr lang="en-US" dirty="0" err="1"/>
              <a:t>kNN</a:t>
            </a:r>
            <a:r>
              <a:rPr lang="en-US" dirty="0"/>
              <a:t> for a moment: Suppose our training set was 100 random observations and we wanted to learn how good a choice of k was. </a:t>
            </a:r>
          </a:p>
          <a:p>
            <a:r>
              <a:rPr lang="en-US" dirty="0"/>
              <a:t>Fix some number of neighbors to consider (k =3 maybe)</a:t>
            </a:r>
          </a:p>
          <a:p>
            <a:r>
              <a:rPr lang="en-US" dirty="0"/>
              <a:t>Break training set into five groups of 20 (5-Fold Cross Validation)</a:t>
            </a:r>
          </a:p>
          <a:p>
            <a:pPr lvl="1"/>
            <a:r>
              <a:rPr lang="en-US" dirty="0"/>
              <a:t>Round 1: Training set equals the first 4 groups of 80 </a:t>
            </a:r>
            <a:r>
              <a:rPr lang="en-US" dirty="0" err="1"/>
              <a:t>obs</a:t>
            </a:r>
            <a:r>
              <a:rPr lang="en-US" dirty="0"/>
              <a:t>, test set equals last group of 20 obs.</a:t>
            </a:r>
          </a:p>
          <a:p>
            <a:pPr lvl="2"/>
            <a:r>
              <a:rPr lang="en-US" dirty="0"/>
              <a:t>Check all k, average and save prediction accuracy for this partition of the data</a:t>
            </a:r>
          </a:p>
          <a:p>
            <a:pPr lvl="2"/>
            <a:r>
              <a:rPr lang="en-US" dirty="0"/>
              <a:t>Repeat!</a:t>
            </a:r>
          </a:p>
          <a:p>
            <a:pPr lvl="1"/>
            <a:r>
              <a:rPr lang="en-US" dirty="0"/>
              <a:t>After 5 (since it’s 5-Fold) rounds, average the prediction accuracies for using 3 neighbors and treat that as the generalizable prediction of that choice of neighbors considered.</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Tree>
    <p:extLst>
      <p:ext uri="{BB962C8B-B14F-4D97-AF65-F5344CB8AC3E}">
        <p14:creationId xmlns:p14="http://schemas.microsoft.com/office/powerpoint/2010/main" val="42579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4038600" y="6356350"/>
            <a:ext cx="4114800" cy="365125"/>
          </a:xfrm>
        </p:spPr>
        <p:txBody>
          <a:bodyPr/>
          <a:lstStyle/>
          <a:p>
            <a:r>
              <a:rPr lang="en-US" dirty="0"/>
              <a:t>Lecture 22 – Supervised Learning II</a:t>
            </a:r>
          </a:p>
        </p:txBody>
      </p:sp>
      <p:sp>
        <p:nvSpPr>
          <p:cNvPr id="6" name="Title 1">
            <a:extLst>
              <a:ext uri="{FF2B5EF4-FFF2-40B4-BE49-F238E27FC236}">
                <a16:creationId xmlns:a16="http://schemas.microsoft.com/office/drawing/2014/main" id="{B0FDA53A-7613-9847-8F64-291CD598E62F}"/>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Lecture Summary</a:t>
            </a:r>
          </a:p>
        </p:txBody>
      </p:sp>
      <p:sp>
        <p:nvSpPr>
          <p:cNvPr id="8" name="Content Placeholder 2">
            <a:extLst>
              <a:ext uri="{FF2B5EF4-FFF2-40B4-BE49-F238E27FC236}">
                <a16:creationId xmlns:a16="http://schemas.microsoft.com/office/drawing/2014/main" id="{F588AEFB-60F3-D046-8088-7B29A714E187}"/>
              </a:ext>
            </a:extLst>
          </p:cNvPr>
          <p:cNvSpPr txBox="1">
            <a:spLocks/>
          </p:cNvSpPr>
          <p:nvPr/>
        </p:nvSpPr>
        <p:spPr>
          <a:xfrm>
            <a:off x="698965" y="1491569"/>
            <a:ext cx="11138807" cy="4698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b="1" dirty="0"/>
              <a:t>Today</a:t>
            </a:r>
            <a:r>
              <a:rPr lang="en-US" dirty="0"/>
              <a:t>: More on supervised learning</a:t>
            </a:r>
          </a:p>
          <a:p>
            <a:pPr marL="914400" lvl="1" indent="-457200">
              <a:lnSpc>
                <a:spcPct val="100000"/>
              </a:lnSpc>
              <a:buFont typeface="+mj-lt"/>
              <a:buAutoNum type="arabicPeriod"/>
            </a:pPr>
            <a:r>
              <a:rPr lang="en-US" dirty="0"/>
              <a:t>Linear decision plane approach to Supervised Learning. [5 Mins]</a:t>
            </a:r>
          </a:p>
          <a:p>
            <a:pPr marL="914400" lvl="1" indent="-457200">
              <a:lnSpc>
                <a:spcPct val="100000"/>
              </a:lnSpc>
              <a:buFont typeface="+mj-lt"/>
              <a:buAutoNum type="arabicPeriod"/>
            </a:pPr>
            <a:r>
              <a:rPr lang="en-US" dirty="0"/>
              <a:t>Support Vector Machine Classifier [10 Mins]</a:t>
            </a:r>
          </a:p>
          <a:p>
            <a:pPr marL="914400" lvl="1" indent="-457200">
              <a:lnSpc>
                <a:spcPct val="100000"/>
              </a:lnSpc>
              <a:buFont typeface="+mj-lt"/>
              <a:buAutoNum type="arabicPeriod"/>
            </a:pPr>
            <a:r>
              <a:rPr lang="en-US" dirty="0"/>
              <a:t>Cross validation for fitting the parameters of the method [10 Mins]</a:t>
            </a:r>
          </a:p>
          <a:p>
            <a:pPr marL="0" indent="0">
              <a:buFont typeface="Arial" panose="020B0604020202020204" pitchFamily="34" charset="0"/>
              <a:buNone/>
            </a:pPr>
            <a:endParaRPr lang="en-US" sz="100" dirty="0"/>
          </a:p>
        </p:txBody>
      </p:sp>
    </p:spTree>
    <p:extLst>
      <p:ext uri="{BB962C8B-B14F-4D97-AF65-F5344CB8AC3E}">
        <p14:creationId xmlns:p14="http://schemas.microsoft.com/office/powerpoint/2010/main" val="121285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u="sng" dirty="0"/>
              <a:t>K Fold Cross Validation in R (no packages)</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1037"/>
            <a:ext cx="9196137" cy="4173765"/>
          </a:xfrm>
          <a:prstGeom prst="rect">
            <a:avLst/>
          </a:prstGeom>
        </p:spPr>
      </p:pic>
    </p:spTree>
    <p:extLst>
      <p:ext uri="{BB962C8B-B14F-4D97-AF65-F5344CB8AC3E}">
        <p14:creationId xmlns:p14="http://schemas.microsoft.com/office/powerpoint/2010/main" val="57710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u="sng" dirty="0"/>
              <a:t>K Fold Cross Validation in R</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
        <p:nvSpPr>
          <p:cNvPr id="5" name="Rectangle 4"/>
          <p:cNvSpPr/>
          <p:nvPr/>
        </p:nvSpPr>
        <p:spPr>
          <a:xfrm>
            <a:off x="858252" y="2591215"/>
            <a:ext cx="9003632" cy="830997"/>
          </a:xfrm>
          <a:prstGeom prst="rect">
            <a:avLst/>
          </a:prstGeom>
        </p:spPr>
        <p:txBody>
          <a:bodyPr wrap="square">
            <a:spAutoFit/>
          </a:bodyPr>
          <a:lstStyle/>
          <a:p>
            <a:r>
              <a:rPr lang="en-US" sz="2400" dirty="0"/>
              <a:t>Let’s find the best k &lt;20 using our brand new </a:t>
            </a:r>
            <a:r>
              <a:rPr lang="en-US" sz="2400" dirty="0" err="1"/>
              <a:t>crossval</a:t>
            </a:r>
            <a:r>
              <a:rPr lang="en-US" sz="2400" dirty="0"/>
              <a:t>() function</a:t>
            </a:r>
          </a:p>
          <a:p>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3773"/>
            <a:ext cx="11173038" cy="10397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2212"/>
            <a:ext cx="10577137" cy="2473261"/>
          </a:xfrm>
          <a:prstGeom prst="rect">
            <a:avLst/>
          </a:prstGeom>
        </p:spPr>
      </p:pic>
    </p:spTree>
    <p:extLst>
      <p:ext uri="{BB962C8B-B14F-4D97-AF65-F5344CB8AC3E}">
        <p14:creationId xmlns:p14="http://schemas.microsoft.com/office/powerpoint/2010/main" val="2089138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63"/>
            <a:ext cx="10515600" cy="1325563"/>
          </a:xfrm>
        </p:spPr>
        <p:txBody>
          <a:bodyPr/>
          <a:lstStyle/>
          <a:p>
            <a:r>
              <a:rPr lang="en-US" u="sng" dirty="0"/>
              <a:t>Final Thoughts on Supervised Learning</a:t>
            </a:r>
          </a:p>
        </p:txBody>
      </p:sp>
      <p:sp>
        <p:nvSpPr>
          <p:cNvPr id="3" name="Content Placeholder 2"/>
          <p:cNvSpPr>
            <a:spLocks noGrp="1"/>
          </p:cNvSpPr>
          <p:nvPr>
            <p:ph idx="1"/>
          </p:nvPr>
        </p:nvSpPr>
        <p:spPr>
          <a:xfrm>
            <a:off x="838200" y="1690688"/>
            <a:ext cx="10515600" cy="4351338"/>
          </a:xfrm>
        </p:spPr>
        <p:txBody>
          <a:bodyPr>
            <a:normAutofit/>
          </a:bodyPr>
          <a:lstStyle/>
          <a:p>
            <a:r>
              <a:rPr lang="en-US" dirty="0"/>
              <a:t>We saw three methodologies: Logistic Regression, </a:t>
            </a:r>
            <a:r>
              <a:rPr lang="en-US" dirty="0" err="1"/>
              <a:t>kNN</a:t>
            </a:r>
            <a:r>
              <a:rPr lang="en-US" dirty="0"/>
              <a:t>, and SVM.</a:t>
            </a:r>
          </a:p>
          <a:p>
            <a:r>
              <a:rPr lang="en-US" dirty="0"/>
              <a:t> There are many many more ways to do classification, the most prominent of which is using Neural Nets (NN)! Learning how to train and use a Neural Net would be something very nice to try out on your final project!</a:t>
            </a:r>
            <a:endParaRPr lang="en-US" i="1" dirty="0"/>
          </a:p>
          <a:p>
            <a:r>
              <a:rPr lang="en-US" dirty="0"/>
              <a:t>When doing classification and choosing your methodology, don’t be afraid to try out a whole bunch and keep what works! Different methods work for different problems, it’s fine to experiment until you find a method that works well on your data!</a:t>
            </a:r>
          </a:p>
        </p:txBody>
      </p:sp>
      <p:sp>
        <p:nvSpPr>
          <p:cNvPr id="4" name="Footer Placeholder 3"/>
          <p:cNvSpPr>
            <a:spLocks noGrp="1"/>
          </p:cNvSpPr>
          <p:nvPr>
            <p:ph type="ftr" sz="quarter" idx="11"/>
          </p:nvPr>
        </p:nvSpPr>
        <p:spPr/>
        <p:txBody>
          <a:bodyPr/>
          <a:lstStyle/>
          <a:p>
            <a:r>
              <a:rPr lang="en-US"/>
              <a:t>Lecture 22 – Supervised Learning II</a:t>
            </a:r>
          </a:p>
        </p:txBody>
      </p:sp>
    </p:spTree>
    <p:extLst>
      <p:ext uri="{BB962C8B-B14F-4D97-AF65-F5344CB8AC3E}">
        <p14:creationId xmlns:p14="http://schemas.microsoft.com/office/powerpoint/2010/main" val="356612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AF6CCE-B5C5-4651-979C-B6D9322E7B2D}"/>
              </a:ext>
            </a:extLst>
          </p:cNvPr>
          <p:cNvSpPr/>
          <p:nvPr/>
        </p:nvSpPr>
        <p:spPr>
          <a:xfrm>
            <a:off x="838200" y="1325563"/>
            <a:ext cx="5922647" cy="1200329"/>
          </a:xfrm>
          <a:prstGeom prst="rect">
            <a:avLst/>
          </a:prstGeom>
        </p:spPr>
        <p:txBody>
          <a:bodyPr wrap="none">
            <a:spAutoFit/>
          </a:bodyPr>
          <a:lstStyle/>
          <a:p>
            <a:pPr marL="285750" indent="-285750">
              <a:lnSpc>
                <a:spcPct val="150000"/>
              </a:lnSpc>
              <a:buFont typeface="Arial" panose="020B0604020202020204" pitchFamily="34" charset="0"/>
              <a:buChar char="•"/>
            </a:pPr>
            <a:r>
              <a:rPr lang="en-US" sz="2400" dirty="0"/>
              <a:t>Let’s stick with the native iris dataset in R</a:t>
            </a:r>
          </a:p>
          <a:p>
            <a:pPr marL="285750" indent="-285750">
              <a:lnSpc>
                <a:spcPct val="150000"/>
              </a:lnSpc>
              <a:buFont typeface="Arial" panose="020B0604020202020204" pitchFamily="34" charset="0"/>
              <a:buChar char="•"/>
            </a:pPr>
            <a:r>
              <a:rPr lang="en-US" sz="2400" dirty="0"/>
              <a:t>data = iris</a:t>
            </a:r>
          </a:p>
        </p:txBody>
      </p:sp>
      <p:sp>
        <p:nvSpPr>
          <p:cNvPr id="8" name="Footer Placeholder 3"/>
          <p:cNvSpPr>
            <a:spLocks noGrp="1"/>
          </p:cNvSpPr>
          <p:nvPr>
            <p:ph type="ftr" sz="quarter" idx="11"/>
          </p:nvPr>
        </p:nvSpPr>
        <p:spPr>
          <a:xfrm>
            <a:off x="4038600" y="6356350"/>
            <a:ext cx="4114800" cy="365125"/>
          </a:xfrm>
        </p:spPr>
        <p:txBody>
          <a:bodyPr/>
          <a:lstStyle/>
          <a:p>
            <a:r>
              <a:rPr lang="en-US"/>
              <a:t>Lecture 22 – Supervised Learning II</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956" y="2719913"/>
            <a:ext cx="8354821" cy="2436108"/>
          </a:xfrm>
          <a:prstGeom prst="rect">
            <a:avLst/>
          </a:prstGeom>
        </p:spPr>
      </p:pic>
      <p:sp>
        <p:nvSpPr>
          <p:cNvPr id="9" name="Title 1">
            <a:extLst>
              <a:ext uri="{FF2B5EF4-FFF2-40B4-BE49-F238E27FC236}">
                <a16:creationId xmlns:a16="http://schemas.microsoft.com/office/drawing/2014/main" id="{D5890ED9-BE78-7E4C-9099-72FE5DA17789}"/>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Data for lecture</a:t>
            </a:r>
          </a:p>
        </p:txBody>
      </p:sp>
    </p:spTree>
    <p:extLst>
      <p:ext uri="{BB962C8B-B14F-4D97-AF65-F5344CB8AC3E}">
        <p14:creationId xmlns:p14="http://schemas.microsoft.com/office/powerpoint/2010/main" val="210794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Recap: Introduction to Sup. Learning</a:t>
            </a:r>
          </a:p>
        </p:txBody>
      </p:sp>
      <p:sp>
        <p:nvSpPr>
          <p:cNvPr id="3" name="Content Placeholder 2"/>
          <p:cNvSpPr>
            <a:spLocks noGrp="1"/>
          </p:cNvSpPr>
          <p:nvPr>
            <p:ph idx="1"/>
          </p:nvPr>
        </p:nvSpPr>
        <p:spPr/>
        <p:txBody>
          <a:bodyPr>
            <a:normAutofit/>
          </a:bodyPr>
          <a:lstStyle/>
          <a:p>
            <a:r>
              <a:rPr lang="en-US" b="1" dirty="0"/>
              <a:t>Problem</a:t>
            </a:r>
            <a:r>
              <a:rPr lang="en-US" dirty="0"/>
              <a:t>: Given a </a:t>
            </a:r>
            <a:r>
              <a:rPr lang="en-US" i="1" dirty="0"/>
              <a:t>training set </a:t>
            </a:r>
            <a:r>
              <a:rPr lang="en-US" dirty="0"/>
              <a:t>of labelled observations, want to be able to predict the labels of new observations in the </a:t>
            </a:r>
            <a:r>
              <a:rPr lang="en-US" i="1" dirty="0"/>
              <a:t>test set</a:t>
            </a:r>
          </a:p>
          <a:p>
            <a:r>
              <a:rPr lang="en-US" b="1" dirty="0"/>
              <a:t>Example</a:t>
            </a:r>
            <a:r>
              <a:rPr lang="en-US" dirty="0"/>
              <a:t>: In iris dataset, given observations of flowers belonging to </a:t>
            </a:r>
            <a:r>
              <a:rPr lang="en-US" dirty="0" err="1"/>
              <a:t>Setosa</a:t>
            </a:r>
            <a:r>
              <a:rPr lang="en-US" dirty="0"/>
              <a:t>, Versicolor, and </a:t>
            </a:r>
            <a:r>
              <a:rPr lang="en-US" dirty="0" err="1"/>
              <a:t>Virginica</a:t>
            </a:r>
            <a:r>
              <a:rPr lang="en-US" dirty="0"/>
              <a:t>. Given a new observation of a flower, can we classify it’s species?</a:t>
            </a:r>
          </a:p>
        </p:txBody>
      </p:sp>
      <p:sp>
        <p:nvSpPr>
          <p:cNvPr id="4" name="Footer Placeholder 3"/>
          <p:cNvSpPr>
            <a:spLocks noGrp="1"/>
          </p:cNvSpPr>
          <p:nvPr>
            <p:ph type="ftr" sz="quarter" idx="11"/>
          </p:nvPr>
        </p:nvSpPr>
        <p:spPr/>
        <p:txBody>
          <a:bodyPr/>
          <a:lstStyle/>
          <a:p>
            <a:r>
              <a:rPr lang="en-US"/>
              <a:t>Lecture 22 – Supervised Learning II</a:t>
            </a:r>
          </a:p>
        </p:txBody>
      </p:sp>
    </p:spTree>
    <p:extLst>
      <p:ext uri="{BB962C8B-B14F-4D97-AF65-F5344CB8AC3E}">
        <p14:creationId xmlns:p14="http://schemas.microsoft.com/office/powerpoint/2010/main" val="179553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Recap: K Nearest Neighbors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Idea: </a:t>
                </a:r>
                <a:r>
                  <a:rPr lang="en-US" dirty="0"/>
                  <a:t>Reason about each point by looking at how similar points are labeled.</a:t>
                </a:r>
                <a:endParaRPr lang="en-US" b="1" dirty="0"/>
              </a:p>
              <a:p>
                <a:r>
                  <a:rPr lang="en-US" b="1" dirty="0"/>
                  <a:t>Algorithm: </a:t>
                </a:r>
                <a:r>
                  <a:rPr lang="en-US" dirty="0"/>
                  <a:t>For each test point t, let x</a:t>
                </a:r>
                <a:r>
                  <a:rPr lang="en-US" baseline="30000" dirty="0"/>
                  <a:t>1</a:t>
                </a:r>
                <a:r>
                  <a:rPr lang="en-US" dirty="0"/>
                  <a:t>, </a:t>
                </a:r>
                <a:r>
                  <a:rPr lang="mr-IN" dirty="0"/>
                  <a:t>…</a:t>
                </a:r>
                <a:r>
                  <a:rPr lang="en-US" dirty="0"/>
                  <a:t>, </a:t>
                </a:r>
                <a:r>
                  <a:rPr lang="en-US" dirty="0" err="1"/>
                  <a:t>x</a:t>
                </a:r>
                <a:r>
                  <a:rPr lang="en-US" baseline="30000" dirty="0" err="1"/>
                  <a:t>k</a:t>
                </a:r>
                <a:r>
                  <a:rPr lang="en-US" baseline="-25000" dirty="0"/>
                  <a:t> </a:t>
                </a:r>
                <a:r>
                  <a:rPr lang="en-US" dirty="0"/>
                  <a:t> be k points in the training set that minimize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charset="0"/>
                          </a:rPr>
                          <m:t>(</m:t>
                        </m:r>
                        <m:r>
                          <m:rPr>
                            <m:nor/>
                          </m:rPr>
                          <a:rPr lang="en-US" dirty="0"/>
                          <m:t>t</m:t>
                        </m:r>
                        <m:r>
                          <m:rPr>
                            <m:nor/>
                          </m:rPr>
                          <a:rPr lang="en-US" baseline="-25000" dirty="0"/>
                          <m:t>j</m:t>
                        </m:r>
                        <m:r>
                          <m:rPr>
                            <m:nor/>
                          </m:rPr>
                          <a:rPr lang="en-US" dirty="0"/>
                          <m:t> </m:t>
                        </m:r>
                        <m:r>
                          <m:rPr>
                            <m:nor/>
                          </m:rPr>
                          <a:rPr lang="mr-IN" dirty="0"/>
                          <m:t>–</m:t>
                        </m:r>
                        <m:r>
                          <m:rPr>
                            <m:nor/>
                          </m:rPr>
                          <a:rPr lang="en-US" dirty="0"/>
                          <m:t> </m:t>
                        </m:r>
                        <m:r>
                          <m:rPr>
                            <m:nor/>
                          </m:rPr>
                          <a:rPr lang="en-US" dirty="0"/>
                          <m:t>xij</m:t>
                        </m:r>
                        <m:r>
                          <m:rPr>
                            <m:nor/>
                          </m:rPr>
                          <a:rPr lang="en-US" dirty="0"/>
                          <m:t>)2 </m:t>
                        </m:r>
                      </m:e>
                    </m:nary>
                  </m:oMath>
                </a14:m>
                <a:r>
                  <a:rPr lang="en-US" dirty="0"/>
                  <a:t>i.e. the Euclidean distance. Let M(S) be function that takes in sets of obs. S, and outputs the most common label among the set. Assign t label M(x</a:t>
                </a:r>
                <a:r>
                  <a:rPr lang="en-US" baseline="30000" dirty="0"/>
                  <a:t>1</a:t>
                </a:r>
                <a:r>
                  <a:rPr lang="en-US" dirty="0"/>
                  <a:t>, </a:t>
                </a:r>
                <a:r>
                  <a:rPr lang="mr-IN" dirty="0"/>
                  <a:t>…</a:t>
                </a:r>
                <a:r>
                  <a:rPr lang="en-US" dirty="0"/>
                  <a:t>, </a:t>
                </a:r>
                <a:r>
                  <a:rPr lang="en-US" dirty="0" err="1"/>
                  <a:t>x</a:t>
                </a:r>
                <a:r>
                  <a:rPr lang="en-US" baseline="30000" dirty="0" err="1"/>
                  <a:t>k</a:t>
                </a:r>
                <a:r>
                  <a:rPr lang="en-US" baseline="-25000" dirty="0"/>
                  <a:t> </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22 – Supervised Learning II</a:t>
            </a:r>
            <a:endParaRPr lang="en-US" dirty="0"/>
          </a:p>
        </p:txBody>
      </p:sp>
    </p:spTree>
    <p:extLst>
      <p:ext uri="{BB962C8B-B14F-4D97-AF65-F5344CB8AC3E}">
        <p14:creationId xmlns:p14="http://schemas.microsoft.com/office/powerpoint/2010/main" val="176663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829" y="1352859"/>
            <a:ext cx="7340600" cy="4991100"/>
          </a:xfrm>
          <a:prstGeom prst="rect">
            <a:avLst/>
          </a:prstGeom>
        </p:spPr>
      </p:pic>
      <p:sp>
        <p:nvSpPr>
          <p:cNvPr id="2" name="Title 1"/>
          <p:cNvSpPr>
            <a:spLocks noGrp="1"/>
          </p:cNvSpPr>
          <p:nvPr>
            <p:ph type="title"/>
          </p:nvPr>
        </p:nvSpPr>
        <p:spPr>
          <a:xfrm>
            <a:off x="838200" y="0"/>
            <a:ext cx="10515600" cy="1325563"/>
          </a:xfrm>
        </p:spPr>
        <p:txBody>
          <a:bodyPr/>
          <a:lstStyle/>
          <a:p>
            <a:r>
              <a:rPr lang="en-US" u="sng" dirty="0"/>
              <a:t>Example: Oranges and Lemons</a:t>
            </a:r>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sp>
        <p:nvSpPr>
          <p:cNvPr id="20" name="Oval 19"/>
          <p:cNvSpPr/>
          <p:nvPr/>
        </p:nvSpPr>
        <p:spPr>
          <a:xfrm>
            <a:off x="3837122" y="2442297"/>
            <a:ext cx="201478" cy="233390"/>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86423" y="2046958"/>
            <a:ext cx="263214" cy="369332"/>
          </a:xfrm>
          <a:prstGeom prst="rect">
            <a:avLst/>
          </a:prstGeom>
          <a:noFill/>
        </p:spPr>
        <p:txBody>
          <a:bodyPr wrap="none" rtlCol="0">
            <a:spAutoFit/>
          </a:bodyPr>
          <a:lstStyle/>
          <a:p>
            <a:r>
              <a:rPr lang="en-US"/>
              <a:t>t</a:t>
            </a:r>
          </a:p>
        </p:txBody>
      </p:sp>
      <p:sp>
        <p:nvSpPr>
          <p:cNvPr id="5" name="TextBox 4"/>
          <p:cNvSpPr txBox="1"/>
          <p:nvPr/>
        </p:nvSpPr>
        <p:spPr>
          <a:xfrm>
            <a:off x="2250613" y="937187"/>
            <a:ext cx="3134833" cy="369332"/>
          </a:xfrm>
          <a:prstGeom prst="rect">
            <a:avLst/>
          </a:prstGeom>
          <a:noFill/>
        </p:spPr>
        <p:txBody>
          <a:bodyPr wrap="none" rtlCol="0">
            <a:spAutoFit/>
          </a:bodyPr>
          <a:lstStyle/>
          <a:p>
            <a:r>
              <a:rPr lang="en-US" dirty="0"/>
              <a:t>t’s four nearest neighbors are:</a:t>
            </a:r>
          </a:p>
        </p:txBody>
      </p:sp>
      <p:sp>
        <p:nvSpPr>
          <p:cNvPr id="6" name="Oval 5"/>
          <p:cNvSpPr/>
          <p:nvPr/>
        </p:nvSpPr>
        <p:spPr>
          <a:xfrm>
            <a:off x="4175273" y="2338010"/>
            <a:ext cx="272956" cy="327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659505" y="2675687"/>
            <a:ext cx="272956" cy="327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97755" y="2348319"/>
            <a:ext cx="272956" cy="327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072662" y="2103206"/>
            <a:ext cx="272956" cy="327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50613" y="1226885"/>
            <a:ext cx="2494594" cy="369332"/>
          </a:xfrm>
          <a:prstGeom prst="rect">
            <a:avLst/>
          </a:prstGeom>
        </p:spPr>
        <p:txBody>
          <a:bodyPr wrap="none">
            <a:spAutoFit/>
          </a:bodyPr>
          <a:lstStyle/>
          <a:p>
            <a:r>
              <a:rPr lang="en-US" dirty="0"/>
              <a:t>Majority label is Lemon</a:t>
            </a:r>
          </a:p>
        </p:txBody>
      </p:sp>
      <p:grpSp>
        <p:nvGrpSpPr>
          <p:cNvPr id="9" name="Group 8"/>
          <p:cNvGrpSpPr/>
          <p:nvPr/>
        </p:nvGrpSpPr>
        <p:grpSpPr>
          <a:xfrm>
            <a:off x="6393527" y="1395944"/>
            <a:ext cx="4276376" cy="1846659"/>
            <a:chOff x="8330950" y="1026612"/>
            <a:chExt cx="4276376" cy="1846659"/>
          </a:xfrm>
        </p:grpSpPr>
        <p:sp>
          <p:nvSpPr>
            <p:cNvPr id="3" name="TextBox 2"/>
            <p:cNvSpPr txBox="1"/>
            <p:nvPr/>
          </p:nvSpPr>
          <p:spPr>
            <a:xfrm>
              <a:off x="8330950" y="1026612"/>
              <a:ext cx="4276376" cy="1846659"/>
            </a:xfrm>
            <a:prstGeom prst="rect">
              <a:avLst/>
            </a:prstGeom>
            <a:noFill/>
          </p:spPr>
          <p:txBody>
            <a:bodyPr wrap="square" rtlCol="0">
              <a:spAutoFit/>
            </a:bodyPr>
            <a:lstStyle/>
            <a:p>
              <a:r>
                <a:rPr lang="en-US" sz="2400" b="1" dirty="0"/>
                <a:t>Goal</a:t>
              </a:r>
              <a:r>
                <a:rPr lang="en-US" sz="2400" dirty="0"/>
                <a:t>: Classify new point       as orange or lemon.</a:t>
              </a:r>
            </a:p>
            <a:p>
              <a:r>
                <a:rPr lang="en-US" sz="2400" b="1" dirty="0" err="1"/>
                <a:t>Algo</a:t>
              </a:r>
              <a:r>
                <a:rPr lang="en-US" sz="2400" dirty="0"/>
                <a:t>: Examine neighbors, classify point as major label</a:t>
              </a:r>
            </a:p>
            <a:p>
              <a:r>
                <a:rPr lang="en-US" dirty="0"/>
                <a:t>  </a:t>
              </a:r>
            </a:p>
          </p:txBody>
        </p:sp>
        <p:sp>
          <p:nvSpPr>
            <p:cNvPr id="14" name="Oval 13"/>
            <p:cNvSpPr/>
            <p:nvPr/>
          </p:nvSpPr>
          <p:spPr>
            <a:xfrm>
              <a:off x="10649402" y="1329777"/>
              <a:ext cx="201478" cy="233390"/>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853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22" grpId="0" animBg="1"/>
      <p:bldP spid="23" grpId="0" animBg="1"/>
      <p:bldP spid="2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Linear Decision Planes</a:t>
            </a:r>
          </a:p>
        </p:txBody>
      </p:sp>
      <p:sp>
        <p:nvSpPr>
          <p:cNvPr id="3" name="Content Placeholder 2"/>
          <p:cNvSpPr>
            <a:spLocks noGrp="1"/>
          </p:cNvSpPr>
          <p:nvPr>
            <p:ph idx="1"/>
          </p:nvPr>
        </p:nvSpPr>
        <p:spPr/>
        <p:txBody>
          <a:bodyPr/>
          <a:lstStyle/>
          <a:p>
            <a:r>
              <a:rPr lang="en-US" dirty="0"/>
              <a:t>K Nearest Neighbors can’t easily pick up on structure in the data.</a:t>
            </a:r>
          </a:p>
          <a:p>
            <a:endParaRPr lang="en-US" dirty="0"/>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grpSp>
        <p:nvGrpSpPr>
          <p:cNvPr id="12" name="Group 11"/>
          <p:cNvGrpSpPr/>
          <p:nvPr/>
        </p:nvGrpSpPr>
        <p:grpSpPr>
          <a:xfrm>
            <a:off x="2017294" y="2687804"/>
            <a:ext cx="2987843" cy="3087354"/>
            <a:chOff x="2017294" y="2687804"/>
            <a:chExt cx="2987843" cy="3087354"/>
          </a:xfrm>
        </p:grpSpPr>
        <p:cxnSp>
          <p:nvCxnSpPr>
            <p:cNvPr id="6" name="Straight Connector 5"/>
            <p:cNvCxnSpPr/>
            <p:nvPr/>
          </p:nvCxnSpPr>
          <p:spPr>
            <a:xfrm>
              <a:off x="2017294" y="2687804"/>
              <a:ext cx="4011" cy="30873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017295" y="5775158"/>
              <a:ext cx="2987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a:off x="2534653" y="4296781"/>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11058" y="3352796"/>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81926" y="3543553"/>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43725" y="4099134"/>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82879" y="3754229"/>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61510" y="4783494"/>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212430" y="4509493"/>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45305" y="4252069"/>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38340" y="4054352"/>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87252" y="3985777"/>
            <a:ext cx="256674" cy="26469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44941" y="5005535"/>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4686300" y="3615742"/>
            <a:ext cx="1191132" cy="370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96000" y="2687804"/>
            <a:ext cx="4856747" cy="2246769"/>
          </a:xfrm>
          <a:prstGeom prst="rect">
            <a:avLst/>
          </a:prstGeom>
          <a:noFill/>
        </p:spPr>
        <p:txBody>
          <a:bodyPr wrap="square" rtlCol="0">
            <a:spAutoFit/>
          </a:bodyPr>
          <a:lstStyle/>
          <a:p>
            <a:r>
              <a:rPr lang="en-US" sz="2800" dirty="0"/>
              <a:t>For this new test point, of it’s three nearest neighbors, two are blue and one is red. But clearly it should be classified as red</a:t>
            </a:r>
            <a:r>
              <a:rPr lang="mr-IN" sz="2800" dirty="0"/>
              <a:t>…</a:t>
            </a:r>
            <a:endParaRPr lang="en-US" sz="2800" dirty="0"/>
          </a:p>
        </p:txBody>
      </p:sp>
      <p:sp>
        <p:nvSpPr>
          <p:cNvPr id="25" name="Oval 24">
            <a:extLst>
              <a:ext uri="{FF2B5EF4-FFF2-40B4-BE49-F238E27FC236}">
                <a16:creationId xmlns:a16="http://schemas.microsoft.com/office/drawing/2014/main" id="{04D6D802-5BFE-3A43-917C-23C7622A10E8}"/>
              </a:ext>
            </a:extLst>
          </p:cNvPr>
          <p:cNvSpPr/>
          <p:nvPr/>
        </p:nvSpPr>
        <p:spPr>
          <a:xfrm>
            <a:off x="3884804" y="3974677"/>
            <a:ext cx="371071" cy="4240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11B7456F-1014-B049-B252-3E84BBF3B2E3}"/>
              </a:ext>
            </a:extLst>
          </p:cNvPr>
          <p:cNvSpPr/>
          <p:nvPr/>
        </p:nvSpPr>
        <p:spPr>
          <a:xfrm>
            <a:off x="3734157" y="3477425"/>
            <a:ext cx="371071" cy="4240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8C67758-1921-5E42-A41E-B53B936B8556}"/>
              </a:ext>
            </a:extLst>
          </p:cNvPr>
          <p:cNvSpPr/>
          <p:nvPr/>
        </p:nvSpPr>
        <p:spPr>
          <a:xfrm>
            <a:off x="4164948" y="3284353"/>
            <a:ext cx="371071" cy="4240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6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5"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Linear Decision Planes</a:t>
            </a:r>
          </a:p>
        </p:txBody>
      </p:sp>
      <p:sp>
        <p:nvSpPr>
          <p:cNvPr id="3" name="Content Placeholder 2"/>
          <p:cNvSpPr>
            <a:spLocks noGrp="1"/>
          </p:cNvSpPr>
          <p:nvPr>
            <p:ph idx="1"/>
          </p:nvPr>
        </p:nvSpPr>
        <p:spPr/>
        <p:txBody>
          <a:bodyPr/>
          <a:lstStyle/>
          <a:p>
            <a:r>
              <a:rPr lang="en-US" b="1" dirty="0"/>
              <a:t>Idea</a:t>
            </a:r>
            <a:r>
              <a:rPr lang="en-US" dirty="0"/>
              <a:t>: Find separating hyperplanes (lines) of the data</a:t>
            </a:r>
          </a:p>
          <a:p>
            <a:endParaRPr lang="en-US" dirty="0"/>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grpSp>
        <p:nvGrpSpPr>
          <p:cNvPr id="12" name="Group 11"/>
          <p:cNvGrpSpPr/>
          <p:nvPr/>
        </p:nvGrpSpPr>
        <p:grpSpPr>
          <a:xfrm>
            <a:off x="2017294" y="2687804"/>
            <a:ext cx="2987843" cy="3087354"/>
            <a:chOff x="2017294" y="2687804"/>
            <a:chExt cx="2987843" cy="3087354"/>
          </a:xfrm>
        </p:grpSpPr>
        <p:cxnSp>
          <p:nvCxnSpPr>
            <p:cNvPr id="6" name="Straight Connector 5"/>
            <p:cNvCxnSpPr/>
            <p:nvPr/>
          </p:nvCxnSpPr>
          <p:spPr>
            <a:xfrm>
              <a:off x="2017294" y="2687804"/>
              <a:ext cx="4011" cy="30873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017295" y="5775158"/>
              <a:ext cx="2987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a:off x="2534653" y="4296781"/>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11058" y="3352796"/>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81926" y="3543553"/>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43725" y="4099134"/>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82879" y="3754229"/>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61510" y="4783494"/>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212430" y="4509493"/>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45305" y="4252069"/>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38340" y="4054352"/>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87252" y="3985777"/>
            <a:ext cx="256674" cy="26469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44941" y="5005535"/>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2017293" y="2687803"/>
            <a:ext cx="4078707" cy="2341017"/>
          </a:xfrm>
          <a:prstGeom prst="line">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9221" y="3425626"/>
            <a:ext cx="6234363" cy="1384995"/>
          </a:xfrm>
          <a:prstGeom prst="rect">
            <a:avLst/>
          </a:prstGeom>
          <a:noFill/>
        </p:spPr>
        <p:txBody>
          <a:bodyPr wrap="square" rtlCol="0">
            <a:spAutoFit/>
          </a:bodyPr>
          <a:lstStyle/>
          <a:p>
            <a:r>
              <a:rPr lang="en-US" sz="2800" dirty="0"/>
              <a:t>New points are classified as red if they fall to the left of the line. Otherwise they are classified as blue</a:t>
            </a:r>
          </a:p>
        </p:txBody>
      </p:sp>
    </p:spTree>
    <p:extLst>
      <p:ext uri="{BB962C8B-B14F-4D97-AF65-F5344CB8AC3E}">
        <p14:creationId xmlns:p14="http://schemas.microsoft.com/office/powerpoint/2010/main" val="93871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Linear Decision Planes</a:t>
            </a:r>
          </a:p>
        </p:txBody>
      </p:sp>
      <p:sp>
        <p:nvSpPr>
          <p:cNvPr id="3" name="Content Placeholder 2"/>
          <p:cNvSpPr>
            <a:spLocks noGrp="1"/>
          </p:cNvSpPr>
          <p:nvPr>
            <p:ph idx="1"/>
          </p:nvPr>
        </p:nvSpPr>
        <p:spPr/>
        <p:txBody>
          <a:bodyPr/>
          <a:lstStyle/>
          <a:p>
            <a:r>
              <a:rPr lang="en-US" b="1" dirty="0"/>
              <a:t>Idea</a:t>
            </a:r>
            <a:r>
              <a:rPr lang="en-US" dirty="0"/>
              <a:t>: Find separating hyperplanes (lines) of the data</a:t>
            </a:r>
          </a:p>
          <a:p>
            <a:endParaRPr lang="en-US" dirty="0"/>
          </a:p>
        </p:txBody>
      </p:sp>
      <p:sp>
        <p:nvSpPr>
          <p:cNvPr id="4" name="Footer Placeholder 3"/>
          <p:cNvSpPr>
            <a:spLocks noGrp="1"/>
          </p:cNvSpPr>
          <p:nvPr>
            <p:ph type="ftr" sz="quarter" idx="11"/>
          </p:nvPr>
        </p:nvSpPr>
        <p:spPr/>
        <p:txBody>
          <a:bodyPr/>
          <a:lstStyle/>
          <a:p>
            <a:r>
              <a:rPr lang="en-US"/>
              <a:t>Lecture 22 – Supervised Learning II</a:t>
            </a:r>
            <a:endParaRPr lang="en-US" dirty="0"/>
          </a:p>
        </p:txBody>
      </p:sp>
      <p:grpSp>
        <p:nvGrpSpPr>
          <p:cNvPr id="12" name="Group 11"/>
          <p:cNvGrpSpPr/>
          <p:nvPr/>
        </p:nvGrpSpPr>
        <p:grpSpPr>
          <a:xfrm>
            <a:off x="2017294" y="2687804"/>
            <a:ext cx="2987843" cy="3087354"/>
            <a:chOff x="2017294" y="2687804"/>
            <a:chExt cx="2987843" cy="3087354"/>
          </a:xfrm>
        </p:grpSpPr>
        <p:cxnSp>
          <p:nvCxnSpPr>
            <p:cNvPr id="6" name="Straight Connector 5"/>
            <p:cNvCxnSpPr/>
            <p:nvPr/>
          </p:nvCxnSpPr>
          <p:spPr>
            <a:xfrm>
              <a:off x="2017294" y="2687804"/>
              <a:ext cx="4011" cy="30873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017295" y="5775158"/>
              <a:ext cx="2987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a:off x="2534653" y="4296781"/>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11058" y="3352796"/>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81926" y="3543553"/>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43725" y="4099134"/>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82879" y="3754229"/>
            <a:ext cx="256674" cy="264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61510" y="4783494"/>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212430" y="4509493"/>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45305" y="4252069"/>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38340" y="4054352"/>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87252" y="3985777"/>
            <a:ext cx="256674" cy="26469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44941" y="5005535"/>
            <a:ext cx="256674" cy="2646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2017293" y="2687803"/>
            <a:ext cx="4078707" cy="2341017"/>
          </a:xfrm>
          <a:prstGeom prst="line">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9221" y="3425626"/>
            <a:ext cx="6234363" cy="954107"/>
          </a:xfrm>
          <a:prstGeom prst="rect">
            <a:avLst/>
          </a:prstGeom>
          <a:noFill/>
        </p:spPr>
        <p:txBody>
          <a:bodyPr wrap="square" rtlCol="0">
            <a:spAutoFit/>
          </a:bodyPr>
          <a:lstStyle/>
          <a:p>
            <a:r>
              <a:rPr lang="en-US" sz="2800" dirty="0"/>
              <a:t>How do we find the best separating line?</a:t>
            </a:r>
          </a:p>
        </p:txBody>
      </p:sp>
      <p:cxnSp>
        <p:nvCxnSpPr>
          <p:cNvPr id="25" name="Straight Connector 24"/>
          <p:cNvCxnSpPr/>
          <p:nvPr/>
        </p:nvCxnSpPr>
        <p:spPr>
          <a:xfrm flipV="1">
            <a:off x="2017293" y="2502568"/>
            <a:ext cx="3781928" cy="2959769"/>
          </a:xfrm>
          <a:prstGeom prst="line">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017293" y="2502568"/>
            <a:ext cx="4078707" cy="2767661"/>
          </a:xfrm>
          <a:prstGeom prst="line">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98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1416</Words>
  <Application>Microsoft Macintosh PowerPoint</Application>
  <PresentationFormat>Widescreen</PresentationFormat>
  <Paragraphs>123</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vt:lpstr>
      <vt:lpstr>Cambria Math</vt:lpstr>
      <vt:lpstr>Office Theme</vt:lpstr>
      <vt:lpstr>BUSQOM 1080 Supervised Learning II</vt:lpstr>
      <vt:lpstr>PowerPoint Presentation</vt:lpstr>
      <vt:lpstr>PowerPoint Presentation</vt:lpstr>
      <vt:lpstr>Recap: Introduction to Sup. Learning</vt:lpstr>
      <vt:lpstr>Recap: K Nearest Neighbors</vt:lpstr>
      <vt:lpstr>Example: Oranges and Lemons</vt:lpstr>
      <vt:lpstr>Linear Decision Planes</vt:lpstr>
      <vt:lpstr>Linear Decision Planes</vt:lpstr>
      <vt:lpstr>Linear Decision Planes</vt:lpstr>
      <vt:lpstr>Linear Decision Planes</vt:lpstr>
      <vt:lpstr>Support Vector Machine</vt:lpstr>
      <vt:lpstr>Support Vector Machine vs Regression</vt:lpstr>
      <vt:lpstr>Support Vector Machine in R</vt:lpstr>
      <vt:lpstr>Support Vector Machine in R</vt:lpstr>
      <vt:lpstr>Support Vector Machine in R</vt:lpstr>
      <vt:lpstr>Nonlinear Support Vector Machine in R</vt:lpstr>
      <vt:lpstr>K Fold Cross Validation</vt:lpstr>
      <vt:lpstr>K Fold Cross Validation</vt:lpstr>
      <vt:lpstr>K Fold Cross Validation</vt:lpstr>
      <vt:lpstr>K Fold Cross Validation in R (no packages)</vt:lpstr>
      <vt:lpstr>K Fold Cross Validation in R</vt:lpstr>
      <vt:lpstr>Final Thoughts on Supervised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BUSQOM 1080 Supervised Learning</dc:title>
  <dc:creator>Michael Hamilton</dc:creator>
  <cp:lastModifiedBy>Hamilton, Michael</cp:lastModifiedBy>
  <cp:revision>26</cp:revision>
  <dcterms:created xsi:type="dcterms:W3CDTF">2019-10-31T05:08:54Z</dcterms:created>
  <dcterms:modified xsi:type="dcterms:W3CDTF">2020-12-31T06:52:47Z</dcterms:modified>
</cp:coreProperties>
</file>