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6" r:id="rId2"/>
    <p:sldId id="277" r:id="rId3"/>
    <p:sldId id="278" r:id="rId4"/>
    <p:sldId id="300" r:id="rId5"/>
    <p:sldId id="319" r:id="rId6"/>
    <p:sldId id="302" r:id="rId7"/>
    <p:sldId id="303" r:id="rId8"/>
    <p:sldId id="304" r:id="rId9"/>
    <p:sldId id="305" r:id="rId10"/>
    <p:sldId id="330" r:id="rId11"/>
    <p:sldId id="307" r:id="rId12"/>
    <p:sldId id="338" r:id="rId13"/>
    <p:sldId id="339" r:id="rId14"/>
    <p:sldId id="334" r:id="rId15"/>
    <p:sldId id="335" r:id="rId16"/>
    <p:sldId id="337" r:id="rId17"/>
    <p:sldId id="341" r:id="rId18"/>
    <p:sldId id="342" r:id="rId19"/>
    <p:sldId id="315" r:id="rId20"/>
    <p:sldId id="316" r:id="rId21"/>
    <p:sldId id="317" r:id="rId22"/>
    <p:sldId id="318" r:id="rId23"/>
    <p:sldId id="343" r:id="rId24"/>
    <p:sldId id="325" r:id="rId25"/>
    <p:sldId id="326" r:id="rId26"/>
    <p:sldId id="327" r:id="rId27"/>
    <p:sldId id="328" r:id="rId28"/>
    <p:sldId id="329" r:id="rId29"/>
    <p:sldId id="331" r:id="rId30"/>
    <p:sldId id="332" r:id="rId31"/>
    <p:sldId id="33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050D-D44E-344E-885A-327CCB956A23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47C1B-1C50-D742-86C3-D74536E5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0100-3454-074C-9A24-E4A2F66D020E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9AC8-E9E1-404E-B544-034271BC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9970-2B54-234E-ACB0-33F4FDF1BE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C9AC8-E9E1-404E-B544-034271BCA9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9970-2B54-234E-ACB0-33F4FDF1BE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9970-2B54-234E-ACB0-33F4FDF1BE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9970-2B54-234E-ACB0-33F4FDF1BE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C01-2780-9F4A-A770-F537DDA26997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FAA4-8580-A847-9669-0B538AECE29E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A731-DD0D-334B-B38F-A8291D131718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0806-EBDA-CB40-BAA2-D096314BCCC7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5F49-B9FC-A64F-824A-900C879D210A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8BA1-6B5D-9146-9AF0-A4BC3F376971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1910-2B45-6F40-BF9E-75A99B2019DA}" type="datetime1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FF8F-F7F3-A643-8F34-133CFD41EDA9}" type="datetime1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6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3833-BFE9-584A-B70A-EE4A15E35273}" type="datetime1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9E4F-8554-134A-BBE1-F70D82E90D69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B76-D8F3-5347-9067-1B4F006651CE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56F9-339A-7C48-BA82-36E8338ABC8C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23 - Unsupervised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BEB9-A1E1-452D-B82E-BB78B635A8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C87530-CD51-114C-9C47-C132C6BA74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BUSQOM 1080</a:t>
            </a:r>
            <a:br>
              <a:rPr lang="en-US" dirty="0"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Unsupervised Learning 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  <a:endParaRPr lang="en-US" dirty="0"/>
          </a:p>
        </p:txBody>
      </p:sp>
      <p:sp>
        <p:nvSpPr>
          <p:cNvPr id="2" name="AutoShape 4" descr="mage result for pumpki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mage result for pumpkin"/>
          <p:cNvSpPr>
            <a:spLocks noChangeAspect="1" noChangeArrowheads="1"/>
          </p:cNvSpPr>
          <p:nvPr/>
        </p:nvSpPr>
        <p:spPr bwMode="auto">
          <a:xfrm>
            <a:off x="2822749" y="3242089"/>
            <a:ext cx="118572" cy="1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C5DC54B-09FF-4A49-8DBC-25646C717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23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11168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Clustering Methods: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4691062"/>
          </a:xfrm>
        </p:spPr>
        <p:txBody>
          <a:bodyPr>
            <a:normAutofit/>
          </a:bodyPr>
          <a:lstStyle/>
          <a:p>
            <a:r>
              <a:rPr lang="en-US" b="1" dirty="0"/>
              <a:t>Clustering</a:t>
            </a:r>
            <a:r>
              <a:rPr lang="en-US" dirty="0"/>
              <a:t> seeks to find </a:t>
            </a:r>
            <a:r>
              <a:rPr lang="en-US" b="1" dirty="0"/>
              <a:t>homogenous</a:t>
            </a:r>
            <a:r>
              <a:rPr lang="en-US" dirty="0"/>
              <a:t> subgroups among the observations, so members in each subgroup are </a:t>
            </a:r>
            <a:r>
              <a:rPr lang="en-US" i="1" dirty="0"/>
              <a:t>similar</a:t>
            </a:r>
            <a:r>
              <a:rPr lang="en-US" dirty="0"/>
              <a:t> to each other</a:t>
            </a:r>
          </a:p>
          <a:p>
            <a:r>
              <a:rPr lang="en-US" dirty="0"/>
              <a:t>The clusters should be such that between subgroups the observations should be unalike or </a:t>
            </a:r>
            <a:r>
              <a:rPr lang="en-US" b="1" dirty="0"/>
              <a:t>heterogeneous </a:t>
            </a:r>
          </a:p>
          <a:p>
            <a:r>
              <a:rPr lang="en-US" dirty="0"/>
              <a:t>Components of a clustering method: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notion of closeness between observations,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specification of the number groups you’re looking to find.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algorithm that maximizes </a:t>
            </a:r>
            <a:r>
              <a:rPr lang="en-US" i="1" dirty="0" err="1"/>
              <a:t>intracluster</a:t>
            </a:r>
            <a:r>
              <a:rPr lang="en-US" dirty="0"/>
              <a:t> homogeneity and </a:t>
            </a:r>
            <a:r>
              <a:rPr lang="en-US" i="1" dirty="0" err="1"/>
              <a:t>intercluster</a:t>
            </a:r>
            <a:r>
              <a:rPr lang="en-US" dirty="0"/>
              <a:t> heterogeneity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206319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BBD8-3BAF-4DDB-AD14-BA47800A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Two Types of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A4FA-55EA-4F04-870C-AEEB55CC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359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Hierarchical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Agglomerative</a:t>
            </a:r>
            <a:r>
              <a:rPr lang="en-US" dirty="0"/>
              <a:t> algorithm</a:t>
            </a:r>
            <a:r>
              <a:rPr lang="en-US" u="sng" dirty="0"/>
              <a:t> </a:t>
            </a:r>
            <a:r>
              <a:rPr lang="en-US" dirty="0"/>
              <a:t>begins with </a:t>
            </a:r>
            <a:r>
              <a:rPr lang="en-US" i="1" dirty="0"/>
              <a:t>N </a:t>
            </a:r>
            <a:r>
              <a:rPr lang="en-US" dirty="0"/>
              <a:t>clusters and starts merging sequentially with similar clusters until a single cluster is formed.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Divisive</a:t>
            </a:r>
            <a:r>
              <a:rPr lang="en-US" dirty="0"/>
              <a:t> algorithm first starts with one single cluster and then divides into multiple clusters based on dissimilarities.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4E6A-6F35-4785-BC58-6D6427F1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311" y="160359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Nonhierarchical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Clusters are initially formed based on specified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Assigns records to each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and computationally less expensive, so it is the preferred method for very large data sets.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5196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286734"/>
            <a:ext cx="8181975" cy="4159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40"/>
            <a:ext cx="10515600" cy="1325563"/>
          </a:xfrm>
        </p:spPr>
        <p:txBody>
          <a:bodyPr/>
          <a:lstStyle/>
          <a:p>
            <a:r>
              <a:rPr lang="en-US" u="sng" dirty="0"/>
              <a:t>Nonhierarchical</a:t>
            </a:r>
            <a:r>
              <a:rPr lang="en-US" b="1" u="sng" dirty="0"/>
              <a:t> </a:t>
            </a:r>
            <a:r>
              <a:rPr lang="en-US" u="sng" dirty="0"/>
              <a:t>Clustering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38200" y="143351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latin typeface="Cambria Math" charset="0"/>
                  </a:rPr>
                  <a:t>Input</a:t>
                </a:r>
                <a:r>
                  <a:rPr lang="en-US" dirty="0">
                    <a:latin typeface="Cambria Math" charset="0"/>
                  </a:rPr>
                  <a:t>: A set of N points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𝑋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baseline="30000" dirty="0">
                    <a:latin typeface="Cambria Math" charset="0"/>
                  </a:rPr>
                  <a:t>  </a:t>
                </a:r>
                <a:r>
                  <a:rPr lang="en-US" dirty="0">
                    <a:latin typeface="Cambria Math" charset="0"/>
                  </a:rPr>
                  <a:t> (</a:t>
                </a:r>
                <a:r>
                  <a:rPr lang="en-US" dirty="0" err="1">
                    <a:latin typeface="Cambria Math" charset="0"/>
                  </a:rPr>
                  <a:t>R</a:t>
                </a:r>
                <a:r>
                  <a:rPr lang="en-US" baseline="30000" dirty="0" err="1">
                    <a:latin typeface="Cambria Math" charset="0"/>
                  </a:rPr>
                  <a:t>p</a:t>
                </a:r>
                <a:r>
                  <a:rPr lang="en-US" baseline="30000" dirty="0">
                    <a:latin typeface="Cambria Math" charset="0"/>
                  </a:rPr>
                  <a:t> </a:t>
                </a:r>
                <a:r>
                  <a:rPr lang="en-US" dirty="0">
                    <a:latin typeface="Cambria Math" charset="0"/>
                  </a:rPr>
                  <a:t>) and a positive integer k</a:t>
                </a:r>
              </a:p>
              <a:p>
                <a:r>
                  <a:rPr lang="en-US" b="1" dirty="0">
                    <a:latin typeface="Cambria Math" charset="0"/>
                  </a:rPr>
                  <a:t>Objective</a:t>
                </a:r>
                <a:r>
                  <a:rPr lang="en-US" dirty="0">
                    <a:latin typeface="Cambria Math" charset="0"/>
                  </a:rPr>
                  <a:t>: Assign each point to a cluster C</a:t>
                </a:r>
                <a:r>
                  <a:rPr lang="en-US" baseline="-25000" dirty="0">
                    <a:latin typeface="Cambria Math" charset="0"/>
                  </a:rPr>
                  <a:t>1</a:t>
                </a:r>
                <a:r>
                  <a:rPr lang="en-US" dirty="0">
                    <a:latin typeface="Cambria Math" charset="0"/>
                  </a:rPr>
                  <a:t>, C</a:t>
                </a:r>
                <a:r>
                  <a:rPr lang="en-US" baseline="-25000" dirty="0">
                    <a:latin typeface="Cambria Math" charset="0"/>
                  </a:rPr>
                  <a:t>2</a:t>
                </a:r>
                <a:r>
                  <a:rPr lang="en-US" dirty="0">
                    <a:latin typeface="Cambria Math" charset="0"/>
                  </a:rPr>
                  <a:t>, …, </a:t>
                </a:r>
                <a:r>
                  <a:rPr lang="en-US" dirty="0" err="1">
                    <a:latin typeface="Cambria Math" charset="0"/>
                  </a:rPr>
                  <a:t>C</a:t>
                </a:r>
                <a:r>
                  <a:rPr lang="en-US" baseline="-25000" dirty="0" err="1">
                    <a:latin typeface="Cambria Math" charset="0"/>
                  </a:rPr>
                  <a:t>k</a:t>
                </a:r>
                <a:endParaRPr lang="en-US" dirty="0">
                  <a:latin typeface="Cambria Math" charset="0"/>
                </a:endParaRPr>
              </a:p>
              <a:p>
                <a:endParaRPr lang="en-US" baseline="30000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513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998464" y="2457450"/>
            <a:ext cx="4188523" cy="3898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makes a good cluster?</a:t>
                </a:r>
              </a:p>
              <a:p>
                <a:pPr lvl="1"/>
                <a:r>
                  <a:rPr lang="en-US" dirty="0"/>
                  <a:t>Many answers</a:t>
                </a:r>
              </a:p>
              <a:p>
                <a:pPr lvl="1"/>
                <a:r>
                  <a:rPr lang="en-US" dirty="0"/>
                  <a:t>One approach: Minimize the </a:t>
                </a:r>
                <a:r>
                  <a:rPr lang="en-US" i="1" dirty="0"/>
                  <a:t>intra-cluster </a:t>
                </a:r>
                <a:r>
                  <a:rPr lang="en-US" dirty="0"/>
                  <a:t>variance</a:t>
                </a:r>
              </a:p>
              <a:p>
                <a:pPr lvl="1"/>
                <a:r>
                  <a:rPr lang="en-US" dirty="0"/>
                  <a:t>Possible location for the facility will be at the </a:t>
                </a:r>
                <a:r>
                  <a:rPr lang="en-US" i="1" dirty="0"/>
                  <a:t>center</a:t>
                </a:r>
                <a:r>
                  <a:rPr lang="en-US" dirty="0"/>
                  <a:t> of the cluster</a:t>
                </a:r>
              </a:p>
              <a:p>
                <a:r>
                  <a:rPr lang="en-US" b="1" dirty="0"/>
                  <a:t>k Means Problem</a:t>
                </a:r>
                <a:r>
                  <a:rPr lang="en-US" dirty="0"/>
                  <a:t>: Minimize the average </a:t>
                </a:r>
                <a:r>
                  <a:rPr lang="en-US" i="1" dirty="0"/>
                  <a:t>distance</a:t>
                </a:r>
                <a:r>
                  <a:rPr lang="en-US" dirty="0"/>
                  <a:t> between points in the same clusters.</a:t>
                </a:r>
              </a:p>
              <a:p>
                <a:r>
                  <a:rPr lang="en-US" dirty="0"/>
                  <a:t>Formally, find colorings of the points 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</a:t>
                </a:r>
                <a:r>
                  <a:rPr lang="en-US" dirty="0"/>
                  <a:t>, …, C</a:t>
                </a:r>
                <a:r>
                  <a:rPr lang="en-US" baseline="-25000" dirty="0"/>
                  <a:t>k</a:t>
                </a:r>
                <a:r>
                  <a:rPr lang="en-US" dirty="0"/>
                  <a:t> of X which minimizes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  <a:blipFill>
                <a:blip r:embed="rId2"/>
                <a:stretch>
                  <a:fillRect l="-1086" t="-2624" r="-483" b="-1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23 - Unsupervised Learning 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756" y="5399511"/>
            <a:ext cx="29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Intracluster</a:t>
            </a:r>
            <a:r>
              <a:rPr lang="en-US" sz="24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variance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6520699" y="4180313"/>
            <a:ext cx="440872" cy="297724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33F47D-58BB-C34B-9F2D-7ADDEC2F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0"/>
            <a:ext cx="10515600" cy="1325563"/>
          </a:xfrm>
        </p:spPr>
        <p:txBody>
          <a:bodyPr/>
          <a:lstStyle/>
          <a:p>
            <a:r>
              <a:rPr lang="en-US" u="sng" dirty="0"/>
              <a:t>Nonhierarchical</a:t>
            </a:r>
            <a:r>
              <a:rPr lang="en-US" b="1" u="sng" dirty="0"/>
              <a:t> </a:t>
            </a:r>
            <a:r>
              <a:rPr lang="en-US" u="sng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1084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37559"/>
              </p:ext>
            </p:extLst>
          </p:nvPr>
        </p:nvGraphicFramePr>
        <p:xfrm>
          <a:off x="1006368" y="1813636"/>
          <a:ext cx="10607565" cy="4941361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7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61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P norms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m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“city-block” distance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m = 2, Euclidean distance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Taxicab</a:t>
                      </a:r>
                      <a:r>
                        <a:rPr lang="en-US" baseline="0" dirty="0"/>
                        <a:t> Distance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special case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Canberra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Czekanowski</a:t>
                      </a:r>
                      <a:r>
                        <a:rPr lang="en-US" dirty="0"/>
                        <a:t>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Distances for Pairs of Observations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97" y="2301763"/>
            <a:ext cx="397192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64" y="3308531"/>
            <a:ext cx="2190750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5087677"/>
            <a:ext cx="1685925" cy="514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514" y="5856692"/>
            <a:ext cx="2171700" cy="866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3422" y="2178756"/>
            <a:ext cx="10622845" cy="936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4143139"/>
            <a:ext cx="35433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3422" y="1198135"/>
            <a:ext cx="103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function that measures the distance between numeric observations is sometimes called a </a:t>
            </a:r>
            <a:r>
              <a:rPr lang="en-US" b="1" dirty="0"/>
              <a:t>metric </a:t>
            </a:r>
            <a:r>
              <a:rPr lang="en-US" dirty="0"/>
              <a:t>|| - ||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7270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B68C-2C4E-45A7-84DF-BBFBF151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Different Distance Measures Visualized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99" y="1847476"/>
            <a:ext cx="7844865" cy="3481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9035" y="5665982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Euclidean 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3929" y="566598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Manhattan Distance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8503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Distances between Two Categorical Variables via Hamming Distance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376B67-F472-42C0-9DD9-6EB44FBB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443089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think about distances between groups of categorical variables</a:t>
            </a:r>
          </a:p>
          <a:p>
            <a:r>
              <a:rPr lang="en-US" dirty="0"/>
              <a:t>Hamming Distance</a:t>
            </a:r>
          </a:p>
          <a:p>
            <a:pPr lvl="1"/>
            <a:r>
              <a:rPr lang="en-US" dirty="0"/>
              <a:t>Idea: Count the dissimilarities between groups of categorical variables or strings</a:t>
            </a:r>
          </a:p>
          <a:p>
            <a:r>
              <a:rPr lang="en-US" dirty="0"/>
              <a:t>Distance between two obs. in terms of </a:t>
            </a:r>
            <a:r>
              <a:rPr lang="en-US" b="1" dirty="0"/>
              <a:t>all</a:t>
            </a:r>
            <a:r>
              <a:rPr lang="en-US" dirty="0"/>
              <a:t> their categorical features!</a:t>
            </a:r>
          </a:p>
          <a:p>
            <a:pPr lvl="1"/>
            <a:r>
              <a:rPr lang="en-US" dirty="0"/>
              <a:t>Note in this class groups of categorical features will be represented as 0’s and 1’s since all categorical features in this class are binary</a:t>
            </a:r>
          </a:p>
          <a:p>
            <a:r>
              <a:rPr lang="en-US" dirty="0"/>
              <a:t>Examples Hamming distance between:</a:t>
            </a:r>
          </a:p>
          <a:p>
            <a:pPr lvl="1"/>
            <a:r>
              <a:rPr lang="en-US" b="1" dirty="0"/>
              <a:t>1011101</a:t>
            </a:r>
            <a:r>
              <a:rPr lang="en-US" dirty="0"/>
              <a:t> and </a:t>
            </a:r>
            <a:r>
              <a:rPr lang="en-US" b="1" dirty="0"/>
              <a:t>1001001</a:t>
            </a:r>
            <a:r>
              <a:rPr lang="en-US" dirty="0"/>
              <a:t> is 2    (Ex. Two </a:t>
            </a:r>
            <a:r>
              <a:rPr lang="en-US" dirty="0" err="1"/>
              <a:t>obs</a:t>
            </a:r>
            <a:r>
              <a:rPr lang="en-US" dirty="0"/>
              <a:t> each with 7 binary features)</a:t>
            </a:r>
          </a:p>
          <a:p>
            <a:pPr lvl="1"/>
            <a:r>
              <a:rPr lang="en-US" dirty="0"/>
              <a:t>More generally the hamming distance is just the number mismatches:</a:t>
            </a:r>
          </a:p>
          <a:p>
            <a:pPr lvl="1"/>
            <a:r>
              <a:rPr lang="en-US" b="1" dirty="0"/>
              <a:t>2173896</a:t>
            </a:r>
            <a:r>
              <a:rPr lang="en-US" dirty="0"/>
              <a:t> and </a:t>
            </a:r>
            <a:r>
              <a:rPr lang="en-US" b="1" dirty="0"/>
              <a:t>2233796</a:t>
            </a:r>
            <a:r>
              <a:rPr lang="en-US" dirty="0"/>
              <a:t> is 3  (Ex. Two </a:t>
            </a:r>
            <a:r>
              <a:rPr lang="en-US" dirty="0" err="1"/>
              <a:t>obs</a:t>
            </a:r>
            <a:r>
              <a:rPr lang="en-US" dirty="0"/>
              <a:t> each with 7 categorical features)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5058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Distances between Two Categorical Variables via Hamming Distance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52BF19-9187-4322-9540-A8633A2B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604"/>
            <a:ext cx="8211207" cy="3663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F36C4C-0698-4871-A02E-677F7257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33448"/>
            <a:ext cx="4645572" cy="799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9319" y="5763657"/>
            <a:ext cx="464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a  and y measure the dissimilarity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between the categorical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60304"/>
            <a:ext cx="2992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Aggregate Measure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95561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C26E-4E0D-4DE7-AB06-58F2117F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K-Means Method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7BFD-9DD9-4604-B147-889D99B8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303"/>
            <a:ext cx="10515600" cy="5470633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n-US" dirty="0"/>
              <a:t>: Try and find k groups so that the </a:t>
            </a:r>
            <a:r>
              <a:rPr lang="en-US" dirty="0" err="1"/>
              <a:t>eucludian</a:t>
            </a:r>
            <a:r>
              <a:rPr lang="en-US" dirty="0"/>
              <a:t> distance between points inside each is as small as possible.</a:t>
            </a:r>
          </a:p>
          <a:p>
            <a:r>
              <a:rPr lang="en-US" b="1" dirty="0"/>
              <a:t>How</a:t>
            </a:r>
            <a:r>
              <a:rPr lang="en-US" dirty="0"/>
              <a:t>: Well, assign a bunch of points random labels, then relabel when it’s obvious that doing so decreases the total distance inside the group.</a:t>
            </a:r>
          </a:p>
          <a:p>
            <a:endParaRPr lang="en-US" dirty="0"/>
          </a:p>
          <a:p>
            <a:r>
              <a:rPr lang="en-US" b="1" dirty="0"/>
              <a:t>When am I done? </a:t>
            </a:r>
            <a:r>
              <a:rPr lang="en-US" dirty="0"/>
              <a:t>When if you look at point in your data set and changing it’s label only increases the total distance between all points in the same group.</a:t>
            </a:r>
          </a:p>
          <a:p>
            <a:r>
              <a:rPr lang="en-US" b="1" dirty="0"/>
              <a:t>Is that optimal? </a:t>
            </a:r>
            <a:r>
              <a:rPr lang="en-US" dirty="0"/>
              <a:t>No! But it works pretty well in practice and it’s very difficult to find the best clustering.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5501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r>
              <a:rPr lang="en-US" u="sng" dirty="0"/>
              <a:t>K 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k Means Problem</a:t>
                </a:r>
                <a:r>
                  <a:rPr lang="en-US" dirty="0"/>
                  <a:t>: Minimize the (weighted) average distance between customers in the same clusters.</a:t>
                </a:r>
              </a:p>
              <a:p>
                <a:endParaRPr lang="en-US" dirty="0"/>
              </a:p>
              <a:p>
                <a:r>
                  <a:rPr lang="en-US" dirty="0"/>
                  <a:t>Formally, find a </a:t>
                </a:r>
                <a:r>
                  <a:rPr lang="en-US" i="1" dirty="0"/>
                  <a:t>coloring</a:t>
                </a: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</a:t>
                </a:r>
                <a:r>
                  <a:rPr lang="en-US" dirty="0"/>
                  <a:t>, …, C</a:t>
                </a:r>
                <a:r>
                  <a:rPr lang="en-US" baseline="-25000" dirty="0"/>
                  <a:t>k</a:t>
                </a:r>
                <a:r>
                  <a:rPr lang="en-US" dirty="0"/>
                  <a:t> of the observations X which minimizes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Equivalent to finding k </a:t>
                </a:r>
                <a:r>
                  <a:rPr lang="en-US" i="1" dirty="0"/>
                  <a:t>centers </a:t>
                </a: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k</a:t>
                </a:r>
                <a:r>
                  <a:rPr lang="en-US" dirty="0"/>
                  <a:t>, and assigning each point in the nearest center.</a:t>
                </a:r>
              </a:p>
              <a:p>
                <a:endParaRPr lang="en-US" i="1" dirty="0"/>
              </a:p>
              <a:p>
                <a:r>
                  <a:rPr lang="en-US" dirty="0"/>
                  <a:t>Find the besting k centers is hard (</a:t>
                </a:r>
                <a:r>
                  <a:rPr lang="en-US" b="1" dirty="0"/>
                  <a:t>NP-Hard</a:t>
                </a:r>
                <a:r>
                  <a:rPr lang="en-US" dirty="0"/>
                  <a:t>, even in the plane).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  <a:blipFill>
                <a:blip r:embed="rId2"/>
                <a:stretch>
                  <a:fillRect l="-965" t="-4082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400" y="3595820"/>
            <a:ext cx="2461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Intracluster</a:t>
            </a:r>
            <a:r>
              <a:rPr lang="en-US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variance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444343" y="2376622"/>
            <a:ext cx="440872" cy="297724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93BD48-A4ED-044F-B405-385D493F76FA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4826BB-15C0-574A-A5E1-4C59FECF9B2E}"/>
              </a:ext>
            </a:extLst>
          </p:cNvPr>
          <p:cNvSpPr txBox="1">
            <a:spLocks/>
          </p:cNvSpPr>
          <p:nvPr/>
        </p:nvSpPr>
        <p:spPr>
          <a:xfrm>
            <a:off x="698965" y="1491569"/>
            <a:ext cx="11138807" cy="469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Today</a:t>
            </a:r>
            <a:r>
              <a:rPr lang="en-US" dirty="0"/>
              <a:t>: Unsupervised Learning! </a:t>
            </a:r>
            <a:r>
              <a:rPr lang="en-US"/>
              <a:t>(Clustering)</a:t>
            </a: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Introduction to Unsupervised Learning [10 Mins]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 means approach [10 Mins]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Elbow method [10 Mins]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7937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r>
              <a:rPr lang="en-US" u="sng" dirty="0"/>
              <a:t>K Means (Lloyds)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local search heuristic to find good centers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Lloyds Algorithm</a:t>
                </a:r>
              </a:p>
              <a:p>
                <a:pPr marL="0" indent="0">
                  <a:buNone/>
                </a:pPr>
                <a:r>
                  <a:rPr lang="en-US" dirty="0"/>
                  <a:t>0.   Initialization: Randomly assign each point to a cluster C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cluster C</a:t>
                </a:r>
                <a:r>
                  <a:rPr lang="en-US" baseline="-25000" dirty="0"/>
                  <a:t>i</a:t>
                </a:r>
                <a:r>
                  <a:rPr lang="en-US" dirty="0"/>
                  <a:t>, compute the center c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Reassign each point to the nearest center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centers converge (that is, repeat until labels of points stop changing).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520"/>
                <a:ext cx="10515600" cy="4351338"/>
              </a:xfrm>
              <a:blipFill>
                <a:blip r:embed="rId2"/>
                <a:stretch>
                  <a:fillRect l="-120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2" y="1013850"/>
            <a:ext cx="5907532" cy="5488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r>
              <a:rPr lang="en-US" u="sng" dirty="0"/>
              <a:t>K Means Algorithm Example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488" y="1170432"/>
            <a:ext cx="1737360" cy="26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8376" y="1104973"/>
            <a:ext cx="1737360" cy="26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8376" y="3831971"/>
            <a:ext cx="1737360" cy="26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7488" y="3785526"/>
            <a:ext cx="1737360" cy="26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2348" y="3758093"/>
            <a:ext cx="1737360" cy="26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02" y="141127"/>
            <a:ext cx="5927198" cy="3002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 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4" y="1825625"/>
            <a:ext cx="10515600" cy="4351338"/>
          </a:xfrm>
        </p:spPr>
        <p:txBody>
          <a:bodyPr/>
          <a:lstStyle/>
          <a:p>
            <a:r>
              <a:rPr lang="en-US" u="sng" dirty="0"/>
              <a:t>Pros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Easy to describe and implement</a:t>
            </a:r>
          </a:p>
          <a:p>
            <a:pPr lvl="1"/>
            <a:r>
              <a:rPr lang="en-US" dirty="0"/>
              <a:t>Usually converges quickly</a:t>
            </a:r>
          </a:p>
          <a:p>
            <a:pPr lvl="1"/>
            <a:endParaRPr lang="en-US" dirty="0"/>
          </a:p>
          <a:p>
            <a:r>
              <a:rPr lang="en-US" u="sng" dirty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guarantee of solution quality</a:t>
            </a:r>
          </a:p>
          <a:p>
            <a:pPr lvl="1"/>
            <a:r>
              <a:rPr lang="en-US" dirty="0"/>
              <a:t>No guarantee of fast convergence</a:t>
            </a:r>
          </a:p>
          <a:p>
            <a:pPr lvl="1"/>
            <a:r>
              <a:rPr lang="en-US" dirty="0"/>
              <a:t>Bad initializations lead to bad answers</a:t>
            </a:r>
          </a:p>
          <a:p>
            <a:pPr lvl="1"/>
            <a:r>
              <a:rPr lang="en-US" dirty="0"/>
              <a:t>Only finds convex clusters</a:t>
            </a:r>
          </a:p>
          <a:p>
            <a:pPr lvl="1"/>
            <a:r>
              <a:rPr lang="en-US" dirty="0"/>
              <a:t>Need to specify 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07" y="2964116"/>
            <a:ext cx="4835206" cy="3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best k for k m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24" y="2125092"/>
            <a:ext cx="6393876" cy="40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84F77-E756-48D7-94B9-F3589FF6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Specifying the Number of Clusters (k)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F714-793A-4034-9ADB-5C5F34FB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68" y="1549947"/>
            <a:ext cx="8309608" cy="4806403"/>
          </a:xfrm>
        </p:spPr>
        <p:txBody>
          <a:bodyPr>
            <a:normAutofit/>
          </a:bodyPr>
          <a:lstStyle/>
          <a:p>
            <a:r>
              <a:rPr lang="en-US" dirty="0"/>
              <a:t>Did to choose k, which is best? Same problem as k nearest neighbors</a:t>
            </a:r>
          </a:p>
          <a:p>
            <a:endParaRPr lang="en-US" dirty="0"/>
          </a:p>
          <a:p>
            <a:r>
              <a:rPr lang="en-US" dirty="0"/>
              <a:t>Elbow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sophisticated methods</a:t>
            </a:r>
          </a:p>
          <a:p>
            <a:pPr marL="0" indent="0">
              <a:buNone/>
            </a:pPr>
            <a:r>
              <a:rPr lang="en-US" dirty="0"/>
              <a:t>exist as well (explore in project?)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4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D1EAD9-862D-4871-AA99-95874C59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25" y="4186636"/>
            <a:ext cx="7185370" cy="406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58963-4722-4663-BB38-9EE4D055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in R: Breakfast Cereal (k =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CE9F-DA83-4A2E-9629-5EAD0269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92" y="1655942"/>
            <a:ext cx="11205821" cy="4351338"/>
          </a:xfrm>
        </p:spPr>
        <p:txBody>
          <a:bodyPr/>
          <a:lstStyle/>
          <a:p>
            <a:r>
              <a:rPr lang="en-US" dirty="0"/>
              <a:t>Isolate the numeric date and scale it, then load in the package </a:t>
            </a:r>
            <a:r>
              <a:rPr lang="en-US" dirty="0" err="1"/>
              <a:t>NbClust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kmeans</a:t>
            </a:r>
            <a:r>
              <a:rPr lang="en-US" dirty="0"/>
              <a:t>()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DB0EA-2B09-4D7B-B9EF-DE421C8D6B1F}"/>
              </a:ext>
            </a:extLst>
          </p:cNvPr>
          <p:cNvSpPr/>
          <p:nvPr/>
        </p:nvSpPr>
        <p:spPr>
          <a:xfrm>
            <a:off x="4854094" y="4164479"/>
            <a:ext cx="1725382" cy="397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5C747-7F19-4686-B0CB-FC6C2B04557D}"/>
              </a:ext>
            </a:extLst>
          </p:cNvPr>
          <p:cNvSpPr txBox="1"/>
          <p:nvPr/>
        </p:nvSpPr>
        <p:spPr>
          <a:xfrm>
            <a:off x="4861382" y="4556568"/>
            <a:ext cx="1878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Standardized data to be used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9454A-F8F0-49E7-B65C-EB8A1F9A6271}"/>
              </a:ext>
            </a:extLst>
          </p:cNvPr>
          <p:cNvSpPr/>
          <p:nvPr/>
        </p:nvSpPr>
        <p:spPr>
          <a:xfrm>
            <a:off x="6831725" y="4134307"/>
            <a:ext cx="1912882" cy="42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33A36-2F5A-4937-B695-E78C7AA95965}"/>
              </a:ext>
            </a:extLst>
          </p:cNvPr>
          <p:cNvSpPr txBox="1"/>
          <p:nvPr/>
        </p:nvSpPr>
        <p:spPr>
          <a:xfrm>
            <a:off x="6900154" y="4562069"/>
            <a:ext cx="1844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Specify number of clusters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5783" y="2335296"/>
            <a:ext cx="4649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 err="1">
                <a:solidFill>
                  <a:srgbClr val="002060"/>
                </a:solidFill>
              </a:rPr>
              <a:t>cereal.std</a:t>
            </a:r>
            <a:r>
              <a:rPr lang="en-US" sz="2400" dirty="0">
                <a:solidFill>
                  <a:srgbClr val="002060"/>
                </a:solidFill>
              </a:rPr>
              <a:t> = scale(cereal[,3:10])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err="1">
                <a:solidFill>
                  <a:srgbClr val="002060"/>
                </a:solidFill>
              </a:rPr>
              <a:t>install.packages</a:t>
            </a:r>
            <a:r>
              <a:rPr lang="en-US" sz="2400" dirty="0">
                <a:solidFill>
                  <a:srgbClr val="002060"/>
                </a:solidFill>
              </a:rPr>
              <a:t>("</a:t>
            </a:r>
            <a:r>
              <a:rPr lang="en-US" sz="2400" dirty="0" err="1">
                <a:solidFill>
                  <a:srgbClr val="002060"/>
                </a:solidFill>
              </a:rPr>
              <a:t>NbClust</a:t>
            </a:r>
            <a:r>
              <a:rPr lang="en-US" sz="2400" dirty="0">
                <a:solidFill>
                  <a:srgbClr val="002060"/>
                </a:solidFill>
              </a:rPr>
              <a:t>")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library(</a:t>
            </a:r>
            <a:r>
              <a:rPr lang="en-US" sz="2400" dirty="0" err="1">
                <a:solidFill>
                  <a:srgbClr val="002060"/>
                </a:solidFill>
              </a:rPr>
              <a:t>NbClust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0B76-D067-4700-AFEE-68C27029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of K Means clustering (k = 4)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0702C3-1CE4-4165-A2DF-E37693E6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3" y="2175430"/>
            <a:ext cx="11950913" cy="3623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EBDD6-A11A-4C5F-A7E4-697D17981B9B}"/>
              </a:ext>
            </a:extLst>
          </p:cNvPr>
          <p:cNvSpPr txBox="1"/>
          <p:nvPr/>
        </p:nvSpPr>
        <p:spPr>
          <a:xfrm>
            <a:off x="5333794" y="2234016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 sizes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86AFD-97CE-41E0-A347-BAE2F1828400}"/>
              </a:ext>
            </a:extLst>
          </p:cNvPr>
          <p:cNvSpPr/>
          <p:nvPr/>
        </p:nvSpPr>
        <p:spPr>
          <a:xfrm>
            <a:off x="8597071" y="3090098"/>
            <a:ext cx="153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 means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84861-2BAE-461B-A8A0-B95427345F37}"/>
              </a:ext>
            </a:extLst>
          </p:cNvPr>
          <p:cNvSpPr/>
          <p:nvPr/>
        </p:nvSpPr>
        <p:spPr>
          <a:xfrm>
            <a:off x="8597071" y="4044021"/>
            <a:ext cx="2104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 membership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DC84A-C4CB-4A74-AE3E-1657DA8BC9B9}"/>
              </a:ext>
            </a:extLst>
          </p:cNvPr>
          <p:cNvSpPr/>
          <p:nvPr/>
        </p:nvSpPr>
        <p:spPr>
          <a:xfrm>
            <a:off x="4076241" y="2234016"/>
            <a:ext cx="1257553" cy="3693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3F1C1C-489E-4A9A-B720-2158524FA471}"/>
              </a:ext>
            </a:extLst>
          </p:cNvPr>
          <p:cNvSpPr/>
          <p:nvPr/>
        </p:nvSpPr>
        <p:spPr>
          <a:xfrm>
            <a:off x="120543" y="2622655"/>
            <a:ext cx="8285327" cy="117816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FDCDC4-9C24-4283-B299-211F0AA1E2C0}"/>
              </a:ext>
            </a:extLst>
          </p:cNvPr>
          <p:cNvSpPr/>
          <p:nvPr/>
        </p:nvSpPr>
        <p:spPr>
          <a:xfrm>
            <a:off x="120543" y="3881083"/>
            <a:ext cx="8285327" cy="5322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109204"/>
            <a:ext cx="6538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Note your results will be slightly different based on the initial randomness in the algorithm!</a:t>
            </a:r>
          </a:p>
        </p:txBody>
      </p:sp>
    </p:spTree>
    <p:extLst>
      <p:ext uri="{BB962C8B-B14F-4D97-AF65-F5344CB8AC3E}">
        <p14:creationId xmlns:p14="http://schemas.microsoft.com/office/powerpoint/2010/main" val="3967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9EF6-D248-4A5E-8799-70A93CB7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Comparing different choices of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6667-1A12-4353-BCC2-449D1CEA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3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No need to do this manually (that’s for the homework)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NbClust</a:t>
            </a:r>
            <a:r>
              <a:rPr lang="en-US" sz="2400" dirty="0"/>
              <a:t>()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3F3EB-6E1C-4A0D-A95A-396C158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443"/>
            <a:ext cx="10688678" cy="455623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3A5AF9-610D-482B-8C8F-439548983D2B}"/>
              </a:ext>
            </a:extLst>
          </p:cNvPr>
          <p:cNvSpPr/>
          <p:nvPr/>
        </p:nvSpPr>
        <p:spPr>
          <a:xfrm>
            <a:off x="683172" y="6526923"/>
            <a:ext cx="7420303" cy="26275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9459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C0DFD-3B8A-4CC9-A229-6A7B892B8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70" y="1406274"/>
            <a:ext cx="10536020" cy="5275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E0B76-D067-4700-AFEE-68C27029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of K-means clustering (k = 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BDD6-A11A-4C5F-A7E4-697D17981B9B}"/>
              </a:ext>
            </a:extLst>
          </p:cNvPr>
          <p:cNvSpPr txBox="1"/>
          <p:nvPr/>
        </p:nvSpPr>
        <p:spPr>
          <a:xfrm>
            <a:off x="7341269" y="1961028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 sizes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86AFD-97CE-41E0-A347-BAE2F1828400}"/>
              </a:ext>
            </a:extLst>
          </p:cNvPr>
          <p:cNvSpPr/>
          <p:nvPr/>
        </p:nvSpPr>
        <p:spPr>
          <a:xfrm>
            <a:off x="10376475" y="3182704"/>
            <a:ext cx="153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 means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84861-2BAE-461B-A8A0-B95427345F37}"/>
              </a:ext>
            </a:extLst>
          </p:cNvPr>
          <p:cNvSpPr/>
          <p:nvPr/>
        </p:nvSpPr>
        <p:spPr>
          <a:xfrm>
            <a:off x="10376475" y="4251860"/>
            <a:ext cx="1387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Cluster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membership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DC84A-C4CB-4A74-AE3E-1657DA8BC9B9}"/>
              </a:ext>
            </a:extLst>
          </p:cNvPr>
          <p:cNvSpPr/>
          <p:nvPr/>
        </p:nvSpPr>
        <p:spPr>
          <a:xfrm>
            <a:off x="5328746" y="1961028"/>
            <a:ext cx="2012524" cy="3693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3F1C1C-489E-4A9A-B720-2158524FA471}"/>
              </a:ext>
            </a:extLst>
          </p:cNvPr>
          <p:cNvSpPr/>
          <p:nvPr/>
        </p:nvSpPr>
        <p:spPr>
          <a:xfrm>
            <a:off x="657360" y="2472557"/>
            <a:ext cx="9638905" cy="1789627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FDCDC4-9C24-4283-B299-211F0AA1E2C0}"/>
              </a:ext>
            </a:extLst>
          </p:cNvPr>
          <p:cNvSpPr/>
          <p:nvPr/>
        </p:nvSpPr>
        <p:spPr>
          <a:xfrm>
            <a:off x="657360" y="4319216"/>
            <a:ext cx="9638905" cy="5322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751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7654-BDF6-4C59-88EE-20F60FA8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0"/>
            <a:ext cx="11282289" cy="1325563"/>
          </a:xfrm>
        </p:spPr>
        <p:txBody>
          <a:bodyPr/>
          <a:lstStyle/>
          <a:p>
            <a:r>
              <a:rPr lang="en-US" u="sng" dirty="0"/>
              <a:t>Cluster Characteristics (Unstandardized Data)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4DB48E-9392-45F0-9148-177DAE6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94" y="1952138"/>
            <a:ext cx="11857812" cy="26172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616667-1A12-4353-BCC2-449D1CEACCD0}"/>
              </a:ext>
            </a:extLst>
          </p:cNvPr>
          <p:cNvSpPr txBox="1">
            <a:spLocks/>
          </p:cNvSpPr>
          <p:nvPr/>
        </p:nvSpPr>
        <p:spPr>
          <a:xfrm>
            <a:off x="167094" y="4720911"/>
            <a:ext cx="10515600" cy="18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Aggregated information about the clusters (medians)</a:t>
            </a:r>
          </a:p>
          <a:p>
            <a:r>
              <a:rPr lang="en-US" sz="2400" dirty="0"/>
              <a:t>Cluster 1 is ”healthy” cereal</a:t>
            </a:r>
          </a:p>
          <a:p>
            <a:r>
              <a:rPr lang="en-US" sz="2400" dirty="0"/>
              <a:t>Cluster 3 is “sugary” cereal</a:t>
            </a:r>
          </a:p>
        </p:txBody>
      </p:sp>
    </p:spTree>
    <p:extLst>
      <p:ext uri="{BB962C8B-B14F-4D97-AF65-F5344CB8AC3E}">
        <p14:creationId xmlns:p14="http://schemas.microsoft.com/office/powerpoint/2010/main" val="1819912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Amazon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7"/>
            <a:ext cx="5123688" cy="4351338"/>
          </a:xfrm>
        </p:spPr>
        <p:txBody>
          <a:bodyPr/>
          <a:lstStyle/>
          <a:p>
            <a:r>
              <a:rPr lang="en-US" dirty="0"/>
              <a:t>Amazon gets orders from all around the US.</a:t>
            </a:r>
          </a:p>
          <a:p>
            <a:r>
              <a:rPr lang="en-US" dirty="0"/>
              <a:t>On the order of millions of unique customer addresses.</a:t>
            </a:r>
          </a:p>
          <a:p>
            <a:r>
              <a:rPr lang="en-US" dirty="0"/>
              <a:t>Needs to decide where to place new warehouses and distribution centers.</a:t>
            </a:r>
          </a:p>
          <a:p>
            <a:r>
              <a:rPr lang="en-US" dirty="0"/>
              <a:t>The closer warehouses are to customers, the shorter the delivery time.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826787" y="59301"/>
            <a:ext cx="4604225" cy="3320298"/>
          </a:xfrm>
          <a:prstGeom prst="rect">
            <a:avLst/>
          </a:prstGeom>
          <a:ln>
            <a:noFill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01" y="3379599"/>
            <a:ext cx="4449799" cy="30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80FE-846C-4C16-BBDE-270AC323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878879" cy="4351338"/>
          </a:xfrm>
        </p:spPr>
        <p:txBody>
          <a:bodyPr/>
          <a:lstStyle/>
          <a:p>
            <a:r>
              <a:rPr lang="en-US" dirty="0"/>
              <a:t>Cereal dataset</a:t>
            </a:r>
          </a:p>
          <a:p>
            <a:pPr lvl="1"/>
            <a:r>
              <a:rPr lang="en-US" dirty="0"/>
              <a:t>Average review data for 43 breakfast cereals in Europe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&gt; cereal = </a:t>
            </a:r>
            <a:r>
              <a:rPr lang="en-US" dirty="0" err="1">
                <a:solidFill>
                  <a:srgbClr val="002060"/>
                </a:solidFill>
              </a:rPr>
              <a:t>read.table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BreakfastCereals.txt</a:t>
            </a:r>
            <a:r>
              <a:rPr lang="en-US" dirty="0">
                <a:solidFill>
                  <a:srgbClr val="002060"/>
                </a:solidFill>
              </a:rPr>
              <a:t>", </a:t>
            </a:r>
            <a:r>
              <a:rPr lang="en-US" dirty="0" err="1">
                <a:solidFill>
                  <a:srgbClr val="002060"/>
                </a:solidFill>
              </a:rPr>
              <a:t>sep</a:t>
            </a:r>
            <a:r>
              <a:rPr lang="en-US" dirty="0">
                <a:solidFill>
                  <a:srgbClr val="002060"/>
                </a:solidFill>
              </a:rPr>
              <a:t> = "\t", header = T)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3" y="2905126"/>
            <a:ext cx="6388100" cy="3111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751FD9-03C1-B947-BAAA-05B4A9CF3A95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lecture</a:t>
            </a:r>
          </a:p>
        </p:txBody>
      </p:sp>
    </p:spTree>
    <p:extLst>
      <p:ext uri="{BB962C8B-B14F-4D97-AF65-F5344CB8AC3E}">
        <p14:creationId xmlns:p14="http://schemas.microsoft.com/office/powerpoint/2010/main" val="30479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Amazon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05463" cy="4351338"/>
          </a:xfrm>
        </p:spPr>
        <p:txBody>
          <a:bodyPr/>
          <a:lstStyle/>
          <a:p>
            <a:r>
              <a:rPr lang="en-US" i="1" dirty="0"/>
              <a:t>Input</a:t>
            </a:r>
            <a:r>
              <a:rPr lang="en-US" dirty="0"/>
              <a:t>: 100 Million (</a:t>
            </a:r>
            <a:r>
              <a:rPr lang="en-US" dirty="0" err="1"/>
              <a:t>lat</a:t>
            </a:r>
            <a:r>
              <a:rPr lang="en-US" dirty="0"/>
              <a:t>, long) pairs and the number of packages they’ve ordered (</a:t>
            </a:r>
            <a:r>
              <a:rPr lang="en-US" dirty="0" err="1"/>
              <a:t>i.e</a:t>
            </a:r>
            <a:r>
              <a:rPr lang="en-US" dirty="0"/>
              <a:t> demand).</a:t>
            </a:r>
          </a:p>
          <a:p>
            <a:r>
              <a:rPr lang="en-US" i="1" dirty="0"/>
              <a:t>Objective</a:t>
            </a:r>
            <a:r>
              <a:rPr lang="en-US" dirty="0"/>
              <a:t>: Find locations that minimize average distance from warehouse to user.</a:t>
            </a:r>
          </a:p>
          <a:p>
            <a:pPr lvl="1"/>
            <a:r>
              <a:rPr lang="en-US" dirty="0"/>
              <a:t>Distance: Can use google map </a:t>
            </a:r>
            <a:r>
              <a:rPr lang="en-US" dirty="0" err="1"/>
              <a:t>api</a:t>
            </a:r>
            <a:r>
              <a:rPr lang="en-US" dirty="0"/>
              <a:t> to estimate truck distance, but </a:t>
            </a:r>
            <a:r>
              <a:rPr lang="en-US" dirty="0" err="1"/>
              <a:t>euclidean</a:t>
            </a:r>
            <a:r>
              <a:rPr lang="en-US" dirty="0"/>
              <a:t> norm is close enough.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826787" y="59301"/>
            <a:ext cx="4604225" cy="3320298"/>
          </a:xfrm>
          <a:prstGeom prst="rect">
            <a:avLst/>
          </a:prstGeom>
          <a:ln>
            <a:noFill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01" y="3379599"/>
            <a:ext cx="4449799" cy="30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Amazon Example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23 - Unsupervised Learning 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/>
        </p:blipFill>
        <p:spPr>
          <a:xfrm>
            <a:off x="6653120" y="365125"/>
            <a:ext cx="5057822" cy="1914263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4"/>
          <a:stretch/>
        </p:blipFill>
        <p:spPr>
          <a:xfrm>
            <a:off x="6653119" y="2169716"/>
            <a:ext cx="5062631" cy="191393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5"/>
          <a:stretch/>
        </p:blipFill>
        <p:spPr>
          <a:xfrm>
            <a:off x="6653119" y="3963392"/>
            <a:ext cx="5043534" cy="191393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33265" y="1804591"/>
            <a:ext cx="2960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mbria Math" charset="0"/>
                <a:ea typeface="Cambria Math" charset="0"/>
                <a:cs typeface="Cambria Math" charset="0"/>
              </a:rPr>
              <a:t>Subsampling </a:t>
            </a:r>
            <a:r>
              <a:rPr lang="en-US" sz="2800">
                <a:latin typeface="Cambria Math" charset="0"/>
                <a:ea typeface="Cambria Math" charset="0"/>
                <a:cs typeface="Cambria Math" charset="0"/>
              </a:rPr>
              <a:t>the data</a:t>
            </a:r>
          </a:p>
          <a:p>
            <a:pPr marL="342900" indent="-342900">
              <a:buAutoNum type="arabicPeriod"/>
            </a:pPr>
            <a:endParaRPr lang="en-US" sz="280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mbria Math" charset="0"/>
                <a:ea typeface="Cambria Math" charset="0"/>
                <a:cs typeface="Cambria Math" charset="0"/>
              </a:rPr>
              <a:t>Running k means with k equal to 2000</a:t>
            </a:r>
          </a:p>
        </p:txBody>
      </p:sp>
      <p:cxnSp>
        <p:nvCxnSpPr>
          <p:cNvPr id="4" name="Curved Connector 3"/>
          <p:cNvCxnSpPr>
            <a:stCxn id="9" idx="1"/>
          </p:cNvCxnSpPr>
          <p:nvPr/>
        </p:nvCxnSpPr>
        <p:spPr>
          <a:xfrm rot="10800000" flipV="1">
            <a:off x="6394180" y="1322256"/>
            <a:ext cx="258941" cy="1436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 flipV="1">
            <a:off x="6375081" y="3530496"/>
            <a:ext cx="258941" cy="1436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Recap: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513109"/>
            <a:ext cx="10984374" cy="4351338"/>
          </a:xfrm>
        </p:spPr>
        <p:txBody>
          <a:bodyPr>
            <a:normAutofit/>
          </a:bodyPr>
          <a:lstStyle/>
          <a:p>
            <a:r>
              <a:rPr lang="en-US" b="1" dirty="0"/>
              <a:t>Supervised Learning Goal</a:t>
            </a:r>
            <a:r>
              <a:rPr lang="en-US" dirty="0"/>
              <a:t>: Figure out an output variable/class label for which we were given labeled examples (training data)</a:t>
            </a:r>
          </a:p>
          <a:p>
            <a:r>
              <a:rPr lang="en-US" b="1" dirty="0"/>
              <a:t>Input data</a:t>
            </a:r>
            <a:r>
              <a:rPr lang="en-US" dirty="0"/>
              <a:t>: </a:t>
            </a:r>
            <a:r>
              <a:rPr lang="en-US" i="1" dirty="0"/>
              <a:t>N</a:t>
            </a:r>
            <a:r>
              <a:rPr lang="en-US" dirty="0"/>
              <a:t> observations </a:t>
            </a:r>
            <a:r>
              <a:rPr lang="en-US" u="sng" dirty="0"/>
              <a:t>including</a:t>
            </a:r>
            <a:r>
              <a:rPr lang="en-US" dirty="0"/>
              <a:t> a class label for each observation</a:t>
            </a:r>
          </a:p>
          <a:p>
            <a:r>
              <a:rPr lang="en-US" dirty="0"/>
              <a:t>We saw three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Logistic Regression w/ Threshold </a:t>
            </a:r>
            <a:r>
              <a:rPr lang="mr-IN" dirty="0"/>
              <a:t>–</a:t>
            </a:r>
            <a:r>
              <a:rPr lang="en-US" dirty="0"/>
              <a:t> Try and predict the class label, 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kNN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Look at the label of k neighboring points, take the majority vote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SVM </a:t>
            </a:r>
            <a:r>
              <a:rPr lang="mr-IN" dirty="0"/>
              <a:t>–</a:t>
            </a:r>
            <a:r>
              <a:rPr lang="en-US" dirty="0"/>
              <a:t> Try and carve up the space of data into pieces w/ decision boundary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98730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754"/>
            <a:ext cx="10515600" cy="4510209"/>
          </a:xfrm>
        </p:spPr>
        <p:txBody>
          <a:bodyPr>
            <a:normAutofit/>
          </a:bodyPr>
          <a:lstStyle/>
          <a:p>
            <a:r>
              <a:rPr lang="en-US" b="1" dirty="0"/>
              <a:t>Unsupervised Learning</a:t>
            </a:r>
            <a:r>
              <a:rPr lang="en-US" dirty="0"/>
              <a:t>: There are no dependent variables, no class labels</a:t>
            </a:r>
          </a:p>
          <a:p>
            <a:r>
              <a:rPr lang="en-US" b="1" dirty="0"/>
              <a:t>Data</a:t>
            </a:r>
            <a:r>
              <a:rPr lang="en-US" dirty="0"/>
              <a:t>: </a:t>
            </a:r>
            <a:r>
              <a:rPr lang="en-US" i="1" dirty="0"/>
              <a:t>N</a:t>
            </a:r>
            <a:r>
              <a:rPr lang="en-US" dirty="0"/>
              <a:t> observations each with </a:t>
            </a:r>
            <a:r>
              <a:rPr lang="en-US" i="1" dirty="0"/>
              <a:t>p </a:t>
            </a:r>
            <a:r>
              <a:rPr lang="en-US" dirty="0"/>
              <a:t>features 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, </a:t>
            </a:r>
            <a:r>
              <a:rPr lang="mr-IN" dirty="0"/>
              <a:t>…</a:t>
            </a:r>
            <a:r>
              <a:rPr lang="en-US" dirty="0"/>
              <a:t> X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="1" dirty="0"/>
              <a:t>Goal: </a:t>
            </a:r>
            <a:r>
              <a:rPr lang="en-US" dirty="0"/>
              <a:t> Not interested in prediction, instead we want to discover interesting patterns or subgroups in the data.</a:t>
            </a:r>
          </a:p>
          <a:p>
            <a:r>
              <a:rPr lang="en-US" dirty="0"/>
              <a:t>We already saw a method that was sort of like this, PCA!</a:t>
            </a:r>
          </a:p>
          <a:p>
            <a:pPr lvl="1"/>
            <a:r>
              <a:rPr lang="en-US" dirty="0"/>
              <a:t>In PCA we attempted to reduce the data by finding linear combinations (i.e. index’s) of features that explained most of the variance.</a:t>
            </a:r>
          </a:p>
          <a:p>
            <a:pPr lvl="1"/>
            <a:r>
              <a:rPr lang="en-US" dirty="0"/>
              <a:t>Finding clusters gives us a type of “representation” of the data.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23868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Classification versus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63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Classification</a:t>
            </a:r>
            <a:r>
              <a:rPr lang="en-US" dirty="0"/>
              <a:t> (Supervised Learning) : </a:t>
            </a:r>
          </a:p>
          <a:p>
            <a:pPr lvl="1"/>
            <a:r>
              <a:rPr lang="en-US" dirty="0"/>
              <a:t>Known number of classes</a:t>
            </a:r>
          </a:p>
          <a:p>
            <a:pPr lvl="1"/>
            <a:r>
              <a:rPr lang="en-US" dirty="0"/>
              <a:t>A training set is processed to inform the algorithm, fit parameters etc.</a:t>
            </a:r>
          </a:p>
          <a:p>
            <a:pPr lvl="1"/>
            <a:r>
              <a:rPr lang="en-US" dirty="0"/>
              <a:t>Objective is to assign new observations a correct class label</a:t>
            </a:r>
          </a:p>
          <a:p>
            <a:pPr lvl="1"/>
            <a:endParaRPr lang="en-US" dirty="0"/>
          </a:p>
          <a:p>
            <a:r>
              <a:rPr lang="en-US" b="1" dirty="0"/>
              <a:t>Clustering</a:t>
            </a:r>
            <a:r>
              <a:rPr lang="en-US" dirty="0"/>
              <a:t> (Unsupervised Learning) : </a:t>
            </a:r>
          </a:p>
          <a:p>
            <a:pPr lvl="1"/>
            <a:r>
              <a:rPr lang="en-US" dirty="0"/>
              <a:t>No assumptions about number of classes</a:t>
            </a:r>
          </a:p>
          <a:p>
            <a:pPr lvl="1"/>
            <a:r>
              <a:rPr lang="en-US" dirty="0"/>
              <a:t>Data is grouped on the basis of similarities or distances (dissimilarities)</a:t>
            </a:r>
          </a:p>
          <a:p>
            <a:pPr lvl="1"/>
            <a:r>
              <a:rPr lang="en-US" dirty="0"/>
              <a:t>Objective to discover natural groupings of items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4026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75A81D-FE83-4189-8C71-3888F36E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Clustering Idea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12089-EF99-4358-8652-2211D724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56" y="1400403"/>
            <a:ext cx="7660887" cy="48811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47731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Some Examples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95" y="1184885"/>
            <a:ext cx="10690654" cy="50307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segmentation via clustering to identify similar customers/users</a:t>
            </a:r>
          </a:p>
          <a:p>
            <a:pPr lvl="1"/>
            <a:r>
              <a:rPr lang="en-US" dirty="0"/>
              <a:t>The firm can then use information about a customer’s cluster to try to understand their preferences, and what type of products or advertisements might appeal to those demographics</a:t>
            </a:r>
          </a:p>
          <a:p>
            <a:pPr lvl="1"/>
            <a:r>
              <a:rPr lang="en-US" dirty="0"/>
              <a:t>In media these can be target demographics : Middle Age Suburban Woman, Teenage Boys, Men in their late 20’s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segmentation clusters items into categories</a:t>
            </a:r>
          </a:p>
          <a:p>
            <a:pPr lvl="1"/>
            <a:r>
              <a:rPr lang="en-US" dirty="0"/>
              <a:t>The firm can then assign new products to each category/ manage each category separately</a:t>
            </a:r>
          </a:p>
          <a:p>
            <a:pPr lvl="1"/>
            <a:r>
              <a:rPr lang="en-US" dirty="0"/>
              <a:t>On Amazon: Millions of products group into clusters: Electronics, Fashion,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biology, cancer researchers cluster genes into subgroups to obtain better understanding of diseases (i.e. similar groups of genes lead to similar gene expression)</a:t>
            </a:r>
          </a:p>
          <a:p>
            <a:pPr lvl="1"/>
            <a:r>
              <a:rPr lang="en-US" dirty="0"/>
              <a:t>Similarities inside of clusters may lead to new scientific discovery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152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Other Uses for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Partitioning data</a:t>
            </a:r>
          </a:p>
          <a:p>
            <a:pPr lvl="1"/>
            <a:r>
              <a:rPr lang="en-US" dirty="0"/>
              <a:t>Market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Uncover internal data structure</a:t>
            </a:r>
          </a:p>
          <a:p>
            <a:pPr lvl="1"/>
            <a:r>
              <a:rPr lang="en-US" dirty="0"/>
              <a:t>Clustering genes as a way to identify people that might be more or less prone to a specific genetic disorder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Use clustering to identify patterns or underlying relationships in the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23 - Unsupervised Learning I</a:t>
            </a:r>
          </a:p>
        </p:txBody>
      </p:sp>
    </p:spTree>
    <p:extLst>
      <p:ext uri="{BB962C8B-B14F-4D97-AF65-F5344CB8AC3E}">
        <p14:creationId xmlns:p14="http://schemas.microsoft.com/office/powerpoint/2010/main" val="9474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1778</Words>
  <Application>Microsoft Macintosh PowerPoint</Application>
  <PresentationFormat>Widescreen</PresentationFormat>
  <Paragraphs>232</Paragraphs>
  <Slides>31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Wingdings</vt:lpstr>
      <vt:lpstr>Office Theme</vt:lpstr>
      <vt:lpstr>BUSQOM 1080 Unsupervised Learning I</vt:lpstr>
      <vt:lpstr>PowerPoint Presentation</vt:lpstr>
      <vt:lpstr>PowerPoint Presentation</vt:lpstr>
      <vt:lpstr>Recap: Supervised Learning</vt:lpstr>
      <vt:lpstr>Topic: Unsupervised Learning</vt:lpstr>
      <vt:lpstr>Classification versus Clustering</vt:lpstr>
      <vt:lpstr>Clustering Idea</vt:lpstr>
      <vt:lpstr>Some Examples of Unsupervised Learning</vt:lpstr>
      <vt:lpstr>Other Uses for Clustering</vt:lpstr>
      <vt:lpstr>Clustering Methods: An Overview</vt:lpstr>
      <vt:lpstr>Two Types of Clustering Algorithms</vt:lpstr>
      <vt:lpstr>Nonhierarchical Clustering</vt:lpstr>
      <vt:lpstr>Nonhierarchical Clustering</vt:lpstr>
      <vt:lpstr>Distances for Pairs of Observations</vt:lpstr>
      <vt:lpstr>Different Distance Measures Visualized </vt:lpstr>
      <vt:lpstr>Distances between Two Categorical Variables via Hamming Distance</vt:lpstr>
      <vt:lpstr>Distances between Two Categorical Variables via Hamming Distance</vt:lpstr>
      <vt:lpstr>K-Means Method Idea</vt:lpstr>
      <vt:lpstr>K Means Clustering</vt:lpstr>
      <vt:lpstr>K Means (Lloyds) Algorithm</vt:lpstr>
      <vt:lpstr>K Means Algorithm Example</vt:lpstr>
      <vt:lpstr>K Means Algorithm</vt:lpstr>
      <vt:lpstr>Specifying the Number of Clusters (k)</vt:lpstr>
      <vt:lpstr>Example in R: Breakfast Cereal (k = 4)</vt:lpstr>
      <vt:lpstr>Results of K Means clustering (k = 4)</vt:lpstr>
      <vt:lpstr>Comparing different choices of k</vt:lpstr>
      <vt:lpstr>Results of K-means clustering (k = 6)</vt:lpstr>
      <vt:lpstr>Cluster Characteristics (Unstandardized Data)</vt:lpstr>
      <vt:lpstr>Amazon Example</vt:lpstr>
      <vt:lpstr>Amazon Example</vt:lpstr>
      <vt:lpstr>Amazon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Logistic Regression</dc:title>
  <dc:creator>Krista</dc:creator>
  <cp:lastModifiedBy>Hamilton, Michael</cp:lastModifiedBy>
  <cp:revision>72</cp:revision>
  <dcterms:created xsi:type="dcterms:W3CDTF">2016-12-01T17:41:47Z</dcterms:created>
  <dcterms:modified xsi:type="dcterms:W3CDTF">2020-12-31T07:17:55Z</dcterms:modified>
</cp:coreProperties>
</file>