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6" r:id="rId2"/>
    <p:sldId id="277" r:id="rId3"/>
    <p:sldId id="278" r:id="rId4"/>
    <p:sldId id="319" r:id="rId5"/>
    <p:sldId id="338" r:id="rId6"/>
    <p:sldId id="316" r:id="rId7"/>
    <p:sldId id="318" r:id="rId8"/>
    <p:sldId id="307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B050D-D44E-344E-885A-327CCB956A23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47C1B-1C50-D742-86C3-D74536E5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0100-3454-074C-9A24-E4A2F66D020E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9AC8-E9E1-404E-B544-034271BC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CEE6-0877-C64F-B0B2-2906356CC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39970-2B54-234E-ACB0-33F4FDF1B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B7E-3B02-844E-81BD-3E1BBFD231EE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2292-AA1B-EC40-B6C3-18CE77D5DBB8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414F-5E86-A144-8A62-53324611BEB5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4F4-63DA-A245-9D24-FF9F142D226C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2919-6D83-044C-A4E6-5D719DB718EC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BA18-972B-BD4E-8103-318DCFE5FFAA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8A9C-CC50-2A40-9FBC-4D0897F549AA}" type="datetime1">
              <a:rPr lang="en-US" smtClean="0"/>
              <a:t>12/31/20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6BB0-76C0-E940-8E92-707790D8CFAB}" type="datetime1">
              <a:rPr lang="en-US" smtClean="0"/>
              <a:t>12/31/20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6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2D58-49EE-5847-BCD9-82D55D6674E1}" type="datetime1">
              <a:rPr lang="en-US" smtClean="0"/>
              <a:t>12/31/20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1130-C664-034D-A3EC-B5D5AA767EC6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4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9FF7-6F21-D149-9658-1767DF56F04D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D0C5-7F6A-6344-A2D8-78F34AE4F272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24 - Unsupervised Learning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4931B-43AC-2F4B-970A-B48AC0AECE9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10AD8EB-E3EA-4803-B041-CAC626CD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BUSQOM 1080</a:t>
            </a:r>
            <a:br>
              <a:rPr lang="en-US" dirty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Unsupervised Learning II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  <a:endParaRPr lang="en-US" dirty="0"/>
          </a:p>
        </p:txBody>
      </p:sp>
      <p:sp>
        <p:nvSpPr>
          <p:cNvPr id="2" name="AutoShape 4" descr="mage result for pumpki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mage result for pumpkin"/>
          <p:cNvSpPr>
            <a:spLocks noChangeAspect="1" noChangeArrowheads="1"/>
          </p:cNvSpPr>
          <p:nvPr/>
        </p:nvSpPr>
        <p:spPr bwMode="auto">
          <a:xfrm>
            <a:off x="2822749" y="3242089"/>
            <a:ext cx="118572" cy="1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0916439-BBC9-7848-A966-0AD9D595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24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11168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3D95-A345-4CA6-916E-028DFEA6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Dendrogram - A way of describing hierarchical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7A9AEE-CCCB-42DE-A7A8-78A3CB27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435" y="1690688"/>
            <a:ext cx="7591129" cy="48017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474259" y="4702879"/>
            <a:ext cx="8695765" cy="358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62887" y="4277072"/>
            <a:ext cx="273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Clustering of size 6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74259" y="3815407"/>
            <a:ext cx="8695765" cy="358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62887" y="3389600"/>
            <a:ext cx="273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Clustering of size 4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74259" y="3122910"/>
            <a:ext cx="8695765" cy="358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62887" y="2697103"/>
            <a:ext cx="2668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Clustering of size 3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74259" y="2466271"/>
            <a:ext cx="8695765" cy="358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62887" y="2040464"/>
            <a:ext cx="273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Clustering of size 2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74259" y="5360894"/>
            <a:ext cx="7417305" cy="573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35341" y="5934635"/>
            <a:ext cx="3123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 Math" charset="0"/>
                <a:ea typeface="Cambria Math" charset="0"/>
                <a:cs typeface="Cambria Math" charset="0"/>
              </a:rPr>
              <a:t>Start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: Each point is in its own cluster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E2EDE-3872-D04B-B0AC-3B4CFCD6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97435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Linkage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287"/>
            <a:ext cx="1051560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Single Linkage </a:t>
            </a:r>
            <a:r>
              <a:rPr lang="en-US" dirty="0"/>
              <a:t>– distance between 2 clusters defined as the minimum distance between one point from each cluster (nearest neighbor approach)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Complete Linkage </a:t>
            </a:r>
            <a:r>
              <a:rPr lang="en-US" dirty="0"/>
              <a:t>– distance between 2 clusters defined as the maximum distance between one point from each cluster (farthest neighbor approach)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Average Linkage </a:t>
            </a:r>
            <a:r>
              <a:rPr lang="en-US" dirty="0"/>
              <a:t>– distance between 2 clusters defined as the average of the distances between each point in one cluster to every point in the other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Centroid Linkage </a:t>
            </a:r>
            <a:r>
              <a:rPr lang="en-US" dirty="0"/>
              <a:t>– distance between 2 clusters defined as the distance between cluster centroids (average)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5978-DBEB-D148-8A9C-4BC44684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3536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2898-5EA4-44CC-8E3D-ACE1C7C2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Single Linkage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794B0-1C46-4788-86A3-653991525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498" y="2115653"/>
            <a:ext cx="5481648" cy="4470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074276"/>
            <a:ext cx="10363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Single Linkage </a:t>
            </a:r>
            <a:r>
              <a:rPr lang="en-US" sz="2400" dirty="0"/>
              <a:t>– distance between 2 clusters defined as the minimum distance between one point from each cluster (nearest neighbor approach)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A6F68-C806-4A45-950B-9E6D3A22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4999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Single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981"/>
            <a:ext cx="10515600" cy="4351338"/>
          </a:xfrm>
        </p:spPr>
        <p:txBody>
          <a:bodyPr/>
          <a:lstStyle/>
          <a:p>
            <a:r>
              <a:rPr lang="en-US" dirty="0"/>
              <a:t>Start with hypothetical distances between pairs of 5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63432"/>
            <a:ext cx="4096479" cy="197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96" y="2247532"/>
            <a:ext cx="6451600" cy="37107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31733" y="4125472"/>
            <a:ext cx="225778" cy="225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42266" y="3788761"/>
            <a:ext cx="225778" cy="225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6356" y="3496013"/>
            <a:ext cx="225778" cy="225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78222" y="4238361"/>
            <a:ext cx="880534" cy="1236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62573" y="3788761"/>
            <a:ext cx="1296183" cy="1686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8756" y="2987899"/>
            <a:ext cx="969456" cy="2487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0425" y="2504754"/>
            <a:ext cx="2267787" cy="2968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96356" y="3814519"/>
            <a:ext cx="225778" cy="225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EDED16E-9F75-DA43-BBBF-9115E874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65915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7E0B-3D21-45B8-A098-58A9D1F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Complete Linkage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AAE9D-A090-49F5-82A4-2497C1032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388" y="2174876"/>
            <a:ext cx="5596182" cy="440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199" y="1102674"/>
            <a:ext cx="99732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Complete Linkage </a:t>
            </a:r>
            <a:r>
              <a:rPr lang="en-US" sz="2400" dirty="0"/>
              <a:t>– distance between 2 clusters defined as the maximum distance between one point from each cluster (farthest neighbor approach)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39F8B-F436-F642-B307-E086D86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28602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Complete Linkage		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6602" y="1690688"/>
            <a:ext cx="6455664" cy="33016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23" y="1690688"/>
            <a:ext cx="4096479" cy="197485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118855" y="3354391"/>
            <a:ext cx="225778" cy="225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93762" y="3345589"/>
            <a:ext cx="225778" cy="22577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43042" y="3038179"/>
            <a:ext cx="225778" cy="22577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71181" y="3665538"/>
            <a:ext cx="744153" cy="876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80468" y="3038179"/>
            <a:ext cx="752897" cy="15036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8571" y="2318196"/>
            <a:ext cx="1237310" cy="22368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23207" y="1893194"/>
            <a:ext cx="2267787" cy="26618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95349" y="2409650"/>
            <a:ext cx="225778" cy="22577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/>
          <p:cNvSpPr/>
          <p:nvPr/>
        </p:nvSpPr>
        <p:spPr>
          <a:xfrm>
            <a:off x="3302187" y="2742508"/>
            <a:ext cx="218940" cy="218940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umming Junction 24"/>
          <p:cNvSpPr/>
          <p:nvPr/>
        </p:nvSpPr>
        <p:spPr>
          <a:xfrm>
            <a:off x="3749880" y="2742508"/>
            <a:ext cx="218940" cy="218940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Summing Junction 25"/>
          <p:cNvSpPr/>
          <p:nvPr/>
        </p:nvSpPr>
        <p:spPr>
          <a:xfrm>
            <a:off x="4457207" y="3361229"/>
            <a:ext cx="218940" cy="218940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Summing Junction 26"/>
          <p:cNvSpPr/>
          <p:nvPr/>
        </p:nvSpPr>
        <p:spPr>
          <a:xfrm>
            <a:off x="3302187" y="3038179"/>
            <a:ext cx="218940" cy="218940"/>
          </a:xfrm>
          <a:prstGeom prst="flowChartSummingJunctio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Summing Junction 29"/>
          <p:cNvSpPr/>
          <p:nvPr/>
        </p:nvSpPr>
        <p:spPr>
          <a:xfrm>
            <a:off x="4136722" y="3038179"/>
            <a:ext cx="218940" cy="218940"/>
          </a:xfrm>
          <a:prstGeom prst="flowChartSummingJunctio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D92C5-2ED2-2C43-94D5-34B2E0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0731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5" grpId="0" animBg="1"/>
      <p:bldP spid="25" grpId="0" animBg="1"/>
      <p:bldP spid="26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C615D4-D65A-4FAD-BB2E-9FBBEE6D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Average Linkage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734AC7-3191-4C0C-97DA-BCF70EA1A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308" y="2420471"/>
            <a:ext cx="6069214" cy="41587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042019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Average Linkage </a:t>
            </a:r>
            <a:r>
              <a:rPr lang="en-US" sz="2400"/>
              <a:t>– distance between 2 clusters defined as the average of the distances between each point in one cluster to every point in the other cluster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F9820-6912-9343-ABBE-CEFCD53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86160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Average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find most similar objects to form first cluster (UV)</a:t>
            </a:r>
          </a:p>
          <a:p>
            <a:endParaRPr lang="en-US" dirty="0"/>
          </a:p>
          <a:p>
            <a:r>
              <a:rPr lang="en-US" dirty="0"/>
              <a:t>Distances between (UV) and the other cluster W are determined by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43" y="3452496"/>
            <a:ext cx="3671347" cy="14873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EF5E-C860-3E4D-92CA-22A7D2EE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37890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BE02-13A9-4D2C-A611-29747EB8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Example: Breakfast Cereals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B689-B954-4FB0-830F-A7340787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/>
              <a:t>Consider nutritional information for 43 cereals</a:t>
            </a:r>
          </a:p>
          <a:p>
            <a:endParaRPr lang="en-US" dirty="0"/>
          </a:p>
          <a:p>
            <a:r>
              <a:rPr lang="en-US" dirty="0"/>
              <a:t>Can we group cereals based on similar nutritional info?</a:t>
            </a:r>
          </a:p>
          <a:p>
            <a:endParaRPr lang="en-US" dirty="0"/>
          </a:p>
          <a:p>
            <a:r>
              <a:rPr lang="en-US" dirty="0"/>
              <a:t>Step 1: Compute distances between individual observations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dist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56404-8488-49D3-A063-7DB955CCC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37" y="4885668"/>
            <a:ext cx="9372126" cy="4220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E79A32-5FF6-4093-8E8D-BCA6D9F31BA3}"/>
              </a:ext>
            </a:extLst>
          </p:cNvPr>
          <p:cNvSpPr/>
          <p:nvPr/>
        </p:nvSpPr>
        <p:spPr>
          <a:xfrm>
            <a:off x="3132083" y="4885668"/>
            <a:ext cx="3899338" cy="422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1423C-EF6C-4E34-87E3-19CD2A2564D1}"/>
              </a:ext>
            </a:extLst>
          </p:cNvPr>
          <p:cNvSpPr txBox="1"/>
          <p:nvPr/>
        </p:nvSpPr>
        <p:spPr>
          <a:xfrm>
            <a:off x="3499407" y="5300906"/>
            <a:ext cx="3164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Input variables you want to use for clustering as a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8E679-4CAF-4646-845B-93DC17E6A172}"/>
              </a:ext>
            </a:extLst>
          </p:cNvPr>
          <p:cNvSpPr/>
          <p:nvPr/>
        </p:nvSpPr>
        <p:spPr>
          <a:xfrm>
            <a:off x="7315200" y="4885668"/>
            <a:ext cx="3258207" cy="422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2828B-5D4B-4451-B9C1-FC7EEA1E7B2A}"/>
              </a:ext>
            </a:extLst>
          </p:cNvPr>
          <p:cNvSpPr txBox="1"/>
          <p:nvPr/>
        </p:nvSpPr>
        <p:spPr>
          <a:xfrm>
            <a:off x="7987135" y="5307724"/>
            <a:ext cx="2936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Specify method for computing distance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30FD69-7229-4942-BAF1-5E29D089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80114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9563-377C-44FC-A13F-01B2E158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Example: Single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9ED3-E491-4260-B324-404E89FB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hclust</a:t>
            </a:r>
            <a:r>
              <a:rPr lang="en-US" dirty="0"/>
              <a:t>() function to obtain cluster solutions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result to view dendrogram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865A1-356D-4D99-86C2-BFD302CC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78" y="2610835"/>
            <a:ext cx="9629444" cy="531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E2F07F-6FA8-4B57-93B0-52DCC46FB3C1}"/>
              </a:ext>
            </a:extLst>
          </p:cNvPr>
          <p:cNvSpPr/>
          <p:nvPr/>
        </p:nvSpPr>
        <p:spPr>
          <a:xfrm>
            <a:off x="4340772" y="2642901"/>
            <a:ext cx="199697" cy="422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31488-8CF4-434B-A3BA-F1DE928E6C34}"/>
              </a:ext>
            </a:extLst>
          </p:cNvPr>
          <p:cNvSpPr txBox="1"/>
          <p:nvPr/>
        </p:nvSpPr>
        <p:spPr>
          <a:xfrm>
            <a:off x="3975800" y="3083448"/>
            <a:ext cx="112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Input distance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92A99-8223-42F8-8BCB-FE4D93238A4E}"/>
              </a:ext>
            </a:extLst>
          </p:cNvPr>
          <p:cNvSpPr/>
          <p:nvPr/>
        </p:nvSpPr>
        <p:spPr>
          <a:xfrm>
            <a:off x="4730146" y="2623620"/>
            <a:ext cx="2627095" cy="42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D1D7D-8301-49AD-B2EA-73233CA5DA59}"/>
              </a:ext>
            </a:extLst>
          </p:cNvPr>
          <p:cNvSpPr txBox="1"/>
          <p:nvPr/>
        </p:nvSpPr>
        <p:spPr>
          <a:xfrm>
            <a:off x="5246305" y="3028573"/>
            <a:ext cx="2140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Specify single linkage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735EA-B386-4610-A138-A978160B2A65}"/>
              </a:ext>
            </a:extLst>
          </p:cNvPr>
          <p:cNvSpPr/>
          <p:nvPr/>
        </p:nvSpPr>
        <p:spPr>
          <a:xfrm>
            <a:off x="7576639" y="2623620"/>
            <a:ext cx="3101871" cy="42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BA09-5752-4865-B08D-22EC5BF2CC13}"/>
              </a:ext>
            </a:extLst>
          </p:cNvPr>
          <p:cNvSpPr txBox="1"/>
          <p:nvPr/>
        </p:nvSpPr>
        <p:spPr>
          <a:xfrm>
            <a:off x="7531414" y="3028573"/>
            <a:ext cx="3523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Use members argument to provide labels for observations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BC2A1-5416-42F4-A24F-9A20E690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93" y="4876038"/>
            <a:ext cx="2514545" cy="505259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20682F-24CB-8545-A62C-0E92CC97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8512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FE9E46-5121-EE4A-8B3C-682BC4310C78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Lecture Summary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80652-4901-2245-BC9D-7CEB5D097ACB}"/>
              </a:ext>
            </a:extLst>
          </p:cNvPr>
          <p:cNvSpPr txBox="1">
            <a:spLocks/>
          </p:cNvSpPr>
          <p:nvPr/>
        </p:nvSpPr>
        <p:spPr>
          <a:xfrm>
            <a:off x="698965" y="1491569"/>
            <a:ext cx="11138807" cy="469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Today</a:t>
            </a:r>
            <a:r>
              <a:rPr lang="en-US" dirty="0"/>
              <a:t>: More on Unsupervised Learning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Recap K Means[10 Mins]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Hierarchical approach [20 Mins]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79374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CEE6D-5F08-43A4-B596-E7BB9C0C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287"/>
            <a:ext cx="12192000" cy="60674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ECE909-6ACB-A94C-8087-D99D8E32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980570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0250-8940-44A7-A359-43138D03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We can make the plot look nicer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AB30F-4BB8-4739-891C-A798A56D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925"/>
            <a:ext cx="7693575" cy="4984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2192A6-EB36-456E-8588-23EE51F2680F}"/>
              </a:ext>
            </a:extLst>
          </p:cNvPr>
          <p:cNvSpPr/>
          <p:nvPr/>
        </p:nvSpPr>
        <p:spPr>
          <a:xfrm>
            <a:off x="1776247" y="2430106"/>
            <a:ext cx="1502981" cy="422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24C25-2795-4E96-A4AC-D1D1C4044F54}"/>
              </a:ext>
            </a:extLst>
          </p:cNvPr>
          <p:cNvSpPr txBox="1"/>
          <p:nvPr/>
        </p:nvSpPr>
        <p:spPr>
          <a:xfrm>
            <a:off x="1555530" y="2928527"/>
            <a:ext cx="194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Clustering 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E3327-6468-4EBA-B454-7CB764BC927A}"/>
              </a:ext>
            </a:extLst>
          </p:cNvPr>
          <p:cNvSpPr/>
          <p:nvPr/>
        </p:nvSpPr>
        <p:spPr>
          <a:xfrm>
            <a:off x="3512344" y="2423925"/>
            <a:ext cx="3266828" cy="42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C2F7D-E4E1-4F78-8890-44F81562F7B9}"/>
              </a:ext>
            </a:extLst>
          </p:cNvPr>
          <p:cNvSpPr txBox="1"/>
          <p:nvPr/>
        </p:nvSpPr>
        <p:spPr>
          <a:xfrm>
            <a:off x="4075429" y="2922346"/>
            <a:ext cx="2140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Use labels instead of row numbers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C95D9-1FB7-4192-8F46-683401DC8F85}"/>
              </a:ext>
            </a:extLst>
          </p:cNvPr>
          <p:cNvSpPr/>
          <p:nvPr/>
        </p:nvSpPr>
        <p:spPr>
          <a:xfrm>
            <a:off x="7012289" y="2423925"/>
            <a:ext cx="1269864" cy="42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F51CA-DA1C-4ED7-BA3E-739203EDE864}"/>
              </a:ext>
            </a:extLst>
          </p:cNvPr>
          <p:cNvSpPr txBox="1"/>
          <p:nvPr/>
        </p:nvSpPr>
        <p:spPr>
          <a:xfrm>
            <a:off x="6911304" y="2883687"/>
            <a:ext cx="2337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Allow labels to hang below 0 on y-axis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DE023-A797-E741-93AE-9A0AE0AA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45969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DF441F-A307-4B2A-8BAD-0AEDF31F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287"/>
            <a:ext cx="12192000" cy="60674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FF23A-317B-F54F-8D6C-A926CB75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27533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D9BD-8EDD-421D-9A7D-C6420C66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many clusters should we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86CA-9D1A-4212-966F-DE331804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NbClust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library(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NbClust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624D3-56DA-4E8E-9894-530388F9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0755"/>
            <a:ext cx="12192000" cy="2964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E23977-C10A-4D39-A2E9-F2169D596C59}"/>
              </a:ext>
            </a:extLst>
          </p:cNvPr>
          <p:cNvSpPr/>
          <p:nvPr/>
        </p:nvSpPr>
        <p:spPr>
          <a:xfrm>
            <a:off x="2701156" y="3197227"/>
            <a:ext cx="1502981" cy="422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C076F-22CB-4018-9A4C-7B4CFE51CF4A}"/>
              </a:ext>
            </a:extLst>
          </p:cNvPr>
          <p:cNvSpPr txBox="1"/>
          <p:nvPr/>
        </p:nvSpPr>
        <p:spPr>
          <a:xfrm>
            <a:off x="2852243" y="3577244"/>
            <a:ext cx="1692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Data to be clustered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3E40D1-0CB8-4F97-9215-5BA5F4FD6067}"/>
              </a:ext>
            </a:extLst>
          </p:cNvPr>
          <p:cNvSpPr/>
          <p:nvPr/>
        </p:nvSpPr>
        <p:spPr>
          <a:xfrm>
            <a:off x="4433679" y="3215118"/>
            <a:ext cx="2587231" cy="404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1CD24-6C73-4FBA-9683-B2171F9A6A94}"/>
              </a:ext>
            </a:extLst>
          </p:cNvPr>
          <p:cNvSpPr txBox="1"/>
          <p:nvPr/>
        </p:nvSpPr>
        <p:spPr>
          <a:xfrm>
            <a:off x="4813965" y="3614733"/>
            <a:ext cx="214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Distance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E2132-782D-4B37-87DE-7C7E90B98B36}"/>
              </a:ext>
            </a:extLst>
          </p:cNvPr>
          <p:cNvSpPr/>
          <p:nvPr/>
        </p:nvSpPr>
        <p:spPr>
          <a:xfrm>
            <a:off x="7224177" y="3186971"/>
            <a:ext cx="2619895" cy="42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D407C-2E61-4012-922E-916F10BA0B3F}"/>
              </a:ext>
            </a:extLst>
          </p:cNvPr>
          <p:cNvSpPr txBox="1"/>
          <p:nvPr/>
        </p:nvSpPr>
        <p:spPr>
          <a:xfrm>
            <a:off x="7332081" y="3614733"/>
            <a:ext cx="2337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Specify min and max numbers of clusters to consider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04ADB-C659-4BDE-A595-741C5BBCA467}"/>
              </a:ext>
            </a:extLst>
          </p:cNvPr>
          <p:cNvSpPr/>
          <p:nvPr/>
        </p:nvSpPr>
        <p:spPr>
          <a:xfrm>
            <a:off x="10047340" y="3186971"/>
            <a:ext cx="1987006" cy="42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6BB11-5386-4662-8FFF-C900E46FB985}"/>
              </a:ext>
            </a:extLst>
          </p:cNvPr>
          <p:cNvSpPr txBox="1"/>
          <p:nvPr/>
        </p:nvSpPr>
        <p:spPr>
          <a:xfrm>
            <a:off x="9981051" y="3628049"/>
            <a:ext cx="233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Clustering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56721-681A-8B49-93A3-A0C50F96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9210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11B-1CC6-4D60-A4C9-BD897461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5 Clusters suggested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F3B8E0-A9D7-4E68-A2D6-32B3AE786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544" y="1888687"/>
            <a:ext cx="10780911" cy="487539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3CB784-DB26-45E5-9E17-65C4BC7960A9}"/>
              </a:ext>
            </a:extLst>
          </p:cNvPr>
          <p:cNvSpPr/>
          <p:nvPr/>
        </p:nvSpPr>
        <p:spPr>
          <a:xfrm>
            <a:off x="705544" y="5906814"/>
            <a:ext cx="7103642" cy="3888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6F294-1CF9-144C-BA85-E1B73606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80314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B7B5-9FF6-4C3C-8A8A-8F88FE5A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2062"/>
            <a:ext cx="10515600" cy="1325563"/>
          </a:xfrm>
        </p:spPr>
        <p:txBody>
          <a:bodyPr/>
          <a:lstStyle/>
          <a:p>
            <a:r>
              <a:rPr lang="en-US" u="sng" dirty="0"/>
              <a:t>Plots from </a:t>
            </a:r>
            <a:r>
              <a:rPr lang="en-US" u="sng" dirty="0" err="1"/>
              <a:t>NbClust</a:t>
            </a:r>
            <a:r>
              <a:rPr lang="en-US" u="sng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B6403D-E66C-4205-B261-23E790B81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18" y="1204610"/>
            <a:ext cx="10692163" cy="54910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2A63-8E5A-3B43-8443-616B2718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1719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D5FBCC8-9B7C-475D-9BB8-72F6EEBC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2" y="2617451"/>
            <a:ext cx="7225249" cy="990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C9B568-AB36-4238-9DFA-545B6917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Let’s visualize 5 clusters on </a:t>
            </a:r>
            <a:r>
              <a:rPr lang="en-US" u="sng" dirty="0" err="1"/>
              <a:t>dendogram</a:t>
            </a:r>
            <a:endParaRPr lang="en-US" u="sn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53C5FB1-DCD6-4C93-9D3C-6719CABE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rect.hclust</a:t>
            </a:r>
            <a:r>
              <a:rPr lang="en-US" dirty="0"/>
              <a:t>()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56B67-46D7-477F-B252-ABE4110564AF}"/>
              </a:ext>
            </a:extLst>
          </p:cNvPr>
          <p:cNvSpPr/>
          <p:nvPr/>
        </p:nvSpPr>
        <p:spPr>
          <a:xfrm>
            <a:off x="966949" y="2587878"/>
            <a:ext cx="7294182" cy="422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B4C4F-92A8-481B-A266-00237F2FBDF5}"/>
              </a:ext>
            </a:extLst>
          </p:cNvPr>
          <p:cNvSpPr txBox="1"/>
          <p:nvPr/>
        </p:nvSpPr>
        <p:spPr>
          <a:xfrm>
            <a:off x="8408631" y="2609825"/>
            <a:ext cx="283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Previous plot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6FAFD-3F17-432D-8DC8-204EC08708FF}"/>
              </a:ext>
            </a:extLst>
          </p:cNvPr>
          <p:cNvSpPr/>
          <p:nvPr/>
        </p:nvSpPr>
        <p:spPr>
          <a:xfrm>
            <a:off x="2993763" y="3220713"/>
            <a:ext cx="1452114" cy="3874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B0B28-7679-4A7B-BF37-FD017EFA836A}"/>
              </a:ext>
            </a:extLst>
          </p:cNvPr>
          <p:cNvSpPr txBox="1"/>
          <p:nvPr/>
        </p:nvSpPr>
        <p:spPr>
          <a:xfrm>
            <a:off x="3137302" y="3696714"/>
            <a:ext cx="173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Clustering 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9628B-EC05-4AF9-A2CB-4EA100055E5F}"/>
              </a:ext>
            </a:extLst>
          </p:cNvPr>
          <p:cNvSpPr/>
          <p:nvPr/>
        </p:nvSpPr>
        <p:spPr>
          <a:xfrm>
            <a:off x="4719145" y="3190541"/>
            <a:ext cx="794646" cy="42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7A146-5F26-4C06-9B36-37D33E73B5BA}"/>
              </a:ext>
            </a:extLst>
          </p:cNvPr>
          <p:cNvSpPr txBox="1"/>
          <p:nvPr/>
        </p:nvSpPr>
        <p:spPr>
          <a:xfrm>
            <a:off x="4648506" y="3663452"/>
            <a:ext cx="171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Number of clusters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C3F97-8ED4-D841-9E11-9F1A9B1F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3874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EA862F-917E-4E3E-A925-5673297C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287"/>
            <a:ext cx="12192000" cy="60674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57DA23-59F3-4E4A-8BF0-D73E8B3B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2106733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99A3-8BC5-4534-9046-CB287707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Potential Problem: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8D35-4CD1-4073-A783-54D63E9FE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/>
          <a:lstStyle/>
          <a:p>
            <a:r>
              <a:rPr lang="en-US" dirty="0"/>
              <a:t>Differences in scales of variables means some variables carry more weight i.e. closeness in one variable is more important than another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fix though, just by standardizing the data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4EE02-CE0E-4FBA-AD41-2ECF34C5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91" y="3095578"/>
            <a:ext cx="10515600" cy="1292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78764E-6614-463B-A38B-DF858596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09" y="5350258"/>
            <a:ext cx="5781564" cy="3778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7595A-0969-8D43-9B97-25EE9E40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52907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A717-F76C-4C1E-9E29-7C687BED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Clustering with Standardized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F21548-92E7-4594-8378-522D8CD7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21" y="1541845"/>
            <a:ext cx="11274795" cy="51665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8F7977-CE2B-4D18-9BCA-FC65FFBBBA3C}"/>
              </a:ext>
            </a:extLst>
          </p:cNvPr>
          <p:cNvSpPr/>
          <p:nvPr/>
        </p:nvSpPr>
        <p:spPr>
          <a:xfrm>
            <a:off x="630620" y="5791200"/>
            <a:ext cx="7420303" cy="3783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5F8E5-AE8D-F041-B4B5-EFC7BA57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52073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80FE-846C-4C16-BBDE-270AC323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878879" cy="4351338"/>
          </a:xfrm>
        </p:spPr>
        <p:txBody>
          <a:bodyPr/>
          <a:lstStyle/>
          <a:p>
            <a:r>
              <a:rPr lang="en-US" dirty="0"/>
              <a:t>Cereal dataset</a:t>
            </a:r>
          </a:p>
          <a:p>
            <a:pPr lvl="1"/>
            <a:r>
              <a:rPr lang="en-US" dirty="0"/>
              <a:t>Average review data for 43 breakfast cereals in Europe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cereal = </a:t>
            </a:r>
            <a:r>
              <a:rPr lang="en-US" dirty="0" err="1">
                <a:solidFill>
                  <a:srgbClr val="002060"/>
                </a:solidFill>
              </a:rPr>
              <a:t>read.table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BreakfastCereals.txt</a:t>
            </a:r>
            <a:r>
              <a:rPr lang="en-US" dirty="0">
                <a:solidFill>
                  <a:srgbClr val="002060"/>
                </a:solidFill>
              </a:rPr>
              <a:t>", </a:t>
            </a:r>
            <a:r>
              <a:rPr lang="en-US" dirty="0" err="1">
                <a:solidFill>
                  <a:srgbClr val="002060"/>
                </a:solidFill>
              </a:rPr>
              <a:t>sep</a:t>
            </a:r>
            <a:r>
              <a:rPr lang="en-US" dirty="0">
                <a:solidFill>
                  <a:srgbClr val="002060"/>
                </a:solidFill>
              </a:rPr>
              <a:t> = "\t", header = T)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33" y="2905126"/>
            <a:ext cx="6388100" cy="3111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6EA069-EC8B-CA4B-A22D-991477D40236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 for lecture</a:t>
            </a:r>
          </a:p>
        </p:txBody>
      </p:sp>
    </p:spTree>
    <p:extLst>
      <p:ext uri="{BB962C8B-B14F-4D97-AF65-F5344CB8AC3E}">
        <p14:creationId xmlns:p14="http://schemas.microsoft.com/office/powerpoint/2010/main" val="30479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BC5B1F-0DD5-4A58-9EE9-6B582674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287"/>
            <a:ext cx="12192000" cy="60674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41828D-9F75-A545-8AA5-1101272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77567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156E-C7F2-43BC-83E5-65FF80A1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Final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5BA0-12A5-439D-AFC4-2241338B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04" y="1249429"/>
            <a:ext cx="105156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cutree</a:t>
            </a:r>
            <a:r>
              <a:rPr lang="en-US" dirty="0"/>
              <a:t>()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Aggregate data based on final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4A269-3F9F-45EE-B55E-E2E67DF0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30" y="1849394"/>
            <a:ext cx="11803774" cy="11884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540F6E-2B55-4FC0-9A97-B2E66F436728}"/>
              </a:ext>
            </a:extLst>
          </p:cNvPr>
          <p:cNvSpPr/>
          <p:nvPr/>
        </p:nvSpPr>
        <p:spPr>
          <a:xfrm>
            <a:off x="3791100" y="1839153"/>
            <a:ext cx="1356521" cy="411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A8703-78A8-4508-AC5E-6A37409EB2B5}"/>
              </a:ext>
            </a:extLst>
          </p:cNvPr>
          <p:cNvSpPr txBox="1"/>
          <p:nvPr/>
        </p:nvSpPr>
        <p:spPr>
          <a:xfrm>
            <a:off x="3436835" y="2243556"/>
            <a:ext cx="290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Clustering 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6A43E-9205-417D-B0BE-8C572DE5F55B}"/>
              </a:ext>
            </a:extLst>
          </p:cNvPr>
          <p:cNvSpPr/>
          <p:nvPr/>
        </p:nvSpPr>
        <p:spPr>
          <a:xfrm>
            <a:off x="5351458" y="1834356"/>
            <a:ext cx="700053" cy="42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F6F1C-B711-436C-A2B8-CCDF42865EED}"/>
              </a:ext>
            </a:extLst>
          </p:cNvPr>
          <p:cNvSpPr txBox="1"/>
          <p:nvPr/>
        </p:nvSpPr>
        <p:spPr>
          <a:xfrm>
            <a:off x="5268949" y="2243556"/>
            <a:ext cx="249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Number of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B7394C-88A1-422B-90F1-C18305C4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30" y="3918840"/>
            <a:ext cx="10743309" cy="1681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DBBB7-5F59-4813-A284-198C5C183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79" y="3866464"/>
            <a:ext cx="10708609" cy="1786677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6059352-8816-EE49-BD0C-42DC6DFF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655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561B-96A7-401B-A259-361D3FC8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do other hierarchical methods compare?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E3F9-D701-4389-AA30-485A0FF4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Linkage: 4 clusters</a:t>
            </a:r>
          </a:p>
          <a:p>
            <a:pPr lvl="1"/>
            <a:r>
              <a:rPr lang="en-US" dirty="0"/>
              <a:t>Same number but different clusters than single linkage</a:t>
            </a:r>
          </a:p>
          <a:p>
            <a:pPr lvl="1"/>
            <a:endParaRPr lang="en-US" dirty="0"/>
          </a:p>
          <a:p>
            <a:r>
              <a:rPr lang="en-US" dirty="0"/>
              <a:t>Average Linkage: 6 clusters</a:t>
            </a:r>
          </a:p>
          <a:p>
            <a:pPr lvl="1"/>
            <a:r>
              <a:rPr lang="en-US" dirty="0"/>
              <a:t>Largest cluster from single linkage split into 3 groups </a:t>
            </a:r>
          </a:p>
          <a:p>
            <a:pPr lvl="1"/>
            <a:endParaRPr lang="en-US" dirty="0"/>
          </a:p>
          <a:p>
            <a:r>
              <a:rPr lang="en-US" dirty="0"/>
              <a:t>Centroid Linkage: 4 clusters</a:t>
            </a:r>
          </a:p>
          <a:p>
            <a:pPr lvl="1"/>
            <a:r>
              <a:rPr lang="en-US" dirty="0"/>
              <a:t>In this case, same result as single linkage (</a:t>
            </a:r>
            <a:r>
              <a:rPr lang="en-US"/>
              <a:t>not always)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3210F-27F3-5443-882F-DFE357DA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68114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Recap: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Unsupervised Learning</a:t>
            </a:r>
            <a:r>
              <a:rPr lang="en-US" dirty="0"/>
              <a:t>: There are no dependent variables, no class labels. </a:t>
            </a:r>
          </a:p>
          <a:p>
            <a:endParaRPr lang="en-US" dirty="0"/>
          </a:p>
          <a:p>
            <a:r>
              <a:rPr lang="en-US" b="1" dirty="0"/>
              <a:t>Data</a:t>
            </a:r>
            <a:r>
              <a:rPr lang="en-US" dirty="0"/>
              <a:t>: </a:t>
            </a:r>
            <a:r>
              <a:rPr lang="en-US" i="1" dirty="0"/>
              <a:t>N</a:t>
            </a:r>
            <a:r>
              <a:rPr lang="en-US" dirty="0"/>
              <a:t> observations each with </a:t>
            </a:r>
            <a:r>
              <a:rPr lang="en-US" i="1" dirty="0"/>
              <a:t>p </a:t>
            </a:r>
            <a:r>
              <a:rPr lang="en-US" dirty="0"/>
              <a:t>features X</a:t>
            </a:r>
            <a:r>
              <a:rPr lang="en-US" baseline="-25000" dirty="0"/>
              <a:t>1,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, </a:t>
            </a:r>
            <a:r>
              <a:rPr lang="mr-IN" dirty="0"/>
              <a:t>…</a:t>
            </a:r>
            <a:r>
              <a:rPr lang="en-US" dirty="0"/>
              <a:t> X</a:t>
            </a:r>
            <a:r>
              <a:rPr lang="en-US" baseline="-25000" dirty="0"/>
              <a:t>N</a:t>
            </a:r>
            <a:endParaRPr lang="en-US" i="1" dirty="0"/>
          </a:p>
          <a:p>
            <a:endParaRPr lang="en-US" dirty="0"/>
          </a:p>
          <a:p>
            <a:r>
              <a:rPr lang="en-US" b="1" dirty="0"/>
              <a:t>Goal: </a:t>
            </a:r>
            <a:r>
              <a:rPr lang="en-US" dirty="0"/>
              <a:t> Not interested in prediction, instead we want to discover interesting patterns or subgroups in the data.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123868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2286734"/>
            <a:ext cx="8181975" cy="4159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40"/>
            <a:ext cx="10515600" cy="1325563"/>
          </a:xfrm>
        </p:spPr>
        <p:txBody>
          <a:bodyPr/>
          <a:lstStyle/>
          <a:p>
            <a:r>
              <a:rPr lang="en-US" u="sng" dirty="0"/>
              <a:t>Clustering (Introduction)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24 - Unsupervised Learning II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838200" y="1433513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latin typeface="Cambria Math" charset="0"/>
                  </a:rPr>
                  <a:t>Input</a:t>
                </a:r>
                <a:r>
                  <a:rPr lang="en-US" dirty="0">
                    <a:latin typeface="Cambria Math" charset="0"/>
                  </a:rPr>
                  <a:t>: A set of N points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𝑋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baseline="30000" dirty="0">
                    <a:latin typeface="Cambria Math" charset="0"/>
                  </a:rPr>
                  <a:t>  </a:t>
                </a:r>
                <a:r>
                  <a:rPr lang="en-US" dirty="0">
                    <a:latin typeface="Cambria Math" charset="0"/>
                  </a:rPr>
                  <a:t> (</a:t>
                </a:r>
                <a:r>
                  <a:rPr lang="en-US" dirty="0" err="1">
                    <a:latin typeface="Cambria Math" charset="0"/>
                  </a:rPr>
                  <a:t>R</a:t>
                </a:r>
                <a:r>
                  <a:rPr lang="en-US" baseline="30000" dirty="0" err="1">
                    <a:latin typeface="Cambria Math" charset="0"/>
                  </a:rPr>
                  <a:t>p</a:t>
                </a:r>
                <a:r>
                  <a:rPr lang="en-US" baseline="30000" dirty="0">
                    <a:latin typeface="Cambria Math" charset="0"/>
                  </a:rPr>
                  <a:t> </a:t>
                </a:r>
                <a:r>
                  <a:rPr lang="en-US" dirty="0">
                    <a:latin typeface="Cambria Math" charset="0"/>
                  </a:rPr>
                  <a:t>) and a positive integer k</a:t>
                </a:r>
              </a:p>
              <a:p>
                <a:r>
                  <a:rPr lang="en-US" b="1" dirty="0">
                    <a:latin typeface="Cambria Math" charset="0"/>
                  </a:rPr>
                  <a:t>Objective</a:t>
                </a:r>
                <a:r>
                  <a:rPr lang="en-US" dirty="0">
                    <a:latin typeface="Cambria Math" charset="0"/>
                  </a:rPr>
                  <a:t>: Assign each point to a cluster C</a:t>
                </a:r>
                <a:r>
                  <a:rPr lang="en-US" baseline="-25000" dirty="0">
                    <a:latin typeface="Cambria Math" charset="0"/>
                  </a:rPr>
                  <a:t>1</a:t>
                </a:r>
                <a:r>
                  <a:rPr lang="en-US" dirty="0">
                    <a:latin typeface="Cambria Math" charset="0"/>
                  </a:rPr>
                  <a:t>, C</a:t>
                </a:r>
                <a:r>
                  <a:rPr lang="en-US" baseline="-25000" dirty="0">
                    <a:latin typeface="Cambria Math" charset="0"/>
                  </a:rPr>
                  <a:t>2</a:t>
                </a:r>
                <a:r>
                  <a:rPr lang="en-US" dirty="0">
                    <a:latin typeface="Cambria Math" charset="0"/>
                  </a:rPr>
                  <a:t>, …, </a:t>
                </a:r>
                <a:r>
                  <a:rPr lang="en-US" dirty="0" err="1">
                    <a:latin typeface="Cambria Math" charset="0"/>
                  </a:rPr>
                  <a:t>C</a:t>
                </a:r>
                <a:r>
                  <a:rPr lang="en-US" baseline="-25000" dirty="0" err="1">
                    <a:latin typeface="Cambria Math" charset="0"/>
                  </a:rPr>
                  <a:t>k</a:t>
                </a:r>
                <a:endParaRPr lang="en-US" dirty="0">
                  <a:latin typeface="Cambria Math" charset="0"/>
                </a:endParaRPr>
              </a:p>
              <a:p>
                <a:endParaRPr lang="en-US" baseline="30000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513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998464" y="2457450"/>
            <a:ext cx="4188523" cy="3898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/>
          <a:lstStyle/>
          <a:p>
            <a:r>
              <a:rPr lang="en-US" u="sng" dirty="0"/>
              <a:t>K Means (Lloyds)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952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Simple local search heuristic to find good centers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Lloyds Algorithm</a:t>
                </a:r>
              </a:p>
              <a:p>
                <a:pPr marL="0" indent="0">
                  <a:buNone/>
                </a:pPr>
                <a:r>
                  <a:rPr lang="en-US" dirty="0"/>
                  <a:t>0.   Initialization: Randomly assign each point to a cluster C</a:t>
                </a:r>
                <a:r>
                  <a:rPr lang="en-US" baseline="-25000" dirty="0"/>
                  <a:t>i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cluster C</a:t>
                </a:r>
                <a:r>
                  <a:rPr lang="en-US" baseline="-25000" dirty="0"/>
                  <a:t>i</a:t>
                </a:r>
                <a:r>
                  <a:rPr lang="en-US" dirty="0"/>
                  <a:t>, compute the center c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Reassign each point to the nearest center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until centers converge (that is, repeat until labels of points stop changing).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9520"/>
                <a:ext cx="10515600" cy="4351338"/>
              </a:xfrm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24 - Unsupervised Learning II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15" y="3309525"/>
            <a:ext cx="5927198" cy="3002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4" y="1825625"/>
            <a:ext cx="10515600" cy="4351338"/>
          </a:xfrm>
        </p:spPr>
        <p:txBody>
          <a:bodyPr/>
          <a:lstStyle/>
          <a:p>
            <a:r>
              <a:rPr lang="en-US" dirty="0"/>
              <a:t>Pros: </a:t>
            </a:r>
          </a:p>
          <a:p>
            <a:pPr lvl="1"/>
            <a:r>
              <a:rPr lang="en-US" dirty="0"/>
              <a:t>Easy to describe and implement</a:t>
            </a:r>
          </a:p>
          <a:p>
            <a:pPr lvl="1"/>
            <a:r>
              <a:rPr lang="en-US" dirty="0"/>
              <a:t>Usually converges quickly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 guarantee of solution quality</a:t>
            </a:r>
          </a:p>
          <a:p>
            <a:pPr lvl="1"/>
            <a:r>
              <a:rPr lang="en-US" dirty="0"/>
              <a:t>No guarantee of fast convergence</a:t>
            </a:r>
          </a:p>
          <a:p>
            <a:pPr lvl="1"/>
            <a:r>
              <a:rPr lang="en-US" dirty="0"/>
              <a:t>Bad initializations lead to bad answers</a:t>
            </a:r>
          </a:p>
          <a:p>
            <a:pPr lvl="1"/>
            <a:r>
              <a:rPr lang="en-US" dirty="0"/>
              <a:t>Only finds convex clusters</a:t>
            </a:r>
          </a:p>
          <a:p>
            <a:pPr lvl="1"/>
            <a:r>
              <a:rPr lang="en-US" b="1" dirty="0"/>
              <a:t>Need to specify 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24 - Unsupervised Learning II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07" y="-7391"/>
            <a:ext cx="4835206" cy="33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BBD8-3BAF-4DDB-AD14-BA47800A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Two Types of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A4FA-55EA-4F04-870C-AEEB55CC6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3592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Hierarchical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Agglomerative</a:t>
            </a:r>
            <a:r>
              <a:rPr lang="en-US" dirty="0"/>
              <a:t> algorithm begins with </a:t>
            </a:r>
            <a:r>
              <a:rPr lang="en-US" i="1" dirty="0"/>
              <a:t>N </a:t>
            </a:r>
            <a:r>
              <a:rPr lang="en-US" dirty="0"/>
              <a:t>clusters and starts merging sequentially with similar clusters until a single cluster is formed.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Divisive</a:t>
            </a:r>
            <a:r>
              <a:rPr lang="en-US" dirty="0"/>
              <a:t> algorithm first starts with one single cluster and then divides into multiple clusters based on dissimilarities.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4E6A-6F35-4785-BC58-6D6427F1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311" y="1603592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Nonhierarchical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Clusters are initially formed based on specified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Assigns records to each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and computationally less expensive, so it is the preferred method for very large data sets.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7741" y="1964725"/>
            <a:ext cx="5622324" cy="1865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Hierarchical Clustering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444"/>
          </a:xfrm>
        </p:spPr>
        <p:txBody>
          <a:bodyPr>
            <a:normAutofit/>
          </a:bodyPr>
          <a:lstStyle/>
          <a:p>
            <a:r>
              <a:rPr lang="en-US" dirty="0"/>
              <a:t>Agglomerative hierarchical methods: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individual objects (as many clusters as objects)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Group most similar objects 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 similarity decreases, all subgroups are merged to form single cluster</a:t>
            </a:r>
          </a:p>
          <a:p>
            <a:r>
              <a:rPr lang="en-US" dirty="0"/>
              <a:t>Divisive hierarchical methods: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two subgroups (dissimilar)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Divide subgroups further into dissimilar subgroups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Eventually, each object forms its own group</a:t>
            </a:r>
          </a:p>
          <a:p>
            <a:r>
              <a:rPr lang="en-US" dirty="0"/>
              <a:t>Display results in a dendrogram to illustrate mergers or divisions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A89D-14CB-C348-AFA6-E43CF7CD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24 - Unsupervised Learning II</a:t>
            </a:r>
          </a:p>
        </p:txBody>
      </p:sp>
    </p:spTree>
    <p:extLst>
      <p:ext uri="{BB962C8B-B14F-4D97-AF65-F5344CB8AC3E}">
        <p14:creationId xmlns:p14="http://schemas.microsoft.com/office/powerpoint/2010/main" val="8164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1126</Words>
  <Application>Microsoft Macintosh PowerPoint</Application>
  <PresentationFormat>Widescreen</PresentationFormat>
  <Paragraphs>181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Courier New</vt:lpstr>
      <vt:lpstr>Wingdings</vt:lpstr>
      <vt:lpstr>Office Theme</vt:lpstr>
      <vt:lpstr>BUSQOM 1080 Unsupervised Learning II</vt:lpstr>
      <vt:lpstr>PowerPoint Presentation</vt:lpstr>
      <vt:lpstr>PowerPoint Presentation</vt:lpstr>
      <vt:lpstr>Recap: Unsupervised Learning</vt:lpstr>
      <vt:lpstr>Clustering (Introduction)</vt:lpstr>
      <vt:lpstr>K Means (Lloyds) Algorithm</vt:lpstr>
      <vt:lpstr>K Means Algorithm</vt:lpstr>
      <vt:lpstr>Two Types of Clustering Algorithms</vt:lpstr>
      <vt:lpstr>Hierarchical Clustering Methods</vt:lpstr>
      <vt:lpstr>Dendrogram - A way of describing hierarchical clustering</vt:lpstr>
      <vt:lpstr>Linkage Methods</vt:lpstr>
      <vt:lpstr>Single Linkage</vt:lpstr>
      <vt:lpstr>Single Linkage</vt:lpstr>
      <vt:lpstr>Complete Linkage</vt:lpstr>
      <vt:lpstr>Complete Linkage  </vt:lpstr>
      <vt:lpstr>Average Linkage</vt:lpstr>
      <vt:lpstr>Average Linkage</vt:lpstr>
      <vt:lpstr>Example: Breakfast Cereals</vt:lpstr>
      <vt:lpstr>Example: Single Linkage</vt:lpstr>
      <vt:lpstr>PowerPoint Presentation</vt:lpstr>
      <vt:lpstr>We can make the plot look nicer</vt:lpstr>
      <vt:lpstr>PowerPoint Presentation</vt:lpstr>
      <vt:lpstr>How many clusters should we choose?</vt:lpstr>
      <vt:lpstr>5 Clusters suggested</vt:lpstr>
      <vt:lpstr>Plots from NbClust()</vt:lpstr>
      <vt:lpstr>Let’s visualize 5 clusters on dendogram</vt:lpstr>
      <vt:lpstr>PowerPoint Presentation</vt:lpstr>
      <vt:lpstr>Potential Problem: Scaling</vt:lpstr>
      <vt:lpstr>Clustering with Standardized Data</vt:lpstr>
      <vt:lpstr>PowerPoint Presentation</vt:lpstr>
      <vt:lpstr>Final Clusters</vt:lpstr>
      <vt:lpstr>How do other hierarchical methods compare?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Logistic Regression</dc:title>
  <dc:creator>Krista</dc:creator>
  <cp:lastModifiedBy>Hamilton, Michael</cp:lastModifiedBy>
  <cp:revision>75</cp:revision>
  <dcterms:created xsi:type="dcterms:W3CDTF">2016-12-01T17:41:47Z</dcterms:created>
  <dcterms:modified xsi:type="dcterms:W3CDTF">2020-12-31T07:23:37Z</dcterms:modified>
</cp:coreProperties>
</file>