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351" r:id="rId2"/>
    <p:sldId id="855" r:id="rId3"/>
    <p:sldId id="857" r:id="rId4"/>
    <p:sldId id="862" r:id="rId5"/>
    <p:sldId id="815" r:id="rId6"/>
    <p:sldId id="840" r:id="rId7"/>
    <p:sldId id="852" r:id="rId8"/>
    <p:sldId id="844" r:id="rId9"/>
    <p:sldId id="843" r:id="rId10"/>
    <p:sldId id="853" r:id="rId11"/>
    <p:sldId id="859" r:id="rId12"/>
    <p:sldId id="842" r:id="rId13"/>
    <p:sldId id="851" r:id="rId14"/>
    <p:sldId id="873" r:id="rId15"/>
    <p:sldId id="872" r:id="rId16"/>
    <p:sldId id="864" r:id="rId17"/>
    <p:sldId id="863" r:id="rId18"/>
    <p:sldId id="860" r:id="rId19"/>
    <p:sldId id="874" r:id="rId20"/>
    <p:sldId id="833" r:id="rId21"/>
    <p:sldId id="870" r:id="rId22"/>
    <p:sldId id="846" r:id="rId23"/>
    <p:sldId id="854" r:id="rId24"/>
    <p:sldId id="875" r:id="rId25"/>
    <p:sldId id="867" r:id="rId26"/>
    <p:sldId id="877" r:id="rId27"/>
    <p:sldId id="865" r:id="rId28"/>
    <p:sldId id="878" r:id="rId29"/>
    <p:sldId id="879" r:id="rId30"/>
    <p:sldId id="880" r:id="rId31"/>
    <p:sldId id="881" r:id="rId32"/>
    <p:sldId id="799" r:id="rId33"/>
    <p:sldId id="80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2F"/>
    <a:srgbClr val="00B12B"/>
    <a:srgbClr val="E5E5E5"/>
    <a:srgbClr val="8C1515"/>
    <a:srgbClr val="E3E9EF"/>
    <a:srgbClr val="F2F2F2"/>
    <a:srgbClr val="99AFDC"/>
    <a:srgbClr val="9D9D9D"/>
    <a:srgbClr val="CCD7EE"/>
    <a:srgbClr val="6DDC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93" autoAdjust="0"/>
    <p:restoredTop sz="91707" autoAdjust="0"/>
  </p:normalViewPr>
  <p:slideViewPr>
    <p:cSldViewPr snapToGrid="0">
      <p:cViewPr varScale="1">
        <p:scale>
          <a:sx n="90" d="100"/>
          <a:sy n="90" d="100"/>
        </p:scale>
        <p:origin x="1452" y="90"/>
      </p:cViewPr>
      <p:guideLst/>
    </p:cSldViewPr>
  </p:slideViewPr>
  <p:notesTextViewPr>
    <p:cViewPr>
      <p:scale>
        <a:sx n="1" d="1"/>
        <a:sy n="1" d="1"/>
      </p:scale>
      <p:origin x="0" y="0"/>
    </p:cViewPr>
  </p:notesTextViewPr>
  <p:notesViewPr>
    <p:cSldViewPr snapToGrid="0">
      <p:cViewPr varScale="1">
        <p:scale>
          <a:sx n="78" d="100"/>
          <a:sy n="78" d="100"/>
        </p:scale>
        <p:origin x="1917"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40AB6-8EF0-47B8-A0C9-FE7DA5E5F901}" type="datetimeFigureOut">
              <a:rPr lang="en-US" smtClean="0"/>
              <a:t>9/21/2023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71DB1-053D-46AE-9B5A-7FC70BBFB3CE}" type="slidenum">
              <a:rPr lang="en-US" smtClean="0"/>
              <a:t>‹#›</a:t>
            </a:fld>
            <a:endParaRPr lang="en-US"/>
          </a:p>
        </p:txBody>
      </p:sp>
    </p:spTree>
    <p:extLst>
      <p:ext uri="{BB962C8B-B14F-4D97-AF65-F5344CB8AC3E}">
        <p14:creationId xmlns:p14="http://schemas.microsoft.com/office/powerpoint/2010/main" val="213174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1</a:t>
            </a:fld>
            <a:endParaRPr lang="en-US"/>
          </a:p>
        </p:txBody>
      </p:sp>
    </p:spTree>
    <p:extLst>
      <p:ext uri="{BB962C8B-B14F-4D97-AF65-F5344CB8AC3E}">
        <p14:creationId xmlns:p14="http://schemas.microsoft.com/office/powerpoint/2010/main" val="1201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Out of the 16083 new users plotted in Fig. 4, 2581 clicked on a card during their  </a:t>
            </a:r>
            <a:r>
              <a:rPr lang="en-US" sz="1200" kern="1200" dirty="0" err="1">
                <a:solidFill>
                  <a:schemeClr val="tx1"/>
                </a:solidFill>
                <a:effectLst/>
                <a:latin typeface="+mn-lt"/>
                <a:ea typeface="+mn-ea"/>
                <a:cs typeface="+mn-cs"/>
              </a:rPr>
              <a:t>rst</a:t>
            </a:r>
            <a:r>
              <a:rPr lang="en-US" sz="1200" kern="1200" dirty="0">
                <a:solidFill>
                  <a:schemeClr val="tx1"/>
                </a:solidFill>
                <a:effectLst/>
                <a:latin typeface="+mn-lt"/>
                <a:ea typeface="+mn-ea"/>
                <a:cs typeface="+mn-cs"/>
              </a:rPr>
              <a:t> visit whereas</a:t>
            </a:r>
          </a:p>
          <a:p>
            <a:r>
              <a:rPr lang="en-US" sz="1200" kern="1200" dirty="0">
                <a:solidFill>
                  <a:schemeClr val="tx1"/>
                </a:solidFill>
                <a:effectLst/>
                <a:latin typeface="+mn-lt"/>
                <a:ea typeface="+mn-ea"/>
                <a:cs typeface="+mn-cs"/>
              </a:rPr>
              <a:t>13502 did not. Among the 2581 users who clicked, 1202 churned (i.e., did not return for a second</a:t>
            </a:r>
          </a:p>
          <a:p>
            <a:r>
              <a:rPr lang="en-US" sz="1200" kern="1200" dirty="0">
                <a:solidFill>
                  <a:schemeClr val="tx1"/>
                </a:solidFill>
                <a:effectLst/>
                <a:latin typeface="+mn-lt"/>
                <a:ea typeface="+mn-ea"/>
                <a:cs typeface="+mn-cs"/>
              </a:rPr>
              <a:t>visit), implying a churn rate of around 46:57%. On the other hand, among the 13502 users who did</a:t>
            </a:r>
          </a:p>
          <a:p>
            <a:r>
              <a:rPr lang="en-US" sz="1200" kern="1200" dirty="0">
                <a:solidFill>
                  <a:schemeClr val="tx1"/>
                </a:solidFill>
                <a:effectLst/>
                <a:latin typeface="+mn-lt"/>
                <a:ea typeface="+mn-ea"/>
                <a:cs typeface="+mn-cs"/>
              </a:rPr>
              <a:t>not click, around 50:95% of the users churned, suggesting an increase of 4:38 percentage points in</a:t>
            </a:r>
          </a:p>
          <a:p>
            <a:r>
              <a:rPr lang="en-US" sz="1200" kern="1200" dirty="0">
                <a:solidFill>
                  <a:schemeClr val="tx1"/>
                </a:solidFill>
                <a:effectLst/>
                <a:latin typeface="+mn-lt"/>
                <a:ea typeface="+mn-ea"/>
                <a:cs typeface="+mn-cs"/>
              </a:rPr>
              <a:t>the churn likelihood.</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10</a:t>
            </a:fld>
            <a:endParaRPr lang="en-US"/>
          </a:p>
        </p:txBody>
      </p:sp>
    </p:spTree>
    <p:extLst>
      <p:ext uri="{BB962C8B-B14F-4D97-AF65-F5344CB8AC3E}">
        <p14:creationId xmlns:p14="http://schemas.microsoft.com/office/powerpoint/2010/main" val="1221426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Out of the 16083 new users plotted in Fig. 4, 2581 clicked on a card during their  </a:t>
            </a:r>
            <a:r>
              <a:rPr lang="en-US" sz="1200" kern="1200" dirty="0" err="1">
                <a:solidFill>
                  <a:schemeClr val="tx1"/>
                </a:solidFill>
                <a:effectLst/>
                <a:latin typeface="+mn-lt"/>
                <a:ea typeface="+mn-ea"/>
                <a:cs typeface="+mn-cs"/>
              </a:rPr>
              <a:t>rst</a:t>
            </a:r>
            <a:r>
              <a:rPr lang="en-US" sz="1200" kern="1200" dirty="0">
                <a:solidFill>
                  <a:schemeClr val="tx1"/>
                </a:solidFill>
                <a:effectLst/>
                <a:latin typeface="+mn-lt"/>
                <a:ea typeface="+mn-ea"/>
                <a:cs typeface="+mn-cs"/>
              </a:rPr>
              <a:t> visit whereas</a:t>
            </a:r>
          </a:p>
          <a:p>
            <a:r>
              <a:rPr lang="en-US" sz="1200" kern="1200" dirty="0">
                <a:solidFill>
                  <a:schemeClr val="tx1"/>
                </a:solidFill>
                <a:effectLst/>
                <a:latin typeface="+mn-lt"/>
                <a:ea typeface="+mn-ea"/>
                <a:cs typeface="+mn-cs"/>
              </a:rPr>
              <a:t>13502 did not. Among the 2581 users who clicked, 1202 churned (i.e., did not return for a second</a:t>
            </a:r>
          </a:p>
          <a:p>
            <a:r>
              <a:rPr lang="en-US" sz="1200" kern="1200" dirty="0">
                <a:solidFill>
                  <a:schemeClr val="tx1"/>
                </a:solidFill>
                <a:effectLst/>
                <a:latin typeface="+mn-lt"/>
                <a:ea typeface="+mn-ea"/>
                <a:cs typeface="+mn-cs"/>
              </a:rPr>
              <a:t>visit), implying a churn rate of around 46:57%. On the other hand, among the 13502 users who did</a:t>
            </a:r>
          </a:p>
          <a:p>
            <a:r>
              <a:rPr lang="en-US" sz="1200" kern="1200" dirty="0">
                <a:solidFill>
                  <a:schemeClr val="tx1"/>
                </a:solidFill>
                <a:effectLst/>
                <a:latin typeface="+mn-lt"/>
                <a:ea typeface="+mn-ea"/>
                <a:cs typeface="+mn-cs"/>
              </a:rPr>
              <a:t>not click, around 50:95% of the users churned, suggesting an increase of 4:38 percentage points in</a:t>
            </a:r>
          </a:p>
          <a:p>
            <a:r>
              <a:rPr lang="en-US" sz="1200" kern="1200" dirty="0">
                <a:solidFill>
                  <a:schemeClr val="tx1"/>
                </a:solidFill>
                <a:effectLst/>
                <a:latin typeface="+mn-lt"/>
                <a:ea typeface="+mn-ea"/>
                <a:cs typeface="+mn-cs"/>
              </a:rPr>
              <a:t>the churn likelihood.</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11</a:t>
            </a:fld>
            <a:endParaRPr lang="en-US"/>
          </a:p>
        </p:txBody>
      </p:sp>
    </p:spTree>
    <p:extLst>
      <p:ext uri="{BB962C8B-B14F-4D97-AF65-F5344CB8AC3E}">
        <p14:creationId xmlns:p14="http://schemas.microsoft.com/office/powerpoint/2010/main" val="87102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Raghav can you write this slide?</a:t>
            </a:r>
          </a:p>
        </p:txBody>
      </p:sp>
      <p:sp>
        <p:nvSpPr>
          <p:cNvPr id="4" name="Slide Number Placeholder 3"/>
          <p:cNvSpPr>
            <a:spLocks noGrp="1"/>
          </p:cNvSpPr>
          <p:nvPr>
            <p:ph type="sldNum" sz="quarter" idx="5"/>
          </p:nvPr>
        </p:nvSpPr>
        <p:spPr/>
        <p:txBody>
          <a:bodyPr/>
          <a:lstStyle/>
          <a:p>
            <a:fld id="{27071DB1-053D-46AE-9B5A-7FC70BBFB3CE}" type="slidenum">
              <a:rPr lang="en-US" smtClean="0"/>
              <a:t>12</a:t>
            </a:fld>
            <a:endParaRPr lang="en-US"/>
          </a:p>
        </p:txBody>
      </p:sp>
    </p:spTree>
    <p:extLst>
      <p:ext uri="{BB962C8B-B14F-4D97-AF65-F5344CB8AC3E}">
        <p14:creationId xmlns:p14="http://schemas.microsoft.com/office/powerpoint/2010/main" val="4038011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13</a:t>
            </a:fld>
            <a:endParaRPr lang="en-US"/>
          </a:p>
        </p:txBody>
      </p:sp>
    </p:spTree>
    <p:extLst>
      <p:ext uri="{BB962C8B-B14F-4D97-AF65-F5344CB8AC3E}">
        <p14:creationId xmlns:p14="http://schemas.microsoft.com/office/powerpoint/2010/main" val="1017738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14</a:t>
            </a:fld>
            <a:endParaRPr lang="en-US"/>
          </a:p>
        </p:txBody>
      </p:sp>
    </p:spTree>
    <p:extLst>
      <p:ext uri="{BB962C8B-B14F-4D97-AF65-F5344CB8AC3E}">
        <p14:creationId xmlns:p14="http://schemas.microsoft.com/office/powerpoint/2010/main" val="3939414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15</a:t>
            </a:fld>
            <a:endParaRPr lang="en-US"/>
          </a:p>
        </p:txBody>
      </p:sp>
    </p:spTree>
    <p:extLst>
      <p:ext uri="{BB962C8B-B14F-4D97-AF65-F5344CB8AC3E}">
        <p14:creationId xmlns:p14="http://schemas.microsoft.com/office/powerpoint/2010/main" val="2553467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16</a:t>
            </a:fld>
            <a:endParaRPr lang="en-US"/>
          </a:p>
        </p:txBody>
      </p:sp>
    </p:spTree>
    <p:extLst>
      <p:ext uri="{BB962C8B-B14F-4D97-AF65-F5344CB8AC3E}">
        <p14:creationId xmlns:p14="http://schemas.microsoft.com/office/powerpoint/2010/main" val="1772474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17</a:t>
            </a:fld>
            <a:endParaRPr lang="en-US"/>
          </a:p>
        </p:txBody>
      </p:sp>
    </p:spTree>
    <p:extLst>
      <p:ext uri="{BB962C8B-B14F-4D97-AF65-F5344CB8AC3E}">
        <p14:creationId xmlns:p14="http://schemas.microsoft.com/office/powerpoint/2010/main" val="3128785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type parameters are a function of how the platform decides to separate users into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example: Mobile vs Desktop</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18</a:t>
            </a:fld>
            <a:endParaRPr lang="en-US"/>
          </a:p>
        </p:txBody>
      </p:sp>
    </p:spTree>
    <p:extLst>
      <p:ext uri="{BB962C8B-B14F-4D97-AF65-F5344CB8AC3E}">
        <p14:creationId xmlns:p14="http://schemas.microsoft.com/office/powerpoint/2010/main" val="3489413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type parameters are a function of how the platform decides to separate users into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example: Mobile vs Desktop</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19</a:t>
            </a:fld>
            <a:endParaRPr lang="en-US"/>
          </a:p>
        </p:txBody>
      </p:sp>
    </p:spTree>
    <p:extLst>
      <p:ext uri="{BB962C8B-B14F-4D97-AF65-F5344CB8AC3E}">
        <p14:creationId xmlns:p14="http://schemas.microsoft.com/office/powerpoint/2010/main" val="197764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is directly inspired by real-world data. We explored the NetEase Music dataset and found evidence </a:t>
            </a:r>
          </a:p>
          <a:p>
            <a:r>
              <a:rPr lang="en-US" dirty="0"/>
              <a:t>(a) of heterogeneous card-specific CTRs and them resembling a Beta distribution,  </a:t>
            </a:r>
          </a:p>
          <a:p>
            <a:r>
              <a:rPr lang="en-US" dirty="0"/>
              <a:t>(b) of a first impression effect and heterogeneous churn rates among users (depending on a user's prior engagement with the platform), and </a:t>
            </a:r>
          </a:p>
          <a:p>
            <a:r>
              <a:rPr lang="en-US" dirty="0"/>
              <a:t>(c) that the platform appears to ignore heterogeneous user behavior and instead opts for a blind randomization policy.</a:t>
            </a:r>
          </a:p>
          <a:p>
            <a:endParaRPr lang="en-US" dirty="0"/>
          </a:p>
          <a:p>
            <a:r>
              <a:rPr lang="en-US" dirty="0"/>
              <a:t>Our model captures the two features in this marketplace: (1) supply-side learning (uncertainty over the CTR of a newly created content) and (2) demand-side heterogeneous churning (e.g., regular vs.\ new users).</a:t>
            </a:r>
          </a:p>
        </p:txBody>
      </p:sp>
      <p:sp>
        <p:nvSpPr>
          <p:cNvPr id="4" name="Slide Number Placeholder 3"/>
          <p:cNvSpPr>
            <a:spLocks noGrp="1"/>
          </p:cNvSpPr>
          <p:nvPr>
            <p:ph type="sldNum" sz="quarter" idx="5"/>
          </p:nvPr>
        </p:nvSpPr>
        <p:spPr/>
        <p:txBody>
          <a:bodyPr/>
          <a:lstStyle/>
          <a:p>
            <a:fld id="{27071DB1-053D-46AE-9B5A-7FC70BBFB3CE}" type="slidenum">
              <a:rPr lang="en-US" smtClean="0"/>
              <a:t>2</a:t>
            </a:fld>
            <a:endParaRPr lang="en-US"/>
          </a:p>
        </p:txBody>
      </p:sp>
    </p:spTree>
    <p:extLst>
      <p:ext uri="{BB962C8B-B14F-4D97-AF65-F5344CB8AC3E}">
        <p14:creationId xmlns:p14="http://schemas.microsoft.com/office/powerpoint/2010/main" val="2193781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Main takeaway is you should evaluate users not just by myopic chance of clicking, but also by incorporating the expected value of that click.</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20</a:t>
            </a:fld>
            <a:endParaRPr lang="en-US"/>
          </a:p>
        </p:txBody>
      </p:sp>
    </p:spTree>
    <p:extLst>
      <p:ext uri="{BB962C8B-B14F-4D97-AF65-F5344CB8AC3E}">
        <p14:creationId xmlns:p14="http://schemas.microsoft.com/office/powerpoint/2010/main" val="414994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Main takeaway is you should evaluate users not just by myopic chance of clicking, but also by incorporating the expected value of that click.</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21</a:t>
            </a:fld>
            <a:endParaRPr lang="en-US"/>
          </a:p>
        </p:txBody>
      </p:sp>
    </p:spTree>
    <p:extLst>
      <p:ext uri="{BB962C8B-B14F-4D97-AF65-F5344CB8AC3E}">
        <p14:creationId xmlns:p14="http://schemas.microsoft.com/office/powerpoint/2010/main" val="2167602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22</a:t>
            </a:fld>
            <a:endParaRPr lang="en-US"/>
          </a:p>
        </p:txBody>
      </p:sp>
    </p:spTree>
    <p:extLst>
      <p:ext uri="{BB962C8B-B14F-4D97-AF65-F5344CB8AC3E}">
        <p14:creationId xmlns:p14="http://schemas.microsoft.com/office/powerpoint/2010/main" val="77527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type parameters are a function of how the platform decides to separate users into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example: Mobile vs Desktop</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23</a:t>
            </a:fld>
            <a:endParaRPr lang="en-US"/>
          </a:p>
        </p:txBody>
      </p:sp>
    </p:spTree>
    <p:extLst>
      <p:ext uri="{BB962C8B-B14F-4D97-AF65-F5344CB8AC3E}">
        <p14:creationId xmlns:p14="http://schemas.microsoft.com/office/powerpoint/2010/main" val="4117196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type parameters are a function of how the platform decides to separate users into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example: Mobile vs Desktop</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24</a:t>
            </a:fld>
            <a:endParaRPr lang="en-US"/>
          </a:p>
        </p:txBody>
      </p:sp>
    </p:spTree>
    <p:extLst>
      <p:ext uri="{BB962C8B-B14F-4D97-AF65-F5344CB8AC3E}">
        <p14:creationId xmlns:p14="http://schemas.microsoft.com/office/powerpoint/2010/main" val="247842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type parameters are a function of how the platform decides to separate users into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example: Mobile vs Desktop</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25</a:t>
            </a:fld>
            <a:endParaRPr lang="en-US"/>
          </a:p>
        </p:txBody>
      </p:sp>
    </p:spTree>
    <p:extLst>
      <p:ext uri="{BB962C8B-B14F-4D97-AF65-F5344CB8AC3E}">
        <p14:creationId xmlns:p14="http://schemas.microsoft.com/office/powerpoint/2010/main" val="1882045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26</a:t>
            </a:fld>
            <a:endParaRPr lang="en-US"/>
          </a:p>
        </p:txBody>
      </p:sp>
    </p:spTree>
    <p:extLst>
      <p:ext uri="{BB962C8B-B14F-4D97-AF65-F5344CB8AC3E}">
        <p14:creationId xmlns:p14="http://schemas.microsoft.com/office/powerpoint/2010/main" val="2440644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27</a:t>
            </a:fld>
            <a:endParaRPr lang="en-US"/>
          </a:p>
        </p:txBody>
      </p:sp>
    </p:spTree>
    <p:extLst>
      <p:ext uri="{BB962C8B-B14F-4D97-AF65-F5344CB8AC3E}">
        <p14:creationId xmlns:p14="http://schemas.microsoft.com/office/powerpoint/2010/main" val="540171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28</a:t>
            </a:fld>
            <a:endParaRPr lang="en-US"/>
          </a:p>
        </p:txBody>
      </p:sp>
    </p:spTree>
    <p:extLst>
      <p:ext uri="{BB962C8B-B14F-4D97-AF65-F5344CB8AC3E}">
        <p14:creationId xmlns:p14="http://schemas.microsoft.com/office/powerpoint/2010/main" val="3960327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29</a:t>
            </a:fld>
            <a:endParaRPr lang="en-US"/>
          </a:p>
        </p:txBody>
      </p:sp>
    </p:spTree>
    <p:extLst>
      <p:ext uri="{BB962C8B-B14F-4D97-AF65-F5344CB8AC3E}">
        <p14:creationId xmlns:p14="http://schemas.microsoft.com/office/powerpoint/2010/main" val="1271215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is directly inspired by real-world data. We explored the NetEase Music dataset and found evidence </a:t>
            </a:r>
          </a:p>
          <a:p>
            <a:r>
              <a:rPr lang="en-US" dirty="0"/>
              <a:t>(a) of heterogeneous card-specific CTRs and them resembling a Beta distribution,  </a:t>
            </a:r>
          </a:p>
          <a:p>
            <a:r>
              <a:rPr lang="en-US" dirty="0"/>
              <a:t>(b) of a first impression effect and heterogeneous churn rates among users (depending on a user's prior engagement with the platform), and </a:t>
            </a:r>
          </a:p>
          <a:p>
            <a:r>
              <a:rPr lang="en-US" dirty="0"/>
              <a:t>(c) that the platform appears to ignore heterogeneous user behavior and instead opts for a blind randomization policy.</a:t>
            </a:r>
          </a:p>
          <a:p>
            <a:endParaRPr lang="en-US" dirty="0"/>
          </a:p>
          <a:p>
            <a:r>
              <a:rPr lang="en-US" dirty="0"/>
              <a:t>Our model captures the two features in this marketplace: (1) supply-side learning (uncertainty over the CTR of a newly created content) and (2) demand-side heterogeneous churning (e.g., regular vs.\ new users).</a:t>
            </a:r>
          </a:p>
        </p:txBody>
      </p:sp>
      <p:sp>
        <p:nvSpPr>
          <p:cNvPr id="4" name="Slide Number Placeholder 3"/>
          <p:cNvSpPr>
            <a:spLocks noGrp="1"/>
          </p:cNvSpPr>
          <p:nvPr>
            <p:ph type="sldNum" sz="quarter" idx="5"/>
          </p:nvPr>
        </p:nvSpPr>
        <p:spPr/>
        <p:txBody>
          <a:bodyPr/>
          <a:lstStyle/>
          <a:p>
            <a:fld id="{27071DB1-053D-46AE-9B5A-7FC70BBFB3CE}" type="slidenum">
              <a:rPr lang="en-US" smtClean="0"/>
              <a:t>3</a:t>
            </a:fld>
            <a:endParaRPr lang="en-US"/>
          </a:p>
        </p:txBody>
      </p:sp>
    </p:spTree>
    <p:extLst>
      <p:ext uri="{BB962C8B-B14F-4D97-AF65-F5344CB8AC3E}">
        <p14:creationId xmlns:p14="http://schemas.microsoft.com/office/powerpoint/2010/main" val="4120756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30</a:t>
            </a:fld>
            <a:endParaRPr lang="en-US"/>
          </a:p>
        </p:txBody>
      </p:sp>
    </p:spTree>
    <p:extLst>
      <p:ext uri="{BB962C8B-B14F-4D97-AF65-F5344CB8AC3E}">
        <p14:creationId xmlns:p14="http://schemas.microsoft.com/office/powerpoint/2010/main" val="2173441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31</a:t>
            </a:fld>
            <a:endParaRPr lang="en-US"/>
          </a:p>
        </p:txBody>
      </p:sp>
    </p:spTree>
    <p:extLst>
      <p:ext uri="{BB962C8B-B14F-4D97-AF65-F5344CB8AC3E}">
        <p14:creationId xmlns:p14="http://schemas.microsoft.com/office/powerpoint/2010/main" val="1285706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is directly inspired by real-world data. We explored the NetEase Music dataset and found evidence </a:t>
            </a:r>
          </a:p>
          <a:p>
            <a:r>
              <a:rPr lang="en-US" dirty="0"/>
              <a:t>(a) of heterogeneous card-specific CTRs and them resembling a Beta distribution,  </a:t>
            </a:r>
          </a:p>
          <a:p>
            <a:r>
              <a:rPr lang="en-US" dirty="0"/>
              <a:t>(b) of a first impression effect and heterogeneous churn rates among users (depending on a user's prior engagement with the platform), and </a:t>
            </a:r>
          </a:p>
          <a:p>
            <a:r>
              <a:rPr lang="en-US" dirty="0"/>
              <a:t>(c) that the platform appears to ignore heterogeneous user behavior and instead opts for a blind randomization policy.</a:t>
            </a:r>
          </a:p>
          <a:p>
            <a:endParaRPr lang="en-US" dirty="0"/>
          </a:p>
          <a:p>
            <a:r>
              <a:rPr lang="en-US" dirty="0"/>
              <a:t>Our model captures the two features in this marketplace: (1) supply-side learning (uncertainty over the CTR of a newly created content) and (2) demand-side heterogeneous churning (e.g., regular vs.\ new users).</a:t>
            </a:r>
          </a:p>
        </p:txBody>
      </p:sp>
      <p:sp>
        <p:nvSpPr>
          <p:cNvPr id="4" name="Slide Number Placeholder 3"/>
          <p:cNvSpPr>
            <a:spLocks noGrp="1"/>
          </p:cNvSpPr>
          <p:nvPr>
            <p:ph type="sldNum" sz="quarter" idx="5"/>
          </p:nvPr>
        </p:nvSpPr>
        <p:spPr/>
        <p:txBody>
          <a:bodyPr/>
          <a:lstStyle/>
          <a:p>
            <a:fld id="{27071DB1-053D-46AE-9B5A-7FC70BBFB3CE}" type="slidenum">
              <a:rPr lang="en-US" smtClean="0"/>
              <a:t>4</a:t>
            </a:fld>
            <a:endParaRPr lang="en-US"/>
          </a:p>
        </p:txBody>
      </p:sp>
    </p:spTree>
    <p:extLst>
      <p:ext uri="{BB962C8B-B14F-4D97-AF65-F5344CB8AC3E}">
        <p14:creationId xmlns:p14="http://schemas.microsoft.com/office/powerpoint/2010/main" val="251941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5</a:t>
            </a:fld>
            <a:endParaRPr lang="en-US"/>
          </a:p>
        </p:txBody>
      </p:sp>
    </p:spTree>
    <p:extLst>
      <p:ext uri="{BB962C8B-B14F-4D97-AF65-F5344CB8AC3E}">
        <p14:creationId xmlns:p14="http://schemas.microsoft.com/office/powerpoint/2010/main" val="17591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done, I don’t know if I need to do this though or what I should include</a:t>
            </a:r>
          </a:p>
        </p:txBody>
      </p:sp>
      <p:sp>
        <p:nvSpPr>
          <p:cNvPr id="4" name="Slide Number Placeholder 3"/>
          <p:cNvSpPr>
            <a:spLocks noGrp="1"/>
          </p:cNvSpPr>
          <p:nvPr>
            <p:ph type="sldNum" sz="quarter" idx="5"/>
          </p:nvPr>
        </p:nvSpPr>
        <p:spPr/>
        <p:txBody>
          <a:bodyPr/>
          <a:lstStyle/>
          <a:p>
            <a:fld id="{27071DB1-053D-46AE-9B5A-7FC70BBFB3CE}" type="slidenum">
              <a:rPr lang="en-US" smtClean="0"/>
              <a:t>6</a:t>
            </a:fld>
            <a:endParaRPr lang="en-US"/>
          </a:p>
        </p:txBody>
      </p:sp>
    </p:spTree>
    <p:extLst>
      <p:ext uri="{BB962C8B-B14F-4D97-AF65-F5344CB8AC3E}">
        <p14:creationId xmlns:p14="http://schemas.microsoft.com/office/powerpoint/2010/main" val="4131490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7</a:t>
            </a:fld>
            <a:endParaRPr lang="en-US"/>
          </a:p>
        </p:txBody>
      </p:sp>
    </p:spTree>
    <p:extLst>
      <p:ext uri="{BB962C8B-B14F-4D97-AF65-F5344CB8AC3E}">
        <p14:creationId xmlns:p14="http://schemas.microsoft.com/office/powerpoint/2010/main" val="2222512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8</a:t>
            </a:fld>
            <a:endParaRPr lang="en-US"/>
          </a:p>
        </p:txBody>
      </p:sp>
    </p:spTree>
    <p:extLst>
      <p:ext uri="{BB962C8B-B14F-4D97-AF65-F5344CB8AC3E}">
        <p14:creationId xmlns:p14="http://schemas.microsoft.com/office/powerpoint/2010/main" val="308369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Out of the 16083 new users plotted in Fig. 4, 2581 clicked on a card during their  </a:t>
            </a:r>
            <a:r>
              <a:rPr lang="en-US" sz="1200" kern="1200" dirty="0" err="1">
                <a:solidFill>
                  <a:schemeClr val="tx1"/>
                </a:solidFill>
                <a:effectLst/>
                <a:latin typeface="+mn-lt"/>
                <a:ea typeface="+mn-ea"/>
                <a:cs typeface="+mn-cs"/>
              </a:rPr>
              <a:t>rst</a:t>
            </a:r>
            <a:r>
              <a:rPr lang="en-US" sz="1200" kern="1200" dirty="0">
                <a:solidFill>
                  <a:schemeClr val="tx1"/>
                </a:solidFill>
                <a:effectLst/>
                <a:latin typeface="+mn-lt"/>
                <a:ea typeface="+mn-ea"/>
                <a:cs typeface="+mn-cs"/>
              </a:rPr>
              <a:t> visit whereas</a:t>
            </a:r>
          </a:p>
          <a:p>
            <a:r>
              <a:rPr lang="en-US" sz="1200" kern="1200" dirty="0">
                <a:solidFill>
                  <a:schemeClr val="tx1"/>
                </a:solidFill>
                <a:effectLst/>
                <a:latin typeface="+mn-lt"/>
                <a:ea typeface="+mn-ea"/>
                <a:cs typeface="+mn-cs"/>
              </a:rPr>
              <a:t>13502 did not. Among the 2581 users who clicked, 1202 churned (i.e., did not return for a second</a:t>
            </a:r>
          </a:p>
          <a:p>
            <a:r>
              <a:rPr lang="en-US" sz="1200" kern="1200" dirty="0">
                <a:solidFill>
                  <a:schemeClr val="tx1"/>
                </a:solidFill>
                <a:effectLst/>
                <a:latin typeface="+mn-lt"/>
                <a:ea typeface="+mn-ea"/>
                <a:cs typeface="+mn-cs"/>
              </a:rPr>
              <a:t>visit), implying a churn rate of around 46:57%. On the other hand, among the 13502 users who did</a:t>
            </a:r>
          </a:p>
          <a:p>
            <a:r>
              <a:rPr lang="en-US" sz="1200" kern="1200" dirty="0">
                <a:solidFill>
                  <a:schemeClr val="tx1"/>
                </a:solidFill>
                <a:effectLst/>
                <a:latin typeface="+mn-lt"/>
                <a:ea typeface="+mn-ea"/>
                <a:cs typeface="+mn-cs"/>
              </a:rPr>
              <a:t>not click, around 50:95% of the users churned, suggesting an increase of 4:38 percentage points in</a:t>
            </a:r>
          </a:p>
          <a:p>
            <a:r>
              <a:rPr lang="en-US" sz="1200" kern="1200" dirty="0">
                <a:solidFill>
                  <a:schemeClr val="tx1"/>
                </a:solidFill>
                <a:effectLst/>
                <a:latin typeface="+mn-lt"/>
                <a:ea typeface="+mn-ea"/>
                <a:cs typeface="+mn-cs"/>
              </a:rPr>
              <a:t>the churn likelihood.</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9</a:t>
            </a:fld>
            <a:endParaRPr lang="en-US"/>
          </a:p>
        </p:txBody>
      </p:sp>
    </p:spTree>
    <p:extLst>
      <p:ext uri="{BB962C8B-B14F-4D97-AF65-F5344CB8AC3E}">
        <p14:creationId xmlns:p14="http://schemas.microsoft.com/office/powerpoint/2010/main" val="1182767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D7061D-6517-48D9-BF7E-A65086A3BC7B}"/>
              </a:ext>
            </a:extLst>
          </p:cNvPr>
          <p:cNvSpPr/>
          <p:nvPr userDrawn="1"/>
        </p:nvSpPr>
        <p:spPr>
          <a:xfrm>
            <a:off x="695664" y="1541834"/>
            <a:ext cx="7772400" cy="1461852"/>
          </a:xfrm>
          <a:prstGeom prst="rect">
            <a:avLst/>
          </a:prstGeom>
          <a:solidFill>
            <a:srgbClr val="E3E9EF">
              <a:alpha val="35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05438"/>
            <a:ext cx="7772400" cy="2387600"/>
          </a:xfrm>
        </p:spPr>
        <p:txBody>
          <a:bodyPr anchor="b">
            <a:normAutofit/>
          </a:bodyPr>
          <a:lstStyle>
            <a:lvl1pPr algn="ctr">
              <a:defRPr sz="4600"/>
            </a:lvl1pPr>
          </a:lstStyle>
          <a:p>
            <a:r>
              <a:rPr lang="en-US" dirty="0"/>
              <a:t>Click to edit Master title style</a:t>
            </a:r>
          </a:p>
        </p:txBody>
      </p:sp>
      <p:sp>
        <p:nvSpPr>
          <p:cNvPr id="3" name="Subtitle 2"/>
          <p:cNvSpPr>
            <a:spLocks noGrp="1"/>
          </p:cNvSpPr>
          <p:nvPr>
            <p:ph type="subTitle" idx="1"/>
          </p:nvPr>
        </p:nvSpPr>
        <p:spPr>
          <a:xfrm>
            <a:off x="1143000" y="2785113"/>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Footer Placeholder 5">
            <a:extLst>
              <a:ext uri="{FF2B5EF4-FFF2-40B4-BE49-F238E27FC236}">
                <a16:creationId xmlns:a16="http://schemas.microsoft.com/office/drawing/2014/main" id="{5FA069F7-AEA1-4B59-94FD-01611E9A66BF}"/>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Tree>
    <p:extLst>
      <p:ext uri="{BB962C8B-B14F-4D97-AF65-F5344CB8AC3E}">
        <p14:creationId xmlns:p14="http://schemas.microsoft.com/office/powerpoint/2010/main" val="26310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CwE - Pitt IE Seminar</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44831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CwE - Pitt IE Seminar</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05946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cxnSp>
        <p:nvCxnSpPr>
          <p:cNvPr id="7" name="Straight Connector 6">
            <a:extLst>
              <a:ext uri="{FF2B5EF4-FFF2-40B4-BE49-F238E27FC236}">
                <a16:creationId xmlns:a16="http://schemas.microsoft.com/office/drawing/2014/main" id="{7FB7FB44-C771-411B-92E2-DE3B48B402D1}"/>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2D48E4-DD82-4D47-89FC-46C3D460284E}"/>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5">
            <a:extLst>
              <a:ext uri="{FF2B5EF4-FFF2-40B4-BE49-F238E27FC236}">
                <a16:creationId xmlns:a16="http://schemas.microsoft.com/office/drawing/2014/main" id="{61A82CE6-3C2F-4D32-BC14-6C7A8AD76F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Tree>
    <p:extLst>
      <p:ext uri="{BB962C8B-B14F-4D97-AF65-F5344CB8AC3E}">
        <p14:creationId xmlns:p14="http://schemas.microsoft.com/office/powerpoint/2010/main" val="166234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830254"/>
            <a:ext cx="7886700" cy="853810"/>
          </a:xfrm>
          <a:solidFill>
            <a:srgbClr val="E3E9EF">
              <a:alpha val="35000"/>
            </a:srgbClr>
          </a:solidFill>
          <a:ln w="38100">
            <a:solidFill>
              <a:schemeClr val="bg1"/>
            </a:solidFill>
          </a:ln>
        </p:spPr>
        <p:txBody>
          <a:bodyPr anchor="b">
            <a:normAutofit/>
          </a:bodyPr>
          <a:lstStyle>
            <a:lvl1pPr>
              <a:defRPr sz="4200" b="1"/>
            </a:lvl1pPr>
          </a:lstStyle>
          <a:p>
            <a:r>
              <a:rPr lang="en-US" dirty="0"/>
              <a:t>Click to edit Master title style</a:t>
            </a:r>
          </a:p>
        </p:txBody>
      </p:sp>
      <p:sp>
        <p:nvSpPr>
          <p:cNvPr id="3" name="Text Placeholder 2"/>
          <p:cNvSpPr>
            <a:spLocks noGrp="1"/>
          </p:cNvSpPr>
          <p:nvPr>
            <p:ph type="body" idx="1"/>
          </p:nvPr>
        </p:nvSpPr>
        <p:spPr>
          <a:xfrm>
            <a:off x="623888" y="2913798"/>
            <a:ext cx="7886700" cy="1931158"/>
          </a:xfrm>
          <a:solidFill>
            <a:schemeClr val="bg1">
              <a:alpha val="35000"/>
            </a:schemeClr>
          </a:solidFill>
        </p:spPr>
        <p:txBody>
          <a:bodyPr tIns="182880" bIns="182880" anchor="ctr" anchorCtr="0"/>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
        <p:nvSpPr>
          <p:cNvPr id="12" name="Footer Placeholder 5">
            <a:extLst>
              <a:ext uri="{FF2B5EF4-FFF2-40B4-BE49-F238E27FC236}">
                <a16:creationId xmlns:a16="http://schemas.microsoft.com/office/drawing/2014/main" id="{84966C40-46F7-43D5-8860-569505DD2E44}"/>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Tree>
    <p:extLst>
      <p:ext uri="{BB962C8B-B14F-4D97-AF65-F5344CB8AC3E}">
        <p14:creationId xmlns:p14="http://schemas.microsoft.com/office/powerpoint/2010/main" val="412344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8417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CwE - Pitt IE Seminar</a:t>
            </a:r>
          </a:p>
        </p:txBody>
      </p:sp>
      <p:sp>
        <p:nvSpPr>
          <p:cNvPr id="9" name="Slide Number Placeholder 8"/>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64918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705901FA-2A38-44CC-AC05-D8A1C1E6BF05}" type="slidenum">
              <a:rPr lang="en-US" smtClean="0"/>
              <a:t>‹#›</a:t>
            </a:fld>
            <a:endParaRPr lang="en-US"/>
          </a:p>
        </p:txBody>
      </p:sp>
      <p:cxnSp>
        <p:nvCxnSpPr>
          <p:cNvPr id="6" name="Straight Connector 5">
            <a:extLst>
              <a:ext uri="{FF2B5EF4-FFF2-40B4-BE49-F238E27FC236}">
                <a16:creationId xmlns:a16="http://schemas.microsoft.com/office/drawing/2014/main" id="{E7F5FBB1-4928-4E9D-9DB6-EF80CA07FC99}"/>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613F5E-04A5-4ABA-9248-001EB377C8BC}"/>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Footer Placeholder 5">
            <a:extLst>
              <a:ext uri="{FF2B5EF4-FFF2-40B4-BE49-F238E27FC236}">
                <a16:creationId xmlns:a16="http://schemas.microsoft.com/office/drawing/2014/main" id="{E343CD99-9A38-404B-905D-00E2D0B37B85}"/>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Tree>
    <p:extLst>
      <p:ext uri="{BB962C8B-B14F-4D97-AF65-F5344CB8AC3E}">
        <p14:creationId xmlns:p14="http://schemas.microsoft.com/office/powerpoint/2010/main" val="119708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5901FA-2A38-44CC-AC05-D8A1C1E6BF05}" type="slidenum">
              <a:rPr lang="en-US" smtClean="0"/>
              <a:t>‹#›</a:t>
            </a:fld>
            <a:endParaRPr lang="en-US"/>
          </a:p>
        </p:txBody>
      </p:sp>
      <p:sp>
        <p:nvSpPr>
          <p:cNvPr id="5" name="Footer Placeholder 5">
            <a:extLst>
              <a:ext uri="{FF2B5EF4-FFF2-40B4-BE49-F238E27FC236}">
                <a16:creationId xmlns:a16="http://schemas.microsoft.com/office/drawing/2014/main" id="{BB822D2C-26F0-4D38-B3F5-534F7EDA490B}"/>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Tree>
    <p:extLst>
      <p:ext uri="{BB962C8B-B14F-4D97-AF65-F5344CB8AC3E}">
        <p14:creationId xmlns:p14="http://schemas.microsoft.com/office/powerpoint/2010/main" val="127813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CwE - Pitt IE Seminar</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34113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CwE - Pitt IE Seminar</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08261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CwE - Pitt IE Seminar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901FA-2A38-44CC-AC05-D8A1C1E6BF05}" type="slidenum">
              <a:rPr lang="en-US" smtClean="0"/>
              <a:t>‹#›</a:t>
            </a:fld>
            <a:endParaRPr lang="en-US"/>
          </a:p>
        </p:txBody>
      </p:sp>
    </p:spTree>
    <p:extLst>
      <p:ext uri="{BB962C8B-B14F-4D97-AF65-F5344CB8AC3E}">
        <p14:creationId xmlns:p14="http://schemas.microsoft.com/office/powerpoint/2010/main" val="2259408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hamilton-pitt.github.io/" TargetMode="External"/><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mailto:rs3566@columbia.edu" TargetMode="External"/><Relationship Id="rId4" Type="http://schemas.openxmlformats.org/officeDocument/2006/relationships/hyperlink" Target="mailto:mhamilton@katz.pitt.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E054-6BC0-4FDD-B359-7288E6E41E12}"/>
              </a:ext>
            </a:extLst>
          </p:cNvPr>
          <p:cNvSpPr>
            <a:spLocks noGrp="1"/>
          </p:cNvSpPr>
          <p:nvPr>
            <p:ph type="ctrTitle"/>
          </p:nvPr>
        </p:nvSpPr>
        <p:spPr>
          <a:xfrm>
            <a:off x="326116" y="1197075"/>
            <a:ext cx="8245272" cy="1612380"/>
          </a:xfrm>
        </p:spPr>
        <p:txBody>
          <a:bodyPr>
            <a:normAutofit/>
          </a:bodyPr>
          <a:lstStyle/>
          <a:p>
            <a:pPr>
              <a:lnSpc>
                <a:spcPct val="100000"/>
              </a:lnSpc>
              <a:spcBef>
                <a:spcPts val="3000"/>
              </a:spcBef>
              <a:spcAft>
                <a:spcPts val="1200"/>
              </a:spcAft>
            </a:pPr>
            <a:r>
              <a:rPr lang="en-US" sz="2800" dirty="0"/>
              <a:t>Churning while Experimenting: Maximizing User Engagement in Two-sided Markets</a:t>
            </a:r>
          </a:p>
        </p:txBody>
      </p:sp>
      <p:sp>
        <p:nvSpPr>
          <p:cNvPr id="5" name="TextBox 4">
            <a:extLst>
              <a:ext uri="{FF2B5EF4-FFF2-40B4-BE49-F238E27FC236}">
                <a16:creationId xmlns:a16="http://schemas.microsoft.com/office/drawing/2014/main" id="{9800F137-EF63-4D7B-B4D0-8B22D997918D}"/>
              </a:ext>
            </a:extLst>
          </p:cNvPr>
          <p:cNvSpPr txBox="1"/>
          <p:nvPr/>
        </p:nvSpPr>
        <p:spPr>
          <a:xfrm>
            <a:off x="3614269" y="4491002"/>
            <a:ext cx="1962397" cy="1923604"/>
          </a:xfrm>
          <a:prstGeom prst="rect">
            <a:avLst/>
          </a:prstGeom>
          <a:noFill/>
        </p:spPr>
        <p:txBody>
          <a:bodyPr wrap="none" rtlCol="0">
            <a:spAutoFit/>
          </a:bodyPr>
          <a:lstStyle/>
          <a:p>
            <a:pPr algn="ctr"/>
            <a:endParaRPr lang="en-US" sz="2000" dirty="0"/>
          </a:p>
          <a:p>
            <a:pPr algn="ctr"/>
            <a:endParaRPr lang="en-US" dirty="0"/>
          </a:p>
          <a:p>
            <a:pPr algn="ctr"/>
            <a:endParaRPr lang="en-US" dirty="0"/>
          </a:p>
          <a:p>
            <a:pPr algn="ctr"/>
            <a:endParaRPr lang="en-US" dirty="0"/>
          </a:p>
          <a:p>
            <a:pPr algn="ctr"/>
            <a:r>
              <a:rPr lang="en-US" sz="2000" b="1" dirty="0"/>
              <a:t>Sept 21, 2023</a:t>
            </a:r>
          </a:p>
          <a:p>
            <a:pPr algn="ctr"/>
            <a:r>
              <a:rPr lang="en-US" sz="2000" b="1" dirty="0"/>
              <a:t>Pitt IE Seminar</a:t>
            </a:r>
          </a:p>
          <a:p>
            <a:pPr algn="ctr"/>
            <a:r>
              <a:rPr lang="en-US" sz="500" dirty="0"/>
              <a:t> </a:t>
            </a:r>
            <a:endParaRPr lang="en-US" sz="2000" dirty="0"/>
          </a:p>
        </p:txBody>
      </p:sp>
      <p:sp>
        <p:nvSpPr>
          <p:cNvPr id="9" name="Rectangle 8">
            <a:extLst>
              <a:ext uri="{FF2B5EF4-FFF2-40B4-BE49-F238E27FC236}">
                <a16:creationId xmlns:a16="http://schemas.microsoft.com/office/drawing/2014/main" id="{1EAD5053-EAE3-47CC-B0EA-F8D2A7641996}"/>
              </a:ext>
            </a:extLst>
          </p:cNvPr>
          <p:cNvSpPr/>
          <p:nvPr/>
        </p:nvSpPr>
        <p:spPr>
          <a:xfrm>
            <a:off x="216049" y="3126818"/>
            <a:ext cx="8465406" cy="430887"/>
          </a:xfrm>
          <a:prstGeom prst="rect">
            <a:avLst/>
          </a:prstGeom>
        </p:spPr>
        <p:txBody>
          <a:bodyPr wrap="square">
            <a:spAutoFit/>
          </a:bodyPr>
          <a:lstStyle/>
          <a:p>
            <a:pPr algn="ctr"/>
            <a:r>
              <a:rPr lang="en-US" sz="2200" b="1" dirty="0"/>
              <a:t>Michael L. Hamilton and </a:t>
            </a:r>
            <a:r>
              <a:rPr lang="en-US" sz="2200" b="1" dirty="0">
                <a:solidFill>
                  <a:srgbClr val="00592F"/>
                </a:solidFill>
              </a:rPr>
              <a:t>Raghav Singal</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0" b="100000" l="500" r="100000"/>
                    </a14:imgEffect>
                  </a14:imgLayer>
                </a14:imgProps>
              </a:ext>
              <a:ext uri="{28A0092B-C50C-407E-A947-70E740481C1C}">
                <a14:useLocalDpi xmlns:a14="http://schemas.microsoft.com/office/drawing/2010/main" val="0"/>
              </a:ext>
            </a:extLst>
          </a:blip>
          <a:stretch>
            <a:fillRect/>
          </a:stretch>
        </p:blipFill>
        <p:spPr>
          <a:xfrm>
            <a:off x="2355273" y="3673493"/>
            <a:ext cx="1635018" cy="1635018"/>
          </a:xfrm>
          <a:prstGeom prst="rect">
            <a:avLst/>
          </a:prstGeom>
        </p:spPr>
      </p:pic>
      <p:pic>
        <p:nvPicPr>
          <p:cNvPr id="7" name="Picture 6" descr="A green and white logo&#10;&#10;Description automatically generated with low confidence">
            <a:extLst>
              <a:ext uri="{FF2B5EF4-FFF2-40B4-BE49-F238E27FC236}">
                <a16:creationId xmlns:a16="http://schemas.microsoft.com/office/drawing/2014/main" id="{F5676491-B971-D84F-9C02-701279408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9747" y="4012301"/>
            <a:ext cx="2489236" cy="991385"/>
          </a:xfrm>
          <a:prstGeom prst="rect">
            <a:avLst/>
          </a:prstGeom>
        </p:spPr>
      </p:pic>
    </p:spTree>
    <p:extLst>
      <p:ext uri="{BB962C8B-B14F-4D97-AF65-F5344CB8AC3E}">
        <p14:creationId xmlns:p14="http://schemas.microsoft.com/office/powerpoint/2010/main" val="87427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89E4568-BD8F-004A-B158-BC2E9D887536}"/>
              </a:ext>
            </a:extLst>
          </p:cNvPr>
          <p:cNvSpPr txBox="1"/>
          <p:nvPr/>
        </p:nvSpPr>
        <p:spPr>
          <a:xfrm>
            <a:off x="675070" y="1690689"/>
            <a:ext cx="7840280" cy="1708160"/>
          </a:xfrm>
          <a:prstGeom prst="rect">
            <a:avLst/>
          </a:prstGeom>
          <a:noFill/>
        </p:spPr>
        <p:txBody>
          <a:bodyPr wrap="square" rtlCol="0">
            <a:spAutoFit/>
          </a:bodyPr>
          <a:lstStyle/>
          <a:p>
            <a:pPr>
              <a:spcAft>
                <a:spcPts val="600"/>
              </a:spcAft>
            </a:pPr>
            <a:r>
              <a:rPr lang="en-US" altLang="zh-CN" dirty="0">
                <a:solidFill>
                  <a:schemeClr val="tx2"/>
                </a:solidFill>
              </a:rPr>
              <a:t>We focus on why new users leave the system, esp. considering on whether they interact with recommended card, i.e., </a:t>
            </a:r>
            <a:r>
              <a:rPr lang="en-US" altLang="zh-CN" b="1" dirty="0"/>
              <a:t>first impression effect.</a:t>
            </a:r>
          </a:p>
          <a:p>
            <a:pPr marL="342900" indent="-342900">
              <a:spcAft>
                <a:spcPts val="600"/>
              </a:spcAft>
              <a:buBlip>
                <a:blip r:embed="rId3"/>
              </a:buBlip>
            </a:pPr>
            <a:r>
              <a:rPr lang="en-US" dirty="0">
                <a:solidFill>
                  <a:schemeClr val="tx2"/>
                </a:solidFill>
              </a:rPr>
              <a:t>New users first visit are between day 7 and 10 (16083 </a:t>
            </a:r>
            <a:r>
              <a:rPr lang="en-US" dirty="0" err="1">
                <a:solidFill>
                  <a:schemeClr val="tx2"/>
                </a:solidFill>
              </a:rPr>
              <a:t>obs</a:t>
            </a:r>
            <a:r>
              <a:rPr lang="en-US" dirty="0">
                <a:solidFill>
                  <a:schemeClr val="tx2"/>
                </a:solidFill>
              </a:rPr>
              <a:t>)</a:t>
            </a:r>
          </a:p>
          <a:p>
            <a:pPr marL="342900" indent="-342900">
              <a:spcAft>
                <a:spcPts val="600"/>
              </a:spcAft>
              <a:buBlip>
                <a:blip r:embed="rId3"/>
              </a:buBlip>
            </a:pPr>
            <a:r>
              <a:rPr lang="en-US" dirty="0">
                <a:solidFill>
                  <a:schemeClr val="tx2"/>
                </a:solidFill>
              </a:rPr>
              <a:t>Half of new users never return after first visit!</a:t>
            </a:r>
          </a:p>
          <a:p>
            <a:pPr marL="342900" indent="-342900">
              <a:spcAft>
                <a:spcPts val="600"/>
              </a:spcAft>
              <a:buBlip>
                <a:blip r:embed="rId3"/>
              </a:buBlip>
            </a:pPr>
            <a:r>
              <a:rPr lang="en-US" dirty="0">
                <a:solidFill>
                  <a:schemeClr val="tx2"/>
                </a:solidFill>
              </a:rPr>
              <a:t>Users who return once are more likely to return again and again.</a:t>
            </a:r>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Platform Users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grpSp>
        <p:nvGrpSpPr>
          <p:cNvPr id="11" name="Group 10">
            <a:extLst>
              <a:ext uri="{FF2B5EF4-FFF2-40B4-BE49-F238E27FC236}">
                <a16:creationId xmlns:a16="http://schemas.microsoft.com/office/drawing/2014/main" id="{F0A50790-D749-4649-813E-205116454688}"/>
              </a:ext>
            </a:extLst>
          </p:cNvPr>
          <p:cNvGrpSpPr/>
          <p:nvPr/>
        </p:nvGrpSpPr>
        <p:grpSpPr>
          <a:xfrm>
            <a:off x="628650" y="5540206"/>
            <a:ext cx="8013906" cy="816145"/>
            <a:chOff x="628650" y="5631480"/>
            <a:chExt cx="8013906" cy="816145"/>
          </a:xfrm>
        </p:grpSpPr>
        <p:sp>
          <p:nvSpPr>
            <p:cNvPr id="12" name="TextBox 11">
              <a:extLst>
                <a:ext uri="{FF2B5EF4-FFF2-40B4-BE49-F238E27FC236}">
                  <a16:creationId xmlns:a16="http://schemas.microsoft.com/office/drawing/2014/main" id="{56D434E4-F0FD-324D-A6E8-4F97AD6DD705}"/>
                </a:ext>
              </a:extLst>
            </p:cNvPr>
            <p:cNvSpPr txBox="1"/>
            <p:nvPr/>
          </p:nvSpPr>
          <p:spPr>
            <a:xfrm>
              <a:off x="628650" y="5724350"/>
              <a:ext cx="8013906" cy="723275"/>
            </a:xfrm>
            <a:prstGeom prst="rect">
              <a:avLst/>
            </a:prstGeom>
            <a:noFill/>
          </p:spPr>
          <p:txBody>
            <a:bodyPr wrap="square" rtlCol="0">
              <a:spAutoFit/>
            </a:bodyPr>
            <a:lstStyle/>
            <a:p>
              <a:pPr algn="ctr">
                <a:spcBef>
                  <a:spcPts val="1200"/>
                </a:spcBef>
                <a:spcAft>
                  <a:spcPts val="600"/>
                </a:spcAft>
              </a:pPr>
              <a:r>
                <a:rPr lang="en-US" b="1" dirty="0"/>
                <a:t>Takeaway: </a:t>
              </a:r>
              <a:r>
                <a:rPr lang="en-US" dirty="0">
                  <a:solidFill>
                    <a:schemeClr val="tx2"/>
                  </a:solidFill>
                </a:rPr>
                <a:t>New users leave at high rates and are sensitive</a:t>
              </a:r>
            </a:p>
            <a:p>
              <a:pPr marL="342900" indent="-342900">
                <a:buBlip>
                  <a:blip r:embed="rId3"/>
                </a:buBlip>
              </a:pPr>
              <a:endParaRPr lang="en-US" dirty="0">
                <a:solidFill>
                  <a:schemeClr val="tx2"/>
                </a:solidFill>
              </a:endParaRPr>
            </a:p>
          </p:txBody>
        </p:sp>
        <p:grpSp>
          <p:nvGrpSpPr>
            <p:cNvPr id="13" name="Group 12">
              <a:extLst>
                <a:ext uri="{FF2B5EF4-FFF2-40B4-BE49-F238E27FC236}">
                  <a16:creationId xmlns:a16="http://schemas.microsoft.com/office/drawing/2014/main" id="{06F322F4-8F6F-354E-9762-33477DDE065A}"/>
                </a:ext>
              </a:extLst>
            </p:cNvPr>
            <p:cNvGrpSpPr/>
            <p:nvPr/>
          </p:nvGrpSpPr>
          <p:grpSpPr>
            <a:xfrm>
              <a:off x="1369888" y="5631480"/>
              <a:ext cx="6531431" cy="492288"/>
              <a:chOff x="2771239" y="4475922"/>
              <a:chExt cx="3194801" cy="492288"/>
            </a:xfrm>
          </p:grpSpPr>
          <p:sp>
            <p:nvSpPr>
              <p:cNvPr id="14" name="Rectangle 13">
                <a:extLst>
                  <a:ext uri="{FF2B5EF4-FFF2-40B4-BE49-F238E27FC236}">
                    <a16:creationId xmlns:a16="http://schemas.microsoft.com/office/drawing/2014/main" id="{0FFA4652-7E0E-C94F-9472-5FC1DD24780F}"/>
                  </a:ext>
                </a:extLst>
              </p:cNvPr>
              <p:cNvSpPr/>
              <p:nvPr/>
            </p:nvSpPr>
            <p:spPr>
              <a:xfrm>
                <a:off x="2771239" y="4475922"/>
                <a:ext cx="3194801" cy="4922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07DB2D-0BBC-CB4B-B2AE-CD2A3F628DB5}"/>
                  </a:ext>
                </a:extLst>
              </p:cNvPr>
              <p:cNvSpPr/>
              <p:nvPr/>
            </p:nvSpPr>
            <p:spPr>
              <a:xfrm>
                <a:off x="2925588" y="4598878"/>
                <a:ext cx="2877198" cy="369332"/>
              </a:xfrm>
              <a:prstGeom prst="rect">
                <a:avLst/>
              </a:prstGeom>
            </p:spPr>
            <p:txBody>
              <a:bodyPr wrap="square">
                <a:spAutoFit/>
              </a:bodyPr>
              <a:lstStyle/>
              <a:p>
                <a:pPr algn="ctr">
                  <a:spcBef>
                    <a:spcPts val="1200"/>
                  </a:spcBef>
                  <a:spcAft>
                    <a:spcPts val="600"/>
                  </a:spcAft>
                </a:pPr>
                <a:endParaRPr lang="en-US" dirty="0">
                  <a:solidFill>
                    <a:schemeClr val="tx2"/>
                  </a:solidFill>
                </a:endParaRPr>
              </a:p>
            </p:txBody>
          </p:sp>
        </p:grpSp>
      </p:grpSp>
      <p:sp>
        <p:nvSpPr>
          <p:cNvPr id="3" name="Rectangle 2">
            <a:extLst>
              <a:ext uri="{FF2B5EF4-FFF2-40B4-BE49-F238E27FC236}">
                <a16:creationId xmlns:a16="http://schemas.microsoft.com/office/drawing/2014/main" id="{BB60EFAF-FD4E-4E40-ADEC-8144FA668648}"/>
              </a:ext>
            </a:extLst>
          </p:cNvPr>
          <p:cNvSpPr/>
          <p:nvPr/>
        </p:nvSpPr>
        <p:spPr>
          <a:xfrm>
            <a:off x="675070" y="3536095"/>
            <a:ext cx="7886700" cy="1631216"/>
          </a:xfrm>
          <a:prstGeom prst="rect">
            <a:avLst/>
          </a:prstGeom>
        </p:spPr>
        <p:txBody>
          <a:bodyPr wrap="square">
            <a:spAutoFit/>
          </a:bodyPr>
          <a:lstStyle/>
          <a:p>
            <a:pPr marL="342900" indent="-342900">
              <a:spcAft>
                <a:spcPts val="600"/>
              </a:spcAft>
              <a:buBlip>
                <a:blip r:embed="rId3"/>
              </a:buBlip>
            </a:pPr>
            <a:r>
              <a:rPr lang="en-US" dirty="0">
                <a:solidFill>
                  <a:schemeClr val="tx2"/>
                </a:solidFill>
              </a:rPr>
              <a:t>Among the 2581 new users who clicked, 1202 churned </a:t>
            </a:r>
            <a:r>
              <a:rPr lang="en-US" b="1" dirty="0">
                <a:solidFill>
                  <a:schemeClr val="tx2"/>
                </a:solidFill>
              </a:rPr>
              <a:t>(46.57%) </a:t>
            </a:r>
            <a:r>
              <a:rPr lang="en-US" dirty="0">
                <a:solidFill>
                  <a:schemeClr val="tx2"/>
                </a:solidFill>
              </a:rPr>
              <a:t>vs 13502 who did not click, 6875 churned </a:t>
            </a:r>
            <a:r>
              <a:rPr lang="en-US" b="1" dirty="0">
                <a:solidFill>
                  <a:schemeClr val="tx2"/>
                </a:solidFill>
              </a:rPr>
              <a:t>(50.95%)</a:t>
            </a:r>
            <a:r>
              <a:rPr lang="en-US" dirty="0">
                <a:solidFill>
                  <a:schemeClr val="tx2"/>
                </a:solidFill>
              </a:rPr>
              <a:t>. </a:t>
            </a:r>
            <a:r>
              <a:rPr lang="en-US" b="1" dirty="0">
                <a:solidFill>
                  <a:schemeClr val="tx2"/>
                </a:solidFill>
              </a:rPr>
              <a:t>4% diff </a:t>
            </a:r>
            <a:r>
              <a:rPr lang="en-US" dirty="0">
                <a:solidFill>
                  <a:schemeClr val="tx2"/>
                </a:solidFill>
              </a:rPr>
              <a:t>in churn rate!</a:t>
            </a:r>
          </a:p>
          <a:p>
            <a:pPr marL="800100" lvl="1" indent="-342900">
              <a:spcAft>
                <a:spcPts val="600"/>
              </a:spcAft>
              <a:buBlip>
                <a:blip r:embed="rId3"/>
              </a:buBlip>
            </a:pPr>
            <a:r>
              <a:rPr lang="en-US" sz="1600" dirty="0">
                <a:solidFill>
                  <a:schemeClr val="tx2"/>
                </a:solidFill>
              </a:rPr>
              <a:t>We varied definitions of new user and find these conclusions robust</a:t>
            </a:r>
          </a:p>
          <a:p>
            <a:pPr marL="342900" indent="-342900">
              <a:spcAft>
                <a:spcPts val="600"/>
              </a:spcAft>
              <a:buBlip>
                <a:blip r:embed="rId3"/>
              </a:buBlip>
            </a:pPr>
            <a:r>
              <a:rPr lang="en-US" dirty="0">
                <a:solidFill>
                  <a:schemeClr val="tx2"/>
                </a:solidFill>
              </a:rPr>
              <a:t>For regular (10+ visit) users, churn at about 4% regardless of whether they interact with the recommended card (&lt; 2% diff in churn rate).</a:t>
            </a:r>
          </a:p>
        </p:txBody>
      </p:sp>
    </p:spTree>
    <p:extLst>
      <p:ext uri="{BB962C8B-B14F-4D97-AF65-F5344CB8AC3E}">
        <p14:creationId xmlns:p14="http://schemas.microsoft.com/office/powerpoint/2010/main" val="372501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89E4568-BD8F-004A-B158-BC2E9D887536}"/>
              </a:ext>
            </a:extLst>
          </p:cNvPr>
          <p:cNvSpPr txBox="1"/>
          <p:nvPr/>
        </p:nvSpPr>
        <p:spPr>
          <a:xfrm>
            <a:off x="675070" y="1690689"/>
            <a:ext cx="7840280" cy="1708160"/>
          </a:xfrm>
          <a:prstGeom prst="rect">
            <a:avLst/>
          </a:prstGeom>
          <a:noFill/>
        </p:spPr>
        <p:txBody>
          <a:bodyPr wrap="square" rtlCol="0">
            <a:spAutoFit/>
          </a:bodyPr>
          <a:lstStyle/>
          <a:p>
            <a:pPr>
              <a:spcAft>
                <a:spcPts val="600"/>
              </a:spcAft>
            </a:pPr>
            <a:r>
              <a:rPr lang="en-US" altLang="zh-CN" dirty="0">
                <a:solidFill>
                  <a:schemeClr val="tx2"/>
                </a:solidFill>
              </a:rPr>
              <a:t>We focus on why new users leave the system, esp. considering on whether they interact with recommended card, i.e., </a:t>
            </a:r>
            <a:r>
              <a:rPr lang="en-US" altLang="zh-CN" b="1" dirty="0"/>
              <a:t>first impression effect.</a:t>
            </a:r>
          </a:p>
          <a:p>
            <a:pPr marL="342900" indent="-342900">
              <a:spcAft>
                <a:spcPts val="600"/>
              </a:spcAft>
              <a:buBlip>
                <a:blip r:embed="rId3"/>
              </a:buBlip>
            </a:pPr>
            <a:r>
              <a:rPr lang="en-US" dirty="0">
                <a:solidFill>
                  <a:schemeClr val="tx2"/>
                </a:solidFill>
              </a:rPr>
              <a:t>New users first visit are between day 7 and 10 (16083 </a:t>
            </a:r>
            <a:r>
              <a:rPr lang="en-US" dirty="0" err="1">
                <a:solidFill>
                  <a:schemeClr val="tx2"/>
                </a:solidFill>
              </a:rPr>
              <a:t>obs</a:t>
            </a:r>
            <a:r>
              <a:rPr lang="en-US" dirty="0">
                <a:solidFill>
                  <a:schemeClr val="tx2"/>
                </a:solidFill>
              </a:rPr>
              <a:t>)</a:t>
            </a:r>
          </a:p>
          <a:p>
            <a:pPr marL="342900" indent="-342900">
              <a:spcAft>
                <a:spcPts val="600"/>
              </a:spcAft>
              <a:buBlip>
                <a:blip r:embed="rId3"/>
              </a:buBlip>
            </a:pPr>
            <a:r>
              <a:rPr lang="en-US" dirty="0">
                <a:solidFill>
                  <a:schemeClr val="tx2"/>
                </a:solidFill>
              </a:rPr>
              <a:t>Half of new users never return after first visit!</a:t>
            </a:r>
          </a:p>
          <a:p>
            <a:pPr marL="342900" indent="-342900">
              <a:spcAft>
                <a:spcPts val="600"/>
              </a:spcAft>
              <a:buBlip>
                <a:blip r:embed="rId3"/>
              </a:buBlip>
            </a:pPr>
            <a:r>
              <a:rPr lang="en-US" dirty="0">
                <a:solidFill>
                  <a:schemeClr val="tx2"/>
                </a:solidFill>
              </a:rPr>
              <a:t>Users who return once are more likely to return again and again.</a:t>
            </a:r>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Platform Users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3" name="Rectangle 2">
            <a:extLst>
              <a:ext uri="{FF2B5EF4-FFF2-40B4-BE49-F238E27FC236}">
                <a16:creationId xmlns:a16="http://schemas.microsoft.com/office/drawing/2014/main" id="{BB60EFAF-FD4E-4E40-ADEC-8144FA668648}"/>
              </a:ext>
            </a:extLst>
          </p:cNvPr>
          <p:cNvSpPr/>
          <p:nvPr/>
        </p:nvSpPr>
        <p:spPr>
          <a:xfrm>
            <a:off x="675070" y="3569977"/>
            <a:ext cx="7886700" cy="1077218"/>
          </a:xfrm>
          <a:prstGeom prst="rect">
            <a:avLst/>
          </a:prstGeom>
        </p:spPr>
        <p:txBody>
          <a:bodyPr wrap="square">
            <a:spAutoFit/>
          </a:bodyPr>
          <a:lstStyle/>
          <a:p>
            <a:pPr>
              <a:spcAft>
                <a:spcPts val="600"/>
              </a:spcAft>
            </a:pPr>
            <a:r>
              <a:rPr lang="en-US" b="1" dirty="0"/>
              <a:t>Potential Drawbacks</a:t>
            </a:r>
            <a:r>
              <a:rPr lang="en-US" dirty="0">
                <a:solidFill>
                  <a:schemeClr val="tx2"/>
                </a:solidFill>
              </a:rPr>
              <a:t>: We conclude this using observational data</a:t>
            </a:r>
          </a:p>
          <a:p>
            <a:pPr marL="800100" lvl="1" indent="-342900">
              <a:spcAft>
                <a:spcPts val="600"/>
              </a:spcAft>
              <a:buBlip>
                <a:blip r:embed="rId3"/>
              </a:buBlip>
            </a:pPr>
            <a:r>
              <a:rPr lang="en-US" dirty="0">
                <a:solidFill>
                  <a:schemeClr val="tx2"/>
                </a:solidFill>
              </a:rPr>
              <a:t>Our analysis on the obs. data is not necessarily causal in nature.</a:t>
            </a:r>
          </a:p>
          <a:p>
            <a:pPr marL="800100" lvl="1" indent="-342900">
              <a:spcAft>
                <a:spcPts val="600"/>
              </a:spcAft>
              <a:buBlip>
                <a:blip r:embed="rId3"/>
              </a:buBlip>
            </a:pPr>
            <a:r>
              <a:rPr lang="en-US" dirty="0">
                <a:solidFill>
                  <a:schemeClr val="tx2"/>
                </a:solidFill>
              </a:rPr>
              <a:t>Deep literature in Marketing supports these sort of insights </a:t>
            </a:r>
            <a:r>
              <a:rPr lang="en-US" baseline="30000" dirty="0">
                <a:solidFill>
                  <a:schemeClr val="tx2"/>
                </a:solidFill>
              </a:rPr>
              <a:t>[2]</a:t>
            </a:r>
          </a:p>
        </p:txBody>
      </p:sp>
      <p:grpSp>
        <p:nvGrpSpPr>
          <p:cNvPr id="16" name="Group 15">
            <a:extLst>
              <a:ext uri="{FF2B5EF4-FFF2-40B4-BE49-F238E27FC236}">
                <a16:creationId xmlns:a16="http://schemas.microsoft.com/office/drawing/2014/main" id="{C2A7A3EC-DA2C-764A-BBD3-81E6A203311F}"/>
              </a:ext>
            </a:extLst>
          </p:cNvPr>
          <p:cNvGrpSpPr/>
          <p:nvPr/>
        </p:nvGrpSpPr>
        <p:grpSpPr>
          <a:xfrm>
            <a:off x="628650" y="5579063"/>
            <a:ext cx="8013906" cy="787896"/>
            <a:chOff x="628650" y="5659729"/>
            <a:chExt cx="8013906" cy="787896"/>
          </a:xfrm>
        </p:grpSpPr>
        <p:sp>
          <p:nvSpPr>
            <p:cNvPr id="17" name="TextBox 16">
              <a:extLst>
                <a:ext uri="{FF2B5EF4-FFF2-40B4-BE49-F238E27FC236}">
                  <a16:creationId xmlns:a16="http://schemas.microsoft.com/office/drawing/2014/main" id="{1B162FB1-11E5-7A41-9180-A6E6DB3A2BE4}"/>
                </a:ext>
              </a:extLst>
            </p:cNvPr>
            <p:cNvSpPr txBox="1"/>
            <p:nvPr/>
          </p:nvSpPr>
          <p:spPr>
            <a:xfrm>
              <a:off x="628650" y="5724350"/>
              <a:ext cx="8013906" cy="723275"/>
            </a:xfrm>
            <a:prstGeom prst="rect">
              <a:avLst/>
            </a:prstGeom>
            <a:noFill/>
          </p:spPr>
          <p:txBody>
            <a:bodyPr wrap="square" rtlCol="0">
              <a:spAutoFit/>
            </a:bodyPr>
            <a:lstStyle/>
            <a:p>
              <a:pPr algn="ctr">
                <a:spcBef>
                  <a:spcPts val="1200"/>
                </a:spcBef>
                <a:spcAft>
                  <a:spcPts val="600"/>
                </a:spcAft>
              </a:pPr>
              <a:r>
                <a:rPr lang="en-US" b="1" dirty="0"/>
                <a:t>Takeaway: </a:t>
              </a:r>
              <a:r>
                <a:rPr lang="en-US" dirty="0">
                  <a:solidFill>
                    <a:schemeClr val="tx2"/>
                  </a:solidFill>
                </a:rPr>
                <a:t>New users leave at high rates and are sensitive</a:t>
              </a:r>
            </a:p>
            <a:p>
              <a:pPr marL="342900" indent="-342900">
                <a:buBlip>
                  <a:blip r:embed="rId3"/>
                </a:buBlip>
              </a:pPr>
              <a:endParaRPr lang="en-US" dirty="0">
                <a:solidFill>
                  <a:schemeClr val="tx2"/>
                </a:solidFill>
              </a:endParaRPr>
            </a:p>
          </p:txBody>
        </p:sp>
        <p:grpSp>
          <p:nvGrpSpPr>
            <p:cNvPr id="18" name="Group 17">
              <a:extLst>
                <a:ext uri="{FF2B5EF4-FFF2-40B4-BE49-F238E27FC236}">
                  <a16:creationId xmlns:a16="http://schemas.microsoft.com/office/drawing/2014/main" id="{9501DB5A-86D1-6E4F-B70A-DACA36BE1C9C}"/>
                </a:ext>
              </a:extLst>
            </p:cNvPr>
            <p:cNvGrpSpPr/>
            <p:nvPr/>
          </p:nvGrpSpPr>
          <p:grpSpPr>
            <a:xfrm>
              <a:off x="1404258" y="5659729"/>
              <a:ext cx="6531431" cy="492288"/>
              <a:chOff x="2788051" y="4504171"/>
              <a:chExt cx="3194801" cy="492288"/>
            </a:xfrm>
          </p:grpSpPr>
          <p:sp>
            <p:nvSpPr>
              <p:cNvPr id="19" name="Rectangle 18">
                <a:extLst>
                  <a:ext uri="{FF2B5EF4-FFF2-40B4-BE49-F238E27FC236}">
                    <a16:creationId xmlns:a16="http://schemas.microsoft.com/office/drawing/2014/main" id="{91960E37-BED5-854F-8D46-85B7430A8D43}"/>
                  </a:ext>
                </a:extLst>
              </p:cNvPr>
              <p:cNvSpPr/>
              <p:nvPr/>
            </p:nvSpPr>
            <p:spPr>
              <a:xfrm>
                <a:off x="2788051" y="4504171"/>
                <a:ext cx="3194801" cy="4922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210C28C-FE5C-704E-B245-14A0EA984B51}"/>
                  </a:ext>
                </a:extLst>
              </p:cNvPr>
              <p:cNvSpPr/>
              <p:nvPr/>
            </p:nvSpPr>
            <p:spPr>
              <a:xfrm>
                <a:off x="2925588" y="4598878"/>
                <a:ext cx="2877198" cy="369332"/>
              </a:xfrm>
              <a:prstGeom prst="rect">
                <a:avLst/>
              </a:prstGeom>
            </p:spPr>
            <p:txBody>
              <a:bodyPr wrap="square">
                <a:spAutoFit/>
              </a:bodyPr>
              <a:lstStyle/>
              <a:p>
                <a:pPr algn="ctr">
                  <a:spcBef>
                    <a:spcPts val="1200"/>
                  </a:spcBef>
                  <a:spcAft>
                    <a:spcPts val="600"/>
                  </a:spcAft>
                </a:pPr>
                <a:endParaRPr lang="en-US" dirty="0">
                  <a:solidFill>
                    <a:schemeClr val="tx2"/>
                  </a:solidFill>
                </a:endParaRPr>
              </a:p>
            </p:txBody>
          </p:sp>
        </p:grpSp>
      </p:grpSp>
      <p:sp>
        <p:nvSpPr>
          <p:cNvPr id="4" name="TextBox 3">
            <a:extLst>
              <a:ext uri="{FF2B5EF4-FFF2-40B4-BE49-F238E27FC236}">
                <a16:creationId xmlns:a16="http://schemas.microsoft.com/office/drawing/2014/main" id="{72017471-BB88-603A-9586-9BBCBC090A70}"/>
              </a:ext>
            </a:extLst>
          </p:cNvPr>
          <p:cNvSpPr txBox="1"/>
          <p:nvPr/>
        </p:nvSpPr>
        <p:spPr>
          <a:xfrm>
            <a:off x="-2136289" y="6628379"/>
            <a:ext cx="11362846" cy="246221"/>
          </a:xfrm>
          <a:prstGeom prst="rect">
            <a:avLst/>
          </a:prstGeom>
          <a:noFill/>
        </p:spPr>
        <p:txBody>
          <a:bodyPr wrap="square" rtlCol="0" anchor="b">
            <a:spAutoFit/>
          </a:bodyPr>
          <a:lstStyle/>
          <a:p>
            <a:pPr algn="r"/>
            <a:r>
              <a:rPr lang="en-US" sz="1000" i="1" dirty="0">
                <a:solidFill>
                  <a:schemeClr val="tx2"/>
                </a:solidFill>
                <a:latin typeface="Baskerville" panose="02020502070401020303" pitchFamily="18" charset="0"/>
                <a:ea typeface="Baskerville" panose="02020502070401020303" pitchFamily="18" charset="0"/>
              </a:rPr>
              <a:t>[2] First impressions count: Leveraging acquisition data for customer management-  Padilla et al, Mkt Sci. </a:t>
            </a:r>
          </a:p>
        </p:txBody>
      </p:sp>
    </p:spTree>
    <p:extLst>
      <p:ext uri="{BB962C8B-B14F-4D97-AF65-F5344CB8AC3E}">
        <p14:creationId xmlns:p14="http://schemas.microsoft.com/office/powerpoint/2010/main" val="578536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a:xfrm>
            <a:off x="450396" y="360761"/>
            <a:ext cx="8243207" cy="1325563"/>
          </a:xfrm>
        </p:spPr>
        <p:txBody>
          <a:bodyPr>
            <a:normAutofit/>
          </a:bodyPr>
          <a:lstStyle/>
          <a:p>
            <a:r>
              <a:rPr lang="en-US" sz="3600" dirty="0"/>
              <a:t>Data Insights: Platform Experimentation</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12" name="TextBox 11">
            <a:extLst>
              <a:ext uri="{FF2B5EF4-FFF2-40B4-BE49-F238E27FC236}">
                <a16:creationId xmlns:a16="http://schemas.microsoft.com/office/drawing/2014/main" id="{CBDEE146-9B62-F846-B83A-546696AE2EA9}"/>
              </a:ext>
            </a:extLst>
          </p:cNvPr>
          <p:cNvSpPr txBox="1"/>
          <p:nvPr/>
        </p:nvSpPr>
        <p:spPr>
          <a:xfrm>
            <a:off x="675070" y="1607496"/>
            <a:ext cx="7840280" cy="1708160"/>
          </a:xfrm>
          <a:prstGeom prst="rect">
            <a:avLst/>
          </a:prstGeom>
          <a:noFill/>
        </p:spPr>
        <p:txBody>
          <a:bodyPr wrap="square" rtlCol="0">
            <a:spAutoFit/>
          </a:bodyPr>
          <a:lstStyle/>
          <a:p>
            <a:pPr>
              <a:spcAft>
                <a:spcPts val="600"/>
              </a:spcAft>
            </a:pPr>
            <a:r>
              <a:rPr lang="en-US" altLang="zh-CN" dirty="0">
                <a:solidFill>
                  <a:schemeClr val="tx2"/>
                </a:solidFill>
              </a:rPr>
              <a:t>Finally, we look at whether the platform appears to consider user age when experimenting with new cards.</a:t>
            </a:r>
            <a:endParaRPr lang="en-US" altLang="zh-CN" b="1" dirty="0"/>
          </a:p>
          <a:p>
            <a:pPr marL="342900" indent="-342900">
              <a:spcAft>
                <a:spcPts val="600"/>
              </a:spcAft>
              <a:buBlip>
                <a:blip r:embed="rId3"/>
              </a:buBlip>
            </a:pPr>
            <a:r>
              <a:rPr lang="en-US" dirty="0">
                <a:solidFill>
                  <a:schemeClr val="tx2"/>
                </a:solidFill>
              </a:rPr>
              <a:t>Sample of 1024 cards shown exactly once in the data</a:t>
            </a:r>
          </a:p>
          <a:p>
            <a:pPr marL="342900" indent="-342900">
              <a:spcAft>
                <a:spcPts val="600"/>
              </a:spcAft>
              <a:buBlip>
                <a:blip r:embed="rId3"/>
              </a:buBlip>
            </a:pPr>
            <a:r>
              <a:rPr lang="en-US" dirty="0">
                <a:solidFill>
                  <a:schemeClr val="tx2"/>
                </a:solidFill>
              </a:rPr>
              <a:t>Null Hypothesis: Experiment on new and old users at same rate.</a:t>
            </a:r>
          </a:p>
          <a:p>
            <a:pPr marL="800100" lvl="1" indent="-342900">
              <a:spcAft>
                <a:spcPts val="600"/>
              </a:spcAft>
              <a:buBlip>
                <a:blip r:embed="rId3"/>
              </a:buBlip>
            </a:pPr>
            <a:r>
              <a:rPr lang="en-US" sz="1600" dirty="0">
                <a:solidFill>
                  <a:schemeClr val="tx2"/>
                </a:solidFill>
              </a:rPr>
              <a:t>Red line to right -&gt; experiment on new more than old!</a:t>
            </a:r>
          </a:p>
        </p:txBody>
      </p:sp>
      <p:grpSp>
        <p:nvGrpSpPr>
          <p:cNvPr id="10" name="Group 9">
            <a:extLst>
              <a:ext uri="{FF2B5EF4-FFF2-40B4-BE49-F238E27FC236}">
                <a16:creationId xmlns:a16="http://schemas.microsoft.com/office/drawing/2014/main" id="{7BD6A0FA-C909-9A49-99C3-E11ED984D45B}"/>
              </a:ext>
            </a:extLst>
          </p:cNvPr>
          <p:cNvGrpSpPr/>
          <p:nvPr/>
        </p:nvGrpSpPr>
        <p:grpSpPr>
          <a:xfrm>
            <a:off x="628650" y="5764154"/>
            <a:ext cx="8013906" cy="804175"/>
            <a:chOff x="628650" y="5643450"/>
            <a:chExt cx="8013906" cy="804175"/>
          </a:xfrm>
        </p:grpSpPr>
        <p:sp>
          <p:nvSpPr>
            <p:cNvPr id="11" name="TextBox 10">
              <a:extLst>
                <a:ext uri="{FF2B5EF4-FFF2-40B4-BE49-F238E27FC236}">
                  <a16:creationId xmlns:a16="http://schemas.microsoft.com/office/drawing/2014/main" id="{6FADF35F-FD3F-AF41-92A6-B2514D1DDE8D}"/>
                </a:ext>
              </a:extLst>
            </p:cNvPr>
            <p:cNvSpPr txBox="1"/>
            <p:nvPr/>
          </p:nvSpPr>
          <p:spPr>
            <a:xfrm>
              <a:off x="628650" y="5724350"/>
              <a:ext cx="8013906" cy="723275"/>
            </a:xfrm>
            <a:prstGeom prst="rect">
              <a:avLst/>
            </a:prstGeom>
            <a:noFill/>
          </p:spPr>
          <p:txBody>
            <a:bodyPr wrap="square" rtlCol="0">
              <a:spAutoFit/>
            </a:bodyPr>
            <a:lstStyle/>
            <a:p>
              <a:pPr algn="ctr">
                <a:spcBef>
                  <a:spcPts val="1200"/>
                </a:spcBef>
                <a:spcAft>
                  <a:spcPts val="600"/>
                </a:spcAft>
              </a:pPr>
              <a:r>
                <a:rPr lang="en-US" b="1" dirty="0"/>
                <a:t>Takeaway: </a:t>
              </a:r>
              <a:r>
                <a:rPr lang="en-US" dirty="0">
                  <a:solidFill>
                    <a:schemeClr val="tx2"/>
                  </a:solidFill>
                </a:rPr>
                <a:t>NetEase appears to do age-blind experimentation.</a:t>
              </a:r>
            </a:p>
            <a:p>
              <a:pPr marL="342900" indent="-342900">
                <a:buBlip>
                  <a:blip r:embed="rId3"/>
                </a:buBlip>
              </a:pPr>
              <a:endParaRPr lang="en-US" dirty="0">
                <a:solidFill>
                  <a:schemeClr val="tx2"/>
                </a:solidFill>
              </a:endParaRPr>
            </a:p>
          </p:txBody>
        </p:sp>
        <p:grpSp>
          <p:nvGrpSpPr>
            <p:cNvPr id="13" name="Group 12">
              <a:extLst>
                <a:ext uri="{FF2B5EF4-FFF2-40B4-BE49-F238E27FC236}">
                  <a16:creationId xmlns:a16="http://schemas.microsoft.com/office/drawing/2014/main" id="{6848F73D-2F9D-DA4C-B158-C0075938805A}"/>
                </a:ext>
              </a:extLst>
            </p:cNvPr>
            <p:cNvGrpSpPr/>
            <p:nvPr/>
          </p:nvGrpSpPr>
          <p:grpSpPr>
            <a:xfrm>
              <a:off x="1382636" y="5643450"/>
              <a:ext cx="6531431" cy="492288"/>
              <a:chOff x="2777475" y="4487892"/>
              <a:chExt cx="3194801" cy="492288"/>
            </a:xfrm>
          </p:grpSpPr>
          <p:sp>
            <p:nvSpPr>
              <p:cNvPr id="14" name="Rectangle 13">
                <a:extLst>
                  <a:ext uri="{FF2B5EF4-FFF2-40B4-BE49-F238E27FC236}">
                    <a16:creationId xmlns:a16="http://schemas.microsoft.com/office/drawing/2014/main" id="{0873E8E8-D7A0-B84F-A1E3-2D97229C3035}"/>
                  </a:ext>
                </a:extLst>
              </p:cNvPr>
              <p:cNvSpPr/>
              <p:nvPr/>
            </p:nvSpPr>
            <p:spPr>
              <a:xfrm>
                <a:off x="2777475" y="4487892"/>
                <a:ext cx="3194801" cy="4922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41DF9-BE70-CE47-90C8-3A249E4DD27B}"/>
                  </a:ext>
                </a:extLst>
              </p:cNvPr>
              <p:cNvSpPr/>
              <p:nvPr/>
            </p:nvSpPr>
            <p:spPr>
              <a:xfrm>
                <a:off x="2925588" y="4598878"/>
                <a:ext cx="2877198" cy="369332"/>
              </a:xfrm>
              <a:prstGeom prst="rect">
                <a:avLst/>
              </a:prstGeom>
            </p:spPr>
            <p:txBody>
              <a:bodyPr wrap="square">
                <a:spAutoFit/>
              </a:bodyPr>
              <a:lstStyle/>
              <a:p>
                <a:pPr algn="ctr">
                  <a:spcBef>
                    <a:spcPts val="1200"/>
                  </a:spcBef>
                  <a:spcAft>
                    <a:spcPts val="600"/>
                  </a:spcAft>
                </a:pPr>
                <a:endParaRPr lang="en-US" dirty="0">
                  <a:solidFill>
                    <a:schemeClr val="tx2"/>
                  </a:solidFill>
                </a:endParaRPr>
              </a:p>
            </p:txBody>
          </p:sp>
        </p:grpSp>
      </p:grpSp>
      <p:grpSp>
        <p:nvGrpSpPr>
          <p:cNvPr id="23" name="Group 22">
            <a:extLst>
              <a:ext uri="{FF2B5EF4-FFF2-40B4-BE49-F238E27FC236}">
                <a16:creationId xmlns:a16="http://schemas.microsoft.com/office/drawing/2014/main" id="{A6D97DA4-FBA4-3341-A56D-C58176DEA83F}"/>
              </a:ext>
            </a:extLst>
          </p:cNvPr>
          <p:cNvGrpSpPr/>
          <p:nvPr/>
        </p:nvGrpSpPr>
        <p:grpSpPr>
          <a:xfrm>
            <a:off x="1133386" y="3338645"/>
            <a:ext cx="2320747" cy="2383405"/>
            <a:chOff x="1133386" y="3382189"/>
            <a:chExt cx="2320747" cy="2383405"/>
          </a:xfrm>
        </p:grpSpPr>
        <p:grpSp>
          <p:nvGrpSpPr>
            <p:cNvPr id="5" name="Group 4">
              <a:extLst>
                <a:ext uri="{FF2B5EF4-FFF2-40B4-BE49-F238E27FC236}">
                  <a16:creationId xmlns:a16="http://schemas.microsoft.com/office/drawing/2014/main" id="{947E3532-2A16-6A48-999B-E35686EAED62}"/>
                </a:ext>
              </a:extLst>
            </p:cNvPr>
            <p:cNvGrpSpPr/>
            <p:nvPr/>
          </p:nvGrpSpPr>
          <p:grpSpPr>
            <a:xfrm>
              <a:off x="1133386" y="3382189"/>
              <a:ext cx="2292409" cy="2292409"/>
              <a:chOff x="1133386" y="3382189"/>
              <a:chExt cx="2292409" cy="2292409"/>
            </a:xfrm>
          </p:grpSpPr>
          <p:pic>
            <p:nvPicPr>
              <p:cNvPr id="6" name="Picture 5" descr="Chart, histogram&#10;&#10;Description automatically generated">
                <a:extLst>
                  <a:ext uri="{FF2B5EF4-FFF2-40B4-BE49-F238E27FC236}">
                    <a16:creationId xmlns:a16="http://schemas.microsoft.com/office/drawing/2014/main" id="{0197A2CB-AAD3-DB4B-9656-90A5837E3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386" y="3382189"/>
                <a:ext cx="2292409" cy="2292409"/>
              </a:xfrm>
              <a:prstGeom prst="rect">
                <a:avLst/>
              </a:prstGeom>
            </p:spPr>
          </p:pic>
          <p:sp>
            <p:nvSpPr>
              <p:cNvPr id="16" name="Rectangle 15">
                <a:extLst>
                  <a:ext uri="{FF2B5EF4-FFF2-40B4-BE49-F238E27FC236}">
                    <a16:creationId xmlns:a16="http://schemas.microsoft.com/office/drawing/2014/main" id="{0A0B7653-F694-D34C-83F8-59D474CA1577}"/>
                  </a:ext>
                </a:extLst>
              </p:cNvPr>
              <p:cNvSpPr/>
              <p:nvPr/>
            </p:nvSpPr>
            <p:spPr>
              <a:xfrm>
                <a:off x="2058030" y="5479039"/>
                <a:ext cx="766482" cy="174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0" name="TextBox 19">
              <a:extLst>
                <a:ext uri="{FF2B5EF4-FFF2-40B4-BE49-F238E27FC236}">
                  <a16:creationId xmlns:a16="http://schemas.microsoft.com/office/drawing/2014/main" id="{38017151-B9A8-CF4F-9E1E-A3E41B3E43D3}"/>
                </a:ext>
              </a:extLst>
            </p:cNvPr>
            <p:cNvSpPr txBox="1"/>
            <p:nvPr/>
          </p:nvSpPr>
          <p:spPr>
            <a:xfrm>
              <a:off x="1687559" y="5457817"/>
              <a:ext cx="1766574" cy="307777"/>
            </a:xfrm>
            <a:prstGeom prst="rect">
              <a:avLst/>
            </a:prstGeom>
            <a:noFill/>
          </p:spPr>
          <p:txBody>
            <a:bodyPr wrap="none" rtlCol="0">
              <a:spAutoFit/>
            </a:bodyPr>
            <a:lstStyle/>
            <a:p>
              <a:r>
                <a:rPr lang="en-US" sz="1400" b="1" dirty="0">
                  <a:solidFill>
                    <a:schemeClr val="tx2"/>
                  </a:solidFill>
                </a:rPr>
                <a:t>Register &lt; 1 Month</a:t>
              </a:r>
            </a:p>
          </p:txBody>
        </p:sp>
      </p:grpSp>
      <p:grpSp>
        <p:nvGrpSpPr>
          <p:cNvPr id="24" name="Group 23">
            <a:extLst>
              <a:ext uri="{FF2B5EF4-FFF2-40B4-BE49-F238E27FC236}">
                <a16:creationId xmlns:a16="http://schemas.microsoft.com/office/drawing/2014/main" id="{57F5D689-A431-6841-A7E1-64031623982E}"/>
              </a:ext>
            </a:extLst>
          </p:cNvPr>
          <p:cNvGrpSpPr/>
          <p:nvPr/>
        </p:nvGrpSpPr>
        <p:grpSpPr>
          <a:xfrm>
            <a:off x="3425795" y="3338645"/>
            <a:ext cx="2292410" cy="2404287"/>
            <a:chOff x="3425795" y="3382189"/>
            <a:chExt cx="2292410" cy="2404287"/>
          </a:xfrm>
        </p:grpSpPr>
        <p:grpSp>
          <p:nvGrpSpPr>
            <p:cNvPr id="7" name="Group 6">
              <a:extLst>
                <a:ext uri="{FF2B5EF4-FFF2-40B4-BE49-F238E27FC236}">
                  <a16:creationId xmlns:a16="http://schemas.microsoft.com/office/drawing/2014/main" id="{9EA8E640-02B9-A548-A677-2F9398475BD5}"/>
                </a:ext>
              </a:extLst>
            </p:cNvPr>
            <p:cNvGrpSpPr/>
            <p:nvPr/>
          </p:nvGrpSpPr>
          <p:grpSpPr>
            <a:xfrm>
              <a:off x="3425795" y="3382189"/>
              <a:ext cx="2292410" cy="2292410"/>
              <a:chOff x="3425795" y="3382189"/>
              <a:chExt cx="2292410" cy="2292410"/>
            </a:xfrm>
          </p:grpSpPr>
          <p:pic>
            <p:nvPicPr>
              <p:cNvPr id="8" name="Picture 7" descr="Chart, histogram&#10;&#10;Description automatically generated">
                <a:extLst>
                  <a:ext uri="{FF2B5EF4-FFF2-40B4-BE49-F238E27FC236}">
                    <a16:creationId xmlns:a16="http://schemas.microsoft.com/office/drawing/2014/main" id="{63E4CBB6-A3A7-2047-BDBE-0B16915D4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5795" y="3382189"/>
                <a:ext cx="2292410" cy="2292410"/>
              </a:xfrm>
              <a:prstGeom prst="rect">
                <a:avLst/>
              </a:prstGeom>
            </p:spPr>
          </p:pic>
          <p:sp>
            <p:nvSpPr>
              <p:cNvPr id="17" name="Rectangle 16">
                <a:extLst>
                  <a:ext uri="{FF2B5EF4-FFF2-40B4-BE49-F238E27FC236}">
                    <a16:creationId xmlns:a16="http://schemas.microsoft.com/office/drawing/2014/main" id="{3427955A-7E12-0440-B6C7-E6E6A87E985D}"/>
                  </a:ext>
                </a:extLst>
              </p:cNvPr>
              <p:cNvSpPr/>
              <p:nvPr/>
            </p:nvSpPr>
            <p:spPr>
              <a:xfrm>
                <a:off x="4326825" y="5478407"/>
                <a:ext cx="766482" cy="174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1" name="TextBox 20">
              <a:extLst>
                <a:ext uri="{FF2B5EF4-FFF2-40B4-BE49-F238E27FC236}">
                  <a16:creationId xmlns:a16="http://schemas.microsoft.com/office/drawing/2014/main" id="{D5838AF0-74E7-1740-8F44-254255269B19}"/>
                </a:ext>
              </a:extLst>
            </p:cNvPr>
            <p:cNvSpPr txBox="1"/>
            <p:nvPr/>
          </p:nvSpPr>
          <p:spPr>
            <a:xfrm>
              <a:off x="3884111" y="5478699"/>
              <a:ext cx="1731564" cy="307777"/>
            </a:xfrm>
            <a:prstGeom prst="rect">
              <a:avLst/>
            </a:prstGeom>
            <a:noFill/>
          </p:spPr>
          <p:txBody>
            <a:bodyPr wrap="none" rtlCol="0">
              <a:spAutoFit/>
            </a:bodyPr>
            <a:lstStyle/>
            <a:p>
              <a:r>
                <a:rPr lang="en-US" sz="1400" b="1" dirty="0">
                  <a:solidFill>
                    <a:schemeClr val="tx2"/>
                  </a:solidFill>
                </a:rPr>
                <a:t>Register &lt; 2 Month</a:t>
              </a:r>
            </a:p>
          </p:txBody>
        </p:sp>
      </p:grpSp>
      <p:grpSp>
        <p:nvGrpSpPr>
          <p:cNvPr id="25" name="Group 24">
            <a:extLst>
              <a:ext uri="{FF2B5EF4-FFF2-40B4-BE49-F238E27FC236}">
                <a16:creationId xmlns:a16="http://schemas.microsoft.com/office/drawing/2014/main" id="{A74A0CC4-65DE-574A-B606-94E871298C9A}"/>
              </a:ext>
            </a:extLst>
          </p:cNvPr>
          <p:cNvGrpSpPr/>
          <p:nvPr/>
        </p:nvGrpSpPr>
        <p:grpSpPr>
          <a:xfrm>
            <a:off x="5718205" y="3386919"/>
            <a:ext cx="2293700" cy="2369149"/>
            <a:chOff x="5718205" y="3430463"/>
            <a:chExt cx="2293700" cy="2369149"/>
          </a:xfrm>
        </p:grpSpPr>
        <p:grpSp>
          <p:nvGrpSpPr>
            <p:cNvPr id="19" name="Group 18">
              <a:extLst>
                <a:ext uri="{FF2B5EF4-FFF2-40B4-BE49-F238E27FC236}">
                  <a16:creationId xmlns:a16="http://schemas.microsoft.com/office/drawing/2014/main" id="{6B791EA4-FCBD-4F4B-A53A-56BA5BEE33A5}"/>
                </a:ext>
              </a:extLst>
            </p:cNvPr>
            <p:cNvGrpSpPr/>
            <p:nvPr/>
          </p:nvGrpSpPr>
          <p:grpSpPr>
            <a:xfrm>
              <a:off x="5718205" y="3430463"/>
              <a:ext cx="2195862" cy="2195862"/>
              <a:chOff x="5718205" y="3430463"/>
              <a:chExt cx="2195862" cy="2195862"/>
            </a:xfrm>
          </p:grpSpPr>
          <p:pic>
            <p:nvPicPr>
              <p:cNvPr id="4" name="Picture 3" descr="Chart, histogram&#10;&#10;Description automatically generated">
                <a:extLst>
                  <a:ext uri="{FF2B5EF4-FFF2-40B4-BE49-F238E27FC236}">
                    <a16:creationId xmlns:a16="http://schemas.microsoft.com/office/drawing/2014/main" id="{6A3C4AB4-481F-A949-8821-EF57A51CAF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205" y="3430463"/>
                <a:ext cx="2195862" cy="2195862"/>
              </a:xfrm>
              <a:prstGeom prst="rect">
                <a:avLst/>
              </a:prstGeom>
            </p:spPr>
          </p:pic>
          <p:sp>
            <p:nvSpPr>
              <p:cNvPr id="18" name="Rectangle 17">
                <a:extLst>
                  <a:ext uri="{FF2B5EF4-FFF2-40B4-BE49-F238E27FC236}">
                    <a16:creationId xmlns:a16="http://schemas.microsoft.com/office/drawing/2014/main" id="{031522A5-B058-A242-8707-7002BB77B51F}"/>
                  </a:ext>
                </a:extLst>
              </p:cNvPr>
              <p:cNvSpPr/>
              <p:nvPr/>
            </p:nvSpPr>
            <p:spPr>
              <a:xfrm>
                <a:off x="6605788" y="5438066"/>
                <a:ext cx="766482" cy="174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2" name="TextBox 21">
              <a:extLst>
                <a:ext uri="{FF2B5EF4-FFF2-40B4-BE49-F238E27FC236}">
                  <a16:creationId xmlns:a16="http://schemas.microsoft.com/office/drawing/2014/main" id="{E0FACA41-EFC6-974D-9922-5A112F1B9515}"/>
                </a:ext>
              </a:extLst>
            </p:cNvPr>
            <p:cNvSpPr txBox="1"/>
            <p:nvPr/>
          </p:nvSpPr>
          <p:spPr>
            <a:xfrm>
              <a:off x="6280341" y="5491835"/>
              <a:ext cx="1731564" cy="307777"/>
            </a:xfrm>
            <a:prstGeom prst="rect">
              <a:avLst/>
            </a:prstGeom>
            <a:noFill/>
          </p:spPr>
          <p:txBody>
            <a:bodyPr wrap="none" rtlCol="0">
              <a:spAutoFit/>
            </a:bodyPr>
            <a:lstStyle/>
            <a:p>
              <a:r>
                <a:rPr lang="en-US" sz="1400" b="1" dirty="0">
                  <a:solidFill>
                    <a:schemeClr val="tx2"/>
                  </a:solidFill>
                </a:rPr>
                <a:t>Register &lt; 3 Month</a:t>
              </a:r>
            </a:p>
          </p:txBody>
        </p:sp>
      </p:grpSp>
    </p:spTree>
    <p:extLst>
      <p:ext uri="{BB962C8B-B14F-4D97-AF65-F5344CB8AC3E}">
        <p14:creationId xmlns:p14="http://schemas.microsoft.com/office/powerpoint/2010/main" val="11578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Fluid MDP Model</a:t>
            </a:r>
          </a:p>
        </p:txBody>
      </p:sp>
      <p:sp>
        <p:nvSpPr>
          <p:cNvPr id="6" name="TextBox 5">
            <a:extLst>
              <a:ext uri="{FF2B5EF4-FFF2-40B4-BE49-F238E27FC236}">
                <a16:creationId xmlns:a16="http://schemas.microsoft.com/office/drawing/2014/main" id="{C762CAC7-C596-2E3E-3973-42FE5D98FB77}"/>
              </a:ext>
            </a:extLst>
          </p:cNvPr>
          <p:cNvSpPr txBox="1"/>
          <p:nvPr/>
        </p:nvSpPr>
        <p:spPr>
          <a:xfrm>
            <a:off x="564696" y="5072502"/>
            <a:ext cx="8014608" cy="1308050"/>
          </a:xfrm>
          <a:prstGeom prst="rect">
            <a:avLst/>
          </a:prstGeom>
          <a:noFill/>
        </p:spPr>
        <p:txBody>
          <a:bodyPr wrap="square" rtlCol="0">
            <a:spAutoFit/>
          </a:bodyPr>
          <a:lstStyle/>
          <a:p>
            <a:pPr>
              <a:spcBef>
                <a:spcPts val="1200"/>
              </a:spcBef>
              <a:spcAft>
                <a:spcPts val="600"/>
              </a:spcAft>
            </a:pPr>
            <a:r>
              <a:rPr lang="en-US" b="1" dirty="0">
                <a:solidFill>
                  <a:schemeClr val="accent6">
                    <a:lumMod val="75000"/>
                  </a:schemeClr>
                </a:solidFill>
              </a:rPr>
              <a:t>Objective</a:t>
            </a:r>
            <a:r>
              <a:rPr lang="en-US" b="1" dirty="0">
                <a:solidFill>
                  <a:schemeClr val="tx2"/>
                </a:solidFill>
              </a:rPr>
              <a:t>: </a:t>
            </a:r>
            <a:r>
              <a:rPr lang="en-US" dirty="0">
                <a:solidFill>
                  <a:schemeClr val="tx2"/>
                </a:solidFill>
              </a:rPr>
              <a:t>Maximize steady-state market size</a:t>
            </a:r>
            <a:endParaRPr lang="en-US" b="1" dirty="0">
              <a:solidFill>
                <a:schemeClr val="tx2"/>
              </a:solidFill>
            </a:endParaRPr>
          </a:p>
          <a:p>
            <a:pPr marL="342900" indent="-342900">
              <a:buBlip>
                <a:blip r:embed="rId3"/>
              </a:buBlip>
            </a:pPr>
            <a:r>
              <a:rPr lang="en-US" dirty="0">
                <a:solidFill>
                  <a:schemeClr val="tx2"/>
                </a:solidFill>
              </a:rPr>
              <a:t>This is equivalent to maximizing sum total user engagement</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1FFFA7-EA6B-22B2-DDDE-651A44A0BDAD}"/>
                  </a:ext>
                </a:extLst>
              </p:cNvPr>
              <p:cNvSpPr/>
              <p:nvPr/>
            </p:nvSpPr>
            <p:spPr>
              <a:xfrm>
                <a:off x="564696" y="2100998"/>
                <a:ext cx="8014608" cy="2769989"/>
              </a:xfrm>
              <a:prstGeom prst="rect">
                <a:avLst/>
              </a:prstGeom>
              <a:ln w="12700">
                <a:noFill/>
              </a:ln>
            </p:spPr>
            <p:txBody>
              <a:bodyPr wrap="square">
                <a:spAutoFit/>
              </a:bodyPr>
              <a:lstStyle/>
              <a:p>
                <a:pPr>
                  <a:spcAft>
                    <a:spcPts val="600"/>
                  </a:spcAft>
                </a:pPr>
                <a:r>
                  <a:rPr lang="en-US" dirty="0">
                    <a:solidFill>
                      <a:schemeClr val="tx2"/>
                    </a:solidFill>
                  </a:rPr>
                  <a:t>Consider a single new card being added to marketplace with requirement it’s shown </a:t>
                </a:r>
                <a:r>
                  <a:rPr lang="en-US" b="1" dirty="0"/>
                  <a:t>B</a:t>
                </a:r>
                <a:r>
                  <a:rPr lang="en-US" dirty="0">
                    <a:solidFill>
                      <a:schemeClr val="tx2"/>
                    </a:solidFill>
                  </a:rPr>
                  <a:t> times in each the period. </a:t>
                </a:r>
              </a:p>
              <a:p>
                <a:pPr marL="342900" indent="-342900">
                  <a:spcAft>
                    <a:spcPts val="600"/>
                  </a:spcAft>
                  <a:buBlip>
                    <a:blip r:embed="rId3"/>
                  </a:buBlip>
                </a:pPr>
                <a:r>
                  <a:rPr lang="en-US" dirty="0">
                    <a:solidFill>
                      <a:schemeClr val="tx2"/>
                    </a:solidFill>
                  </a:rPr>
                  <a:t>Users are one of </a:t>
                </a:r>
                <a:r>
                  <a:rPr lang="en-US" dirty="0"/>
                  <a:t>s 𝜖 [m] </a:t>
                </a:r>
                <a:r>
                  <a:rPr lang="en-US" dirty="0">
                    <a:solidFill>
                      <a:schemeClr val="tx2"/>
                    </a:solidFill>
                  </a:rPr>
                  <a:t>states or </a:t>
                </a:r>
                <a:r>
                  <a:rPr lang="en-US" b="1" dirty="0"/>
                  <a:t>q</a:t>
                </a:r>
                <a:r>
                  <a:rPr lang="en-US" dirty="0">
                    <a:solidFill>
                      <a:schemeClr val="tx2"/>
                    </a:solidFill>
                  </a:rPr>
                  <a:t>uit, </a:t>
                </a:r>
                <a:r>
                  <a:rPr lang="en-US" b="1" dirty="0" err="1"/>
                  <a:t>Λ</a:t>
                </a:r>
                <a:r>
                  <a:rPr lang="en-US" b="1" baseline="-25000" dirty="0" err="1"/>
                  <a:t>s</a:t>
                </a:r>
                <a:r>
                  <a:rPr lang="en-US" b="1" baseline="30000" dirty="0" err="1"/>
                  <a:t>t</a:t>
                </a:r>
                <a:r>
                  <a:rPr lang="en-US" b="1" baseline="-25000" dirty="0"/>
                  <a:t>  </a:t>
                </a:r>
                <a:r>
                  <a:rPr lang="en-US" dirty="0">
                    <a:solidFill>
                      <a:schemeClr val="tx2"/>
                    </a:solidFill>
                  </a:rPr>
                  <a:t>users in each state s at time t</a:t>
                </a:r>
                <a:endParaRPr lang="en-US" b="1" baseline="-25000" dirty="0"/>
              </a:p>
              <a:p>
                <a:pPr marL="342900" indent="-342900">
                  <a:spcAft>
                    <a:spcPts val="600"/>
                  </a:spcAft>
                  <a:buBlip>
                    <a:blip r:embed="rId3"/>
                  </a:buBlip>
                </a:pPr>
                <a:r>
                  <a:rPr lang="en-US" dirty="0">
                    <a:solidFill>
                      <a:schemeClr val="tx2"/>
                    </a:solidFill>
                  </a:rPr>
                  <a:t>Policy </a:t>
                </a:r>
                <a14:m>
                  <m:oMath xmlns:m="http://schemas.openxmlformats.org/officeDocument/2006/math">
                    <m:r>
                      <a:rPr lang="en-US" b="1">
                        <a:latin typeface="Cambria Math" panose="02040503050406030204" pitchFamily="18" charset="0"/>
                        <a:ea typeface="Cambria Math" panose="02040503050406030204" pitchFamily="18" charset="0"/>
                      </a:rPr>
                      <m:t>𝛑</m:t>
                    </m:r>
                  </m:oMath>
                </a14:m>
                <a:r>
                  <a:rPr lang="en-US" baseline="30000" dirty="0"/>
                  <a:t>t</a:t>
                </a:r>
                <a:r>
                  <a:rPr lang="en-US" dirty="0">
                    <a:solidFill>
                      <a:schemeClr val="tx2"/>
                    </a:solidFill>
                  </a:rPr>
                  <a:t>: Decides how much to experiment in each state</a:t>
                </a:r>
              </a:p>
              <a:p>
                <a:pPr marL="800100" lvl="1" indent="-342900">
                  <a:spcAft>
                    <a:spcPts val="600"/>
                  </a:spcAft>
                  <a:buBlip>
                    <a:blip r:embed="rId3"/>
                  </a:buBlip>
                </a:pPr>
                <a:r>
                  <a:rPr lang="en-US" i="1" dirty="0">
                    <a:solidFill>
                      <a:schemeClr val="tx2"/>
                    </a:solidFill>
                  </a:rPr>
                  <a:t>Feasibility</a:t>
                </a:r>
                <a:r>
                  <a:rPr lang="en-US" dirty="0">
                    <a:solidFill>
                      <a:schemeClr val="tx2"/>
                    </a:solidFill>
                  </a:rPr>
                  <a:t>: </a:t>
                </a:r>
                <a14:m>
                  <m:oMath xmlns:m="http://schemas.openxmlformats.org/officeDocument/2006/math">
                    <m:r>
                      <a:rPr lang="en-US" b="1">
                        <a:latin typeface="Cambria Math" panose="02040503050406030204" pitchFamily="18" charset="0"/>
                        <a:ea typeface="Cambria Math" panose="02040503050406030204" pitchFamily="18" charset="0"/>
                      </a:rPr>
                      <m:t>𝛑</m:t>
                    </m:r>
                  </m:oMath>
                </a14:m>
                <a:r>
                  <a:rPr lang="en-US" baseline="30000" dirty="0"/>
                  <a:t>t</a:t>
                </a:r>
                <a:r>
                  <a:rPr lang="en-US" baseline="-25000" dirty="0"/>
                  <a:t>s</a:t>
                </a:r>
                <a:r>
                  <a:rPr lang="en-US" dirty="0">
                    <a:solidFill>
                      <a:schemeClr val="tx2"/>
                    </a:solidFill>
                  </a:rPr>
                  <a:t> ≤ </a:t>
                </a:r>
                <a:r>
                  <a:rPr lang="en-US" b="1" dirty="0" err="1"/>
                  <a:t>Λ</a:t>
                </a:r>
                <a:r>
                  <a:rPr lang="en-US" baseline="-25000" dirty="0" err="1"/>
                  <a:t>s</a:t>
                </a:r>
                <a:r>
                  <a:rPr lang="en-US" baseline="30000" dirty="0" err="1"/>
                  <a:t>t</a:t>
                </a:r>
                <a:r>
                  <a:rPr lang="en-US" dirty="0">
                    <a:solidFill>
                      <a:schemeClr val="tx2"/>
                    </a:solidFill>
                  </a:rPr>
                  <a:t> </a:t>
                </a:r>
                <a14:m>
                  <m:oMath xmlns:m="http://schemas.openxmlformats.org/officeDocument/2006/math">
                    <m:r>
                      <a:rPr lang="en-US">
                        <a:solidFill>
                          <a:schemeClr val="tx2"/>
                        </a:solidFill>
                        <a:latin typeface="Cambria Math" panose="02040503050406030204" pitchFamily="18" charset="0"/>
                      </a:rPr>
                      <m:t>, </m:t>
                    </m:r>
                    <m:nary>
                      <m:naryPr>
                        <m:chr m:val="∑"/>
                        <m:subHide m:val="on"/>
                        <m:supHide m:val="on"/>
                        <m:ctrlPr>
                          <a:rPr lang="en-US" i="1">
                            <a:solidFill>
                              <a:schemeClr val="tx2"/>
                            </a:solidFill>
                            <a:latin typeface="Cambria Math" panose="02040503050406030204" pitchFamily="18" charset="0"/>
                          </a:rPr>
                        </m:ctrlPr>
                      </m:naryPr>
                      <m:sub/>
                      <m:sup/>
                      <m:e>
                        <m:r>
                          <a:rPr lang="en-US" b="1">
                            <a:latin typeface="Cambria Math" panose="02040503050406030204" pitchFamily="18" charset="0"/>
                            <a:ea typeface="Cambria Math" panose="02040503050406030204" pitchFamily="18" charset="0"/>
                          </a:rPr>
                          <m:t>𝛑</m:t>
                        </m:r>
                        <m:r>
                          <m:rPr>
                            <m:nor/>
                          </m:rPr>
                          <a:rPr lang="en-US" baseline="30000" dirty="0">
                            <a:solidFill>
                              <a:schemeClr val="tx2"/>
                            </a:solidFill>
                          </a:rPr>
                          <m:t>t</m:t>
                        </m:r>
                      </m:e>
                    </m:nary>
                  </m:oMath>
                </a14:m>
                <a:r>
                  <a:rPr lang="en-US" baseline="-25000" dirty="0">
                    <a:solidFill>
                      <a:schemeClr val="tx2"/>
                    </a:solidFill>
                  </a:rPr>
                  <a:t>s </a:t>
                </a:r>
                <a:r>
                  <a:rPr lang="en-US" dirty="0">
                    <a:solidFill>
                      <a:schemeClr val="tx2"/>
                    </a:solidFill>
                  </a:rPr>
                  <a:t>= </a:t>
                </a:r>
                <a:r>
                  <a:rPr lang="en-US" dirty="0"/>
                  <a:t>B</a:t>
                </a:r>
                <a:r>
                  <a:rPr lang="en-US" dirty="0">
                    <a:solidFill>
                      <a:schemeClr val="tx2"/>
                    </a:solidFill>
                  </a:rPr>
                  <a:t>, for every state s and time t</a:t>
                </a:r>
              </a:p>
              <a:p>
                <a:pPr marL="342900" indent="-342900">
                  <a:spcAft>
                    <a:spcPts val="600"/>
                  </a:spcAft>
                  <a:buBlip>
                    <a:blip r:embed="rId3"/>
                  </a:buBlip>
                </a:pPr>
                <a:r>
                  <a:rPr lang="en-US" dirty="0">
                    <a:solidFill>
                      <a:schemeClr val="tx2"/>
                    </a:solidFill>
                  </a:rPr>
                  <a:t>Fixed number of arrivals </a:t>
                </a:r>
                <a:r>
                  <a:rPr lang="el-GR" dirty="0"/>
                  <a:t>λ</a:t>
                </a:r>
                <a:r>
                  <a:rPr lang="en-US" baseline="-25000" dirty="0"/>
                  <a:t>1</a:t>
                </a:r>
                <a:r>
                  <a:rPr lang="en-US" dirty="0">
                    <a:solidFill>
                      <a:schemeClr val="tx2"/>
                    </a:solidFill>
                  </a:rPr>
                  <a:t> into state 1 at start of every period</a:t>
                </a:r>
              </a:p>
              <a:p>
                <a:pPr marL="342900" indent="-342900">
                  <a:spcAft>
                    <a:spcPts val="600"/>
                  </a:spcAft>
                  <a:buBlip>
                    <a:blip r:embed="rId3"/>
                  </a:buBlip>
                </a:pPr>
                <a:r>
                  <a:rPr lang="en-US" dirty="0">
                    <a:solidFill>
                      <a:schemeClr val="tx2"/>
                    </a:solidFill>
                  </a:rPr>
                  <a:t>Transitions between s and s’ according to fixed “probabilities”: </a:t>
                </a:r>
                <a:r>
                  <a:rPr lang="en-US" dirty="0"/>
                  <a:t>p</a:t>
                </a:r>
                <a:r>
                  <a:rPr lang="en-US" baseline="-25000" dirty="0"/>
                  <a:t>{s a s’}</a:t>
                </a:r>
              </a:p>
              <a:p>
                <a:pPr marL="800100" lvl="1" indent="-342900">
                  <a:spcAft>
                    <a:spcPts val="600"/>
                  </a:spcAft>
                  <a:buBlip>
                    <a:blip r:embed="rId3"/>
                  </a:buBlip>
                </a:pPr>
                <a:r>
                  <a:rPr lang="en-US" dirty="0">
                    <a:solidFill>
                      <a:schemeClr val="tx2"/>
                    </a:solidFill>
                  </a:rPr>
                  <a:t>Action a is either show an old card or the new card</a:t>
                </a:r>
              </a:p>
            </p:txBody>
          </p:sp>
        </mc:Choice>
        <mc:Fallback xmlns="">
          <p:sp>
            <p:nvSpPr>
              <p:cNvPr id="14" name="Rectangle 13">
                <a:extLst>
                  <a:ext uri="{FF2B5EF4-FFF2-40B4-BE49-F238E27FC236}">
                    <a16:creationId xmlns:a16="http://schemas.microsoft.com/office/drawing/2014/main" id="{421FFFA7-EA6B-22B2-DDDE-651A44A0BDAD}"/>
                  </a:ext>
                </a:extLst>
              </p:cNvPr>
              <p:cNvSpPr>
                <a:spLocks noRot="1" noChangeAspect="1" noMove="1" noResize="1" noEditPoints="1" noAdjustHandles="1" noChangeArrowheads="1" noChangeShapeType="1" noTextEdit="1"/>
              </p:cNvSpPr>
              <p:nvPr/>
            </p:nvSpPr>
            <p:spPr>
              <a:xfrm>
                <a:off x="564696" y="2100998"/>
                <a:ext cx="8014608" cy="2769989"/>
              </a:xfrm>
              <a:prstGeom prst="rect">
                <a:avLst/>
              </a:prstGeom>
              <a:blipFill>
                <a:blip r:embed="rId4"/>
                <a:stretch>
                  <a:fillRect l="-633" t="-913" r="-949" b="-2740"/>
                </a:stretch>
              </a:blipFill>
              <a:ln w="12700">
                <a:noFill/>
              </a:ln>
            </p:spPr>
            <p:txBody>
              <a:bodyPr/>
              <a:lstStyle/>
              <a:p>
                <a:r>
                  <a:rPr lang="en-US">
                    <a:noFill/>
                  </a:rPr>
                  <a:t> </a:t>
                </a:r>
              </a:p>
            </p:txBody>
          </p:sp>
        </mc:Fallback>
      </mc:AlternateContent>
      <p:sp>
        <p:nvSpPr>
          <p:cNvPr id="15" name="TextBox 14">
            <a:extLst>
              <a:ext uri="{FF2B5EF4-FFF2-40B4-BE49-F238E27FC236}">
                <a16:creationId xmlns:a16="http://schemas.microsoft.com/office/drawing/2014/main" id="{2C1D2326-6566-65F5-781E-D585227B0565}"/>
              </a:ext>
            </a:extLst>
          </p:cNvPr>
          <p:cNvSpPr txBox="1"/>
          <p:nvPr/>
        </p:nvSpPr>
        <p:spPr>
          <a:xfrm>
            <a:off x="564696" y="1611573"/>
            <a:ext cx="7567223" cy="646331"/>
          </a:xfrm>
          <a:prstGeom prst="rect">
            <a:avLst/>
          </a:prstGeom>
          <a:noFill/>
        </p:spPr>
        <p:txBody>
          <a:bodyPr wrap="square" rtlCol="0">
            <a:spAutoFit/>
          </a:bodyPr>
          <a:lstStyle/>
          <a:p>
            <a:r>
              <a:rPr lang="en-US" u="sng" dirty="0">
                <a:solidFill>
                  <a:schemeClr val="tx2"/>
                </a:solidFill>
              </a:rPr>
              <a:t>MDP Model with </a:t>
            </a:r>
            <a:r>
              <a:rPr lang="en-US" i="1" u="sng" dirty="0">
                <a:solidFill>
                  <a:schemeClr val="tx2"/>
                </a:solidFill>
              </a:rPr>
              <a:t>fluid transitions</a:t>
            </a:r>
          </a:p>
          <a:p>
            <a:endParaRPr lang="en-US" dirty="0"/>
          </a:p>
        </p:txBody>
      </p:sp>
    </p:spTree>
    <p:extLst>
      <p:ext uri="{BB962C8B-B14F-4D97-AF65-F5344CB8AC3E}">
        <p14:creationId xmlns:p14="http://schemas.microsoft.com/office/powerpoint/2010/main" val="306397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diagram of a funnel&#10;&#10;Description automatically generated">
            <a:extLst>
              <a:ext uri="{FF2B5EF4-FFF2-40B4-BE49-F238E27FC236}">
                <a16:creationId xmlns:a16="http://schemas.microsoft.com/office/drawing/2014/main" id="{7A8AE65E-3BF1-6B72-F371-EFB5639CF221}"/>
              </a:ext>
            </a:extLst>
          </p:cNvPr>
          <p:cNvPicPr>
            <a:picLocks noChangeAspect="1"/>
          </p:cNvPicPr>
          <p:nvPr/>
        </p:nvPicPr>
        <p:blipFill rotWithShape="1">
          <a:blip r:embed="rId3">
            <a:extLst>
              <a:ext uri="{28A0092B-C50C-407E-A947-70E740481C1C}">
                <a14:useLocalDpi xmlns:a14="http://schemas.microsoft.com/office/drawing/2010/main" val="0"/>
              </a:ext>
            </a:extLst>
          </a:blip>
          <a:srcRect l="56862" t="14209"/>
          <a:stretch/>
        </p:blipFill>
        <p:spPr>
          <a:xfrm>
            <a:off x="4775171" y="4881272"/>
            <a:ext cx="3005746" cy="1976728"/>
          </a:xfrm>
          <a:prstGeom prst="rect">
            <a:avLst/>
          </a:prstGeom>
        </p:spPr>
      </p:pic>
      <p:pic>
        <p:nvPicPr>
          <p:cNvPr id="3" name="Picture 2" descr="A diagram of a funnel&#10;&#10;Description automatically generated">
            <a:extLst>
              <a:ext uri="{FF2B5EF4-FFF2-40B4-BE49-F238E27FC236}">
                <a16:creationId xmlns:a16="http://schemas.microsoft.com/office/drawing/2014/main" id="{0A2D1197-050C-28F4-B628-542890860DB7}"/>
              </a:ext>
            </a:extLst>
          </p:cNvPr>
          <p:cNvPicPr>
            <a:picLocks noChangeAspect="1"/>
          </p:cNvPicPr>
          <p:nvPr/>
        </p:nvPicPr>
        <p:blipFill rotWithShape="1">
          <a:blip r:embed="rId3">
            <a:extLst>
              <a:ext uri="{28A0092B-C50C-407E-A947-70E740481C1C}">
                <a14:useLocalDpi xmlns:a14="http://schemas.microsoft.com/office/drawing/2010/main" val="0"/>
              </a:ext>
            </a:extLst>
          </a:blip>
          <a:srcRect t="14209" r="54795"/>
          <a:stretch/>
        </p:blipFill>
        <p:spPr>
          <a:xfrm>
            <a:off x="1868194" y="4951717"/>
            <a:ext cx="3053896" cy="1916567"/>
          </a:xfrm>
          <a:prstGeom prst="rect">
            <a:avLst/>
          </a:prstGeom>
        </p:spPr>
      </p:pic>
      <p:pic>
        <p:nvPicPr>
          <p:cNvPr id="23" name="Picture 22" descr="A diagram of a funnel&#10;&#10;Description automatically generated">
            <a:extLst>
              <a:ext uri="{FF2B5EF4-FFF2-40B4-BE49-F238E27FC236}">
                <a16:creationId xmlns:a16="http://schemas.microsoft.com/office/drawing/2014/main" id="{9CAC2D4C-46BF-6FA4-4B33-1114EF0B05BD}"/>
              </a:ext>
            </a:extLst>
          </p:cNvPr>
          <p:cNvPicPr>
            <a:picLocks noChangeAspect="1"/>
          </p:cNvPicPr>
          <p:nvPr/>
        </p:nvPicPr>
        <p:blipFill rotWithShape="1">
          <a:blip r:embed="rId3">
            <a:extLst>
              <a:ext uri="{28A0092B-C50C-407E-A947-70E740481C1C}">
                <a14:useLocalDpi xmlns:a14="http://schemas.microsoft.com/office/drawing/2010/main" val="0"/>
              </a:ext>
            </a:extLst>
          </a:blip>
          <a:srcRect l="5955" t="83499" r="54794"/>
          <a:stretch/>
        </p:blipFill>
        <p:spPr>
          <a:xfrm>
            <a:off x="1926809" y="6404922"/>
            <a:ext cx="3174714" cy="441355"/>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Fluid MDP Model</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8E33F19-004B-234D-9178-1D3D62B97324}"/>
                  </a:ext>
                </a:extLst>
              </p:cNvPr>
              <p:cNvSpPr/>
              <p:nvPr/>
            </p:nvSpPr>
            <p:spPr>
              <a:xfrm>
                <a:off x="564696" y="2100998"/>
                <a:ext cx="8014608" cy="2769989"/>
              </a:xfrm>
              <a:prstGeom prst="rect">
                <a:avLst/>
              </a:prstGeom>
              <a:ln w="12700">
                <a:solidFill>
                  <a:schemeClr val="tx2"/>
                </a:solidFill>
              </a:ln>
            </p:spPr>
            <p:txBody>
              <a:bodyPr wrap="square">
                <a:spAutoFit/>
              </a:bodyPr>
              <a:lstStyle/>
              <a:p>
                <a:pPr>
                  <a:spcAft>
                    <a:spcPts val="600"/>
                  </a:spcAft>
                </a:pPr>
                <a:r>
                  <a:rPr lang="en-US" dirty="0">
                    <a:solidFill>
                      <a:schemeClr val="tx2"/>
                    </a:solidFill>
                  </a:rPr>
                  <a:t>Consider a single new card being added to marketplace with requirement it’s shown </a:t>
                </a:r>
                <a:r>
                  <a:rPr lang="en-US" b="1" dirty="0"/>
                  <a:t>B</a:t>
                </a:r>
                <a:r>
                  <a:rPr lang="en-US" dirty="0">
                    <a:solidFill>
                      <a:schemeClr val="tx2"/>
                    </a:solidFill>
                  </a:rPr>
                  <a:t> times in each the period. </a:t>
                </a:r>
              </a:p>
              <a:p>
                <a:pPr marL="342900" indent="-342900">
                  <a:spcAft>
                    <a:spcPts val="600"/>
                  </a:spcAft>
                  <a:buBlip>
                    <a:blip r:embed="rId4"/>
                  </a:buBlip>
                </a:pPr>
                <a:r>
                  <a:rPr lang="en-US" dirty="0">
                    <a:solidFill>
                      <a:schemeClr val="tx2"/>
                    </a:solidFill>
                  </a:rPr>
                  <a:t>Users are one of </a:t>
                </a:r>
                <a:r>
                  <a:rPr lang="en-US" dirty="0"/>
                  <a:t>s 𝜖 [m] </a:t>
                </a:r>
                <a:r>
                  <a:rPr lang="en-US" dirty="0">
                    <a:solidFill>
                      <a:schemeClr val="tx2"/>
                    </a:solidFill>
                  </a:rPr>
                  <a:t>states or </a:t>
                </a:r>
                <a:r>
                  <a:rPr lang="en-US" b="1" dirty="0"/>
                  <a:t>q</a:t>
                </a:r>
                <a:r>
                  <a:rPr lang="en-US" dirty="0">
                    <a:solidFill>
                      <a:schemeClr val="tx2"/>
                    </a:solidFill>
                  </a:rPr>
                  <a:t>uit, </a:t>
                </a:r>
                <a:r>
                  <a:rPr lang="en-US" b="1" dirty="0" err="1"/>
                  <a:t>Λ</a:t>
                </a:r>
                <a:r>
                  <a:rPr lang="en-US" b="1" baseline="-25000" dirty="0" err="1"/>
                  <a:t>s</a:t>
                </a:r>
                <a:r>
                  <a:rPr lang="en-US" b="1" baseline="30000" dirty="0" err="1"/>
                  <a:t>t</a:t>
                </a:r>
                <a:r>
                  <a:rPr lang="en-US" b="1" baseline="-25000" dirty="0"/>
                  <a:t>  </a:t>
                </a:r>
                <a:r>
                  <a:rPr lang="en-US" dirty="0">
                    <a:solidFill>
                      <a:schemeClr val="tx2"/>
                    </a:solidFill>
                  </a:rPr>
                  <a:t>users in each state s at time t</a:t>
                </a:r>
                <a:endParaRPr lang="en-US" b="1" baseline="-25000" dirty="0"/>
              </a:p>
              <a:p>
                <a:pPr marL="342900" indent="-342900">
                  <a:spcAft>
                    <a:spcPts val="600"/>
                  </a:spcAft>
                  <a:buBlip>
                    <a:blip r:embed="rId4"/>
                  </a:buBlip>
                </a:pPr>
                <a:r>
                  <a:rPr lang="en-US" dirty="0">
                    <a:solidFill>
                      <a:schemeClr val="tx2"/>
                    </a:solidFill>
                  </a:rPr>
                  <a:t>Policy </a:t>
                </a:r>
                <a14:m>
                  <m:oMath xmlns:m="http://schemas.openxmlformats.org/officeDocument/2006/math">
                    <m:r>
                      <a:rPr lang="en-US" b="1" smtClean="0">
                        <a:solidFill>
                          <a:schemeClr val="tx1"/>
                        </a:solidFill>
                        <a:latin typeface="Cambria Math" panose="02040503050406030204" pitchFamily="18" charset="0"/>
                        <a:ea typeface="Cambria Math" panose="02040503050406030204" pitchFamily="18" charset="0"/>
                      </a:rPr>
                      <m:t>𝛑</m:t>
                    </m:r>
                  </m:oMath>
                </a14:m>
                <a:r>
                  <a:rPr lang="en-US" baseline="30000" dirty="0">
                    <a:solidFill>
                      <a:schemeClr val="tx1"/>
                    </a:solidFill>
                  </a:rPr>
                  <a:t>t</a:t>
                </a:r>
                <a:r>
                  <a:rPr lang="en-US" dirty="0">
                    <a:solidFill>
                      <a:schemeClr val="tx2"/>
                    </a:solidFill>
                  </a:rPr>
                  <a:t>: Decides how much to experiment in each state</a:t>
                </a:r>
              </a:p>
              <a:p>
                <a:pPr marL="800100" lvl="1" indent="-342900">
                  <a:spcAft>
                    <a:spcPts val="600"/>
                  </a:spcAft>
                  <a:buBlip>
                    <a:blip r:embed="rId4"/>
                  </a:buBlip>
                </a:pPr>
                <a:r>
                  <a:rPr lang="en-US" i="1" dirty="0">
                    <a:solidFill>
                      <a:schemeClr val="tx2"/>
                    </a:solidFill>
                  </a:rPr>
                  <a:t>Feasibility</a:t>
                </a:r>
                <a:r>
                  <a:rPr lang="en-US" dirty="0">
                    <a:solidFill>
                      <a:schemeClr val="tx2"/>
                    </a:solidFill>
                  </a:rPr>
                  <a:t>: </a:t>
                </a:r>
                <a14:m>
                  <m:oMath xmlns:m="http://schemas.openxmlformats.org/officeDocument/2006/math">
                    <m:r>
                      <a:rPr lang="en-US" b="1">
                        <a:latin typeface="Cambria Math" panose="02040503050406030204" pitchFamily="18" charset="0"/>
                        <a:ea typeface="Cambria Math" panose="02040503050406030204" pitchFamily="18" charset="0"/>
                      </a:rPr>
                      <m:t>𝛑</m:t>
                    </m:r>
                  </m:oMath>
                </a14:m>
                <a:r>
                  <a:rPr lang="en-US" baseline="30000" dirty="0"/>
                  <a:t>t</a:t>
                </a:r>
                <a:r>
                  <a:rPr lang="en-US" baseline="-25000" dirty="0"/>
                  <a:t>s</a:t>
                </a:r>
                <a:r>
                  <a:rPr lang="en-US" dirty="0">
                    <a:solidFill>
                      <a:schemeClr val="tx2"/>
                    </a:solidFill>
                  </a:rPr>
                  <a:t> ≤ </a:t>
                </a:r>
                <a:r>
                  <a:rPr lang="en-US" b="1" dirty="0" err="1"/>
                  <a:t>Λ</a:t>
                </a:r>
                <a:r>
                  <a:rPr lang="en-US" baseline="-25000" dirty="0" err="1"/>
                  <a:t>s</a:t>
                </a:r>
                <a:r>
                  <a:rPr lang="en-US" baseline="30000" dirty="0" err="1"/>
                  <a:t>t</a:t>
                </a:r>
                <a:r>
                  <a:rPr lang="en-US" dirty="0">
                    <a:solidFill>
                      <a:schemeClr val="tx2"/>
                    </a:solidFill>
                  </a:rPr>
                  <a:t> </a:t>
                </a:r>
                <a14:m>
                  <m:oMath xmlns:m="http://schemas.openxmlformats.org/officeDocument/2006/math">
                    <m:r>
                      <a:rPr lang="en-US">
                        <a:solidFill>
                          <a:schemeClr val="tx2"/>
                        </a:solidFill>
                        <a:latin typeface="Cambria Math" panose="02040503050406030204" pitchFamily="18" charset="0"/>
                      </a:rPr>
                      <m:t>, </m:t>
                    </m:r>
                    <m:nary>
                      <m:naryPr>
                        <m:chr m:val="∑"/>
                        <m:subHide m:val="on"/>
                        <m:supHide m:val="on"/>
                        <m:ctrlPr>
                          <a:rPr lang="en-US" i="1">
                            <a:solidFill>
                              <a:schemeClr val="tx2"/>
                            </a:solidFill>
                            <a:latin typeface="Cambria Math" panose="02040503050406030204" pitchFamily="18" charset="0"/>
                          </a:rPr>
                        </m:ctrlPr>
                      </m:naryPr>
                      <m:sub/>
                      <m:sup/>
                      <m:e>
                        <m:r>
                          <a:rPr lang="en-US" b="1">
                            <a:latin typeface="Cambria Math" panose="02040503050406030204" pitchFamily="18" charset="0"/>
                            <a:ea typeface="Cambria Math" panose="02040503050406030204" pitchFamily="18" charset="0"/>
                          </a:rPr>
                          <m:t>𝛑</m:t>
                        </m:r>
                        <m:r>
                          <m:rPr>
                            <m:nor/>
                          </m:rPr>
                          <a:rPr lang="en-US" baseline="30000" dirty="0">
                            <a:solidFill>
                              <a:schemeClr val="tx2"/>
                            </a:solidFill>
                          </a:rPr>
                          <m:t>t</m:t>
                        </m:r>
                      </m:e>
                    </m:nary>
                  </m:oMath>
                </a14:m>
                <a:r>
                  <a:rPr lang="en-US" baseline="-25000" dirty="0">
                    <a:solidFill>
                      <a:schemeClr val="tx2"/>
                    </a:solidFill>
                  </a:rPr>
                  <a:t>s </a:t>
                </a:r>
                <a:r>
                  <a:rPr lang="en-US" dirty="0">
                    <a:solidFill>
                      <a:schemeClr val="tx2"/>
                    </a:solidFill>
                  </a:rPr>
                  <a:t>= </a:t>
                </a:r>
                <a:r>
                  <a:rPr lang="en-US" dirty="0"/>
                  <a:t>B</a:t>
                </a:r>
                <a:r>
                  <a:rPr lang="en-US" dirty="0">
                    <a:solidFill>
                      <a:schemeClr val="tx2"/>
                    </a:solidFill>
                  </a:rPr>
                  <a:t>, for every state s and time t</a:t>
                </a:r>
              </a:p>
              <a:p>
                <a:pPr marL="342900" indent="-342900">
                  <a:spcAft>
                    <a:spcPts val="600"/>
                  </a:spcAft>
                  <a:buBlip>
                    <a:blip r:embed="rId4"/>
                  </a:buBlip>
                </a:pPr>
                <a:r>
                  <a:rPr lang="en-US" dirty="0">
                    <a:solidFill>
                      <a:schemeClr val="tx2"/>
                    </a:solidFill>
                  </a:rPr>
                  <a:t>Fixed number of arrivals </a:t>
                </a:r>
                <a:r>
                  <a:rPr lang="el-GR" dirty="0"/>
                  <a:t>λ</a:t>
                </a:r>
                <a:r>
                  <a:rPr lang="en-US" baseline="-25000" dirty="0"/>
                  <a:t>1</a:t>
                </a:r>
                <a:r>
                  <a:rPr lang="en-US" dirty="0">
                    <a:solidFill>
                      <a:schemeClr val="tx2"/>
                    </a:solidFill>
                  </a:rPr>
                  <a:t> into state 1 at start of every period</a:t>
                </a:r>
              </a:p>
              <a:p>
                <a:pPr marL="342900" indent="-342900">
                  <a:spcAft>
                    <a:spcPts val="600"/>
                  </a:spcAft>
                  <a:buBlip>
                    <a:blip r:embed="rId4"/>
                  </a:buBlip>
                </a:pPr>
                <a:r>
                  <a:rPr lang="en-US" dirty="0">
                    <a:solidFill>
                      <a:schemeClr val="tx2"/>
                    </a:solidFill>
                  </a:rPr>
                  <a:t>Transitions between s and s’ according to fixed “probabilities”: </a:t>
                </a:r>
                <a:r>
                  <a:rPr lang="en-US" dirty="0"/>
                  <a:t>p</a:t>
                </a:r>
                <a:r>
                  <a:rPr lang="en-US" baseline="-25000" dirty="0"/>
                  <a:t>{s a s’}</a:t>
                </a:r>
              </a:p>
              <a:p>
                <a:pPr marL="800100" lvl="1" indent="-342900">
                  <a:spcAft>
                    <a:spcPts val="600"/>
                  </a:spcAft>
                  <a:buBlip>
                    <a:blip r:embed="rId4"/>
                  </a:buBlip>
                </a:pPr>
                <a:r>
                  <a:rPr lang="en-US" dirty="0">
                    <a:solidFill>
                      <a:schemeClr val="tx2"/>
                    </a:solidFill>
                  </a:rPr>
                  <a:t>Action a is either show an old card or the new card</a:t>
                </a:r>
              </a:p>
            </p:txBody>
          </p:sp>
        </mc:Choice>
        <mc:Fallback xmlns="">
          <p:sp>
            <p:nvSpPr>
              <p:cNvPr id="12" name="Rectangle 11">
                <a:extLst>
                  <a:ext uri="{FF2B5EF4-FFF2-40B4-BE49-F238E27FC236}">
                    <a16:creationId xmlns:a16="http://schemas.microsoft.com/office/drawing/2014/main" id="{38E33F19-004B-234D-9178-1D3D62B97324}"/>
                  </a:ext>
                </a:extLst>
              </p:cNvPr>
              <p:cNvSpPr>
                <a:spLocks noRot="1" noChangeAspect="1" noMove="1" noResize="1" noEditPoints="1" noAdjustHandles="1" noChangeArrowheads="1" noChangeShapeType="1" noTextEdit="1"/>
              </p:cNvSpPr>
              <p:nvPr/>
            </p:nvSpPr>
            <p:spPr>
              <a:xfrm>
                <a:off x="564696" y="2100998"/>
                <a:ext cx="8014608" cy="2769989"/>
              </a:xfrm>
              <a:prstGeom prst="rect">
                <a:avLst/>
              </a:prstGeom>
              <a:blipFill>
                <a:blip r:embed="rId5"/>
                <a:stretch>
                  <a:fillRect l="-633" t="-913" r="-949" b="-2740"/>
                </a:stretch>
              </a:blipFill>
              <a:ln w="12700">
                <a:solidFill>
                  <a:schemeClr val="tx2"/>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623B6B71-C6DD-F4E0-1D50-4952B0C80D06}"/>
              </a:ext>
            </a:extLst>
          </p:cNvPr>
          <p:cNvSpPr txBox="1"/>
          <p:nvPr/>
        </p:nvSpPr>
        <p:spPr>
          <a:xfrm>
            <a:off x="564696" y="1611573"/>
            <a:ext cx="7567223" cy="646331"/>
          </a:xfrm>
          <a:prstGeom prst="rect">
            <a:avLst/>
          </a:prstGeom>
          <a:noFill/>
        </p:spPr>
        <p:txBody>
          <a:bodyPr wrap="square" rtlCol="0">
            <a:spAutoFit/>
          </a:bodyPr>
          <a:lstStyle/>
          <a:p>
            <a:r>
              <a:rPr lang="en-US" u="sng" dirty="0">
                <a:solidFill>
                  <a:schemeClr val="tx2"/>
                </a:solidFill>
              </a:rPr>
              <a:t>MDP Model with </a:t>
            </a:r>
            <a:r>
              <a:rPr lang="en-US" i="1" u="sng" dirty="0">
                <a:solidFill>
                  <a:schemeClr val="tx2"/>
                </a:solidFill>
              </a:rPr>
              <a:t>fluid transitions</a:t>
            </a:r>
          </a:p>
          <a:p>
            <a:endParaRPr lang="en-US" dirty="0"/>
          </a:p>
        </p:txBody>
      </p:sp>
      <p:sp>
        <p:nvSpPr>
          <p:cNvPr id="4" name="TextBox 3">
            <a:extLst>
              <a:ext uri="{FF2B5EF4-FFF2-40B4-BE49-F238E27FC236}">
                <a16:creationId xmlns:a16="http://schemas.microsoft.com/office/drawing/2014/main" id="{81559588-9D31-8988-3A4D-D5EDEA00B434}"/>
              </a:ext>
            </a:extLst>
          </p:cNvPr>
          <p:cNvSpPr txBox="1"/>
          <p:nvPr/>
        </p:nvSpPr>
        <p:spPr>
          <a:xfrm>
            <a:off x="738554" y="5240215"/>
            <a:ext cx="502061" cy="369332"/>
          </a:xfrm>
          <a:prstGeom prst="rect">
            <a:avLst/>
          </a:prstGeom>
          <a:noFill/>
        </p:spPr>
        <p:txBody>
          <a:bodyPr wrap="none" rtlCol="0">
            <a:spAutoFit/>
          </a:bodyPr>
          <a:lstStyle/>
          <a:p>
            <a:r>
              <a:rPr lang="en-US" dirty="0">
                <a:solidFill>
                  <a:schemeClr val="tx2"/>
                </a:solidFill>
              </a:rPr>
              <a:t>Ex:</a:t>
            </a:r>
          </a:p>
        </p:txBody>
      </p:sp>
      <p:grpSp>
        <p:nvGrpSpPr>
          <p:cNvPr id="5" name="Group 4">
            <a:extLst>
              <a:ext uri="{FF2B5EF4-FFF2-40B4-BE49-F238E27FC236}">
                <a16:creationId xmlns:a16="http://schemas.microsoft.com/office/drawing/2014/main" id="{8DF09759-C98D-45C5-1D4F-2C21DAB995A6}"/>
              </a:ext>
            </a:extLst>
          </p:cNvPr>
          <p:cNvGrpSpPr/>
          <p:nvPr/>
        </p:nvGrpSpPr>
        <p:grpSpPr>
          <a:xfrm>
            <a:off x="27120" y="5609547"/>
            <a:ext cx="2692634" cy="1026130"/>
            <a:chOff x="27120" y="5609547"/>
            <a:chExt cx="2692634" cy="1026130"/>
          </a:xfrm>
        </p:grpSpPr>
        <p:sp>
          <p:nvSpPr>
            <p:cNvPr id="7" name="TextBox 6">
              <a:extLst>
                <a:ext uri="{FF2B5EF4-FFF2-40B4-BE49-F238E27FC236}">
                  <a16:creationId xmlns:a16="http://schemas.microsoft.com/office/drawing/2014/main" id="{A8A775E3-A354-9477-8673-1908440A5220}"/>
                </a:ext>
              </a:extLst>
            </p:cNvPr>
            <p:cNvSpPr txBox="1"/>
            <p:nvPr/>
          </p:nvSpPr>
          <p:spPr>
            <a:xfrm>
              <a:off x="27120" y="6050902"/>
              <a:ext cx="2426989" cy="584775"/>
            </a:xfrm>
            <a:prstGeom prst="rect">
              <a:avLst/>
            </a:prstGeom>
            <a:noFill/>
          </p:spPr>
          <p:txBody>
            <a:bodyPr wrap="square" rtlCol="0">
              <a:spAutoFit/>
            </a:bodyPr>
            <a:lstStyle/>
            <a:p>
              <a:r>
                <a:rPr lang="en-US" sz="1600" dirty="0">
                  <a:solidFill>
                    <a:srgbClr val="FF0000"/>
                  </a:solidFill>
                </a:rPr>
                <a:t>Policy determines prop. of exp. in each state</a:t>
              </a:r>
            </a:p>
          </p:txBody>
        </p:sp>
        <p:cxnSp>
          <p:nvCxnSpPr>
            <p:cNvPr id="9" name="Straight Arrow Connector 8">
              <a:extLst>
                <a:ext uri="{FF2B5EF4-FFF2-40B4-BE49-F238E27FC236}">
                  <a16:creationId xmlns:a16="http://schemas.microsoft.com/office/drawing/2014/main" id="{8476C4E7-51BC-6C80-545F-315D700DDB2A}"/>
                </a:ext>
              </a:extLst>
            </p:cNvPr>
            <p:cNvCxnSpPr>
              <a:cxnSpLocks/>
              <a:stCxn id="7" idx="0"/>
            </p:cNvCxnSpPr>
            <p:nvPr/>
          </p:nvCxnSpPr>
          <p:spPr>
            <a:xfrm flipV="1">
              <a:off x="1240615" y="5609547"/>
              <a:ext cx="1479139" cy="4413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CBB8FFBA-6727-5A3A-5068-36714FBA6CF0}"/>
              </a:ext>
            </a:extLst>
          </p:cNvPr>
          <p:cNvGrpSpPr/>
          <p:nvPr/>
        </p:nvGrpSpPr>
        <p:grpSpPr>
          <a:xfrm>
            <a:off x="7369152" y="5720862"/>
            <a:ext cx="2147589" cy="736843"/>
            <a:chOff x="946859" y="5756031"/>
            <a:chExt cx="2147589" cy="736843"/>
          </a:xfrm>
        </p:grpSpPr>
        <p:sp>
          <p:nvSpPr>
            <p:cNvPr id="15" name="TextBox 14">
              <a:extLst>
                <a:ext uri="{FF2B5EF4-FFF2-40B4-BE49-F238E27FC236}">
                  <a16:creationId xmlns:a16="http://schemas.microsoft.com/office/drawing/2014/main" id="{12E505FB-E96E-1883-4CB3-13F69736BB92}"/>
                </a:ext>
              </a:extLst>
            </p:cNvPr>
            <p:cNvSpPr txBox="1"/>
            <p:nvPr/>
          </p:nvSpPr>
          <p:spPr>
            <a:xfrm>
              <a:off x="946859" y="5908099"/>
              <a:ext cx="2147589" cy="584775"/>
            </a:xfrm>
            <a:prstGeom prst="rect">
              <a:avLst/>
            </a:prstGeom>
            <a:noFill/>
          </p:spPr>
          <p:txBody>
            <a:bodyPr wrap="square" rtlCol="0">
              <a:spAutoFit/>
            </a:bodyPr>
            <a:lstStyle/>
            <a:p>
              <a:r>
                <a:rPr lang="en-US" sz="1600" dirty="0">
                  <a:solidFill>
                    <a:srgbClr val="FF0000"/>
                  </a:solidFill>
                </a:rPr>
                <a:t>More quits when from exp. content</a:t>
              </a:r>
            </a:p>
          </p:txBody>
        </p:sp>
        <p:cxnSp>
          <p:nvCxnSpPr>
            <p:cNvPr id="16" name="Straight Arrow Connector 15">
              <a:extLst>
                <a:ext uri="{FF2B5EF4-FFF2-40B4-BE49-F238E27FC236}">
                  <a16:creationId xmlns:a16="http://schemas.microsoft.com/office/drawing/2014/main" id="{7D4C2BF8-E4C1-A1F4-0441-9EA1155E8929}"/>
                </a:ext>
              </a:extLst>
            </p:cNvPr>
            <p:cNvCxnSpPr>
              <a:cxnSpLocks/>
            </p:cNvCxnSpPr>
            <p:nvPr/>
          </p:nvCxnSpPr>
          <p:spPr>
            <a:xfrm flipH="1" flipV="1">
              <a:off x="967776" y="5756031"/>
              <a:ext cx="513316" cy="1520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Picture 23" descr="A diagram of a funnel&#10;&#10;Description automatically generated">
            <a:extLst>
              <a:ext uri="{FF2B5EF4-FFF2-40B4-BE49-F238E27FC236}">
                <a16:creationId xmlns:a16="http://schemas.microsoft.com/office/drawing/2014/main" id="{5CBEC4F4-172D-392E-F00E-6E9E8A660B49}"/>
              </a:ext>
            </a:extLst>
          </p:cNvPr>
          <p:cNvPicPr>
            <a:picLocks noChangeAspect="1"/>
          </p:cNvPicPr>
          <p:nvPr/>
        </p:nvPicPr>
        <p:blipFill rotWithShape="1">
          <a:blip r:embed="rId3">
            <a:extLst>
              <a:ext uri="{28A0092B-C50C-407E-A947-70E740481C1C}">
                <a14:useLocalDpi xmlns:a14="http://schemas.microsoft.com/office/drawing/2010/main" val="0"/>
              </a:ext>
            </a:extLst>
          </a:blip>
          <a:srcRect l="63084" t="83738" r="2524" b="5881"/>
          <a:stretch/>
        </p:blipFill>
        <p:spPr>
          <a:xfrm>
            <a:off x="5089801" y="6427663"/>
            <a:ext cx="2757366" cy="275227"/>
          </a:xfrm>
          <a:prstGeom prst="rect">
            <a:avLst/>
          </a:prstGeom>
        </p:spPr>
      </p:pic>
      <p:sp>
        <p:nvSpPr>
          <p:cNvPr id="25" name="Rectangle 24">
            <a:extLst>
              <a:ext uri="{FF2B5EF4-FFF2-40B4-BE49-F238E27FC236}">
                <a16:creationId xmlns:a16="http://schemas.microsoft.com/office/drawing/2014/main" id="{55521ED7-279C-1AC6-FA3B-143899632858}"/>
              </a:ext>
            </a:extLst>
          </p:cNvPr>
          <p:cNvSpPr/>
          <p:nvPr/>
        </p:nvSpPr>
        <p:spPr>
          <a:xfrm>
            <a:off x="5252119" y="4886358"/>
            <a:ext cx="593505" cy="1009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63DB836-CC06-F40C-F107-27D8ABC5FD1B}"/>
              </a:ext>
            </a:extLst>
          </p:cNvPr>
          <p:cNvSpPr/>
          <p:nvPr/>
        </p:nvSpPr>
        <p:spPr>
          <a:xfrm>
            <a:off x="3924059" y="4886356"/>
            <a:ext cx="593505" cy="1009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1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Fluid MDP Model</a:t>
            </a:r>
          </a:p>
        </p:txBody>
      </p:sp>
      <p:sp>
        <p:nvSpPr>
          <p:cNvPr id="6" name="TextBox 5">
            <a:extLst>
              <a:ext uri="{FF2B5EF4-FFF2-40B4-BE49-F238E27FC236}">
                <a16:creationId xmlns:a16="http://schemas.microsoft.com/office/drawing/2014/main" id="{C762CAC7-C596-2E3E-3973-42FE5D98FB77}"/>
              </a:ext>
            </a:extLst>
          </p:cNvPr>
          <p:cNvSpPr txBox="1"/>
          <p:nvPr/>
        </p:nvSpPr>
        <p:spPr>
          <a:xfrm>
            <a:off x="564695" y="4995952"/>
            <a:ext cx="8368290" cy="2139047"/>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sz="2000" b="1" dirty="0"/>
          </a:p>
          <a:p>
            <a:pPr marL="342900" indent="-342900">
              <a:buBlip>
                <a:blip r:embed="rId3"/>
              </a:buBlip>
            </a:pPr>
            <a:r>
              <a:rPr lang="en-US" dirty="0">
                <a:solidFill>
                  <a:schemeClr val="tx2"/>
                </a:solidFill>
              </a:rPr>
              <a:t>This model is minimal to capture the interaction between experimentation (policy) and the first impression effect (transition probabilities are </a:t>
            </a:r>
            <a:r>
              <a:rPr lang="en-US" u="sng" dirty="0">
                <a:solidFill>
                  <a:schemeClr val="tx2"/>
                </a:solidFill>
              </a:rPr>
              <a:t>lower under experimentation</a:t>
            </a:r>
            <a:r>
              <a:rPr lang="en-US" dirty="0">
                <a:solidFill>
                  <a:schemeClr val="tx2"/>
                </a:solidFill>
              </a:rPr>
              <a:t>)</a:t>
            </a:r>
          </a:p>
          <a:p>
            <a:pPr marL="342900" indent="-342900">
              <a:buBlip>
                <a:blip r:embed="rId3"/>
              </a:buBlip>
            </a:pPr>
            <a:r>
              <a:rPr lang="en-US" dirty="0">
                <a:solidFill>
                  <a:schemeClr val="tx2"/>
                </a:solidFill>
              </a:rPr>
              <a:t>A policy must decide how to distribute experimentation across states</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7AA41A3-E278-4B60-BB98-E28A4E8845DE}"/>
                  </a:ext>
                </a:extLst>
              </p:cNvPr>
              <p:cNvSpPr/>
              <p:nvPr/>
            </p:nvSpPr>
            <p:spPr>
              <a:xfrm>
                <a:off x="564696" y="2100998"/>
                <a:ext cx="8014608" cy="2769989"/>
              </a:xfrm>
              <a:prstGeom prst="rect">
                <a:avLst/>
              </a:prstGeom>
              <a:ln w="12700">
                <a:solidFill>
                  <a:schemeClr val="tx2"/>
                </a:solidFill>
              </a:ln>
            </p:spPr>
            <p:txBody>
              <a:bodyPr wrap="square">
                <a:spAutoFit/>
              </a:bodyPr>
              <a:lstStyle/>
              <a:p>
                <a:pPr>
                  <a:spcAft>
                    <a:spcPts val="600"/>
                  </a:spcAft>
                </a:pPr>
                <a:r>
                  <a:rPr lang="en-US" dirty="0">
                    <a:solidFill>
                      <a:schemeClr val="tx2"/>
                    </a:solidFill>
                  </a:rPr>
                  <a:t>Consider a single new card being added to marketplace with requirement it’s shown </a:t>
                </a:r>
                <a:r>
                  <a:rPr lang="en-US" b="1" dirty="0"/>
                  <a:t>B</a:t>
                </a:r>
                <a:r>
                  <a:rPr lang="en-US" dirty="0">
                    <a:solidFill>
                      <a:schemeClr val="tx2"/>
                    </a:solidFill>
                  </a:rPr>
                  <a:t> times in each the period. </a:t>
                </a:r>
              </a:p>
              <a:p>
                <a:pPr marL="342900" indent="-342900">
                  <a:spcAft>
                    <a:spcPts val="600"/>
                  </a:spcAft>
                  <a:buBlip>
                    <a:blip r:embed="rId3"/>
                  </a:buBlip>
                </a:pPr>
                <a:r>
                  <a:rPr lang="en-US" dirty="0">
                    <a:solidFill>
                      <a:schemeClr val="tx2"/>
                    </a:solidFill>
                  </a:rPr>
                  <a:t>Users are one of </a:t>
                </a:r>
                <a:r>
                  <a:rPr lang="en-US" dirty="0"/>
                  <a:t>s 𝜖 [m] </a:t>
                </a:r>
                <a:r>
                  <a:rPr lang="en-US" dirty="0">
                    <a:solidFill>
                      <a:schemeClr val="tx2"/>
                    </a:solidFill>
                  </a:rPr>
                  <a:t>states or </a:t>
                </a:r>
                <a:r>
                  <a:rPr lang="en-US" b="1" dirty="0"/>
                  <a:t>q</a:t>
                </a:r>
                <a:r>
                  <a:rPr lang="en-US" dirty="0">
                    <a:solidFill>
                      <a:schemeClr val="tx2"/>
                    </a:solidFill>
                  </a:rPr>
                  <a:t>uit, </a:t>
                </a:r>
                <a:r>
                  <a:rPr lang="en-US" b="1" dirty="0" err="1"/>
                  <a:t>Λ</a:t>
                </a:r>
                <a:r>
                  <a:rPr lang="en-US" b="1" baseline="-25000" dirty="0" err="1"/>
                  <a:t>s</a:t>
                </a:r>
                <a:r>
                  <a:rPr lang="en-US" b="1" baseline="30000" dirty="0" err="1"/>
                  <a:t>t</a:t>
                </a:r>
                <a:r>
                  <a:rPr lang="en-US" b="1" baseline="-25000" dirty="0"/>
                  <a:t>  </a:t>
                </a:r>
                <a:r>
                  <a:rPr lang="en-US" dirty="0">
                    <a:solidFill>
                      <a:schemeClr val="tx2"/>
                    </a:solidFill>
                  </a:rPr>
                  <a:t>users in each state s at time t</a:t>
                </a:r>
                <a:endParaRPr lang="en-US" b="1" baseline="-25000" dirty="0"/>
              </a:p>
              <a:p>
                <a:pPr marL="342900" indent="-342900">
                  <a:spcAft>
                    <a:spcPts val="600"/>
                  </a:spcAft>
                  <a:buBlip>
                    <a:blip r:embed="rId3"/>
                  </a:buBlip>
                </a:pPr>
                <a:r>
                  <a:rPr lang="en-US" dirty="0">
                    <a:solidFill>
                      <a:schemeClr val="tx2"/>
                    </a:solidFill>
                  </a:rPr>
                  <a:t>Policy </a:t>
                </a:r>
                <a14:m>
                  <m:oMath xmlns:m="http://schemas.openxmlformats.org/officeDocument/2006/math">
                    <m:r>
                      <a:rPr lang="en-US" b="1">
                        <a:latin typeface="Cambria Math" panose="02040503050406030204" pitchFamily="18" charset="0"/>
                        <a:ea typeface="Cambria Math" panose="02040503050406030204" pitchFamily="18" charset="0"/>
                      </a:rPr>
                      <m:t>𝛑</m:t>
                    </m:r>
                  </m:oMath>
                </a14:m>
                <a:r>
                  <a:rPr lang="en-US" baseline="30000" dirty="0"/>
                  <a:t>t</a:t>
                </a:r>
                <a:r>
                  <a:rPr lang="en-US" dirty="0">
                    <a:solidFill>
                      <a:schemeClr val="tx2"/>
                    </a:solidFill>
                  </a:rPr>
                  <a:t>: Decides how much to experiment in each state</a:t>
                </a:r>
              </a:p>
              <a:p>
                <a:pPr marL="800100" lvl="1" indent="-342900">
                  <a:spcAft>
                    <a:spcPts val="600"/>
                  </a:spcAft>
                  <a:buBlip>
                    <a:blip r:embed="rId3"/>
                  </a:buBlip>
                </a:pPr>
                <a:r>
                  <a:rPr lang="en-US" i="1" dirty="0">
                    <a:solidFill>
                      <a:schemeClr val="tx2"/>
                    </a:solidFill>
                  </a:rPr>
                  <a:t>Feasibility</a:t>
                </a:r>
                <a:r>
                  <a:rPr lang="en-US" dirty="0">
                    <a:solidFill>
                      <a:schemeClr val="tx2"/>
                    </a:solidFill>
                  </a:rPr>
                  <a:t>: </a:t>
                </a:r>
                <a14:m>
                  <m:oMath xmlns:m="http://schemas.openxmlformats.org/officeDocument/2006/math">
                    <m:r>
                      <a:rPr lang="en-US" b="1">
                        <a:latin typeface="Cambria Math" panose="02040503050406030204" pitchFamily="18" charset="0"/>
                        <a:ea typeface="Cambria Math" panose="02040503050406030204" pitchFamily="18" charset="0"/>
                      </a:rPr>
                      <m:t>𝛑</m:t>
                    </m:r>
                  </m:oMath>
                </a14:m>
                <a:r>
                  <a:rPr lang="en-US" baseline="30000" dirty="0"/>
                  <a:t>t</a:t>
                </a:r>
                <a:r>
                  <a:rPr lang="en-US" baseline="-25000" dirty="0"/>
                  <a:t>s</a:t>
                </a:r>
                <a:r>
                  <a:rPr lang="en-US" dirty="0">
                    <a:solidFill>
                      <a:schemeClr val="tx2"/>
                    </a:solidFill>
                  </a:rPr>
                  <a:t> ≤ </a:t>
                </a:r>
                <a:r>
                  <a:rPr lang="en-US" b="1" dirty="0" err="1"/>
                  <a:t>Λ</a:t>
                </a:r>
                <a:r>
                  <a:rPr lang="en-US" baseline="-25000" dirty="0" err="1"/>
                  <a:t>s</a:t>
                </a:r>
                <a:r>
                  <a:rPr lang="en-US" baseline="30000" dirty="0" err="1"/>
                  <a:t>t</a:t>
                </a:r>
                <a:r>
                  <a:rPr lang="en-US" dirty="0">
                    <a:solidFill>
                      <a:schemeClr val="tx2"/>
                    </a:solidFill>
                  </a:rPr>
                  <a:t> </a:t>
                </a:r>
                <a14:m>
                  <m:oMath xmlns:m="http://schemas.openxmlformats.org/officeDocument/2006/math">
                    <m:r>
                      <a:rPr lang="en-US">
                        <a:solidFill>
                          <a:schemeClr val="tx2"/>
                        </a:solidFill>
                        <a:latin typeface="Cambria Math" panose="02040503050406030204" pitchFamily="18" charset="0"/>
                      </a:rPr>
                      <m:t>, </m:t>
                    </m:r>
                    <m:nary>
                      <m:naryPr>
                        <m:chr m:val="∑"/>
                        <m:subHide m:val="on"/>
                        <m:supHide m:val="on"/>
                        <m:ctrlPr>
                          <a:rPr lang="en-US" i="1">
                            <a:solidFill>
                              <a:schemeClr val="tx2"/>
                            </a:solidFill>
                            <a:latin typeface="Cambria Math" panose="02040503050406030204" pitchFamily="18" charset="0"/>
                          </a:rPr>
                        </m:ctrlPr>
                      </m:naryPr>
                      <m:sub/>
                      <m:sup/>
                      <m:e>
                        <m:r>
                          <a:rPr lang="en-US" b="1">
                            <a:latin typeface="Cambria Math" panose="02040503050406030204" pitchFamily="18" charset="0"/>
                            <a:ea typeface="Cambria Math" panose="02040503050406030204" pitchFamily="18" charset="0"/>
                          </a:rPr>
                          <m:t>𝛑</m:t>
                        </m:r>
                        <m:r>
                          <m:rPr>
                            <m:nor/>
                          </m:rPr>
                          <a:rPr lang="en-US" baseline="30000" dirty="0">
                            <a:solidFill>
                              <a:schemeClr val="tx2"/>
                            </a:solidFill>
                          </a:rPr>
                          <m:t>t</m:t>
                        </m:r>
                      </m:e>
                    </m:nary>
                  </m:oMath>
                </a14:m>
                <a:r>
                  <a:rPr lang="en-US" baseline="-25000" dirty="0">
                    <a:solidFill>
                      <a:schemeClr val="tx2"/>
                    </a:solidFill>
                  </a:rPr>
                  <a:t>s </a:t>
                </a:r>
                <a:r>
                  <a:rPr lang="en-US" dirty="0">
                    <a:solidFill>
                      <a:schemeClr val="tx2"/>
                    </a:solidFill>
                  </a:rPr>
                  <a:t>= </a:t>
                </a:r>
                <a:r>
                  <a:rPr lang="en-US" dirty="0"/>
                  <a:t>B</a:t>
                </a:r>
                <a:r>
                  <a:rPr lang="en-US" dirty="0">
                    <a:solidFill>
                      <a:schemeClr val="tx2"/>
                    </a:solidFill>
                  </a:rPr>
                  <a:t>, for every state s and time t</a:t>
                </a:r>
              </a:p>
              <a:p>
                <a:pPr marL="342900" indent="-342900">
                  <a:spcAft>
                    <a:spcPts val="600"/>
                  </a:spcAft>
                  <a:buBlip>
                    <a:blip r:embed="rId3"/>
                  </a:buBlip>
                </a:pPr>
                <a:r>
                  <a:rPr lang="en-US" dirty="0">
                    <a:solidFill>
                      <a:schemeClr val="tx2"/>
                    </a:solidFill>
                  </a:rPr>
                  <a:t>Fixed number of arrivals </a:t>
                </a:r>
                <a:r>
                  <a:rPr lang="el-GR" dirty="0"/>
                  <a:t>λ</a:t>
                </a:r>
                <a:r>
                  <a:rPr lang="en-US" baseline="-25000" dirty="0"/>
                  <a:t>1</a:t>
                </a:r>
                <a:r>
                  <a:rPr lang="en-US" dirty="0">
                    <a:solidFill>
                      <a:schemeClr val="tx2"/>
                    </a:solidFill>
                  </a:rPr>
                  <a:t> into state 1 at start of every period</a:t>
                </a:r>
              </a:p>
              <a:p>
                <a:pPr marL="342900" indent="-342900">
                  <a:spcAft>
                    <a:spcPts val="600"/>
                  </a:spcAft>
                  <a:buBlip>
                    <a:blip r:embed="rId3"/>
                  </a:buBlip>
                </a:pPr>
                <a:r>
                  <a:rPr lang="en-US" dirty="0">
                    <a:solidFill>
                      <a:schemeClr val="tx2"/>
                    </a:solidFill>
                  </a:rPr>
                  <a:t>Transitions between s and s’ according to fixed “probabilities”: </a:t>
                </a:r>
                <a:r>
                  <a:rPr lang="en-US" dirty="0"/>
                  <a:t>p</a:t>
                </a:r>
                <a:r>
                  <a:rPr lang="en-US" baseline="-25000" dirty="0"/>
                  <a:t>{s a s’}</a:t>
                </a:r>
              </a:p>
              <a:p>
                <a:pPr marL="800100" lvl="1" indent="-342900">
                  <a:spcAft>
                    <a:spcPts val="600"/>
                  </a:spcAft>
                  <a:buBlip>
                    <a:blip r:embed="rId3"/>
                  </a:buBlip>
                </a:pPr>
                <a:r>
                  <a:rPr lang="en-US" dirty="0">
                    <a:solidFill>
                      <a:schemeClr val="tx2"/>
                    </a:solidFill>
                  </a:rPr>
                  <a:t>Action a is either show an old card or the new card</a:t>
                </a:r>
              </a:p>
            </p:txBody>
          </p:sp>
        </mc:Choice>
        <mc:Fallback xmlns="">
          <p:sp>
            <p:nvSpPr>
              <p:cNvPr id="3" name="Rectangle 2">
                <a:extLst>
                  <a:ext uri="{FF2B5EF4-FFF2-40B4-BE49-F238E27FC236}">
                    <a16:creationId xmlns:a16="http://schemas.microsoft.com/office/drawing/2014/main" id="{87AA41A3-E278-4B60-BB98-E28A4E8845DE}"/>
                  </a:ext>
                </a:extLst>
              </p:cNvPr>
              <p:cNvSpPr>
                <a:spLocks noRot="1" noChangeAspect="1" noMove="1" noResize="1" noEditPoints="1" noAdjustHandles="1" noChangeArrowheads="1" noChangeShapeType="1" noTextEdit="1"/>
              </p:cNvSpPr>
              <p:nvPr/>
            </p:nvSpPr>
            <p:spPr>
              <a:xfrm>
                <a:off x="564696" y="2100998"/>
                <a:ext cx="8014608" cy="2769989"/>
              </a:xfrm>
              <a:prstGeom prst="rect">
                <a:avLst/>
              </a:prstGeom>
              <a:blipFill>
                <a:blip r:embed="rId4"/>
                <a:stretch>
                  <a:fillRect l="-633" t="-913" r="-949" b="-2740"/>
                </a:stretch>
              </a:blipFill>
              <a:ln w="12700">
                <a:solidFill>
                  <a:schemeClr val="tx2"/>
                </a:solid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1CD887D7-E01D-5313-D622-DFC02B72C570}"/>
              </a:ext>
            </a:extLst>
          </p:cNvPr>
          <p:cNvSpPr txBox="1"/>
          <p:nvPr/>
        </p:nvSpPr>
        <p:spPr>
          <a:xfrm>
            <a:off x="564696" y="1611573"/>
            <a:ext cx="7567223" cy="646331"/>
          </a:xfrm>
          <a:prstGeom prst="rect">
            <a:avLst/>
          </a:prstGeom>
          <a:noFill/>
        </p:spPr>
        <p:txBody>
          <a:bodyPr wrap="square" rtlCol="0">
            <a:spAutoFit/>
          </a:bodyPr>
          <a:lstStyle/>
          <a:p>
            <a:r>
              <a:rPr lang="en-US" u="sng" dirty="0">
                <a:solidFill>
                  <a:schemeClr val="tx2"/>
                </a:solidFill>
              </a:rPr>
              <a:t>MDP Model with </a:t>
            </a:r>
            <a:r>
              <a:rPr lang="en-US" i="1" u="sng" dirty="0">
                <a:solidFill>
                  <a:schemeClr val="tx2"/>
                </a:solidFill>
              </a:rPr>
              <a:t>fluid transitions</a:t>
            </a:r>
          </a:p>
          <a:p>
            <a:endParaRPr lang="en-US" dirty="0"/>
          </a:p>
        </p:txBody>
      </p:sp>
    </p:spTree>
    <p:extLst>
      <p:ext uri="{BB962C8B-B14F-4D97-AF65-F5344CB8AC3E}">
        <p14:creationId xmlns:p14="http://schemas.microsoft.com/office/powerpoint/2010/main" val="272583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flowchart&#10;&#10;Description automatically generated">
            <a:extLst>
              <a:ext uri="{FF2B5EF4-FFF2-40B4-BE49-F238E27FC236}">
                <a16:creationId xmlns:a16="http://schemas.microsoft.com/office/drawing/2014/main" id="{DA0650D6-D157-3756-DCFE-48D8BAC30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541" y="3991219"/>
            <a:ext cx="3517900" cy="2146300"/>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Binary State Model</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12" name="Rectangle 11">
            <a:extLst>
              <a:ext uri="{FF2B5EF4-FFF2-40B4-BE49-F238E27FC236}">
                <a16:creationId xmlns:a16="http://schemas.microsoft.com/office/drawing/2014/main" id="{38E33F19-004B-234D-9178-1D3D62B97324}"/>
              </a:ext>
            </a:extLst>
          </p:cNvPr>
          <p:cNvSpPr/>
          <p:nvPr/>
        </p:nvSpPr>
        <p:spPr>
          <a:xfrm>
            <a:off x="628649" y="1683207"/>
            <a:ext cx="7975523" cy="1431161"/>
          </a:xfrm>
          <a:prstGeom prst="rect">
            <a:avLst/>
          </a:prstGeom>
        </p:spPr>
        <p:txBody>
          <a:bodyPr wrap="square">
            <a:spAutoFit/>
          </a:bodyPr>
          <a:lstStyle/>
          <a:p>
            <a:pPr>
              <a:spcAft>
                <a:spcPts val="600"/>
              </a:spcAft>
            </a:pPr>
            <a:r>
              <a:rPr lang="en-US" dirty="0">
                <a:solidFill>
                  <a:schemeClr val="tx2"/>
                </a:solidFill>
              </a:rPr>
              <a:t>We focus on two special cases of the model that map to NetEase</a:t>
            </a:r>
          </a:p>
          <a:p>
            <a:pPr marL="342900" indent="-342900">
              <a:spcAft>
                <a:spcPts val="600"/>
              </a:spcAft>
              <a:buBlip>
                <a:blip r:embed="rId4"/>
              </a:buBlip>
            </a:pPr>
            <a:r>
              <a:rPr lang="en-US" b="1" dirty="0"/>
              <a:t>Binary State Space </a:t>
            </a:r>
            <a:r>
              <a:rPr lang="en-US" dirty="0">
                <a:solidFill>
                  <a:schemeClr val="tx2"/>
                </a:solidFill>
              </a:rPr>
              <a:t>- Two states, self-loop only in state 2</a:t>
            </a:r>
          </a:p>
          <a:p>
            <a:pPr marL="800100" lvl="1" indent="-342900">
              <a:spcAft>
                <a:spcPts val="600"/>
              </a:spcAft>
              <a:buBlip>
                <a:blip r:embed="rId4"/>
              </a:buBlip>
            </a:pPr>
            <a:r>
              <a:rPr lang="en-US" dirty="0">
                <a:solidFill>
                  <a:schemeClr val="tx2"/>
                </a:solidFill>
              </a:rPr>
              <a:t>Captures our new vs regular user paradigm</a:t>
            </a:r>
          </a:p>
          <a:p>
            <a:pPr marL="800100" lvl="1" indent="-342900">
              <a:spcAft>
                <a:spcPts val="600"/>
              </a:spcAft>
              <a:buBlip>
                <a:blip r:embed="rId4"/>
              </a:buBlip>
            </a:pPr>
            <a:r>
              <a:rPr lang="en-US" dirty="0">
                <a:solidFill>
                  <a:schemeClr val="tx2"/>
                </a:solidFill>
              </a:rPr>
              <a:t>Simplest model to study</a:t>
            </a:r>
          </a:p>
        </p:txBody>
      </p:sp>
      <p:grpSp>
        <p:nvGrpSpPr>
          <p:cNvPr id="5" name="Group 4">
            <a:extLst>
              <a:ext uri="{FF2B5EF4-FFF2-40B4-BE49-F238E27FC236}">
                <a16:creationId xmlns:a16="http://schemas.microsoft.com/office/drawing/2014/main" id="{BC0B5541-5DEE-6F4A-A9E6-76AA61C3DAB6}"/>
              </a:ext>
            </a:extLst>
          </p:cNvPr>
          <p:cNvGrpSpPr/>
          <p:nvPr/>
        </p:nvGrpSpPr>
        <p:grpSpPr>
          <a:xfrm>
            <a:off x="449305" y="5064369"/>
            <a:ext cx="3255187" cy="1083070"/>
            <a:chOff x="425859" y="5489454"/>
            <a:chExt cx="3255187" cy="1083070"/>
          </a:xfrm>
        </p:grpSpPr>
        <p:sp>
          <p:nvSpPr>
            <p:cNvPr id="10" name="TextBox 9">
              <a:extLst>
                <a:ext uri="{FF2B5EF4-FFF2-40B4-BE49-F238E27FC236}">
                  <a16:creationId xmlns:a16="http://schemas.microsoft.com/office/drawing/2014/main" id="{399F8735-3788-7B45-B55F-B821F1FF2D17}"/>
                </a:ext>
              </a:extLst>
            </p:cNvPr>
            <p:cNvSpPr txBox="1"/>
            <p:nvPr/>
          </p:nvSpPr>
          <p:spPr>
            <a:xfrm>
              <a:off x="425859" y="5987749"/>
              <a:ext cx="2625256" cy="584775"/>
            </a:xfrm>
            <a:prstGeom prst="rect">
              <a:avLst/>
            </a:prstGeom>
            <a:noFill/>
          </p:spPr>
          <p:txBody>
            <a:bodyPr wrap="square" rtlCol="0">
              <a:spAutoFit/>
            </a:bodyPr>
            <a:lstStyle/>
            <a:p>
              <a:r>
                <a:rPr lang="en-US" sz="1600" dirty="0">
                  <a:solidFill>
                    <a:srgbClr val="FF0000"/>
                  </a:solidFill>
                </a:rPr>
                <a:t>There is some number of users in state 1 and state 2</a:t>
              </a:r>
            </a:p>
          </p:txBody>
        </p:sp>
        <p:cxnSp>
          <p:nvCxnSpPr>
            <p:cNvPr id="11" name="Straight Arrow Connector 10">
              <a:extLst>
                <a:ext uri="{FF2B5EF4-FFF2-40B4-BE49-F238E27FC236}">
                  <a16:creationId xmlns:a16="http://schemas.microsoft.com/office/drawing/2014/main" id="{7B76EF78-3FD0-504A-BBC1-53A36FE59CDA}"/>
                </a:ext>
              </a:extLst>
            </p:cNvPr>
            <p:cNvCxnSpPr>
              <a:cxnSpLocks/>
            </p:cNvCxnSpPr>
            <p:nvPr/>
          </p:nvCxnSpPr>
          <p:spPr>
            <a:xfrm flipV="1">
              <a:off x="2860431" y="5489454"/>
              <a:ext cx="820615" cy="5411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BFC12692-41A1-7E6F-BA90-A77489AF1D5E}"/>
              </a:ext>
            </a:extLst>
          </p:cNvPr>
          <p:cNvGrpSpPr/>
          <p:nvPr/>
        </p:nvGrpSpPr>
        <p:grpSpPr>
          <a:xfrm>
            <a:off x="5416062" y="3869604"/>
            <a:ext cx="3469686" cy="1286130"/>
            <a:chOff x="5416062" y="3869604"/>
            <a:chExt cx="3469686" cy="1286130"/>
          </a:xfrm>
        </p:grpSpPr>
        <p:grpSp>
          <p:nvGrpSpPr>
            <p:cNvPr id="7" name="Group 6">
              <a:extLst>
                <a:ext uri="{FF2B5EF4-FFF2-40B4-BE49-F238E27FC236}">
                  <a16:creationId xmlns:a16="http://schemas.microsoft.com/office/drawing/2014/main" id="{975601EE-8914-DB43-BE28-8295BC6FEAE1}"/>
                </a:ext>
              </a:extLst>
            </p:cNvPr>
            <p:cNvGrpSpPr/>
            <p:nvPr/>
          </p:nvGrpSpPr>
          <p:grpSpPr>
            <a:xfrm>
              <a:off x="5416062" y="3869604"/>
              <a:ext cx="3469686" cy="1286130"/>
              <a:chOff x="5580185" y="5018548"/>
              <a:chExt cx="3469686" cy="1286130"/>
            </a:xfrm>
          </p:grpSpPr>
          <p:sp>
            <p:nvSpPr>
              <p:cNvPr id="19" name="TextBox 18">
                <a:extLst>
                  <a:ext uri="{FF2B5EF4-FFF2-40B4-BE49-F238E27FC236}">
                    <a16:creationId xmlns:a16="http://schemas.microsoft.com/office/drawing/2014/main" id="{D4BF9FCD-96B5-4045-9BA6-48D7E7292385}"/>
                  </a:ext>
                </a:extLst>
              </p:cNvPr>
              <p:cNvSpPr txBox="1"/>
              <p:nvPr/>
            </p:nvSpPr>
            <p:spPr>
              <a:xfrm>
                <a:off x="7052728" y="5018548"/>
                <a:ext cx="1997143" cy="1077218"/>
              </a:xfrm>
              <a:prstGeom prst="rect">
                <a:avLst/>
              </a:prstGeom>
              <a:noFill/>
            </p:spPr>
            <p:txBody>
              <a:bodyPr wrap="square" rtlCol="0">
                <a:spAutoFit/>
              </a:bodyPr>
              <a:lstStyle/>
              <a:p>
                <a:r>
                  <a:rPr lang="en-US" sz="1600" dirty="0">
                    <a:solidFill>
                      <a:srgbClr val="FF0000"/>
                    </a:solidFill>
                  </a:rPr>
                  <a:t>When viewing chains, keep in mine transitions are action dependent</a:t>
                </a:r>
              </a:p>
            </p:txBody>
          </p:sp>
          <p:cxnSp>
            <p:nvCxnSpPr>
              <p:cNvPr id="22" name="Straight Arrow Connector 21">
                <a:extLst>
                  <a:ext uri="{FF2B5EF4-FFF2-40B4-BE49-F238E27FC236}">
                    <a16:creationId xmlns:a16="http://schemas.microsoft.com/office/drawing/2014/main" id="{D26D1C86-1898-714F-8956-6EA98CA0A336}"/>
                  </a:ext>
                </a:extLst>
              </p:cNvPr>
              <p:cNvCxnSpPr>
                <a:cxnSpLocks/>
                <a:stCxn id="19" idx="1"/>
              </p:cNvCxnSpPr>
              <p:nvPr/>
            </p:nvCxnSpPr>
            <p:spPr>
              <a:xfrm flipH="1">
                <a:off x="5580185" y="5557157"/>
                <a:ext cx="1472543" cy="74752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93BF9C94-CAAF-7CC9-DFEF-1C28D650ADC1}"/>
                </a:ext>
              </a:extLst>
            </p:cNvPr>
            <p:cNvCxnSpPr>
              <a:cxnSpLocks/>
              <a:stCxn id="19" idx="1"/>
            </p:cNvCxnSpPr>
            <p:nvPr/>
          </p:nvCxnSpPr>
          <p:spPr>
            <a:xfrm flipH="1" flipV="1">
              <a:off x="5439510" y="4220308"/>
              <a:ext cx="1449095" cy="1879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306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diagram&#10;&#10;Description automatically generated">
            <a:extLst>
              <a:ext uri="{FF2B5EF4-FFF2-40B4-BE49-F238E27FC236}">
                <a16:creationId xmlns:a16="http://schemas.microsoft.com/office/drawing/2014/main" id="{ECF793CD-3ED3-0DA7-7CFE-FF6CF1488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014" y="3989848"/>
            <a:ext cx="5537200" cy="2057400"/>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Funnel State Model</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grpSp>
        <p:nvGrpSpPr>
          <p:cNvPr id="7" name="Group 6">
            <a:extLst>
              <a:ext uri="{FF2B5EF4-FFF2-40B4-BE49-F238E27FC236}">
                <a16:creationId xmlns:a16="http://schemas.microsoft.com/office/drawing/2014/main" id="{975601EE-8914-DB43-BE28-8295BC6FEAE1}"/>
              </a:ext>
            </a:extLst>
          </p:cNvPr>
          <p:cNvGrpSpPr/>
          <p:nvPr/>
        </p:nvGrpSpPr>
        <p:grpSpPr>
          <a:xfrm>
            <a:off x="5228492" y="3612049"/>
            <a:ext cx="3821379" cy="830997"/>
            <a:chOff x="5228492" y="4478394"/>
            <a:chExt cx="3821379" cy="830997"/>
          </a:xfrm>
        </p:grpSpPr>
        <p:sp>
          <p:nvSpPr>
            <p:cNvPr id="19" name="TextBox 18">
              <a:extLst>
                <a:ext uri="{FF2B5EF4-FFF2-40B4-BE49-F238E27FC236}">
                  <a16:creationId xmlns:a16="http://schemas.microsoft.com/office/drawing/2014/main" id="{D4BF9FCD-96B5-4045-9BA6-48D7E7292385}"/>
                </a:ext>
              </a:extLst>
            </p:cNvPr>
            <p:cNvSpPr txBox="1"/>
            <p:nvPr/>
          </p:nvSpPr>
          <p:spPr>
            <a:xfrm>
              <a:off x="7052728" y="4478394"/>
              <a:ext cx="1997143" cy="584775"/>
            </a:xfrm>
            <a:prstGeom prst="rect">
              <a:avLst/>
            </a:prstGeom>
            <a:noFill/>
          </p:spPr>
          <p:txBody>
            <a:bodyPr wrap="square" rtlCol="0">
              <a:spAutoFit/>
            </a:bodyPr>
            <a:lstStyle/>
            <a:p>
              <a:r>
                <a:rPr lang="en-US" sz="1600" dirty="0">
                  <a:solidFill>
                    <a:srgbClr val="FF0000"/>
                  </a:solidFill>
                </a:rPr>
                <a:t>State number is like user # visits</a:t>
              </a:r>
            </a:p>
          </p:txBody>
        </p:sp>
        <p:cxnSp>
          <p:nvCxnSpPr>
            <p:cNvPr id="22" name="Straight Arrow Connector 21">
              <a:extLst>
                <a:ext uri="{FF2B5EF4-FFF2-40B4-BE49-F238E27FC236}">
                  <a16:creationId xmlns:a16="http://schemas.microsoft.com/office/drawing/2014/main" id="{D26D1C86-1898-714F-8956-6EA98CA0A336}"/>
                </a:ext>
              </a:extLst>
            </p:cNvPr>
            <p:cNvCxnSpPr>
              <a:cxnSpLocks/>
            </p:cNvCxnSpPr>
            <p:nvPr/>
          </p:nvCxnSpPr>
          <p:spPr>
            <a:xfrm flipH="1">
              <a:off x="5228492" y="4856193"/>
              <a:ext cx="1824236" cy="4531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3BA1FF6B-EAF6-954B-C28A-C4C06590466A}"/>
              </a:ext>
            </a:extLst>
          </p:cNvPr>
          <p:cNvSpPr/>
          <p:nvPr/>
        </p:nvSpPr>
        <p:spPr>
          <a:xfrm>
            <a:off x="628649" y="1683207"/>
            <a:ext cx="7975523" cy="2139047"/>
          </a:xfrm>
          <a:prstGeom prst="rect">
            <a:avLst/>
          </a:prstGeom>
        </p:spPr>
        <p:txBody>
          <a:bodyPr wrap="square">
            <a:spAutoFit/>
          </a:bodyPr>
          <a:lstStyle/>
          <a:p>
            <a:pPr>
              <a:spcAft>
                <a:spcPts val="600"/>
              </a:spcAft>
            </a:pPr>
            <a:r>
              <a:rPr lang="en-US" dirty="0">
                <a:solidFill>
                  <a:schemeClr val="tx2"/>
                </a:solidFill>
              </a:rPr>
              <a:t>We focus on two special cases of the model that map to NetEase</a:t>
            </a:r>
          </a:p>
          <a:p>
            <a:pPr marL="342900" indent="-342900">
              <a:spcAft>
                <a:spcPts val="600"/>
              </a:spcAft>
              <a:buBlip>
                <a:blip r:embed="rId4"/>
              </a:buBlip>
            </a:pPr>
            <a:r>
              <a:rPr lang="en-US" b="1" dirty="0"/>
              <a:t>Binary State Space </a:t>
            </a:r>
            <a:r>
              <a:rPr lang="en-US" dirty="0">
                <a:solidFill>
                  <a:schemeClr val="tx2"/>
                </a:solidFill>
              </a:rPr>
              <a:t>- Two states, self-loop only in state 2</a:t>
            </a:r>
          </a:p>
          <a:p>
            <a:pPr marL="800100" lvl="1" indent="-342900">
              <a:spcAft>
                <a:spcPts val="600"/>
              </a:spcAft>
              <a:buBlip>
                <a:blip r:embed="rId4"/>
              </a:buBlip>
            </a:pPr>
            <a:r>
              <a:rPr lang="en-US" dirty="0">
                <a:solidFill>
                  <a:schemeClr val="tx2"/>
                </a:solidFill>
              </a:rPr>
              <a:t>Captures our new vs regular user paradigm</a:t>
            </a:r>
          </a:p>
          <a:p>
            <a:pPr marL="800100" lvl="1" indent="-342900">
              <a:spcAft>
                <a:spcPts val="600"/>
              </a:spcAft>
              <a:buBlip>
                <a:blip r:embed="rId4"/>
              </a:buBlip>
            </a:pPr>
            <a:r>
              <a:rPr lang="en-US" dirty="0">
                <a:solidFill>
                  <a:schemeClr val="tx2"/>
                </a:solidFill>
              </a:rPr>
              <a:t>Simplest model to study</a:t>
            </a:r>
          </a:p>
          <a:p>
            <a:pPr marL="342900" indent="-342900">
              <a:spcAft>
                <a:spcPts val="600"/>
              </a:spcAft>
              <a:buBlip>
                <a:blip r:embed="rId4"/>
              </a:buBlip>
            </a:pPr>
            <a:r>
              <a:rPr lang="en-US" b="1" dirty="0"/>
              <a:t>Funnel State Space </a:t>
            </a:r>
            <a:r>
              <a:rPr lang="en-US" dirty="0">
                <a:solidFill>
                  <a:schemeClr val="tx2"/>
                </a:solidFill>
              </a:rPr>
              <a:t>– m states, self-loop only in state m</a:t>
            </a:r>
          </a:p>
          <a:p>
            <a:pPr marL="800100" lvl="1" indent="-342900">
              <a:spcAft>
                <a:spcPts val="600"/>
              </a:spcAft>
              <a:buBlip>
                <a:blip r:embed="rId4"/>
              </a:buBlip>
            </a:pPr>
            <a:r>
              <a:rPr lang="en-US" dirty="0">
                <a:solidFill>
                  <a:schemeClr val="tx2"/>
                </a:solidFill>
              </a:rPr>
              <a:t>Extends binary, more granular notion of user </a:t>
            </a:r>
            <a:r>
              <a:rPr lang="en-US" i="1" dirty="0">
                <a:solidFill>
                  <a:schemeClr val="tx2"/>
                </a:solidFill>
              </a:rPr>
              <a:t>age</a:t>
            </a:r>
          </a:p>
        </p:txBody>
      </p:sp>
      <p:sp>
        <p:nvSpPr>
          <p:cNvPr id="13" name="TextBox 12">
            <a:extLst>
              <a:ext uri="{FF2B5EF4-FFF2-40B4-BE49-F238E27FC236}">
                <a16:creationId xmlns:a16="http://schemas.microsoft.com/office/drawing/2014/main" id="{D05C6360-5848-723A-46AC-239DBA1014A2}"/>
              </a:ext>
            </a:extLst>
          </p:cNvPr>
          <p:cNvSpPr txBox="1"/>
          <p:nvPr/>
        </p:nvSpPr>
        <p:spPr>
          <a:xfrm>
            <a:off x="7146857" y="5605877"/>
            <a:ext cx="1997143" cy="584775"/>
          </a:xfrm>
          <a:prstGeom prst="rect">
            <a:avLst/>
          </a:prstGeom>
          <a:noFill/>
        </p:spPr>
        <p:txBody>
          <a:bodyPr wrap="square" rtlCol="0">
            <a:spAutoFit/>
          </a:bodyPr>
          <a:lstStyle/>
          <a:p>
            <a:r>
              <a:rPr lang="en-US" sz="1600" dirty="0">
                <a:solidFill>
                  <a:srgbClr val="FF0000"/>
                </a:solidFill>
              </a:rPr>
              <a:t>Regular users have fixed churn prob.</a:t>
            </a:r>
          </a:p>
        </p:txBody>
      </p:sp>
      <p:cxnSp>
        <p:nvCxnSpPr>
          <p:cNvPr id="14" name="Straight Arrow Connector 13">
            <a:extLst>
              <a:ext uri="{FF2B5EF4-FFF2-40B4-BE49-F238E27FC236}">
                <a16:creationId xmlns:a16="http://schemas.microsoft.com/office/drawing/2014/main" id="{0077A454-E85A-87BA-E032-7BEB50092E65}"/>
              </a:ext>
            </a:extLst>
          </p:cNvPr>
          <p:cNvCxnSpPr>
            <a:cxnSpLocks/>
          </p:cNvCxnSpPr>
          <p:nvPr/>
        </p:nvCxnSpPr>
        <p:spPr>
          <a:xfrm flipH="1" flipV="1">
            <a:off x="6553200" y="4964583"/>
            <a:ext cx="593657" cy="7276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AAEB82-2DE4-0A62-1B2B-813844506303}"/>
              </a:ext>
            </a:extLst>
          </p:cNvPr>
          <p:cNvSpPr txBox="1"/>
          <p:nvPr/>
        </p:nvSpPr>
        <p:spPr>
          <a:xfrm>
            <a:off x="60795" y="5771576"/>
            <a:ext cx="2625256" cy="584775"/>
          </a:xfrm>
          <a:prstGeom prst="rect">
            <a:avLst/>
          </a:prstGeom>
          <a:noFill/>
        </p:spPr>
        <p:txBody>
          <a:bodyPr wrap="square" rtlCol="0">
            <a:spAutoFit/>
          </a:bodyPr>
          <a:lstStyle/>
          <a:p>
            <a:r>
              <a:rPr lang="en-US" sz="1600" dirty="0">
                <a:solidFill>
                  <a:srgbClr val="FF0000"/>
                </a:solidFill>
              </a:rPr>
              <a:t>There is some number of users in state 1, 2, 3, …</a:t>
            </a:r>
          </a:p>
        </p:txBody>
      </p:sp>
      <p:cxnSp>
        <p:nvCxnSpPr>
          <p:cNvPr id="18" name="Straight Arrow Connector 17">
            <a:extLst>
              <a:ext uri="{FF2B5EF4-FFF2-40B4-BE49-F238E27FC236}">
                <a16:creationId xmlns:a16="http://schemas.microsoft.com/office/drawing/2014/main" id="{8011568F-A75E-ADA1-2401-D1EE5A715D6D}"/>
              </a:ext>
            </a:extLst>
          </p:cNvPr>
          <p:cNvCxnSpPr>
            <a:cxnSpLocks/>
          </p:cNvCxnSpPr>
          <p:nvPr/>
        </p:nvCxnSpPr>
        <p:spPr>
          <a:xfrm flipV="1">
            <a:off x="1652954" y="5140335"/>
            <a:ext cx="797169" cy="55191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66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mathematical equation with black text&#10;&#10;Description automatically generated with medium confidence">
            <a:extLst>
              <a:ext uri="{FF2B5EF4-FFF2-40B4-BE49-F238E27FC236}">
                <a16:creationId xmlns:a16="http://schemas.microsoft.com/office/drawing/2014/main" id="{101D3C94-AC7F-75E4-A073-00120488B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684" y="2851081"/>
            <a:ext cx="4996025" cy="2401107"/>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Upper Bounding LP</a:t>
            </a:r>
          </a:p>
        </p:txBody>
      </p:sp>
      <p:sp>
        <p:nvSpPr>
          <p:cNvPr id="37" name="Footer Placeholder 4">
            <a:extLst>
              <a:ext uri="{FF2B5EF4-FFF2-40B4-BE49-F238E27FC236}">
                <a16:creationId xmlns:a16="http://schemas.microsoft.com/office/drawing/2014/main" id="{525E5D47-A742-7448-994E-EAE3ADDB835E}"/>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10" name="TextBox 9">
            <a:extLst>
              <a:ext uri="{FF2B5EF4-FFF2-40B4-BE49-F238E27FC236}">
                <a16:creationId xmlns:a16="http://schemas.microsoft.com/office/drawing/2014/main" id="{E035408C-9C94-C04E-BD0B-CB9616A86838}"/>
              </a:ext>
            </a:extLst>
          </p:cNvPr>
          <p:cNvSpPr txBox="1"/>
          <p:nvPr/>
        </p:nvSpPr>
        <p:spPr>
          <a:xfrm>
            <a:off x="628650" y="1536404"/>
            <a:ext cx="7840280" cy="1892826"/>
          </a:xfrm>
          <a:prstGeom prst="rect">
            <a:avLst/>
          </a:prstGeom>
          <a:noFill/>
        </p:spPr>
        <p:txBody>
          <a:bodyPr wrap="square" rtlCol="0">
            <a:spAutoFit/>
          </a:bodyPr>
          <a:lstStyle/>
          <a:p>
            <a:pPr>
              <a:spcBef>
                <a:spcPts val="600"/>
              </a:spcBef>
              <a:spcAft>
                <a:spcPts val="600"/>
              </a:spcAft>
            </a:pPr>
            <a:r>
              <a:rPr lang="en-US" dirty="0">
                <a:solidFill>
                  <a:schemeClr val="tx2"/>
                </a:solidFill>
              </a:rPr>
              <a:t>We are interested in finding policy experimentation policies to maximize market size in steady-state.</a:t>
            </a:r>
          </a:p>
          <a:p>
            <a:pPr>
              <a:spcBef>
                <a:spcPts val="600"/>
              </a:spcBef>
              <a:spcAft>
                <a:spcPts val="600"/>
              </a:spcAft>
            </a:pPr>
            <a:r>
              <a:rPr lang="en-US" b="1" dirty="0">
                <a:solidFill>
                  <a:schemeClr val="accent6">
                    <a:lumMod val="75000"/>
                  </a:schemeClr>
                </a:solidFill>
              </a:rPr>
              <a:t>Good news</a:t>
            </a:r>
            <a:r>
              <a:rPr lang="en-US" dirty="0">
                <a:solidFill>
                  <a:schemeClr val="accent6">
                    <a:lumMod val="75000"/>
                  </a:schemeClr>
                </a:solidFill>
              </a:rPr>
              <a:t>! </a:t>
            </a:r>
            <a:r>
              <a:rPr lang="en-US" dirty="0">
                <a:solidFill>
                  <a:schemeClr val="tx2"/>
                </a:solidFill>
              </a:rPr>
              <a:t>We know what an optimal steady state feasible policy looks like for an input state space + param’s and experimentation budget.</a:t>
            </a:r>
          </a:p>
          <a:p>
            <a:pPr>
              <a:spcBef>
                <a:spcPts val="1200"/>
              </a:spcBef>
              <a:spcAft>
                <a:spcPts val="600"/>
              </a:spcAft>
            </a:pPr>
            <a:endParaRPr lang="en-US" sz="2000" dirty="0">
              <a:solidFill>
                <a:schemeClr val="tx2"/>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4B37F74-9E50-E74C-9B5D-CD97D35B0A42}"/>
                  </a:ext>
                </a:extLst>
              </p:cNvPr>
              <p:cNvSpPr txBox="1"/>
              <p:nvPr/>
            </p:nvSpPr>
            <p:spPr>
              <a:xfrm>
                <a:off x="628650" y="5081676"/>
                <a:ext cx="7840280" cy="1369606"/>
              </a:xfrm>
              <a:prstGeom prst="rect">
                <a:avLst/>
              </a:prstGeom>
              <a:noFill/>
            </p:spPr>
            <p:txBody>
              <a:bodyPr wrap="square" rtlCol="0">
                <a:spAutoFit/>
              </a:bodyPr>
              <a:lstStyle/>
              <a:p>
                <a:pPr marL="342900" indent="-342900">
                  <a:spcAft>
                    <a:spcPts val="600"/>
                  </a:spcAft>
                  <a:buBlip>
                    <a:blip r:embed="rId4"/>
                  </a:buBlip>
                </a:pPr>
                <a14:m>
                  <m:oMath xmlns:m="http://schemas.openxmlformats.org/officeDocument/2006/math">
                    <m:r>
                      <a:rPr lang="en-US" sz="1600" b="1" smtClean="0">
                        <a:solidFill>
                          <a:schemeClr val="tx2"/>
                        </a:solidFill>
                        <a:latin typeface="Cambria Math" panose="02040503050406030204" pitchFamily="18" charset="0"/>
                        <a:ea typeface="Cambria Math" panose="02040503050406030204" pitchFamily="18" charset="0"/>
                      </a:rPr>
                      <m:t>𝛑</m:t>
                    </m:r>
                  </m:oMath>
                </a14:m>
                <a:r>
                  <a:rPr lang="en-US" sz="1600" dirty="0">
                    <a:solidFill>
                      <a:schemeClr val="tx2"/>
                    </a:solidFill>
                  </a:rPr>
                  <a:t> and </a:t>
                </a:r>
                <a:r>
                  <a:rPr lang="en-US" sz="1600" b="1" dirty="0" err="1">
                    <a:solidFill>
                      <a:schemeClr val="tx2"/>
                    </a:solidFill>
                  </a:rPr>
                  <a:t>Λ</a:t>
                </a:r>
                <a:r>
                  <a:rPr lang="en-US" sz="1600" b="1" dirty="0">
                    <a:solidFill>
                      <a:schemeClr val="tx2"/>
                    </a:solidFill>
                  </a:rPr>
                  <a:t> </a:t>
                </a:r>
                <a:r>
                  <a:rPr lang="en-US" sz="1600" dirty="0">
                    <a:solidFill>
                      <a:schemeClr val="tx2"/>
                    </a:solidFill>
                  </a:rPr>
                  <a:t>are vectors of decision variables for each state</a:t>
                </a:r>
              </a:p>
              <a:p>
                <a:pPr marL="342900" indent="-342900">
                  <a:spcAft>
                    <a:spcPts val="600"/>
                  </a:spcAft>
                  <a:buBlip>
                    <a:blip r:embed="rId4"/>
                  </a:buBlip>
                </a:pPr>
                <a:r>
                  <a:rPr lang="en-US" sz="1600" dirty="0">
                    <a:solidFill>
                      <a:schemeClr val="tx2"/>
                    </a:solidFill>
                  </a:rPr>
                  <a:t>(1) Any policy in steady state satisfies flow-balance equations</a:t>
                </a:r>
                <a:endParaRPr lang="en-US" sz="1600" baseline="-25000" dirty="0">
                  <a:solidFill>
                    <a:schemeClr val="tx2"/>
                  </a:solidFill>
                </a:endParaRPr>
              </a:p>
              <a:p>
                <a:pPr marL="342900" indent="-342900">
                  <a:spcAft>
                    <a:spcPts val="600"/>
                  </a:spcAft>
                  <a:buBlip>
                    <a:blip r:embed="rId4"/>
                  </a:buBlip>
                </a:pPr>
                <a:r>
                  <a:rPr lang="en-US" sz="1600" dirty="0">
                    <a:solidFill>
                      <a:schemeClr val="tx2"/>
                    </a:solidFill>
                  </a:rPr>
                  <a:t>(2a,b) In steady-state the policy must be feasible</a:t>
                </a:r>
              </a:p>
              <a:p>
                <a:pPr>
                  <a:spcAft>
                    <a:spcPts val="600"/>
                  </a:spcAft>
                </a:pPr>
                <a:endParaRPr lang="en-US" sz="2000" dirty="0">
                  <a:solidFill>
                    <a:schemeClr val="tx2"/>
                  </a:solidFill>
                </a:endParaRPr>
              </a:p>
            </p:txBody>
          </p:sp>
        </mc:Choice>
        <mc:Fallback xmlns="">
          <p:sp>
            <p:nvSpPr>
              <p:cNvPr id="14" name="TextBox 13">
                <a:extLst>
                  <a:ext uri="{FF2B5EF4-FFF2-40B4-BE49-F238E27FC236}">
                    <a16:creationId xmlns:a16="http://schemas.microsoft.com/office/drawing/2014/main" id="{B4B37F74-9E50-E74C-9B5D-CD97D35B0A42}"/>
                  </a:ext>
                </a:extLst>
              </p:cNvPr>
              <p:cNvSpPr txBox="1">
                <a:spLocks noRot="1" noChangeAspect="1" noMove="1" noResize="1" noEditPoints="1" noAdjustHandles="1" noChangeArrowheads="1" noChangeShapeType="1" noTextEdit="1"/>
              </p:cNvSpPr>
              <p:nvPr/>
            </p:nvSpPr>
            <p:spPr>
              <a:xfrm>
                <a:off x="628650" y="5081676"/>
                <a:ext cx="7840280" cy="1369606"/>
              </a:xfrm>
              <a:prstGeom prst="rect">
                <a:avLst/>
              </a:prstGeom>
              <a:blipFill>
                <a:blip r:embed="rId5"/>
                <a:stretch>
                  <a:fillRect t="-185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52F8D08-5C00-44DF-E4BE-053C978390B0}"/>
              </a:ext>
            </a:extLst>
          </p:cNvPr>
          <p:cNvSpPr txBox="1"/>
          <p:nvPr/>
        </p:nvSpPr>
        <p:spPr>
          <a:xfrm>
            <a:off x="6961129" y="3571432"/>
            <a:ext cx="453970" cy="369332"/>
          </a:xfrm>
          <a:prstGeom prst="rect">
            <a:avLst/>
          </a:prstGeom>
          <a:noFill/>
        </p:spPr>
        <p:txBody>
          <a:bodyPr wrap="none" rtlCol="0">
            <a:spAutoFit/>
          </a:bodyPr>
          <a:lstStyle/>
          <a:p>
            <a:r>
              <a:rPr lang="en-US" dirty="0">
                <a:solidFill>
                  <a:schemeClr val="tx2"/>
                </a:solidFill>
              </a:rPr>
              <a:t>(1)</a:t>
            </a:r>
          </a:p>
        </p:txBody>
      </p:sp>
      <p:sp>
        <p:nvSpPr>
          <p:cNvPr id="6" name="TextBox 5">
            <a:extLst>
              <a:ext uri="{FF2B5EF4-FFF2-40B4-BE49-F238E27FC236}">
                <a16:creationId xmlns:a16="http://schemas.microsoft.com/office/drawing/2014/main" id="{70583380-DE63-2C16-B701-6DCE3883FC02}"/>
              </a:ext>
            </a:extLst>
          </p:cNvPr>
          <p:cNvSpPr txBox="1"/>
          <p:nvPr/>
        </p:nvSpPr>
        <p:spPr>
          <a:xfrm>
            <a:off x="6914786" y="4112493"/>
            <a:ext cx="569387" cy="369332"/>
          </a:xfrm>
          <a:prstGeom prst="rect">
            <a:avLst/>
          </a:prstGeom>
          <a:noFill/>
        </p:spPr>
        <p:txBody>
          <a:bodyPr wrap="none" rtlCol="0">
            <a:spAutoFit/>
          </a:bodyPr>
          <a:lstStyle/>
          <a:p>
            <a:r>
              <a:rPr lang="en-US" dirty="0">
                <a:solidFill>
                  <a:schemeClr val="tx2"/>
                </a:solidFill>
              </a:rPr>
              <a:t>(2a)</a:t>
            </a:r>
          </a:p>
        </p:txBody>
      </p:sp>
      <p:sp>
        <p:nvSpPr>
          <p:cNvPr id="8" name="TextBox 7">
            <a:extLst>
              <a:ext uri="{FF2B5EF4-FFF2-40B4-BE49-F238E27FC236}">
                <a16:creationId xmlns:a16="http://schemas.microsoft.com/office/drawing/2014/main" id="{05F3D44F-C3FD-B4E3-0F05-0B5726DC1E0E}"/>
              </a:ext>
            </a:extLst>
          </p:cNvPr>
          <p:cNvSpPr txBox="1"/>
          <p:nvPr/>
        </p:nvSpPr>
        <p:spPr>
          <a:xfrm>
            <a:off x="6914786" y="4646205"/>
            <a:ext cx="582211" cy="369332"/>
          </a:xfrm>
          <a:prstGeom prst="rect">
            <a:avLst/>
          </a:prstGeom>
          <a:noFill/>
        </p:spPr>
        <p:txBody>
          <a:bodyPr wrap="none" rtlCol="0">
            <a:spAutoFit/>
          </a:bodyPr>
          <a:lstStyle/>
          <a:p>
            <a:r>
              <a:rPr lang="en-US" dirty="0">
                <a:solidFill>
                  <a:schemeClr val="tx2"/>
                </a:solidFill>
              </a:rPr>
              <a:t>(2b)</a:t>
            </a:r>
          </a:p>
        </p:txBody>
      </p:sp>
    </p:spTree>
    <p:extLst>
      <p:ext uri="{BB962C8B-B14F-4D97-AF65-F5344CB8AC3E}">
        <p14:creationId xmlns:p14="http://schemas.microsoft.com/office/powerpoint/2010/main" val="394743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Upper Bounding LP</a:t>
            </a:r>
          </a:p>
        </p:txBody>
      </p:sp>
      <p:sp>
        <p:nvSpPr>
          <p:cNvPr id="37" name="Footer Placeholder 4">
            <a:extLst>
              <a:ext uri="{FF2B5EF4-FFF2-40B4-BE49-F238E27FC236}">
                <a16:creationId xmlns:a16="http://schemas.microsoft.com/office/drawing/2014/main" id="{525E5D47-A742-7448-994E-EAE3ADDB835E}"/>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10" name="TextBox 9">
            <a:extLst>
              <a:ext uri="{FF2B5EF4-FFF2-40B4-BE49-F238E27FC236}">
                <a16:creationId xmlns:a16="http://schemas.microsoft.com/office/drawing/2014/main" id="{E035408C-9C94-C04E-BD0B-CB9616A86838}"/>
              </a:ext>
            </a:extLst>
          </p:cNvPr>
          <p:cNvSpPr txBox="1"/>
          <p:nvPr/>
        </p:nvSpPr>
        <p:spPr>
          <a:xfrm>
            <a:off x="628650" y="1536404"/>
            <a:ext cx="7840280" cy="1892826"/>
          </a:xfrm>
          <a:prstGeom prst="rect">
            <a:avLst/>
          </a:prstGeom>
          <a:noFill/>
        </p:spPr>
        <p:txBody>
          <a:bodyPr wrap="square" rtlCol="0">
            <a:spAutoFit/>
          </a:bodyPr>
          <a:lstStyle/>
          <a:p>
            <a:pPr>
              <a:spcBef>
                <a:spcPts val="600"/>
              </a:spcBef>
              <a:spcAft>
                <a:spcPts val="600"/>
              </a:spcAft>
            </a:pPr>
            <a:r>
              <a:rPr lang="en-US" dirty="0">
                <a:solidFill>
                  <a:schemeClr val="tx2"/>
                </a:solidFill>
              </a:rPr>
              <a:t>We are interested in finding policy experimentation policies to maximize market size in steady-state.</a:t>
            </a:r>
          </a:p>
          <a:p>
            <a:pPr>
              <a:spcBef>
                <a:spcPts val="600"/>
              </a:spcBef>
              <a:spcAft>
                <a:spcPts val="600"/>
              </a:spcAft>
            </a:pPr>
            <a:r>
              <a:rPr lang="en-US" b="1" dirty="0">
                <a:solidFill>
                  <a:schemeClr val="accent6">
                    <a:lumMod val="75000"/>
                  </a:schemeClr>
                </a:solidFill>
              </a:rPr>
              <a:t>Good news</a:t>
            </a:r>
            <a:r>
              <a:rPr lang="en-US" dirty="0">
                <a:solidFill>
                  <a:schemeClr val="accent6">
                    <a:lumMod val="75000"/>
                  </a:schemeClr>
                </a:solidFill>
              </a:rPr>
              <a:t>! </a:t>
            </a:r>
            <a:r>
              <a:rPr lang="en-US" dirty="0">
                <a:solidFill>
                  <a:schemeClr val="tx2"/>
                </a:solidFill>
              </a:rPr>
              <a:t>We know what an optimal steady state feasible policy looks like for an input state space + param’s and experimentation budget.</a:t>
            </a:r>
          </a:p>
          <a:p>
            <a:pPr>
              <a:spcBef>
                <a:spcPts val="1200"/>
              </a:spcBef>
              <a:spcAft>
                <a:spcPts val="600"/>
              </a:spcAft>
            </a:pPr>
            <a:endParaRPr lang="en-US" sz="2000" dirty="0">
              <a:solidFill>
                <a:schemeClr val="tx2"/>
              </a:solidFill>
            </a:endParaRPr>
          </a:p>
        </p:txBody>
      </p:sp>
      <p:sp>
        <p:nvSpPr>
          <p:cNvPr id="12" name="TextBox 11">
            <a:extLst>
              <a:ext uri="{FF2B5EF4-FFF2-40B4-BE49-F238E27FC236}">
                <a16:creationId xmlns:a16="http://schemas.microsoft.com/office/drawing/2014/main" id="{9A845838-7447-36B2-BFFE-2C1B02107522}"/>
              </a:ext>
            </a:extLst>
          </p:cNvPr>
          <p:cNvSpPr txBox="1"/>
          <p:nvPr/>
        </p:nvSpPr>
        <p:spPr>
          <a:xfrm>
            <a:off x="628650" y="5075306"/>
            <a:ext cx="7718181" cy="1938992"/>
          </a:xfrm>
          <a:prstGeom prst="rect">
            <a:avLst/>
          </a:prstGeom>
          <a:noFill/>
        </p:spPr>
        <p:txBody>
          <a:bodyPr wrap="square">
            <a:spAutoFit/>
          </a:bodyPr>
          <a:lstStyle/>
          <a:p>
            <a:pPr>
              <a:spcBef>
                <a:spcPts val="1200"/>
              </a:spcBef>
              <a:spcAft>
                <a:spcPts val="600"/>
              </a:spcAft>
            </a:pPr>
            <a:r>
              <a:rPr lang="en-US" b="1" dirty="0">
                <a:solidFill>
                  <a:schemeClr val="accent1"/>
                </a:solidFill>
              </a:rPr>
              <a:t>Bad news</a:t>
            </a:r>
          </a:p>
          <a:p>
            <a:pPr marL="342900" indent="-342900">
              <a:spcAft>
                <a:spcPts val="600"/>
              </a:spcAft>
              <a:buBlip>
                <a:blip r:embed="rId3"/>
              </a:buBlip>
            </a:pPr>
            <a:r>
              <a:rPr lang="en-US" dirty="0">
                <a:solidFill>
                  <a:schemeClr val="tx2"/>
                </a:solidFill>
              </a:rPr>
              <a:t>We</a:t>
            </a:r>
            <a:r>
              <a:rPr lang="en-US" sz="1800" dirty="0">
                <a:solidFill>
                  <a:schemeClr val="tx2"/>
                </a:solidFill>
              </a:rPr>
              <a:t> don’t know what policy reaches this steady-state</a:t>
            </a:r>
            <a:endParaRPr lang="en-US" sz="1800" baseline="-25000" dirty="0">
              <a:solidFill>
                <a:schemeClr val="tx2"/>
              </a:solidFill>
            </a:endParaRPr>
          </a:p>
          <a:p>
            <a:pPr marL="342900" indent="-342900">
              <a:spcAft>
                <a:spcPts val="600"/>
              </a:spcAft>
              <a:buBlip>
                <a:blip r:embed="rId3"/>
              </a:buBlip>
            </a:pPr>
            <a:r>
              <a:rPr lang="en-US" sz="1800" dirty="0">
                <a:solidFill>
                  <a:schemeClr val="tx2"/>
                </a:solidFill>
              </a:rPr>
              <a:t>The structure of the steady-state optimal policy is sensitive</a:t>
            </a:r>
          </a:p>
          <a:p>
            <a:pPr marL="800100" lvl="1" indent="-342900">
              <a:spcAft>
                <a:spcPts val="600"/>
              </a:spcAft>
              <a:buBlip>
                <a:blip r:embed="rId3"/>
              </a:buBlip>
            </a:pPr>
            <a:r>
              <a:rPr lang="en-US" sz="1600" dirty="0">
                <a:solidFill>
                  <a:schemeClr val="tx2"/>
                </a:solidFill>
              </a:rPr>
              <a:t>Hard to implement</a:t>
            </a:r>
          </a:p>
          <a:p>
            <a:pPr>
              <a:spcBef>
                <a:spcPts val="1200"/>
              </a:spcBef>
              <a:spcAft>
                <a:spcPts val="600"/>
              </a:spcAft>
            </a:pPr>
            <a:endParaRPr lang="en-US" dirty="0">
              <a:solidFill>
                <a:schemeClr val="tx2"/>
              </a:solidFill>
            </a:endParaRPr>
          </a:p>
        </p:txBody>
      </p:sp>
      <p:pic>
        <p:nvPicPr>
          <p:cNvPr id="13" name="Picture 12" descr="A mathematical equation with black text&#10;&#10;Description automatically generated with medium confidence">
            <a:extLst>
              <a:ext uri="{FF2B5EF4-FFF2-40B4-BE49-F238E27FC236}">
                <a16:creationId xmlns:a16="http://schemas.microsoft.com/office/drawing/2014/main" id="{BE0508F6-F4DA-C56B-1B2B-BEFAA108C9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8684" y="2851081"/>
            <a:ext cx="4996025" cy="2401107"/>
          </a:xfrm>
          <a:prstGeom prst="rect">
            <a:avLst/>
          </a:prstGeom>
        </p:spPr>
      </p:pic>
      <p:sp>
        <p:nvSpPr>
          <p:cNvPr id="15" name="TextBox 14">
            <a:extLst>
              <a:ext uri="{FF2B5EF4-FFF2-40B4-BE49-F238E27FC236}">
                <a16:creationId xmlns:a16="http://schemas.microsoft.com/office/drawing/2014/main" id="{4BA86A33-B5B0-A632-1C86-634EF9AB4963}"/>
              </a:ext>
            </a:extLst>
          </p:cNvPr>
          <p:cNvSpPr txBox="1"/>
          <p:nvPr/>
        </p:nvSpPr>
        <p:spPr>
          <a:xfrm>
            <a:off x="6961129" y="3571432"/>
            <a:ext cx="453970" cy="369332"/>
          </a:xfrm>
          <a:prstGeom prst="rect">
            <a:avLst/>
          </a:prstGeom>
          <a:noFill/>
        </p:spPr>
        <p:txBody>
          <a:bodyPr wrap="none" rtlCol="0">
            <a:spAutoFit/>
          </a:bodyPr>
          <a:lstStyle/>
          <a:p>
            <a:r>
              <a:rPr lang="en-US" dirty="0">
                <a:solidFill>
                  <a:schemeClr val="tx2"/>
                </a:solidFill>
              </a:rPr>
              <a:t>(1)</a:t>
            </a:r>
          </a:p>
        </p:txBody>
      </p:sp>
      <p:sp>
        <p:nvSpPr>
          <p:cNvPr id="16" name="TextBox 15">
            <a:extLst>
              <a:ext uri="{FF2B5EF4-FFF2-40B4-BE49-F238E27FC236}">
                <a16:creationId xmlns:a16="http://schemas.microsoft.com/office/drawing/2014/main" id="{DD61621A-DA04-F144-21CC-EF19AF78EA1A}"/>
              </a:ext>
            </a:extLst>
          </p:cNvPr>
          <p:cNvSpPr txBox="1"/>
          <p:nvPr/>
        </p:nvSpPr>
        <p:spPr>
          <a:xfrm>
            <a:off x="6914786" y="4112493"/>
            <a:ext cx="569387" cy="369332"/>
          </a:xfrm>
          <a:prstGeom prst="rect">
            <a:avLst/>
          </a:prstGeom>
          <a:noFill/>
        </p:spPr>
        <p:txBody>
          <a:bodyPr wrap="none" rtlCol="0">
            <a:spAutoFit/>
          </a:bodyPr>
          <a:lstStyle/>
          <a:p>
            <a:r>
              <a:rPr lang="en-US" dirty="0">
                <a:solidFill>
                  <a:schemeClr val="tx2"/>
                </a:solidFill>
              </a:rPr>
              <a:t>(2a)</a:t>
            </a:r>
          </a:p>
        </p:txBody>
      </p:sp>
      <p:sp>
        <p:nvSpPr>
          <p:cNvPr id="17" name="TextBox 16">
            <a:extLst>
              <a:ext uri="{FF2B5EF4-FFF2-40B4-BE49-F238E27FC236}">
                <a16:creationId xmlns:a16="http://schemas.microsoft.com/office/drawing/2014/main" id="{E8BF97C7-A52B-B5FD-BBCD-EAE6AD667F1A}"/>
              </a:ext>
            </a:extLst>
          </p:cNvPr>
          <p:cNvSpPr txBox="1"/>
          <p:nvPr/>
        </p:nvSpPr>
        <p:spPr>
          <a:xfrm>
            <a:off x="6914786" y="4646205"/>
            <a:ext cx="582211" cy="369332"/>
          </a:xfrm>
          <a:prstGeom prst="rect">
            <a:avLst/>
          </a:prstGeom>
          <a:noFill/>
        </p:spPr>
        <p:txBody>
          <a:bodyPr wrap="none" rtlCol="0">
            <a:spAutoFit/>
          </a:bodyPr>
          <a:lstStyle/>
          <a:p>
            <a:r>
              <a:rPr lang="en-US" dirty="0">
                <a:solidFill>
                  <a:schemeClr val="tx2"/>
                </a:solidFill>
              </a:rPr>
              <a:t>(2b)</a:t>
            </a:r>
          </a:p>
        </p:txBody>
      </p:sp>
    </p:spTree>
    <p:extLst>
      <p:ext uri="{BB962C8B-B14F-4D97-AF65-F5344CB8AC3E}">
        <p14:creationId xmlns:p14="http://schemas.microsoft.com/office/powerpoint/2010/main" val="275885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Content Recommendation</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7" name="TextBox 6">
            <a:extLst>
              <a:ext uri="{FF2B5EF4-FFF2-40B4-BE49-F238E27FC236}">
                <a16:creationId xmlns:a16="http://schemas.microsoft.com/office/drawing/2014/main" id="{48734B91-E3A7-854C-9AD5-24CE51BC2B9E}"/>
              </a:ext>
            </a:extLst>
          </p:cNvPr>
          <p:cNvSpPr txBox="1"/>
          <p:nvPr/>
        </p:nvSpPr>
        <p:spPr>
          <a:xfrm>
            <a:off x="651510" y="1620812"/>
            <a:ext cx="7863840" cy="3231654"/>
          </a:xfrm>
          <a:prstGeom prst="rect">
            <a:avLst/>
          </a:prstGeom>
          <a:noFill/>
        </p:spPr>
        <p:txBody>
          <a:bodyPr wrap="square" rtlCol="0">
            <a:spAutoFit/>
          </a:bodyPr>
          <a:lstStyle/>
          <a:p>
            <a:pPr>
              <a:spcBef>
                <a:spcPts val="1200"/>
              </a:spcBef>
              <a:spcAft>
                <a:spcPts val="600"/>
              </a:spcAft>
            </a:pPr>
            <a:r>
              <a:rPr lang="en-US" altLang="zh-CN" dirty="0">
                <a:solidFill>
                  <a:schemeClr val="tx2"/>
                </a:solidFill>
              </a:rPr>
              <a:t>We study the</a:t>
            </a:r>
            <a:r>
              <a:rPr lang="zh-CN" altLang="en-US" dirty="0">
                <a:solidFill>
                  <a:schemeClr val="tx2"/>
                </a:solidFill>
              </a:rPr>
              <a:t> </a:t>
            </a:r>
            <a:r>
              <a:rPr lang="en-US" altLang="zh-CN" b="1" dirty="0">
                <a:solidFill>
                  <a:schemeClr val="accent6">
                    <a:lumMod val="75000"/>
                  </a:schemeClr>
                </a:solidFill>
              </a:rPr>
              <a:t>platform recommendation problem</a:t>
            </a:r>
            <a:r>
              <a:rPr lang="en" altLang="zh-CN" dirty="0">
                <a:solidFill>
                  <a:schemeClr val="tx2"/>
                </a:solidFill>
              </a:rPr>
              <a:t>, </a:t>
            </a:r>
            <a:r>
              <a:rPr lang="en-US" altLang="zh-CN" dirty="0">
                <a:solidFill>
                  <a:schemeClr val="tx2"/>
                </a:solidFill>
              </a:rPr>
              <a:t>in which the platform decides how to recommend </a:t>
            </a:r>
            <a:r>
              <a:rPr lang="en-US" altLang="zh-CN" b="1" i="1" dirty="0"/>
              <a:t>new</a:t>
            </a:r>
            <a:r>
              <a:rPr lang="en-US" altLang="zh-CN" dirty="0">
                <a:solidFill>
                  <a:schemeClr val="tx2"/>
                </a:solidFill>
              </a:rPr>
              <a:t> </a:t>
            </a:r>
            <a:r>
              <a:rPr lang="en-US" altLang="zh-CN" b="1" i="1" dirty="0"/>
              <a:t>content</a:t>
            </a:r>
            <a:r>
              <a:rPr lang="en-US" altLang="zh-CN" dirty="0">
                <a:solidFill>
                  <a:schemeClr val="tx2"/>
                </a:solidFill>
              </a:rPr>
              <a:t> to users.</a:t>
            </a:r>
            <a:endParaRPr lang="en" altLang="zh-CN" dirty="0">
              <a:solidFill>
                <a:schemeClr val="tx2"/>
              </a:solidFill>
            </a:endParaRPr>
          </a:p>
          <a:p>
            <a:pPr marL="342900" indent="-342900">
              <a:spcAft>
                <a:spcPts val="600"/>
              </a:spcAft>
              <a:buBlip>
                <a:blip r:embed="rId3"/>
              </a:buBlip>
            </a:pPr>
            <a:r>
              <a:rPr lang="en-US" dirty="0">
                <a:solidFill>
                  <a:schemeClr val="tx2"/>
                </a:solidFill>
              </a:rPr>
              <a:t>Every user sees some recommendations, clicks are tracked </a:t>
            </a:r>
          </a:p>
          <a:p>
            <a:pPr marL="342900" indent="-342900">
              <a:spcAft>
                <a:spcPts val="600"/>
              </a:spcAft>
              <a:buBlip>
                <a:blip r:embed="rId3"/>
              </a:buBlip>
            </a:pPr>
            <a:r>
              <a:rPr lang="en-US" dirty="0">
                <a:solidFill>
                  <a:schemeClr val="tx2"/>
                </a:solidFill>
              </a:rPr>
              <a:t>New </a:t>
            </a:r>
            <a:r>
              <a:rPr lang="en-US" b="1" dirty="0">
                <a:solidFill>
                  <a:schemeClr val="accent6">
                    <a:lumMod val="75000"/>
                  </a:schemeClr>
                </a:solidFill>
              </a:rPr>
              <a:t>cards</a:t>
            </a:r>
            <a:r>
              <a:rPr lang="en-US" i="1" dirty="0">
                <a:solidFill>
                  <a:schemeClr val="tx2"/>
                </a:solidFill>
              </a:rPr>
              <a:t> – a pair of music and music video</a:t>
            </a:r>
            <a:r>
              <a:rPr lang="en-US" dirty="0">
                <a:solidFill>
                  <a:schemeClr val="tx2"/>
                </a:solidFill>
              </a:rPr>
              <a:t>, are released everyday</a:t>
            </a:r>
          </a:p>
          <a:p>
            <a:pPr marL="342900" indent="-342900">
              <a:spcAft>
                <a:spcPts val="600"/>
              </a:spcAft>
              <a:buBlip>
                <a:blip r:embed="rId3"/>
              </a:buBlip>
            </a:pPr>
            <a:r>
              <a:rPr lang="en-US" i="1" dirty="0">
                <a:solidFill>
                  <a:schemeClr val="tx2"/>
                </a:solidFill>
              </a:rPr>
              <a:t>C</a:t>
            </a:r>
            <a:r>
              <a:rPr lang="en-US" dirty="0">
                <a:solidFill>
                  <a:schemeClr val="tx2"/>
                </a:solidFill>
              </a:rPr>
              <a:t>ard quality is measured via </a:t>
            </a:r>
            <a:r>
              <a:rPr lang="en-US" b="1" dirty="0">
                <a:solidFill>
                  <a:schemeClr val="accent6">
                    <a:lumMod val="75000"/>
                  </a:schemeClr>
                </a:solidFill>
              </a:rPr>
              <a:t>Click-Thru-Rate (CTR)</a:t>
            </a:r>
            <a:endParaRPr lang="en-US" b="1" i="1" dirty="0">
              <a:solidFill>
                <a:schemeClr val="accent6">
                  <a:lumMod val="75000"/>
                </a:schemeClr>
              </a:solidFill>
            </a:endParaRPr>
          </a:p>
          <a:p>
            <a:pPr marL="342900" indent="-342900">
              <a:buBlip>
                <a:blip r:embed="rId3"/>
              </a:buBlip>
            </a:pPr>
            <a:endParaRPr lang="en-US" sz="2000" dirty="0">
              <a:solidFill>
                <a:schemeClr val="tx2"/>
              </a:solidFill>
            </a:endParaRPr>
          </a:p>
          <a:p>
            <a:pPr marL="342900" indent="-342900">
              <a:buBlip>
                <a:blip r:embed="rId3"/>
              </a:buBlip>
            </a:pPr>
            <a:endParaRPr lang="en-US" sz="2000" dirty="0"/>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endParaRPr lang="en-US" dirty="0">
              <a:solidFill>
                <a:schemeClr val="tx2"/>
              </a:solidFill>
            </a:endParaRPr>
          </a:p>
        </p:txBody>
      </p:sp>
      <p:pic>
        <p:nvPicPr>
          <p:cNvPr id="5" name="Picture 4" descr="Graphical user interface, website&#10;&#10;Description automatically generated">
            <a:extLst>
              <a:ext uri="{FF2B5EF4-FFF2-40B4-BE49-F238E27FC236}">
                <a16:creationId xmlns:a16="http://schemas.microsoft.com/office/drawing/2014/main" id="{4B599019-F14F-EB49-9D93-1856371F6F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60" y="3548517"/>
            <a:ext cx="3447867" cy="2154916"/>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D2B4535A-08FE-6844-89E6-8205491F26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861" y="3548518"/>
            <a:ext cx="2983629" cy="2271320"/>
          </a:xfrm>
          <a:prstGeom prst="rect">
            <a:avLst/>
          </a:prstGeom>
        </p:spPr>
      </p:pic>
      <p:sp>
        <p:nvSpPr>
          <p:cNvPr id="12" name="TextBox 11">
            <a:extLst>
              <a:ext uri="{FF2B5EF4-FFF2-40B4-BE49-F238E27FC236}">
                <a16:creationId xmlns:a16="http://schemas.microsoft.com/office/drawing/2014/main" id="{7C807D88-7E47-3546-B20E-C623CCED1BE3}"/>
              </a:ext>
            </a:extLst>
          </p:cNvPr>
          <p:cNvSpPr txBox="1"/>
          <p:nvPr/>
        </p:nvSpPr>
        <p:spPr>
          <a:xfrm>
            <a:off x="2754351" y="5936242"/>
            <a:ext cx="4090287" cy="369332"/>
          </a:xfrm>
          <a:prstGeom prst="rect">
            <a:avLst/>
          </a:prstGeom>
          <a:noFill/>
        </p:spPr>
        <p:txBody>
          <a:bodyPr wrap="none" rtlCol="0">
            <a:spAutoFit/>
          </a:bodyPr>
          <a:lstStyle/>
          <a:p>
            <a:r>
              <a:rPr lang="en-US" dirty="0">
                <a:solidFill>
                  <a:schemeClr val="accent6">
                    <a:lumMod val="75000"/>
                  </a:schemeClr>
                </a:solidFill>
              </a:rPr>
              <a:t>Personalized </a:t>
            </a:r>
            <a:r>
              <a:rPr lang="en-US" b="1" dirty="0">
                <a:solidFill>
                  <a:schemeClr val="accent6">
                    <a:lumMod val="75000"/>
                  </a:schemeClr>
                </a:solidFill>
              </a:rPr>
              <a:t>Card</a:t>
            </a:r>
            <a:r>
              <a:rPr lang="en-US" dirty="0">
                <a:solidFill>
                  <a:schemeClr val="accent6">
                    <a:lumMod val="75000"/>
                  </a:schemeClr>
                </a:solidFill>
              </a:rPr>
              <a:t> Recommendations</a:t>
            </a:r>
          </a:p>
        </p:txBody>
      </p:sp>
      <p:cxnSp>
        <p:nvCxnSpPr>
          <p:cNvPr id="16" name="Straight Arrow Connector 15">
            <a:extLst>
              <a:ext uri="{FF2B5EF4-FFF2-40B4-BE49-F238E27FC236}">
                <a16:creationId xmlns:a16="http://schemas.microsoft.com/office/drawing/2014/main" id="{4D909BBD-C381-4241-A504-EB575C73B6FB}"/>
              </a:ext>
            </a:extLst>
          </p:cNvPr>
          <p:cNvCxnSpPr>
            <a:cxnSpLocks/>
            <a:stCxn id="12" idx="0"/>
          </p:cNvCxnSpPr>
          <p:nvPr/>
        </p:nvCxnSpPr>
        <p:spPr>
          <a:xfrm flipH="1" flipV="1">
            <a:off x="2968993" y="5413524"/>
            <a:ext cx="1830502" cy="522718"/>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D2C930-C408-AF47-BBA7-3CE920A96BA6}"/>
              </a:ext>
            </a:extLst>
          </p:cNvPr>
          <p:cNvCxnSpPr>
            <a:cxnSpLocks/>
            <a:stCxn id="12" idx="0"/>
          </p:cNvCxnSpPr>
          <p:nvPr/>
        </p:nvCxnSpPr>
        <p:spPr>
          <a:xfrm flipV="1">
            <a:off x="4799495" y="5539650"/>
            <a:ext cx="1507701" cy="396592"/>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77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aper with text and numbers&#10;&#10;Description automatically generated with medium confidence">
            <a:extLst>
              <a:ext uri="{FF2B5EF4-FFF2-40B4-BE49-F238E27FC236}">
                <a16:creationId xmlns:a16="http://schemas.microsoft.com/office/drawing/2014/main" id="{E5E95A30-F652-4CD9-250D-ECC2CA1024C1}"/>
              </a:ext>
            </a:extLst>
          </p:cNvPr>
          <p:cNvPicPr>
            <a:picLocks noChangeAspect="1"/>
          </p:cNvPicPr>
          <p:nvPr/>
        </p:nvPicPr>
        <p:blipFill rotWithShape="1">
          <a:blip r:embed="rId3">
            <a:extLst>
              <a:ext uri="{28A0092B-C50C-407E-A947-70E740481C1C}">
                <a14:useLocalDpi xmlns:a14="http://schemas.microsoft.com/office/drawing/2010/main" val="0"/>
              </a:ext>
            </a:extLst>
          </a:blip>
          <a:srcRect t="6549" b="54694"/>
          <a:stretch/>
        </p:blipFill>
        <p:spPr>
          <a:xfrm>
            <a:off x="998475" y="4617617"/>
            <a:ext cx="7262634" cy="2082498"/>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Perils of Blind Randomization</a:t>
            </a:r>
          </a:p>
        </p:txBody>
      </p:sp>
      <p:sp>
        <p:nvSpPr>
          <p:cNvPr id="14" name="TextBox 13">
            <a:extLst>
              <a:ext uri="{FF2B5EF4-FFF2-40B4-BE49-F238E27FC236}">
                <a16:creationId xmlns:a16="http://schemas.microsoft.com/office/drawing/2014/main" id="{67B5EDE6-336E-E142-B6A5-1C4BF13B4285}"/>
              </a:ext>
            </a:extLst>
          </p:cNvPr>
          <p:cNvSpPr txBox="1"/>
          <p:nvPr/>
        </p:nvSpPr>
        <p:spPr>
          <a:xfrm>
            <a:off x="628650" y="1536404"/>
            <a:ext cx="7840280" cy="1821011"/>
          </a:xfrm>
          <a:prstGeom prst="rect">
            <a:avLst/>
          </a:prstGeom>
          <a:noFill/>
        </p:spPr>
        <p:txBody>
          <a:bodyPr wrap="square" rtlCol="0">
            <a:spAutoFit/>
          </a:bodyPr>
          <a:lstStyle/>
          <a:p>
            <a:pPr>
              <a:spcBef>
                <a:spcPts val="1200"/>
              </a:spcBef>
              <a:spcAft>
                <a:spcPts val="600"/>
              </a:spcAft>
            </a:pPr>
            <a:r>
              <a:rPr lang="en-US" sz="2000" b="1" dirty="0"/>
              <a:t>Definition:</a:t>
            </a:r>
            <a:r>
              <a:rPr lang="en-US" dirty="0">
                <a:solidFill>
                  <a:schemeClr val="tx2"/>
                </a:solidFill>
              </a:rPr>
              <a:t> We call the policy that experiments on each user with equal probability </a:t>
            </a:r>
            <a:r>
              <a:rPr lang="en-US" b="1" i="1" dirty="0">
                <a:solidFill>
                  <a:schemeClr val="accent1"/>
                </a:solidFill>
              </a:rPr>
              <a:t>Blind Randomization (BR).</a:t>
            </a:r>
          </a:p>
          <a:p>
            <a:pPr marL="342900" indent="-342900">
              <a:spcAft>
                <a:spcPts val="600"/>
              </a:spcAft>
              <a:buBlip>
                <a:blip r:embed="rId4"/>
              </a:buBlip>
            </a:pPr>
            <a:r>
              <a:rPr lang="en-US" dirty="0">
                <a:solidFill>
                  <a:schemeClr val="tx2"/>
                </a:solidFill>
              </a:rPr>
              <a:t>Any policy that ignores user age is BR by definition</a:t>
            </a:r>
          </a:p>
          <a:p>
            <a:pPr marL="342900" indent="-342900">
              <a:spcAft>
                <a:spcPts val="600"/>
              </a:spcAft>
              <a:buBlip>
                <a:blip r:embed="rId4"/>
              </a:buBlip>
            </a:pPr>
            <a:r>
              <a:rPr lang="en-US" dirty="0">
                <a:solidFill>
                  <a:schemeClr val="tx2"/>
                </a:solidFill>
              </a:rPr>
              <a:t>Easy to show BR converges and study it’s steady-state</a:t>
            </a:r>
          </a:p>
          <a:p>
            <a:pPr>
              <a:spcBef>
                <a:spcPts val="1200"/>
              </a:spcBef>
              <a:spcAft>
                <a:spcPts val="600"/>
              </a:spcAft>
            </a:pPr>
            <a:endParaRPr lang="en-US" sz="2000" b="1" i="1" baseline="-25000" dirty="0">
              <a:solidFill>
                <a:schemeClr val="accent1"/>
              </a:solidFill>
            </a:endParaRPr>
          </a:p>
        </p:txBody>
      </p:sp>
      <p:sp>
        <p:nvSpPr>
          <p:cNvPr id="41" name="Rectangle 40">
            <a:extLst>
              <a:ext uri="{FF2B5EF4-FFF2-40B4-BE49-F238E27FC236}">
                <a16:creationId xmlns:a16="http://schemas.microsoft.com/office/drawing/2014/main" id="{9E9A85DE-EC93-734C-9843-D3FB5E246E41}"/>
              </a:ext>
            </a:extLst>
          </p:cNvPr>
          <p:cNvSpPr/>
          <p:nvPr/>
        </p:nvSpPr>
        <p:spPr>
          <a:xfrm>
            <a:off x="486696" y="2933290"/>
            <a:ext cx="8028654" cy="1626872"/>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ntent Placeholder 10">
            <a:extLst>
              <a:ext uri="{FF2B5EF4-FFF2-40B4-BE49-F238E27FC236}">
                <a16:creationId xmlns:a16="http://schemas.microsoft.com/office/drawing/2014/main" id="{5A1FC327-FCB9-2B40-8762-297D358023BA}"/>
              </a:ext>
            </a:extLst>
          </p:cNvPr>
          <p:cNvSpPr>
            <a:spLocks noGrp="1"/>
          </p:cNvSpPr>
          <p:nvPr>
            <p:ph idx="1"/>
          </p:nvPr>
        </p:nvSpPr>
        <p:spPr>
          <a:xfrm>
            <a:off x="628650" y="3091705"/>
            <a:ext cx="7632459" cy="1377970"/>
          </a:xfrm>
        </p:spPr>
        <p:txBody>
          <a:bodyPr>
            <a:normAutofit/>
          </a:bodyPr>
          <a:lstStyle/>
          <a:p>
            <a:pPr marL="0" indent="0">
              <a:lnSpc>
                <a:spcPct val="110000"/>
              </a:lnSpc>
              <a:buNone/>
            </a:pPr>
            <a:r>
              <a:rPr lang="en-US" sz="2000" b="1" u="sng" dirty="0">
                <a:solidFill>
                  <a:schemeClr val="tx1"/>
                </a:solidFill>
              </a:rPr>
              <a:t>Proposition </a:t>
            </a:r>
            <a:r>
              <a:rPr lang="en-US" sz="2000" u="sng" dirty="0">
                <a:solidFill>
                  <a:schemeClr val="tx1"/>
                </a:solidFill>
              </a:rPr>
              <a:t>[BR Performs Arbitrarily Badly]. </a:t>
            </a:r>
          </a:p>
          <a:p>
            <a:pPr marL="0" indent="0">
              <a:lnSpc>
                <a:spcPct val="110000"/>
              </a:lnSpc>
              <a:buNone/>
            </a:pPr>
            <a:r>
              <a:rPr lang="en-US" sz="1800" dirty="0"/>
              <a:t>For the binary state space, BR can guarantee no constant factor of the optimal steady-state reward. </a:t>
            </a:r>
          </a:p>
          <a:p>
            <a:pPr marL="0" indent="0">
              <a:lnSpc>
                <a:spcPct val="110000"/>
              </a:lnSpc>
              <a:buNone/>
            </a:pPr>
            <a:endParaRPr lang="en-US" sz="2000" u="sng" dirty="0">
              <a:solidFill>
                <a:schemeClr val="tx1"/>
              </a:solidFill>
            </a:endParaRPr>
          </a:p>
        </p:txBody>
      </p:sp>
      <p:sp>
        <p:nvSpPr>
          <p:cNvPr id="7" name="TextBox 6">
            <a:extLst>
              <a:ext uri="{FF2B5EF4-FFF2-40B4-BE49-F238E27FC236}">
                <a16:creationId xmlns:a16="http://schemas.microsoft.com/office/drawing/2014/main" id="{0F333C08-4553-43B3-4205-684EDB11B4C7}"/>
              </a:ext>
            </a:extLst>
          </p:cNvPr>
          <p:cNvSpPr txBox="1"/>
          <p:nvPr/>
        </p:nvSpPr>
        <p:spPr>
          <a:xfrm>
            <a:off x="628650" y="4700273"/>
            <a:ext cx="1095813" cy="369332"/>
          </a:xfrm>
          <a:prstGeom prst="rect">
            <a:avLst/>
          </a:prstGeom>
          <a:noFill/>
        </p:spPr>
        <p:txBody>
          <a:bodyPr wrap="none" rtlCol="0">
            <a:spAutoFit/>
          </a:bodyPr>
          <a:lstStyle/>
          <a:p>
            <a:r>
              <a:rPr lang="en-US" i="1" dirty="0">
                <a:solidFill>
                  <a:schemeClr val="tx2"/>
                </a:solidFill>
              </a:rPr>
              <a:t>Proof Pic</a:t>
            </a:r>
            <a:r>
              <a:rPr lang="en-US" dirty="0">
                <a:solidFill>
                  <a:schemeClr val="tx2"/>
                </a:solidFill>
              </a:rPr>
              <a:t>:</a:t>
            </a:r>
          </a:p>
        </p:txBody>
      </p:sp>
      <p:sp>
        <p:nvSpPr>
          <p:cNvPr id="8" name="TextBox 7">
            <a:extLst>
              <a:ext uri="{FF2B5EF4-FFF2-40B4-BE49-F238E27FC236}">
                <a16:creationId xmlns:a16="http://schemas.microsoft.com/office/drawing/2014/main" id="{00635D8D-884C-46C3-9BA4-04C9BFD9A754}"/>
              </a:ext>
            </a:extLst>
          </p:cNvPr>
          <p:cNvSpPr txBox="1"/>
          <p:nvPr/>
        </p:nvSpPr>
        <p:spPr>
          <a:xfrm>
            <a:off x="4234211" y="5658866"/>
            <a:ext cx="1603881" cy="584775"/>
          </a:xfrm>
          <a:prstGeom prst="rect">
            <a:avLst/>
          </a:prstGeom>
          <a:noFill/>
        </p:spPr>
        <p:txBody>
          <a:bodyPr wrap="square" rtlCol="0">
            <a:spAutoFit/>
          </a:bodyPr>
          <a:lstStyle/>
          <a:p>
            <a:r>
              <a:rPr lang="en-US" sz="1600" dirty="0">
                <a:solidFill>
                  <a:srgbClr val="FF0000"/>
                </a:solidFill>
              </a:rPr>
              <a:t>Exp stops flow from 1 to 2</a:t>
            </a:r>
          </a:p>
        </p:txBody>
      </p:sp>
      <p:cxnSp>
        <p:nvCxnSpPr>
          <p:cNvPr id="9" name="Straight Arrow Connector 8">
            <a:extLst>
              <a:ext uri="{FF2B5EF4-FFF2-40B4-BE49-F238E27FC236}">
                <a16:creationId xmlns:a16="http://schemas.microsoft.com/office/drawing/2014/main" id="{CE0450E9-7314-95EB-9A85-69C9650CF0E5}"/>
              </a:ext>
            </a:extLst>
          </p:cNvPr>
          <p:cNvCxnSpPr>
            <a:cxnSpLocks/>
          </p:cNvCxnSpPr>
          <p:nvPr/>
        </p:nvCxnSpPr>
        <p:spPr>
          <a:xfrm flipV="1">
            <a:off x="5709138" y="5202392"/>
            <a:ext cx="1078524" cy="74886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2B208EA-F8C0-76A5-07FE-F6795BE49DF9}"/>
              </a:ext>
            </a:extLst>
          </p:cNvPr>
          <p:cNvSpPr/>
          <p:nvPr/>
        </p:nvSpPr>
        <p:spPr>
          <a:xfrm>
            <a:off x="6781800" y="4549536"/>
            <a:ext cx="593505" cy="1009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137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build="p"/>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Perils of Blind Randomization</a:t>
            </a:r>
          </a:p>
        </p:txBody>
      </p:sp>
      <p:sp>
        <p:nvSpPr>
          <p:cNvPr id="6" name="TextBox 5">
            <a:extLst>
              <a:ext uri="{FF2B5EF4-FFF2-40B4-BE49-F238E27FC236}">
                <a16:creationId xmlns:a16="http://schemas.microsoft.com/office/drawing/2014/main" id="{32F6C8E7-4E3C-7763-8249-14BA3EEF802F}"/>
              </a:ext>
            </a:extLst>
          </p:cNvPr>
          <p:cNvSpPr txBox="1"/>
          <p:nvPr/>
        </p:nvSpPr>
        <p:spPr>
          <a:xfrm>
            <a:off x="882891" y="6133029"/>
            <a:ext cx="7665838" cy="646331"/>
          </a:xfrm>
          <a:prstGeom prst="rect">
            <a:avLst/>
          </a:prstGeom>
          <a:noFill/>
        </p:spPr>
        <p:txBody>
          <a:bodyPr wrap="square" rtlCol="0">
            <a:spAutoFit/>
          </a:bodyPr>
          <a:lstStyle/>
          <a:p>
            <a:r>
              <a:rPr lang="en-US" i="1" dirty="0">
                <a:solidFill>
                  <a:schemeClr val="tx2"/>
                </a:solidFill>
              </a:rPr>
              <a:t>Proof Idea</a:t>
            </a:r>
            <a:r>
              <a:rPr lang="en-US" dirty="0">
                <a:solidFill>
                  <a:schemeClr val="tx2"/>
                </a:solidFill>
              </a:rPr>
              <a:t>: Lack of flow causes pile up in state 1 for BR, better policy experiments in state 2!</a:t>
            </a:r>
          </a:p>
        </p:txBody>
      </p:sp>
      <p:pic>
        <p:nvPicPr>
          <p:cNvPr id="7" name="Picture 6" descr="A paper with text and numbers&#10;&#10;Description automatically generated with medium confidence">
            <a:extLst>
              <a:ext uri="{FF2B5EF4-FFF2-40B4-BE49-F238E27FC236}">
                <a16:creationId xmlns:a16="http://schemas.microsoft.com/office/drawing/2014/main" id="{A6B94AE4-2343-7BA9-0C1F-AB709A05E076}"/>
              </a:ext>
            </a:extLst>
          </p:cNvPr>
          <p:cNvPicPr>
            <a:picLocks noChangeAspect="1"/>
          </p:cNvPicPr>
          <p:nvPr/>
        </p:nvPicPr>
        <p:blipFill rotWithShape="1">
          <a:blip r:embed="rId3">
            <a:extLst>
              <a:ext uri="{28A0092B-C50C-407E-A947-70E740481C1C}">
                <a14:useLocalDpi xmlns:a14="http://schemas.microsoft.com/office/drawing/2010/main" val="0"/>
              </a:ext>
            </a:extLst>
          </a:blip>
          <a:srcRect t="6549" b="63784"/>
          <a:stretch/>
        </p:blipFill>
        <p:spPr>
          <a:xfrm>
            <a:off x="998475" y="4617617"/>
            <a:ext cx="7262634" cy="1594052"/>
          </a:xfrm>
          <a:prstGeom prst="rect">
            <a:avLst/>
          </a:prstGeom>
        </p:spPr>
      </p:pic>
      <p:sp>
        <p:nvSpPr>
          <p:cNvPr id="8" name="TextBox 7">
            <a:extLst>
              <a:ext uri="{FF2B5EF4-FFF2-40B4-BE49-F238E27FC236}">
                <a16:creationId xmlns:a16="http://schemas.microsoft.com/office/drawing/2014/main" id="{A50407B6-B874-DD2D-3A1E-25ECC43E9F9B}"/>
              </a:ext>
            </a:extLst>
          </p:cNvPr>
          <p:cNvSpPr txBox="1"/>
          <p:nvPr/>
        </p:nvSpPr>
        <p:spPr>
          <a:xfrm>
            <a:off x="628650" y="1536404"/>
            <a:ext cx="7840280" cy="1821011"/>
          </a:xfrm>
          <a:prstGeom prst="rect">
            <a:avLst/>
          </a:prstGeom>
          <a:noFill/>
        </p:spPr>
        <p:txBody>
          <a:bodyPr wrap="square" rtlCol="0">
            <a:spAutoFit/>
          </a:bodyPr>
          <a:lstStyle/>
          <a:p>
            <a:pPr>
              <a:spcBef>
                <a:spcPts val="1200"/>
              </a:spcBef>
              <a:spcAft>
                <a:spcPts val="600"/>
              </a:spcAft>
            </a:pPr>
            <a:r>
              <a:rPr lang="en-US" sz="2000" b="1" dirty="0"/>
              <a:t>Definition:</a:t>
            </a:r>
            <a:r>
              <a:rPr lang="en-US" dirty="0">
                <a:solidFill>
                  <a:schemeClr val="tx2"/>
                </a:solidFill>
              </a:rPr>
              <a:t> We call the policy that experiments on each user with equal probability </a:t>
            </a:r>
            <a:r>
              <a:rPr lang="en-US" b="1" i="1" dirty="0">
                <a:solidFill>
                  <a:schemeClr val="accent1"/>
                </a:solidFill>
              </a:rPr>
              <a:t>Blind Randomization (BR).</a:t>
            </a:r>
          </a:p>
          <a:p>
            <a:pPr marL="342900" indent="-342900">
              <a:spcAft>
                <a:spcPts val="600"/>
              </a:spcAft>
              <a:buBlip>
                <a:blip r:embed="rId4"/>
              </a:buBlip>
            </a:pPr>
            <a:r>
              <a:rPr lang="en-US" dirty="0">
                <a:solidFill>
                  <a:schemeClr val="tx2"/>
                </a:solidFill>
              </a:rPr>
              <a:t>Any policy that ignores user age is BR by definition</a:t>
            </a:r>
          </a:p>
          <a:p>
            <a:pPr marL="342900" indent="-342900">
              <a:spcAft>
                <a:spcPts val="600"/>
              </a:spcAft>
              <a:buBlip>
                <a:blip r:embed="rId4"/>
              </a:buBlip>
            </a:pPr>
            <a:r>
              <a:rPr lang="en-US" dirty="0">
                <a:solidFill>
                  <a:schemeClr val="tx2"/>
                </a:solidFill>
              </a:rPr>
              <a:t>Easy to show BR converges and study it’s steady-state</a:t>
            </a:r>
          </a:p>
          <a:p>
            <a:pPr>
              <a:spcBef>
                <a:spcPts val="1200"/>
              </a:spcBef>
              <a:spcAft>
                <a:spcPts val="600"/>
              </a:spcAft>
            </a:pPr>
            <a:endParaRPr lang="en-US" sz="2000" b="1" i="1" baseline="-25000" dirty="0">
              <a:solidFill>
                <a:schemeClr val="accent1"/>
              </a:solidFill>
            </a:endParaRPr>
          </a:p>
        </p:txBody>
      </p:sp>
      <p:sp>
        <p:nvSpPr>
          <p:cNvPr id="11" name="Rectangle 10">
            <a:extLst>
              <a:ext uri="{FF2B5EF4-FFF2-40B4-BE49-F238E27FC236}">
                <a16:creationId xmlns:a16="http://schemas.microsoft.com/office/drawing/2014/main" id="{1D030785-D677-77B3-9F05-F78DFB667C02}"/>
              </a:ext>
            </a:extLst>
          </p:cNvPr>
          <p:cNvSpPr/>
          <p:nvPr/>
        </p:nvSpPr>
        <p:spPr>
          <a:xfrm>
            <a:off x="486696" y="2933290"/>
            <a:ext cx="8028654" cy="1626872"/>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0">
            <a:extLst>
              <a:ext uri="{FF2B5EF4-FFF2-40B4-BE49-F238E27FC236}">
                <a16:creationId xmlns:a16="http://schemas.microsoft.com/office/drawing/2014/main" id="{5AE72C61-89F1-E936-B088-F63558D8A99F}"/>
              </a:ext>
            </a:extLst>
          </p:cNvPr>
          <p:cNvSpPr txBox="1">
            <a:spLocks/>
          </p:cNvSpPr>
          <p:nvPr/>
        </p:nvSpPr>
        <p:spPr>
          <a:xfrm>
            <a:off x="628650" y="3091705"/>
            <a:ext cx="7632459" cy="1377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2000" b="1" u="sng">
                <a:solidFill>
                  <a:schemeClr val="tx1"/>
                </a:solidFill>
              </a:rPr>
              <a:t>Proposition </a:t>
            </a:r>
            <a:r>
              <a:rPr lang="en-US" sz="2000" u="sng">
                <a:solidFill>
                  <a:schemeClr val="tx1"/>
                </a:solidFill>
              </a:rPr>
              <a:t>[BR Performs Arbitrarily Badly]. </a:t>
            </a:r>
          </a:p>
          <a:p>
            <a:pPr marL="0" indent="0">
              <a:lnSpc>
                <a:spcPct val="110000"/>
              </a:lnSpc>
              <a:buFont typeface="Arial" panose="020B0604020202020204" pitchFamily="34" charset="0"/>
              <a:buNone/>
            </a:pPr>
            <a:r>
              <a:rPr lang="en-US" sz="1800"/>
              <a:t>For the binary state space, BR can guarantee no constant factor of the optimal steady-state reward. </a:t>
            </a:r>
          </a:p>
          <a:p>
            <a:pPr marL="0" indent="0">
              <a:lnSpc>
                <a:spcPct val="110000"/>
              </a:lnSpc>
              <a:buFont typeface="Arial" panose="020B0604020202020204" pitchFamily="34" charset="0"/>
              <a:buNone/>
            </a:pPr>
            <a:endParaRPr lang="en-US" sz="2000" u="sng" dirty="0">
              <a:solidFill>
                <a:schemeClr val="tx1"/>
              </a:solidFill>
            </a:endParaRPr>
          </a:p>
        </p:txBody>
      </p:sp>
      <p:sp>
        <p:nvSpPr>
          <p:cNvPr id="13" name="Rectangle 12">
            <a:extLst>
              <a:ext uri="{FF2B5EF4-FFF2-40B4-BE49-F238E27FC236}">
                <a16:creationId xmlns:a16="http://schemas.microsoft.com/office/drawing/2014/main" id="{FCB54561-BA3C-6DBD-9BB2-D67ECA0D74F2}"/>
              </a:ext>
            </a:extLst>
          </p:cNvPr>
          <p:cNvSpPr/>
          <p:nvPr/>
        </p:nvSpPr>
        <p:spPr>
          <a:xfrm>
            <a:off x="6808780" y="4538016"/>
            <a:ext cx="593505" cy="1009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78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Churn Minimization (CM)</a:t>
            </a:r>
          </a:p>
        </p:txBody>
      </p:sp>
      <p:sp>
        <p:nvSpPr>
          <p:cNvPr id="10" name="Footer Placeholder 4">
            <a:extLst>
              <a:ext uri="{FF2B5EF4-FFF2-40B4-BE49-F238E27FC236}">
                <a16:creationId xmlns:a16="http://schemas.microsoft.com/office/drawing/2014/main" id="{DDF2DFFA-E9EC-EE46-AA27-A3879F20D4EC}"/>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14" name="TextBox 13">
            <a:extLst>
              <a:ext uri="{FF2B5EF4-FFF2-40B4-BE49-F238E27FC236}">
                <a16:creationId xmlns:a16="http://schemas.microsoft.com/office/drawing/2014/main" id="{F52D805A-4242-1B4F-B544-877E72C1DE54}"/>
              </a:ext>
            </a:extLst>
          </p:cNvPr>
          <p:cNvSpPr txBox="1"/>
          <p:nvPr/>
        </p:nvSpPr>
        <p:spPr>
          <a:xfrm>
            <a:off x="628650" y="1536404"/>
            <a:ext cx="7840280" cy="2605842"/>
          </a:xfrm>
          <a:prstGeom prst="rect">
            <a:avLst/>
          </a:prstGeom>
          <a:noFill/>
        </p:spPr>
        <p:txBody>
          <a:bodyPr wrap="square" rtlCol="0">
            <a:spAutoFit/>
          </a:bodyPr>
          <a:lstStyle/>
          <a:p>
            <a:pPr>
              <a:spcBef>
                <a:spcPts val="1200"/>
              </a:spcBef>
              <a:spcAft>
                <a:spcPts val="600"/>
              </a:spcAft>
            </a:pPr>
            <a:r>
              <a:rPr lang="en-US" sz="2000" b="1" dirty="0"/>
              <a:t>Qu: </a:t>
            </a:r>
            <a:r>
              <a:rPr lang="en-US" sz="2000" dirty="0">
                <a:solidFill>
                  <a:schemeClr val="tx2"/>
                </a:solidFill>
              </a:rPr>
              <a:t>What makes a good experimentation policy?</a:t>
            </a:r>
          </a:p>
          <a:p>
            <a:pPr marL="800100" lvl="1" indent="-342900">
              <a:spcAft>
                <a:spcPts val="600"/>
              </a:spcAft>
              <a:buBlip>
                <a:blip r:embed="rId3"/>
              </a:buBlip>
            </a:pPr>
            <a:r>
              <a:rPr lang="en-US" dirty="0">
                <a:solidFill>
                  <a:schemeClr val="tx2"/>
                </a:solidFill>
              </a:rPr>
              <a:t>Experiment at random? (No)</a:t>
            </a:r>
          </a:p>
          <a:p>
            <a:pPr marL="800100" lvl="1" indent="-342900">
              <a:spcAft>
                <a:spcPts val="600"/>
              </a:spcAft>
              <a:buBlip>
                <a:blip r:embed="rId3"/>
              </a:buBlip>
            </a:pPr>
            <a:r>
              <a:rPr lang="en-US" dirty="0">
                <a:solidFill>
                  <a:schemeClr val="tx2"/>
                </a:solidFill>
              </a:rPr>
              <a:t>Experiment on users with lowest churn probability?</a:t>
            </a:r>
          </a:p>
          <a:p>
            <a:pPr marL="800100" lvl="1" indent="-342900">
              <a:spcAft>
                <a:spcPts val="600"/>
              </a:spcAft>
              <a:buBlip>
                <a:blip r:embed="rId3"/>
              </a:buBlip>
            </a:pPr>
            <a:r>
              <a:rPr lang="en-US" dirty="0">
                <a:solidFill>
                  <a:schemeClr val="tx2"/>
                </a:solidFill>
              </a:rPr>
              <a:t>Experiment on oldest users?</a:t>
            </a:r>
          </a:p>
          <a:p>
            <a:pPr marL="800100" lvl="1" indent="-342900">
              <a:spcAft>
                <a:spcPts val="600"/>
              </a:spcAft>
              <a:buBlip>
                <a:blip r:embed="rId3"/>
              </a:buBlip>
            </a:pPr>
            <a:r>
              <a:rPr lang="en-US" dirty="0">
                <a:solidFill>
                  <a:schemeClr val="tx2"/>
                </a:solidFill>
              </a:rPr>
              <a:t>Experiment on users with lowest future value to the platform?</a:t>
            </a:r>
          </a:p>
          <a:p>
            <a:pPr marL="800100" lvl="1" indent="-342900">
              <a:spcAft>
                <a:spcPts val="600"/>
              </a:spcAft>
              <a:buBlip>
                <a:blip r:embed="rId3"/>
              </a:buBlip>
            </a:pPr>
            <a:r>
              <a:rPr lang="en-US" dirty="0">
                <a:solidFill>
                  <a:schemeClr val="tx2"/>
                </a:solidFill>
              </a:rPr>
              <a:t>Experiment on least </a:t>
            </a:r>
            <a:r>
              <a:rPr lang="en-US" i="1" dirty="0">
                <a:solidFill>
                  <a:schemeClr val="tx2"/>
                </a:solidFill>
              </a:rPr>
              <a:t>sensitive</a:t>
            </a:r>
            <a:r>
              <a:rPr lang="en-US" dirty="0">
                <a:solidFill>
                  <a:schemeClr val="tx2"/>
                </a:solidFill>
              </a:rPr>
              <a:t> users?</a:t>
            </a:r>
          </a:p>
          <a:p>
            <a:pPr>
              <a:spcBef>
                <a:spcPts val="1200"/>
              </a:spcBef>
              <a:spcAft>
                <a:spcPts val="600"/>
              </a:spcAft>
            </a:pPr>
            <a:endParaRPr lang="en-US" sz="2000" b="1" i="1" baseline="-25000" dirty="0">
              <a:solidFill>
                <a:schemeClr val="accent6">
                  <a:lumMod val="50000"/>
                </a:schemeClr>
              </a:solidFill>
            </a:endParaRPr>
          </a:p>
        </p:txBody>
      </p:sp>
      <p:sp>
        <p:nvSpPr>
          <p:cNvPr id="6" name="TextBox 5">
            <a:extLst>
              <a:ext uri="{FF2B5EF4-FFF2-40B4-BE49-F238E27FC236}">
                <a16:creationId xmlns:a16="http://schemas.microsoft.com/office/drawing/2014/main" id="{C873E998-F246-3639-50B4-5D7142FBB8C1}"/>
              </a:ext>
            </a:extLst>
          </p:cNvPr>
          <p:cNvSpPr txBox="1"/>
          <p:nvPr/>
        </p:nvSpPr>
        <p:spPr>
          <a:xfrm>
            <a:off x="582230" y="3904794"/>
            <a:ext cx="7886700" cy="2287806"/>
          </a:xfrm>
          <a:prstGeom prst="rect">
            <a:avLst/>
          </a:prstGeom>
          <a:noFill/>
        </p:spPr>
        <p:txBody>
          <a:bodyPr wrap="square" rtlCol="0">
            <a:spAutoFit/>
          </a:bodyPr>
          <a:lstStyle/>
          <a:p>
            <a:pPr>
              <a:spcAft>
                <a:spcPts val="600"/>
              </a:spcAft>
            </a:pPr>
            <a:r>
              <a:rPr lang="en-US" sz="2000" b="1" dirty="0"/>
              <a:t>Definition: </a:t>
            </a:r>
            <a:r>
              <a:rPr lang="en-US" dirty="0">
                <a:solidFill>
                  <a:schemeClr val="tx2"/>
                </a:solidFill>
              </a:rPr>
              <a:t>We define a user in state s’s </a:t>
            </a:r>
            <a:r>
              <a:rPr lang="en-US" b="1" i="1" dirty="0"/>
              <a:t>churn delta </a:t>
            </a:r>
            <a:r>
              <a:rPr lang="en-US" sz="2000" dirty="0">
                <a:solidFill>
                  <a:schemeClr val="tx2"/>
                </a:solidFill>
              </a:rPr>
              <a:t>as the difference in probability of churning between when they receive experimental content versus when they don’t.</a:t>
            </a:r>
            <a:endParaRPr lang="en-US" sz="2000" b="1" i="1" baseline="-25000" dirty="0">
              <a:solidFill>
                <a:schemeClr val="tx2"/>
              </a:solidFill>
            </a:endParaRPr>
          </a:p>
          <a:p>
            <a:pPr marL="342900" indent="-342900">
              <a:spcAft>
                <a:spcPts val="600"/>
              </a:spcAft>
              <a:buBlip>
                <a:blip r:embed="rId3"/>
              </a:buBlip>
            </a:pPr>
            <a:r>
              <a:rPr lang="en-US" dirty="0">
                <a:solidFill>
                  <a:schemeClr val="tx2"/>
                </a:solidFill>
              </a:rPr>
              <a:t>Mathematically: </a:t>
            </a:r>
            <a:r>
              <a:rPr lang="en-US" b="1" i="1" dirty="0"/>
              <a:t>d</a:t>
            </a:r>
            <a:r>
              <a:rPr lang="en-US" b="1" i="1" baseline="-25000" dirty="0"/>
              <a:t>s</a:t>
            </a:r>
            <a:r>
              <a:rPr lang="en-US" b="1" i="1" dirty="0"/>
              <a:t> </a:t>
            </a:r>
            <a:r>
              <a:rPr lang="en-US" dirty="0"/>
              <a:t>:= p</a:t>
            </a:r>
            <a:r>
              <a:rPr lang="en-US" baseline="-25000" dirty="0"/>
              <a:t>{s (Exp.) q}</a:t>
            </a:r>
            <a:r>
              <a:rPr lang="en-US" baseline="30000" dirty="0"/>
              <a:t> </a:t>
            </a:r>
            <a:r>
              <a:rPr lang="en-US" dirty="0"/>
              <a:t>- p</a:t>
            </a:r>
            <a:r>
              <a:rPr lang="en-US" baseline="-25000" dirty="0"/>
              <a:t>{s (~Exp.) q}</a:t>
            </a:r>
            <a:endParaRPr lang="en-US" baseline="-25000" dirty="0">
              <a:solidFill>
                <a:schemeClr val="tx2"/>
              </a:solidFill>
            </a:endParaRPr>
          </a:p>
          <a:p>
            <a:pPr marL="342900" indent="-342900">
              <a:spcAft>
                <a:spcPts val="600"/>
              </a:spcAft>
              <a:buBlip>
                <a:blip r:embed="rId3"/>
              </a:buBlip>
            </a:pPr>
            <a:r>
              <a:rPr lang="en-US" dirty="0">
                <a:solidFill>
                  <a:schemeClr val="tx2"/>
                </a:solidFill>
              </a:rPr>
              <a:t>Captures a notion of sensitivity to new content.</a:t>
            </a:r>
          </a:p>
          <a:p>
            <a:pPr>
              <a:spcAft>
                <a:spcPts val="600"/>
              </a:spcAft>
            </a:pPr>
            <a:endParaRPr lang="en-US" sz="2000" b="1" i="1" baseline="-25000" dirty="0">
              <a:solidFill>
                <a:schemeClr val="tx2"/>
              </a:solidFill>
            </a:endParaRPr>
          </a:p>
          <a:p>
            <a:pPr>
              <a:spcAft>
                <a:spcPts val="600"/>
              </a:spcAft>
            </a:pPr>
            <a:endParaRPr lang="en-US" sz="2000" b="1" i="1" baseline="-25000" dirty="0">
              <a:solidFill>
                <a:schemeClr val="tx2"/>
              </a:solidFill>
            </a:endParaRPr>
          </a:p>
        </p:txBody>
      </p:sp>
    </p:spTree>
    <p:extLst>
      <p:ext uri="{BB962C8B-B14F-4D97-AF65-F5344CB8AC3E}">
        <p14:creationId xmlns:p14="http://schemas.microsoft.com/office/powerpoint/2010/main" val="24645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648626-5CCE-21EE-D98D-E3E2BE988475}"/>
              </a:ext>
            </a:extLst>
          </p:cNvPr>
          <p:cNvSpPr txBox="1"/>
          <p:nvPr/>
        </p:nvSpPr>
        <p:spPr>
          <a:xfrm>
            <a:off x="628650" y="1536404"/>
            <a:ext cx="7840280" cy="2528897"/>
          </a:xfrm>
          <a:prstGeom prst="rect">
            <a:avLst/>
          </a:prstGeom>
          <a:noFill/>
        </p:spPr>
        <p:txBody>
          <a:bodyPr wrap="square" rtlCol="0">
            <a:spAutoFit/>
          </a:bodyPr>
          <a:lstStyle/>
          <a:p>
            <a:pPr>
              <a:spcBef>
                <a:spcPts val="1200"/>
              </a:spcBef>
              <a:spcAft>
                <a:spcPts val="600"/>
              </a:spcAft>
            </a:pPr>
            <a:r>
              <a:rPr lang="en-US" sz="2000" b="1" dirty="0"/>
              <a:t>Definition:</a:t>
            </a:r>
            <a:r>
              <a:rPr lang="en-US" dirty="0">
                <a:solidFill>
                  <a:schemeClr val="tx2"/>
                </a:solidFill>
              </a:rPr>
              <a:t> We call the policy that experiments on users in reverse order of churn delta (sensitivity) until feasible </a:t>
            </a:r>
            <a:r>
              <a:rPr lang="en-US" b="1" i="1" dirty="0"/>
              <a:t>Churn Minimization (CM)</a:t>
            </a:r>
            <a:r>
              <a:rPr lang="en-US" b="1" i="1" dirty="0">
                <a:solidFill>
                  <a:schemeClr val="accent1"/>
                </a:solidFill>
              </a:rPr>
              <a:t>.</a:t>
            </a:r>
          </a:p>
          <a:p>
            <a:pPr marL="342900" indent="-342900">
              <a:spcAft>
                <a:spcPts val="600"/>
              </a:spcAft>
              <a:buBlip>
                <a:blip r:embed="rId3"/>
              </a:buBlip>
            </a:pPr>
            <a:r>
              <a:rPr lang="en-US" dirty="0">
                <a:solidFill>
                  <a:schemeClr val="tx2"/>
                </a:solidFill>
              </a:rPr>
              <a:t>This is the myopically optimal one-step policy</a:t>
            </a:r>
          </a:p>
          <a:p>
            <a:pPr marL="342900" indent="-342900">
              <a:spcAft>
                <a:spcPts val="600"/>
              </a:spcAft>
              <a:buBlip>
                <a:blip r:embed="rId3"/>
              </a:buBlip>
            </a:pPr>
            <a:r>
              <a:rPr lang="en-US" dirty="0">
                <a:solidFill>
                  <a:schemeClr val="tx2"/>
                </a:solidFill>
              </a:rPr>
              <a:t>Simple, easily implementable</a:t>
            </a:r>
          </a:p>
          <a:p>
            <a:pPr marL="342900" indent="-342900">
              <a:spcAft>
                <a:spcPts val="600"/>
              </a:spcAft>
              <a:buBlip>
                <a:blip r:embed="rId3"/>
              </a:buBlip>
            </a:pPr>
            <a:r>
              <a:rPr lang="en-US" dirty="0">
                <a:solidFill>
                  <a:schemeClr val="tx2"/>
                </a:solidFill>
              </a:rPr>
              <a:t>We can show CM converges to a steady-state with effort</a:t>
            </a:r>
          </a:p>
          <a:p>
            <a:pPr marL="342900" indent="-342900">
              <a:spcAft>
                <a:spcPts val="600"/>
              </a:spcAft>
              <a:buBlip>
                <a:blip r:embed="rId3"/>
              </a:buBlip>
            </a:pPr>
            <a:endParaRPr lang="en-US" dirty="0">
              <a:solidFill>
                <a:schemeClr val="tx2"/>
              </a:solidFill>
            </a:endParaRPr>
          </a:p>
          <a:p>
            <a:pPr>
              <a:spcBef>
                <a:spcPts val="1200"/>
              </a:spcBef>
              <a:spcAft>
                <a:spcPts val="600"/>
              </a:spcAft>
            </a:pPr>
            <a:endParaRPr lang="en-US" sz="2000" b="1" i="1" baseline="-25000" dirty="0">
              <a:solidFill>
                <a:schemeClr val="accent1"/>
              </a:solidFill>
            </a:endParaRPr>
          </a:p>
        </p:txBody>
      </p:sp>
      <p:sp>
        <p:nvSpPr>
          <p:cNvPr id="37" name="Footer Placeholder 4">
            <a:extLst>
              <a:ext uri="{FF2B5EF4-FFF2-40B4-BE49-F238E27FC236}">
                <a16:creationId xmlns:a16="http://schemas.microsoft.com/office/drawing/2014/main" id="{525E5D47-A742-7448-994E-EAE3ADDB835E}"/>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40" name="TextBox 39">
            <a:extLst>
              <a:ext uri="{FF2B5EF4-FFF2-40B4-BE49-F238E27FC236}">
                <a16:creationId xmlns:a16="http://schemas.microsoft.com/office/drawing/2014/main" id="{664B8EE1-595E-374C-BEE1-2B72F4167307}"/>
              </a:ext>
            </a:extLst>
          </p:cNvPr>
          <p:cNvSpPr txBox="1"/>
          <p:nvPr/>
        </p:nvSpPr>
        <p:spPr>
          <a:xfrm>
            <a:off x="762802" y="4865797"/>
            <a:ext cx="7941394" cy="1585049"/>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dirty="0">
              <a:solidFill>
                <a:schemeClr val="tx2"/>
              </a:solidFill>
            </a:endParaRPr>
          </a:p>
          <a:p>
            <a:pPr marL="342900" indent="-342900">
              <a:buBlip>
                <a:blip r:embed="rId3"/>
              </a:buBlip>
            </a:pPr>
            <a:r>
              <a:rPr lang="en-US" dirty="0">
                <a:solidFill>
                  <a:schemeClr val="tx2"/>
                </a:solidFill>
              </a:rPr>
              <a:t>Solves the problem that BR runs into in a simple model</a:t>
            </a:r>
          </a:p>
          <a:p>
            <a:pPr marL="342900" indent="-342900">
              <a:buBlip>
                <a:blip r:embed="rId3"/>
              </a:buBlip>
            </a:pPr>
            <a:r>
              <a:rPr lang="en-US" dirty="0">
                <a:solidFill>
                  <a:schemeClr val="tx2"/>
                </a:solidFill>
              </a:rPr>
              <a:t>If new users are more sensitive, experiment on them last</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p:sp>
        <p:nvSpPr>
          <p:cNvPr id="41" name="Rectangle 40">
            <a:extLst>
              <a:ext uri="{FF2B5EF4-FFF2-40B4-BE49-F238E27FC236}">
                <a16:creationId xmlns:a16="http://schemas.microsoft.com/office/drawing/2014/main" id="{9E9A85DE-EC93-734C-9843-D3FB5E246E41}"/>
              </a:ext>
            </a:extLst>
          </p:cNvPr>
          <p:cNvSpPr/>
          <p:nvPr/>
        </p:nvSpPr>
        <p:spPr>
          <a:xfrm>
            <a:off x="628650" y="3227376"/>
            <a:ext cx="7368365" cy="1626872"/>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ntent Placeholder 10">
            <a:extLst>
              <a:ext uri="{FF2B5EF4-FFF2-40B4-BE49-F238E27FC236}">
                <a16:creationId xmlns:a16="http://schemas.microsoft.com/office/drawing/2014/main" id="{5A1FC327-FCB9-2B40-8762-297D358023BA}"/>
              </a:ext>
            </a:extLst>
          </p:cNvPr>
          <p:cNvSpPr>
            <a:spLocks noGrp="1"/>
          </p:cNvSpPr>
          <p:nvPr>
            <p:ph idx="1"/>
          </p:nvPr>
        </p:nvSpPr>
        <p:spPr>
          <a:xfrm>
            <a:off x="887817" y="3434862"/>
            <a:ext cx="7368365" cy="1377970"/>
          </a:xfrm>
        </p:spPr>
        <p:txBody>
          <a:bodyPr>
            <a:normAutofit/>
          </a:bodyPr>
          <a:lstStyle/>
          <a:p>
            <a:pPr marL="0" indent="0">
              <a:lnSpc>
                <a:spcPct val="110000"/>
              </a:lnSpc>
              <a:buNone/>
            </a:pPr>
            <a:r>
              <a:rPr lang="en-US" sz="2000" b="1" u="sng" dirty="0">
                <a:solidFill>
                  <a:schemeClr val="tx1"/>
                </a:solidFill>
              </a:rPr>
              <a:t>Theorem 1 </a:t>
            </a:r>
            <a:r>
              <a:rPr lang="en-US" sz="2000" u="sng" dirty="0">
                <a:solidFill>
                  <a:schemeClr val="tx1"/>
                </a:solidFill>
              </a:rPr>
              <a:t>[CM for Binary State Spaces]. </a:t>
            </a:r>
          </a:p>
          <a:p>
            <a:pPr marL="0" indent="0">
              <a:lnSpc>
                <a:spcPct val="110000"/>
              </a:lnSpc>
              <a:buNone/>
            </a:pPr>
            <a:r>
              <a:rPr lang="en-US" sz="1800" dirty="0"/>
              <a:t>For any binary state space model, CM maximizes the steady-state market size</a:t>
            </a:r>
          </a:p>
        </p:txBody>
      </p:sp>
      <p:sp>
        <p:nvSpPr>
          <p:cNvPr id="5" name="Title 1">
            <a:extLst>
              <a:ext uri="{FF2B5EF4-FFF2-40B4-BE49-F238E27FC236}">
                <a16:creationId xmlns:a16="http://schemas.microsoft.com/office/drawing/2014/main" id="{9AFFDF72-B394-B7D6-E896-6F3443CF51DF}"/>
              </a:ext>
            </a:extLst>
          </p:cNvPr>
          <p:cNvSpPr>
            <a:spLocks noGrp="1"/>
          </p:cNvSpPr>
          <p:nvPr>
            <p:ph type="title"/>
          </p:nvPr>
        </p:nvSpPr>
        <p:spPr>
          <a:xfrm>
            <a:off x="628650" y="365126"/>
            <a:ext cx="7886700" cy="1325563"/>
          </a:xfrm>
        </p:spPr>
        <p:txBody>
          <a:bodyPr>
            <a:normAutofit/>
          </a:bodyPr>
          <a:lstStyle/>
          <a:p>
            <a:r>
              <a:rPr lang="en-US" sz="3600" dirty="0"/>
              <a:t>Churn Minimization (CM)</a:t>
            </a:r>
          </a:p>
        </p:txBody>
      </p:sp>
    </p:spTree>
    <p:extLst>
      <p:ext uri="{BB962C8B-B14F-4D97-AF65-F5344CB8AC3E}">
        <p14:creationId xmlns:p14="http://schemas.microsoft.com/office/powerpoint/2010/main" val="340903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P spid="4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648626-5CCE-21EE-D98D-E3E2BE988475}"/>
              </a:ext>
            </a:extLst>
          </p:cNvPr>
          <p:cNvSpPr txBox="1"/>
          <p:nvPr/>
        </p:nvSpPr>
        <p:spPr>
          <a:xfrm>
            <a:off x="628650" y="1536404"/>
            <a:ext cx="7840280" cy="1467068"/>
          </a:xfrm>
          <a:prstGeom prst="rect">
            <a:avLst/>
          </a:prstGeom>
          <a:noFill/>
        </p:spPr>
        <p:txBody>
          <a:bodyPr wrap="square" rtlCol="0">
            <a:spAutoFit/>
          </a:bodyPr>
          <a:lstStyle/>
          <a:p>
            <a:pPr>
              <a:spcBef>
                <a:spcPts val="1200"/>
              </a:spcBef>
              <a:spcAft>
                <a:spcPts val="600"/>
              </a:spcAft>
            </a:pPr>
            <a:r>
              <a:rPr lang="en-US" sz="2000" b="1" dirty="0"/>
              <a:t>Definition:</a:t>
            </a:r>
            <a:r>
              <a:rPr lang="en-US" dirty="0">
                <a:solidFill>
                  <a:schemeClr val="tx2"/>
                </a:solidFill>
              </a:rPr>
              <a:t> We call the policy that experiments on users in reverse order of state churn delta (sensitivity) until feasible, </a:t>
            </a:r>
            <a:r>
              <a:rPr lang="en-US" b="1" i="1" dirty="0"/>
              <a:t>Churn Minimization (CM)</a:t>
            </a:r>
            <a:r>
              <a:rPr lang="en-US" b="1" i="1" dirty="0">
                <a:solidFill>
                  <a:schemeClr val="accent1"/>
                </a:solidFill>
              </a:rPr>
              <a:t>.</a:t>
            </a:r>
          </a:p>
          <a:p>
            <a:pPr marL="342900" indent="-342900">
              <a:spcAft>
                <a:spcPts val="600"/>
              </a:spcAft>
              <a:buBlip>
                <a:blip r:embed="rId3"/>
              </a:buBlip>
            </a:pPr>
            <a:endParaRPr lang="en-US" dirty="0">
              <a:solidFill>
                <a:schemeClr val="tx2"/>
              </a:solidFill>
            </a:endParaRPr>
          </a:p>
          <a:p>
            <a:pPr>
              <a:spcBef>
                <a:spcPts val="1200"/>
              </a:spcBef>
              <a:spcAft>
                <a:spcPts val="600"/>
              </a:spcAft>
            </a:pPr>
            <a:endParaRPr lang="en-US" sz="2000" b="1" i="1" baseline="-25000" dirty="0">
              <a:solidFill>
                <a:schemeClr val="accent1"/>
              </a:solidFill>
            </a:endParaRPr>
          </a:p>
        </p:txBody>
      </p:sp>
      <p:sp>
        <p:nvSpPr>
          <p:cNvPr id="40" name="TextBox 39">
            <a:extLst>
              <a:ext uri="{FF2B5EF4-FFF2-40B4-BE49-F238E27FC236}">
                <a16:creationId xmlns:a16="http://schemas.microsoft.com/office/drawing/2014/main" id="{664B8EE1-595E-374C-BEE1-2B72F4167307}"/>
              </a:ext>
            </a:extLst>
          </p:cNvPr>
          <p:cNvSpPr txBox="1"/>
          <p:nvPr/>
        </p:nvSpPr>
        <p:spPr>
          <a:xfrm>
            <a:off x="628650" y="2397949"/>
            <a:ext cx="7941394" cy="1031051"/>
          </a:xfrm>
          <a:prstGeom prst="rect">
            <a:avLst/>
          </a:prstGeom>
          <a:noFill/>
        </p:spPr>
        <p:txBody>
          <a:bodyPr wrap="square" rtlCol="0">
            <a:spAutoFit/>
          </a:bodyPr>
          <a:lstStyle/>
          <a:p>
            <a:pPr>
              <a:spcBef>
                <a:spcPts val="1200"/>
              </a:spcBef>
              <a:spcAft>
                <a:spcPts val="600"/>
              </a:spcAft>
            </a:pPr>
            <a:r>
              <a:rPr lang="en-US" b="1" dirty="0"/>
              <a:t>Qu: </a:t>
            </a:r>
            <a:r>
              <a:rPr lang="en-US" dirty="0">
                <a:solidFill>
                  <a:schemeClr val="tx2"/>
                </a:solidFill>
              </a:rPr>
              <a:t>Is CM always optimal?</a:t>
            </a:r>
          </a:p>
          <a:p>
            <a:pPr marL="342900" indent="-342900">
              <a:buBlip>
                <a:blip r:embed="rId3"/>
              </a:buBlip>
            </a:pPr>
            <a:r>
              <a:rPr lang="en-US" dirty="0">
                <a:solidFill>
                  <a:schemeClr val="tx2"/>
                </a:solidFill>
              </a:rPr>
              <a:t>No! Optimality fails even for three state funnel</a:t>
            </a:r>
          </a:p>
          <a:p>
            <a:pPr marL="342900" indent="-342900">
              <a:buBlip>
                <a:blip r:embed="rId3"/>
              </a:buBlip>
            </a:pPr>
            <a:endParaRPr lang="en-US" dirty="0">
              <a:solidFill>
                <a:schemeClr val="tx2"/>
              </a:solidFill>
            </a:endParaRPr>
          </a:p>
        </p:txBody>
      </p:sp>
      <p:sp>
        <p:nvSpPr>
          <p:cNvPr id="5" name="Title 1">
            <a:extLst>
              <a:ext uri="{FF2B5EF4-FFF2-40B4-BE49-F238E27FC236}">
                <a16:creationId xmlns:a16="http://schemas.microsoft.com/office/drawing/2014/main" id="{9AFFDF72-B394-B7D6-E896-6F3443CF51DF}"/>
              </a:ext>
            </a:extLst>
          </p:cNvPr>
          <p:cNvSpPr>
            <a:spLocks noGrp="1"/>
          </p:cNvSpPr>
          <p:nvPr>
            <p:ph type="title"/>
          </p:nvPr>
        </p:nvSpPr>
        <p:spPr>
          <a:xfrm>
            <a:off x="628650" y="365126"/>
            <a:ext cx="7886700" cy="1325563"/>
          </a:xfrm>
        </p:spPr>
        <p:txBody>
          <a:bodyPr>
            <a:normAutofit/>
          </a:bodyPr>
          <a:lstStyle/>
          <a:p>
            <a:r>
              <a:rPr lang="en-US" sz="3600" dirty="0"/>
              <a:t>CM Beyond Binary?</a:t>
            </a:r>
          </a:p>
        </p:txBody>
      </p:sp>
      <p:pic>
        <p:nvPicPr>
          <p:cNvPr id="4" name="Picture 3" descr="A diagram of a funnel&#10;&#10;Description automatically generated">
            <a:extLst>
              <a:ext uri="{FF2B5EF4-FFF2-40B4-BE49-F238E27FC236}">
                <a16:creationId xmlns:a16="http://schemas.microsoft.com/office/drawing/2014/main" id="{91D9F78A-AECB-1B0F-23E9-C704515FACCB}"/>
              </a:ext>
            </a:extLst>
          </p:cNvPr>
          <p:cNvPicPr>
            <a:picLocks noChangeAspect="1"/>
          </p:cNvPicPr>
          <p:nvPr/>
        </p:nvPicPr>
        <p:blipFill rotWithShape="1">
          <a:blip r:embed="rId4">
            <a:extLst>
              <a:ext uri="{28A0092B-C50C-407E-A947-70E740481C1C}">
                <a14:useLocalDpi xmlns:a14="http://schemas.microsoft.com/office/drawing/2010/main" val="0"/>
              </a:ext>
            </a:extLst>
          </a:blip>
          <a:srcRect t="13779" r="56841"/>
          <a:stretch/>
        </p:blipFill>
        <p:spPr>
          <a:xfrm>
            <a:off x="781050" y="3255044"/>
            <a:ext cx="3548185" cy="2359265"/>
          </a:xfrm>
          <a:prstGeom prst="rect">
            <a:avLst/>
          </a:prstGeom>
        </p:spPr>
      </p:pic>
      <p:pic>
        <p:nvPicPr>
          <p:cNvPr id="7" name="Picture 6" descr="A diagram of a funnel&#10;&#10;Description automatically generated">
            <a:extLst>
              <a:ext uri="{FF2B5EF4-FFF2-40B4-BE49-F238E27FC236}">
                <a16:creationId xmlns:a16="http://schemas.microsoft.com/office/drawing/2014/main" id="{C481C1E2-70DB-6A58-CF97-3147133B10D6}"/>
              </a:ext>
            </a:extLst>
          </p:cNvPr>
          <p:cNvPicPr>
            <a:picLocks noChangeAspect="1"/>
          </p:cNvPicPr>
          <p:nvPr/>
        </p:nvPicPr>
        <p:blipFill rotWithShape="1">
          <a:blip r:embed="rId4">
            <a:extLst>
              <a:ext uri="{28A0092B-C50C-407E-A947-70E740481C1C}">
                <a14:useLocalDpi xmlns:a14="http://schemas.microsoft.com/office/drawing/2010/main" val="0"/>
              </a:ext>
            </a:extLst>
          </a:blip>
          <a:srcRect l="56841" t="13779"/>
          <a:stretch/>
        </p:blipFill>
        <p:spPr>
          <a:xfrm>
            <a:off x="4431323" y="3255044"/>
            <a:ext cx="3548184" cy="2359265"/>
          </a:xfrm>
          <a:prstGeom prst="rect">
            <a:avLst/>
          </a:prstGeom>
        </p:spPr>
      </p:pic>
      <p:sp>
        <p:nvSpPr>
          <p:cNvPr id="8" name="TextBox 7">
            <a:extLst>
              <a:ext uri="{FF2B5EF4-FFF2-40B4-BE49-F238E27FC236}">
                <a16:creationId xmlns:a16="http://schemas.microsoft.com/office/drawing/2014/main" id="{B69ADC05-5429-552E-2322-961D8FA3634A}"/>
              </a:ext>
            </a:extLst>
          </p:cNvPr>
          <p:cNvSpPr txBox="1"/>
          <p:nvPr/>
        </p:nvSpPr>
        <p:spPr>
          <a:xfrm>
            <a:off x="687265" y="5561850"/>
            <a:ext cx="7941394" cy="1862048"/>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dirty="0">
              <a:solidFill>
                <a:schemeClr val="tx2"/>
              </a:solidFill>
            </a:endParaRPr>
          </a:p>
          <a:p>
            <a:pPr marL="342900" indent="-342900">
              <a:buBlip>
                <a:blip r:embed="rId3"/>
              </a:buBlip>
            </a:pPr>
            <a:r>
              <a:rPr lang="en-US" dirty="0">
                <a:solidFill>
                  <a:schemeClr val="tx2"/>
                </a:solidFill>
              </a:rPr>
              <a:t>While myopically optimal, there is an interplay between future value which depends on global chain information</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p:sp>
        <p:nvSpPr>
          <p:cNvPr id="9" name="Rectangle 8">
            <a:extLst>
              <a:ext uri="{FF2B5EF4-FFF2-40B4-BE49-F238E27FC236}">
                <a16:creationId xmlns:a16="http://schemas.microsoft.com/office/drawing/2014/main" id="{A0B9C546-A16F-0B75-08DF-76E9BD79495A}"/>
              </a:ext>
            </a:extLst>
          </p:cNvPr>
          <p:cNvSpPr/>
          <p:nvPr/>
        </p:nvSpPr>
        <p:spPr>
          <a:xfrm>
            <a:off x="8468930" y="3255044"/>
            <a:ext cx="598870" cy="2719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2084F5-3744-75E1-9327-ED324D26AC9F}"/>
              </a:ext>
            </a:extLst>
          </p:cNvPr>
          <p:cNvSpPr/>
          <p:nvPr/>
        </p:nvSpPr>
        <p:spPr>
          <a:xfrm>
            <a:off x="4985501" y="3119080"/>
            <a:ext cx="598870" cy="2719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1B26B4-21CC-46F5-52F1-61620EA68B98}"/>
              </a:ext>
            </a:extLst>
          </p:cNvPr>
          <p:cNvSpPr/>
          <p:nvPr/>
        </p:nvSpPr>
        <p:spPr>
          <a:xfrm>
            <a:off x="5137901" y="3271480"/>
            <a:ext cx="598870" cy="2719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21544D-03F0-BF8F-D039-588BA3944839}"/>
              </a:ext>
            </a:extLst>
          </p:cNvPr>
          <p:cNvSpPr/>
          <p:nvPr/>
        </p:nvSpPr>
        <p:spPr>
          <a:xfrm>
            <a:off x="2895165" y="3206058"/>
            <a:ext cx="598870" cy="2719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72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B74ABD9-FF5C-0B52-F556-FB3E08FD8ACD}"/>
              </a:ext>
            </a:extLst>
          </p:cNvPr>
          <p:cNvSpPr/>
          <p:nvPr/>
        </p:nvSpPr>
        <p:spPr>
          <a:xfrm>
            <a:off x="534339" y="2387110"/>
            <a:ext cx="7210243" cy="2606921"/>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CM for Funnel State Spaces</a:t>
            </a:r>
          </a:p>
        </p:txBody>
      </p:sp>
      <p:sp>
        <p:nvSpPr>
          <p:cNvPr id="37" name="Footer Placeholder 4">
            <a:extLst>
              <a:ext uri="{FF2B5EF4-FFF2-40B4-BE49-F238E27FC236}">
                <a16:creationId xmlns:a16="http://schemas.microsoft.com/office/drawing/2014/main" id="{525E5D47-A742-7448-994E-EAE3ADDB835E}"/>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40" name="TextBox 39">
            <a:extLst>
              <a:ext uri="{FF2B5EF4-FFF2-40B4-BE49-F238E27FC236}">
                <a16:creationId xmlns:a16="http://schemas.microsoft.com/office/drawing/2014/main" id="{664B8EE1-595E-374C-BEE1-2B72F4167307}"/>
              </a:ext>
            </a:extLst>
          </p:cNvPr>
          <p:cNvSpPr txBox="1"/>
          <p:nvPr/>
        </p:nvSpPr>
        <p:spPr>
          <a:xfrm>
            <a:off x="668267" y="4994031"/>
            <a:ext cx="7941394" cy="2139047"/>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dirty="0">
              <a:solidFill>
                <a:schemeClr val="tx2"/>
              </a:solidFill>
            </a:endParaRPr>
          </a:p>
          <a:p>
            <a:pPr marL="342900" indent="-342900">
              <a:buBlip>
                <a:blip r:embed="rId3"/>
              </a:buBlip>
            </a:pPr>
            <a:r>
              <a:rPr lang="en-US" dirty="0">
                <a:solidFill>
                  <a:schemeClr val="tx2"/>
                </a:solidFill>
              </a:rPr>
              <a:t>When states are differentiated, and later states are always less sensitive, then CM is uniquely optimal.</a:t>
            </a:r>
          </a:p>
          <a:p>
            <a:pPr marL="342900" indent="-342900">
              <a:buBlip>
                <a:blip r:embed="rId3"/>
              </a:buBlip>
            </a:pPr>
            <a:r>
              <a:rPr lang="en-US" dirty="0">
                <a:solidFill>
                  <a:schemeClr val="tx2"/>
                </a:solidFill>
              </a:rPr>
              <a:t>Global information is basically second order for funnel</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p:sp>
        <p:nvSpPr>
          <p:cNvPr id="5" name="TextBox 4">
            <a:extLst>
              <a:ext uri="{FF2B5EF4-FFF2-40B4-BE49-F238E27FC236}">
                <a16:creationId xmlns:a16="http://schemas.microsoft.com/office/drawing/2014/main" id="{F8167B9F-54B5-852B-BD64-277333E36845}"/>
              </a:ext>
            </a:extLst>
          </p:cNvPr>
          <p:cNvSpPr txBox="1"/>
          <p:nvPr/>
        </p:nvSpPr>
        <p:spPr>
          <a:xfrm>
            <a:off x="628650" y="1536404"/>
            <a:ext cx="7840280" cy="1467068"/>
          </a:xfrm>
          <a:prstGeom prst="rect">
            <a:avLst/>
          </a:prstGeom>
          <a:noFill/>
        </p:spPr>
        <p:txBody>
          <a:bodyPr wrap="square" rtlCol="0">
            <a:spAutoFit/>
          </a:bodyPr>
          <a:lstStyle/>
          <a:p>
            <a:pPr>
              <a:spcBef>
                <a:spcPts val="1200"/>
              </a:spcBef>
              <a:spcAft>
                <a:spcPts val="600"/>
              </a:spcAft>
            </a:pPr>
            <a:r>
              <a:rPr lang="en-US" sz="2000" b="1" dirty="0"/>
              <a:t>Definition:</a:t>
            </a:r>
            <a:r>
              <a:rPr lang="en-US" dirty="0">
                <a:solidFill>
                  <a:schemeClr val="tx2"/>
                </a:solidFill>
              </a:rPr>
              <a:t> We call the policy that experiments on users in reverse order of churn delta (sensitivity) until feasible </a:t>
            </a:r>
            <a:r>
              <a:rPr lang="en-US" b="1" i="1" dirty="0"/>
              <a:t>Churn Minimization (CM)</a:t>
            </a:r>
            <a:r>
              <a:rPr lang="en-US" b="1" i="1" dirty="0">
                <a:solidFill>
                  <a:schemeClr val="accent1"/>
                </a:solidFill>
              </a:rPr>
              <a:t>.</a:t>
            </a:r>
          </a:p>
          <a:p>
            <a:pPr marL="342900" indent="-342900">
              <a:spcAft>
                <a:spcPts val="600"/>
              </a:spcAft>
              <a:buBlip>
                <a:blip r:embed="rId3"/>
              </a:buBlip>
            </a:pPr>
            <a:endParaRPr lang="en-US" dirty="0">
              <a:solidFill>
                <a:schemeClr val="tx2"/>
              </a:solidFill>
            </a:endParaRPr>
          </a:p>
          <a:p>
            <a:pPr>
              <a:spcBef>
                <a:spcPts val="1200"/>
              </a:spcBef>
              <a:spcAft>
                <a:spcPts val="600"/>
              </a:spcAft>
            </a:pPr>
            <a:endParaRPr lang="en-US" sz="2000" b="1" i="1" baseline="-25000" dirty="0">
              <a:solidFill>
                <a:schemeClr val="accent1"/>
              </a:solidFill>
            </a:endParaRPr>
          </a:p>
        </p:txBody>
      </p:sp>
      <p:sp>
        <p:nvSpPr>
          <p:cNvPr id="8" name="Content Placeholder 10">
            <a:extLst>
              <a:ext uri="{FF2B5EF4-FFF2-40B4-BE49-F238E27FC236}">
                <a16:creationId xmlns:a16="http://schemas.microsoft.com/office/drawing/2014/main" id="{CCD0BF79-1D75-C54B-CF82-89F2AD297882}"/>
              </a:ext>
            </a:extLst>
          </p:cNvPr>
          <p:cNvSpPr txBox="1">
            <a:spLocks/>
          </p:cNvSpPr>
          <p:nvPr/>
        </p:nvSpPr>
        <p:spPr>
          <a:xfrm>
            <a:off x="858843" y="2613473"/>
            <a:ext cx="6885739" cy="2274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2000" b="1" u="sng" dirty="0">
                <a:solidFill>
                  <a:schemeClr val="tx1"/>
                </a:solidFill>
              </a:rPr>
              <a:t>Theorem 2 </a:t>
            </a:r>
            <a:r>
              <a:rPr lang="en-US" sz="2000" u="sng" dirty="0">
                <a:solidFill>
                  <a:schemeClr val="tx1"/>
                </a:solidFill>
              </a:rPr>
              <a:t>[CM for Funnel State Spaces]. </a:t>
            </a:r>
          </a:p>
          <a:p>
            <a:pPr marL="0" indent="0">
              <a:lnSpc>
                <a:spcPct val="110000"/>
              </a:lnSpc>
              <a:buFont typeface="Arial" panose="020B0604020202020204" pitchFamily="34" charset="0"/>
              <a:buNone/>
            </a:pPr>
            <a:r>
              <a:rPr lang="en-US" sz="1800" dirty="0"/>
              <a:t>For any funnel state space model, such that: </a:t>
            </a:r>
          </a:p>
          <a:p>
            <a:pPr marL="342900" indent="-342900">
              <a:buBlip>
                <a:blip r:embed="rId3"/>
              </a:buBlip>
            </a:pPr>
            <a:r>
              <a:rPr lang="en-US" sz="1800" dirty="0"/>
              <a:t>Churn deltas are decreasing as state number increases</a:t>
            </a:r>
            <a:endParaRPr lang="en-US" sz="1800" dirty="0">
              <a:solidFill>
                <a:schemeClr val="tx2"/>
              </a:solidFill>
            </a:endParaRPr>
          </a:p>
          <a:p>
            <a:pPr marL="342900" indent="-342900">
              <a:buBlip>
                <a:blip r:embed="rId3"/>
              </a:buBlip>
            </a:pPr>
            <a:r>
              <a:rPr lang="en-US" sz="1800" dirty="0">
                <a:solidFill>
                  <a:schemeClr val="tx2"/>
                </a:solidFill>
              </a:rPr>
              <a:t>Churn deltas are </a:t>
            </a:r>
            <a:r>
              <a:rPr lang="en-US" sz="1800" i="1" dirty="0">
                <a:solidFill>
                  <a:schemeClr val="tx2"/>
                </a:solidFill>
              </a:rPr>
              <a:t>separated</a:t>
            </a:r>
          </a:p>
          <a:p>
            <a:pPr marL="0" indent="0">
              <a:buNone/>
            </a:pPr>
            <a:r>
              <a:rPr lang="en-US" sz="1800" dirty="0"/>
              <a:t>Then CM maximizes the steady-state market size</a:t>
            </a:r>
            <a:endParaRPr lang="en-US" sz="1800" dirty="0">
              <a:solidFill>
                <a:schemeClr val="tx2"/>
              </a:solidFill>
            </a:endParaRPr>
          </a:p>
          <a:p>
            <a:pPr marL="342900" indent="-342900">
              <a:buBlip>
                <a:blip r:embed="rId3"/>
              </a:buBlip>
            </a:pPr>
            <a:endParaRPr lang="en-US" sz="1800" i="1" dirty="0">
              <a:solidFill>
                <a:schemeClr val="tx2"/>
              </a:solidFill>
            </a:endParaRPr>
          </a:p>
        </p:txBody>
      </p:sp>
    </p:spTree>
    <p:extLst>
      <p:ext uri="{BB962C8B-B14F-4D97-AF65-F5344CB8AC3E}">
        <p14:creationId xmlns:p14="http://schemas.microsoft.com/office/powerpoint/2010/main" val="32637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0"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Numerical Results: Funnel</a:t>
            </a:r>
          </a:p>
        </p:txBody>
      </p:sp>
      <p:sp>
        <p:nvSpPr>
          <p:cNvPr id="34" name="TextBox 33">
            <a:extLst>
              <a:ext uri="{FF2B5EF4-FFF2-40B4-BE49-F238E27FC236}">
                <a16:creationId xmlns:a16="http://schemas.microsoft.com/office/drawing/2014/main" id="{69F1EA58-7454-BD4F-900A-0468CFB0E0E4}"/>
              </a:ext>
            </a:extLst>
          </p:cNvPr>
          <p:cNvSpPr txBox="1"/>
          <p:nvPr/>
        </p:nvSpPr>
        <p:spPr>
          <a:xfrm>
            <a:off x="651510" y="1620812"/>
            <a:ext cx="7863840" cy="5740033"/>
          </a:xfrm>
          <a:prstGeom prst="rect">
            <a:avLst/>
          </a:prstGeom>
          <a:noFill/>
        </p:spPr>
        <p:txBody>
          <a:bodyPr wrap="square" rtlCol="0">
            <a:spAutoFit/>
          </a:bodyPr>
          <a:lstStyle/>
          <a:p>
            <a:pPr>
              <a:spcBef>
                <a:spcPts val="1200"/>
              </a:spcBef>
              <a:spcAft>
                <a:spcPts val="600"/>
              </a:spcAft>
            </a:pPr>
            <a:r>
              <a:rPr lang="en-US" altLang="zh-CN" sz="2000" dirty="0">
                <a:solidFill>
                  <a:schemeClr val="tx2"/>
                </a:solidFill>
              </a:rPr>
              <a:t>Numerically we can study CM for general funnel state spaces</a:t>
            </a:r>
            <a:endParaRPr lang="en" altLang="zh-CN" sz="2000" dirty="0">
              <a:solidFill>
                <a:schemeClr val="tx2"/>
              </a:solidFill>
            </a:endParaRPr>
          </a:p>
          <a:p>
            <a:pPr marL="342900" indent="-342900">
              <a:buBlip>
                <a:blip r:embed="rId3"/>
              </a:buBlip>
            </a:pPr>
            <a:r>
              <a:rPr lang="en-US" dirty="0">
                <a:solidFill>
                  <a:schemeClr val="tx2"/>
                </a:solidFill>
              </a:rPr>
              <a:t>Look at models with exponentially decaying churn rates </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r>
              <a:rPr lang="en-US" dirty="0">
                <a:solidFill>
                  <a:schemeClr val="tx2"/>
                </a:solidFill>
              </a:rPr>
              <a:t>Always seems to match LP for “normal” instances</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endParaRPr lang="en-US" dirty="0">
              <a:solidFill>
                <a:schemeClr val="tx2"/>
              </a:solidFill>
            </a:endParaRPr>
          </a:p>
        </p:txBody>
      </p:sp>
      <p:pic>
        <p:nvPicPr>
          <p:cNvPr id="3" name="Picture 2" descr="A graph of a funnel state space&#10;&#10;Description automatically generated">
            <a:extLst>
              <a:ext uri="{FF2B5EF4-FFF2-40B4-BE49-F238E27FC236}">
                <a16:creationId xmlns:a16="http://schemas.microsoft.com/office/drawing/2014/main" id="{42417C44-E4D5-A71B-A315-D96B7F368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 y="2410659"/>
            <a:ext cx="9239905" cy="3275032"/>
          </a:xfrm>
          <a:prstGeom prst="rect">
            <a:avLst/>
          </a:prstGeom>
        </p:spPr>
      </p:pic>
      <p:sp>
        <p:nvSpPr>
          <p:cNvPr id="4" name="Rectangle 3">
            <a:extLst>
              <a:ext uri="{FF2B5EF4-FFF2-40B4-BE49-F238E27FC236}">
                <a16:creationId xmlns:a16="http://schemas.microsoft.com/office/drawing/2014/main" id="{9E30A2C2-EF8B-3A5A-7BE2-F8B120116C82}"/>
              </a:ext>
            </a:extLst>
          </p:cNvPr>
          <p:cNvSpPr/>
          <p:nvPr/>
        </p:nvSpPr>
        <p:spPr>
          <a:xfrm>
            <a:off x="8160397" y="5609488"/>
            <a:ext cx="598870" cy="2719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F431EF2-3D6A-16E9-FB80-F71B844DBABD}"/>
              </a:ext>
            </a:extLst>
          </p:cNvPr>
          <p:cNvSpPr/>
          <p:nvPr/>
        </p:nvSpPr>
        <p:spPr>
          <a:xfrm>
            <a:off x="2650434" y="2633015"/>
            <a:ext cx="800338" cy="3024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35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Numerical Results: Funnel</a:t>
            </a:r>
          </a:p>
        </p:txBody>
      </p:sp>
      <p:sp>
        <p:nvSpPr>
          <p:cNvPr id="34" name="TextBox 33">
            <a:extLst>
              <a:ext uri="{FF2B5EF4-FFF2-40B4-BE49-F238E27FC236}">
                <a16:creationId xmlns:a16="http://schemas.microsoft.com/office/drawing/2014/main" id="{69F1EA58-7454-BD4F-900A-0468CFB0E0E4}"/>
              </a:ext>
            </a:extLst>
          </p:cNvPr>
          <p:cNvSpPr txBox="1"/>
          <p:nvPr/>
        </p:nvSpPr>
        <p:spPr>
          <a:xfrm>
            <a:off x="651510" y="1620812"/>
            <a:ext cx="7863840" cy="5740033"/>
          </a:xfrm>
          <a:prstGeom prst="rect">
            <a:avLst/>
          </a:prstGeom>
          <a:noFill/>
        </p:spPr>
        <p:txBody>
          <a:bodyPr wrap="square" rtlCol="0">
            <a:spAutoFit/>
          </a:bodyPr>
          <a:lstStyle/>
          <a:p>
            <a:pPr>
              <a:spcBef>
                <a:spcPts val="1200"/>
              </a:spcBef>
              <a:spcAft>
                <a:spcPts val="600"/>
              </a:spcAft>
            </a:pPr>
            <a:r>
              <a:rPr lang="en-US" altLang="zh-CN" sz="2000" dirty="0">
                <a:solidFill>
                  <a:schemeClr val="tx2"/>
                </a:solidFill>
              </a:rPr>
              <a:t>Numerically we can study CM for general funnel state spaces</a:t>
            </a:r>
            <a:endParaRPr lang="en" altLang="zh-CN" sz="2000" dirty="0">
              <a:solidFill>
                <a:schemeClr val="tx2"/>
              </a:solidFill>
            </a:endParaRPr>
          </a:p>
          <a:p>
            <a:pPr marL="342900" indent="-342900">
              <a:buBlip>
                <a:blip r:embed="rId3"/>
              </a:buBlip>
            </a:pPr>
            <a:r>
              <a:rPr lang="en-US" dirty="0">
                <a:solidFill>
                  <a:schemeClr val="tx2"/>
                </a:solidFill>
              </a:rPr>
              <a:t>Look at models with exponentially decaying churn rates </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r>
              <a:rPr lang="en-US" dirty="0">
                <a:solidFill>
                  <a:schemeClr val="tx2"/>
                </a:solidFill>
              </a:rPr>
              <a:t>Always seems to outperform BR (often significantly)</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endParaRPr lang="en-US" dirty="0">
              <a:solidFill>
                <a:schemeClr val="tx2"/>
              </a:solidFill>
            </a:endParaRPr>
          </a:p>
        </p:txBody>
      </p:sp>
      <p:pic>
        <p:nvPicPr>
          <p:cNvPr id="6" name="Picture 5" descr="A graph of a function&#10;&#10;Description automatically generated with medium confidence">
            <a:extLst>
              <a:ext uri="{FF2B5EF4-FFF2-40B4-BE49-F238E27FC236}">
                <a16:creationId xmlns:a16="http://schemas.microsoft.com/office/drawing/2014/main" id="{C728C9F8-71F5-A21B-E93B-0D8450261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72" y="2514600"/>
            <a:ext cx="9022028" cy="3216826"/>
          </a:xfrm>
          <a:prstGeom prst="rect">
            <a:avLst/>
          </a:prstGeom>
        </p:spPr>
      </p:pic>
      <p:sp>
        <p:nvSpPr>
          <p:cNvPr id="3" name="Rectangle 2">
            <a:extLst>
              <a:ext uri="{FF2B5EF4-FFF2-40B4-BE49-F238E27FC236}">
                <a16:creationId xmlns:a16="http://schemas.microsoft.com/office/drawing/2014/main" id="{E49F3D1E-7BEA-5D99-309A-945DE651473D}"/>
              </a:ext>
            </a:extLst>
          </p:cNvPr>
          <p:cNvSpPr/>
          <p:nvPr/>
        </p:nvSpPr>
        <p:spPr>
          <a:xfrm>
            <a:off x="2628662" y="2600357"/>
            <a:ext cx="800338" cy="3024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1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Numerical Results: Funnel + Loops</a:t>
            </a:r>
          </a:p>
        </p:txBody>
      </p:sp>
      <p:sp>
        <p:nvSpPr>
          <p:cNvPr id="34" name="TextBox 33">
            <a:extLst>
              <a:ext uri="{FF2B5EF4-FFF2-40B4-BE49-F238E27FC236}">
                <a16:creationId xmlns:a16="http://schemas.microsoft.com/office/drawing/2014/main" id="{69F1EA58-7454-BD4F-900A-0468CFB0E0E4}"/>
              </a:ext>
            </a:extLst>
          </p:cNvPr>
          <p:cNvSpPr txBox="1"/>
          <p:nvPr/>
        </p:nvSpPr>
        <p:spPr>
          <a:xfrm>
            <a:off x="651510" y="1620812"/>
            <a:ext cx="7863840" cy="5463034"/>
          </a:xfrm>
          <a:prstGeom prst="rect">
            <a:avLst/>
          </a:prstGeom>
          <a:noFill/>
        </p:spPr>
        <p:txBody>
          <a:bodyPr wrap="square" rtlCol="0">
            <a:spAutoFit/>
          </a:bodyPr>
          <a:lstStyle/>
          <a:p>
            <a:pPr>
              <a:spcBef>
                <a:spcPts val="1200"/>
              </a:spcBef>
              <a:spcAft>
                <a:spcPts val="600"/>
              </a:spcAft>
            </a:pPr>
            <a:r>
              <a:rPr lang="en-US" altLang="zh-CN" sz="2000" dirty="0">
                <a:solidFill>
                  <a:schemeClr val="tx2"/>
                </a:solidFill>
              </a:rPr>
              <a:t>Numerically we can study CM for general funnel state spaces</a:t>
            </a:r>
            <a:endParaRPr lang="en" altLang="zh-CN" sz="2000" dirty="0">
              <a:solidFill>
                <a:schemeClr val="tx2"/>
              </a:solidFill>
            </a:endParaRPr>
          </a:p>
          <a:p>
            <a:pPr marL="342900" indent="-342900">
              <a:buBlip>
                <a:blip r:embed="rId3"/>
              </a:buBlip>
            </a:pPr>
            <a:r>
              <a:rPr lang="en-US" dirty="0">
                <a:solidFill>
                  <a:schemeClr val="tx2"/>
                </a:solidFill>
              </a:rPr>
              <a:t>We can also add in self loops, ⍺ rate of return to state</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endParaRPr lang="en-US" dirty="0">
              <a:solidFill>
                <a:schemeClr val="tx2"/>
              </a:solidFill>
            </a:endParaRPr>
          </a:p>
        </p:txBody>
      </p:sp>
      <p:pic>
        <p:nvPicPr>
          <p:cNvPr id="4" name="Picture 3" descr="A diagram of a number of circles and circles&#10;&#10;Description automatically generated">
            <a:extLst>
              <a:ext uri="{FF2B5EF4-FFF2-40B4-BE49-F238E27FC236}">
                <a16:creationId xmlns:a16="http://schemas.microsoft.com/office/drawing/2014/main" id="{259DF0AF-5B47-9B02-65A4-93A1C7427706}"/>
              </a:ext>
            </a:extLst>
          </p:cNvPr>
          <p:cNvPicPr>
            <a:picLocks noChangeAspect="1"/>
          </p:cNvPicPr>
          <p:nvPr/>
        </p:nvPicPr>
        <p:blipFill rotWithShape="1">
          <a:blip r:embed="rId4">
            <a:extLst>
              <a:ext uri="{28A0092B-C50C-407E-A947-70E740481C1C}">
                <a14:useLocalDpi xmlns:a14="http://schemas.microsoft.com/office/drawing/2010/main" val="0"/>
              </a:ext>
            </a:extLst>
          </a:blip>
          <a:srcRect b="21426"/>
          <a:stretch/>
        </p:blipFill>
        <p:spPr>
          <a:xfrm>
            <a:off x="2214948" y="2552533"/>
            <a:ext cx="4935151" cy="2946694"/>
          </a:xfrm>
          <a:prstGeom prst="rect">
            <a:avLst/>
          </a:prstGeom>
        </p:spPr>
      </p:pic>
    </p:spTree>
    <p:extLst>
      <p:ext uri="{BB962C8B-B14F-4D97-AF65-F5344CB8AC3E}">
        <p14:creationId xmlns:p14="http://schemas.microsoft.com/office/powerpoint/2010/main" val="309850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squares&#10;&#10;Description automatically generated with medium confidence">
            <a:extLst>
              <a:ext uri="{FF2B5EF4-FFF2-40B4-BE49-F238E27FC236}">
                <a16:creationId xmlns:a16="http://schemas.microsoft.com/office/drawing/2014/main" id="{4018F9B8-FB36-858D-BEC0-DDAD168AC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 y="2182158"/>
            <a:ext cx="9144000" cy="3609472"/>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Numerical Results: Funnel + Loops</a:t>
            </a:r>
          </a:p>
        </p:txBody>
      </p:sp>
      <p:sp>
        <p:nvSpPr>
          <p:cNvPr id="34" name="TextBox 33">
            <a:extLst>
              <a:ext uri="{FF2B5EF4-FFF2-40B4-BE49-F238E27FC236}">
                <a16:creationId xmlns:a16="http://schemas.microsoft.com/office/drawing/2014/main" id="{69F1EA58-7454-BD4F-900A-0468CFB0E0E4}"/>
              </a:ext>
            </a:extLst>
          </p:cNvPr>
          <p:cNvSpPr txBox="1"/>
          <p:nvPr/>
        </p:nvSpPr>
        <p:spPr>
          <a:xfrm>
            <a:off x="651510" y="1620812"/>
            <a:ext cx="7863840" cy="6324808"/>
          </a:xfrm>
          <a:prstGeom prst="rect">
            <a:avLst/>
          </a:prstGeom>
          <a:noFill/>
        </p:spPr>
        <p:txBody>
          <a:bodyPr wrap="square" rtlCol="0">
            <a:spAutoFit/>
          </a:bodyPr>
          <a:lstStyle/>
          <a:p>
            <a:pPr>
              <a:spcBef>
                <a:spcPts val="1200"/>
              </a:spcBef>
              <a:spcAft>
                <a:spcPts val="600"/>
              </a:spcAft>
            </a:pPr>
            <a:r>
              <a:rPr lang="en-US" altLang="zh-CN" sz="2000" dirty="0">
                <a:solidFill>
                  <a:schemeClr val="tx2"/>
                </a:solidFill>
              </a:rPr>
              <a:t>Numerically we can study CM for general funnel state spaces</a:t>
            </a:r>
            <a:endParaRPr lang="en" altLang="zh-CN" sz="2000" dirty="0">
              <a:solidFill>
                <a:schemeClr val="tx2"/>
              </a:solidFill>
            </a:endParaRPr>
          </a:p>
          <a:p>
            <a:pPr marL="342900" indent="-342900">
              <a:buBlip>
                <a:blip r:embed="rId4"/>
              </a:buBlip>
            </a:pPr>
            <a:r>
              <a:rPr lang="en-US" dirty="0">
                <a:solidFill>
                  <a:schemeClr val="tx2"/>
                </a:solidFill>
              </a:rPr>
              <a:t>We can also add in self loops, ⍺ rate of return to state</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endParaRPr lang="en-US" dirty="0">
              <a:solidFill>
                <a:schemeClr val="tx2"/>
              </a:solidFill>
            </a:endParaRPr>
          </a:p>
          <a:p>
            <a:pPr marL="342900" indent="-342900">
              <a:buBlip>
                <a:blip r:embed="rId4"/>
              </a:buBlip>
            </a:pPr>
            <a:r>
              <a:rPr lang="en-US" dirty="0">
                <a:solidFill>
                  <a:schemeClr val="tx2"/>
                </a:solidFill>
              </a:rPr>
              <a:t>Always seems to outperform BR (even more significantly)</a:t>
            </a:r>
          </a:p>
          <a:p>
            <a:pPr marL="800100" lvl="1" indent="-342900">
              <a:buBlip>
                <a:blip r:embed="rId4"/>
              </a:buBlip>
            </a:pPr>
            <a:r>
              <a:rPr lang="en-US" sz="1600" dirty="0">
                <a:solidFill>
                  <a:schemeClr val="tx2"/>
                </a:solidFill>
              </a:rPr>
              <a:t>Also nearly matches LP in all cases</a:t>
            </a:r>
          </a:p>
          <a:p>
            <a:pPr marL="800100" lvl="1"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endParaRPr lang="en-US" dirty="0">
              <a:solidFill>
                <a:schemeClr val="tx2"/>
              </a:solidFill>
            </a:endParaRPr>
          </a:p>
          <a:p>
            <a:pPr marL="342900" indent="-342900">
              <a:buBlip>
                <a:blip r:embed="rId4"/>
              </a:buBlip>
            </a:pPr>
            <a:endParaRPr lang="en-US" dirty="0">
              <a:solidFill>
                <a:schemeClr val="tx2"/>
              </a:solidFill>
            </a:endParaRPr>
          </a:p>
        </p:txBody>
      </p:sp>
      <p:sp>
        <p:nvSpPr>
          <p:cNvPr id="5" name="Rectangle 4">
            <a:extLst>
              <a:ext uri="{FF2B5EF4-FFF2-40B4-BE49-F238E27FC236}">
                <a16:creationId xmlns:a16="http://schemas.microsoft.com/office/drawing/2014/main" id="{939D540F-DE34-B0C8-A7C2-9AE3E11C6548}"/>
              </a:ext>
            </a:extLst>
          </p:cNvPr>
          <p:cNvSpPr/>
          <p:nvPr/>
        </p:nvSpPr>
        <p:spPr>
          <a:xfrm>
            <a:off x="7086165" y="5655666"/>
            <a:ext cx="598870" cy="2719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498C14-D40D-8832-9E83-FDFA435496B7}"/>
              </a:ext>
            </a:extLst>
          </p:cNvPr>
          <p:cNvSpPr/>
          <p:nvPr/>
        </p:nvSpPr>
        <p:spPr>
          <a:xfrm>
            <a:off x="2563346" y="2622129"/>
            <a:ext cx="800338" cy="3024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64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Content Recommendation</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7" name="TextBox 6">
            <a:extLst>
              <a:ext uri="{FF2B5EF4-FFF2-40B4-BE49-F238E27FC236}">
                <a16:creationId xmlns:a16="http://schemas.microsoft.com/office/drawing/2014/main" id="{48734B91-E3A7-854C-9AD5-24CE51BC2B9E}"/>
              </a:ext>
            </a:extLst>
          </p:cNvPr>
          <p:cNvSpPr txBox="1"/>
          <p:nvPr/>
        </p:nvSpPr>
        <p:spPr>
          <a:xfrm>
            <a:off x="651510" y="1620812"/>
            <a:ext cx="7863840" cy="2877711"/>
          </a:xfrm>
          <a:prstGeom prst="rect">
            <a:avLst/>
          </a:prstGeom>
          <a:noFill/>
        </p:spPr>
        <p:txBody>
          <a:bodyPr wrap="square" rtlCol="0">
            <a:spAutoFit/>
          </a:bodyPr>
          <a:lstStyle/>
          <a:p>
            <a:pPr>
              <a:spcBef>
                <a:spcPts val="1200"/>
              </a:spcBef>
              <a:spcAft>
                <a:spcPts val="600"/>
              </a:spcAft>
            </a:pPr>
            <a:r>
              <a:rPr lang="en-US" altLang="zh-CN" dirty="0">
                <a:solidFill>
                  <a:schemeClr val="tx2"/>
                </a:solidFill>
              </a:rPr>
              <a:t>We study the</a:t>
            </a:r>
            <a:r>
              <a:rPr lang="zh-CN" altLang="en-US" dirty="0">
                <a:solidFill>
                  <a:schemeClr val="tx2"/>
                </a:solidFill>
              </a:rPr>
              <a:t> </a:t>
            </a:r>
            <a:r>
              <a:rPr lang="en-US" altLang="zh-CN" b="1" dirty="0">
                <a:solidFill>
                  <a:schemeClr val="accent6">
                    <a:lumMod val="75000"/>
                  </a:schemeClr>
                </a:solidFill>
              </a:rPr>
              <a:t>platform recommendation problem</a:t>
            </a:r>
            <a:r>
              <a:rPr lang="en" altLang="zh-CN" dirty="0">
                <a:solidFill>
                  <a:schemeClr val="tx2"/>
                </a:solidFill>
              </a:rPr>
              <a:t>, </a:t>
            </a:r>
            <a:r>
              <a:rPr lang="en-US" altLang="zh-CN" dirty="0">
                <a:solidFill>
                  <a:schemeClr val="tx2"/>
                </a:solidFill>
              </a:rPr>
              <a:t>in which the platform decides how to recommend </a:t>
            </a:r>
            <a:r>
              <a:rPr lang="en-US" altLang="zh-CN" b="1" i="1" dirty="0"/>
              <a:t>new</a:t>
            </a:r>
            <a:r>
              <a:rPr lang="en-US" altLang="zh-CN" dirty="0">
                <a:solidFill>
                  <a:schemeClr val="tx2"/>
                </a:solidFill>
              </a:rPr>
              <a:t> </a:t>
            </a:r>
            <a:r>
              <a:rPr lang="en-US" altLang="zh-CN" b="1" i="1" dirty="0"/>
              <a:t>content</a:t>
            </a:r>
            <a:r>
              <a:rPr lang="en-US" altLang="zh-CN" dirty="0">
                <a:solidFill>
                  <a:schemeClr val="tx2"/>
                </a:solidFill>
              </a:rPr>
              <a:t> to users.</a:t>
            </a:r>
            <a:endParaRPr lang="en" altLang="zh-CN" dirty="0">
              <a:solidFill>
                <a:schemeClr val="tx2"/>
              </a:solidFill>
            </a:endParaRPr>
          </a:p>
          <a:p>
            <a:pPr marL="342900" indent="-342900">
              <a:spcAft>
                <a:spcPts val="600"/>
              </a:spcAft>
              <a:buBlip>
                <a:blip r:embed="rId3"/>
              </a:buBlip>
            </a:pPr>
            <a:r>
              <a:rPr lang="en-US" b="1" dirty="0">
                <a:solidFill>
                  <a:schemeClr val="accent6">
                    <a:lumMod val="75000"/>
                  </a:schemeClr>
                </a:solidFill>
              </a:rPr>
              <a:t>Goal</a:t>
            </a:r>
            <a:r>
              <a:rPr lang="en-US" dirty="0">
                <a:solidFill>
                  <a:schemeClr val="tx2"/>
                </a:solidFill>
              </a:rPr>
              <a:t>: Attract and retain users while disseminating new content. </a:t>
            </a:r>
          </a:p>
          <a:p>
            <a:pPr marL="800100" lvl="1" indent="-342900">
              <a:spcAft>
                <a:spcPts val="600"/>
              </a:spcAft>
              <a:buBlip>
                <a:blip r:embed="rId3"/>
              </a:buBlip>
            </a:pPr>
            <a:r>
              <a:rPr lang="en-US" dirty="0">
                <a:solidFill>
                  <a:schemeClr val="tx2"/>
                </a:solidFill>
              </a:rPr>
              <a:t>Problem at NetEase, YouTube, Spotify, Netflix, etc.</a:t>
            </a:r>
          </a:p>
          <a:p>
            <a:pPr marL="342900" indent="-342900">
              <a:buBlip>
                <a:blip r:embed="rId3"/>
              </a:buBlip>
            </a:pPr>
            <a:endParaRPr lang="en-US" sz="2000" dirty="0">
              <a:solidFill>
                <a:schemeClr val="tx2"/>
              </a:solidFill>
            </a:endParaRPr>
          </a:p>
          <a:p>
            <a:pPr marL="342900" indent="-342900">
              <a:buBlip>
                <a:blip r:embed="rId3"/>
              </a:buBlip>
            </a:pPr>
            <a:endParaRPr lang="en-US" sz="2000" dirty="0"/>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endParaRPr lang="en-US" dirty="0">
              <a:solidFill>
                <a:schemeClr val="tx2"/>
              </a:solidFill>
            </a:endParaRPr>
          </a:p>
        </p:txBody>
      </p:sp>
      <p:pic>
        <p:nvPicPr>
          <p:cNvPr id="5" name="Picture 4" descr="Graphical user interface, website&#10;&#10;Description automatically generated">
            <a:extLst>
              <a:ext uri="{FF2B5EF4-FFF2-40B4-BE49-F238E27FC236}">
                <a16:creationId xmlns:a16="http://schemas.microsoft.com/office/drawing/2014/main" id="{4B599019-F14F-EB49-9D93-1856371F6F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60" y="3548517"/>
            <a:ext cx="3447867" cy="2154916"/>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D2B4535A-08FE-6844-89E6-8205491F26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861" y="3548518"/>
            <a:ext cx="2983629" cy="2271320"/>
          </a:xfrm>
          <a:prstGeom prst="rect">
            <a:avLst/>
          </a:prstGeom>
        </p:spPr>
      </p:pic>
      <p:sp>
        <p:nvSpPr>
          <p:cNvPr id="12" name="TextBox 11">
            <a:extLst>
              <a:ext uri="{FF2B5EF4-FFF2-40B4-BE49-F238E27FC236}">
                <a16:creationId xmlns:a16="http://schemas.microsoft.com/office/drawing/2014/main" id="{7C807D88-7E47-3546-B20E-C623CCED1BE3}"/>
              </a:ext>
            </a:extLst>
          </p:cNvPr>
          <p:cNvSpPr txBox="1"/>
          <p:nvPr/>
        </p:nvSpPr>
        <p:spPr>
          <a:xfrm>
            <a:off x="2754351" y="5936242"/>
            <a:ext cx="4026167" cy="369332"/>
          </a:xfrm>
          <a:prstGeom prst="rect">
            <a:avLst/>
          </a:prstGeom>
          <a:noFill/>
        </p:spPr>
        <p:txBody>
          <a:bodyPr wrap="none" rtlCol="0">
            <a:spAutoFit/>
          </a:bodyPr>
          <a:lstStyle/>
          <a:p>
            <a:r>
              <a:rPr lang="en-US" dirty="0">
                <a:solidFill>
                  <a:schemeClr val="accent6">
                    <a:lumMod val="75000"/>
                  </a:schemeClr>
                </a:solidFill>
              </a:rPr>
              <a:t>Personalized </a:t>
            </a:r>
            <a:r>
              <a:rPr lang="en-US" b="1" dirty="0">
                <a:solidFill>
                  <a:schemeClr val="accent6">
                    <a:lumMod val="75000"/>
                  </a:schemeClr>
                </a:solidFill>
              </a:rPr>
              <a:t>Card</a:t>
            </a:r>
            <a:r>
              <a:rPr lang="en-US" dirty="0">
                <a:solidFill>
                  <a:schemeClr val="accent6">
                    <a:lumMod val="75000"/>
                  </a:schemeClr>
                </a:solidFill>
              </a:rPr>
              <a:t> Recommendations</a:t>
            </a:r>
          </a:p>
        </p:txBody>
      </p:sp>
      <p:cxnSp>
        <p:nvCxnSpPr>
          <p:cNvPr id="16" name="Straight Arrow Connector 15">
            <a:extLst>
              <a:ext uri="{FF2B5EF4-FFF2-40B4-BE49-F238E27FC236}">
                <a16:creationId xmlns:a16="http://schemas.microsoft.com/office/drawing/2014/main" id="{4D909BBD-C381-4241-A504-EB575C73B6FB}"/>
              </a:ext>
            </a:extLst>
          </p:cNvPr>
          <p:cNvCxnSpPr>
            <a:cxnSpLocks/>
            <a:stCxn id="12" idx="0"/>
          </p:cNvCxnSpPr>
          <p:nvPr/>
        </p:nvCxnSpPr>
        <p:spPr>
          <a:xfrm flipH="1" flipV="1">
            <a:off x="2968992" y="5413523"/>
            <a:ext cx="1798443" cy="52271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D2C930-C408-AF47-BBA7-3CE920A96BA6}"/>
              </a:ext>
            </a:extLst>
          </p:cNvPr>
          <p:cNvCxnSpPr>
            <a:cxnSpLocks/>
            <a:stCxn id="12" idx="0"/>
          </p:cNvCxnSpPr>
          <p:nvPr/>
        </p:nvCxnSpPr>
        <p:spPr>
          <a:xfrm flipV="1">
            <a:off x="4767435" y="5539649"/>
            <a:ext cx="1539761" cy="39659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24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08160F6D-1867-131F-B11A-4F93136F35DC}"/>
              </a:ext>
            </a:extLst>
          </p:cNvPr>
          <p:cNvPicPr>
            <a:picLocks noChangeAspect="1"/>
          </p:cNvPicPr>
          <p:nvPr/>
        </p:nvPicPr>
        <p:blipFill rotWithShape="1">
          <a:blip r:embed="rId3">
            <a:extLst>
              <a:ext uri="{28A0092B-C50C-407E-A947-70E740481C1C}">
                <a14:useLocalDpi xmlns:a14="http://schemas.microsoft.com/office/drawing/2010/main" val="0"/>
              </a:ext>
            </a:extLst>
          </a:blip>
          <a:srcRect b="19399"/>
          <a:stretch/>
        </p:blipFill>
        <p:spPr>
          <a:xfrm>
            <a:off x="2295769" y="2826438"/>
            <a:ext cx="4679988" cy="3193361"/>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Numerical Results: General States</a:t>
            </a:r>
          </a:p>
        </p:txBody>
      </p:sp>
      <p:sp>
        <p:nvSpPr>
          <p:cNvPr id="34" name="TextBox 33">
            <a:extLst>
              <a:ext uri="{FF2B5EF4-FFF2-40B4-BE49-F238E27FC236}">
                <a16:creationId xmlns:a16="http://schemas.microsoft.com/office/drawing/2014/main" id="{69F1EA58-7454-BD4F-900A-0468CFB0E0E4}"/>
              </a:ext>
            </a:extLst>
          </p:cNvPr>
          <p:cNvSpPr txBox="1"/>
          <p:nvPr/>
        </p:nvSpPr>
        <p:spPr>
          <a:xfrm>
            <a:off x="628650" y="1620812"/>
            <a:ext cx="8324850" cy="6017032"/>
          </a:xfrm>
          <a:prstGeom prst="rect">
            <a:avLst/>
          </a:prstGeom>
          <a:noFill/>
        </p:spPr>
        <p:txBody>
          <a:bodyPr wrap="square" rtlCol="0">
            <a:spAutoFit/>
          </a:bodyPr>
          <a:lstStyle/>
          <a:p>
            <a:pPr>
              <a:spcBef>
                <a:spcPts val="1200"/>
              </a:spcBef>
              <a:spcAft>
                <a:spcPts val="600"/>
              </a:spcAft>
            </a:pPr>
            <a:r>
              <a:rPr lang="en-US" altLang="zh-CN" sz="2000" dirty="0">
                <a:solidFill>
                  <a:schemeClr val="tx2"/>
                </a:solidFill>
              </a:rPr>
              <a:t>Numerically we can study CM for general spaces</a:t>
            </a:r>
            <a:endParaRPr lang="en" altLang="zh-CN" sz="2000" dirty="0">
              <a:solidFill>
                <a:schemeClr val="tx2"/>
              </a:solidFill>
            </a:endParaRPr>
          </a:p>
          <a:p>
            <a:pPr marL="342900" indent="-342900">
              <a:buBlip>
                <a:blip r:embed="rId4"/>
              </a:buBlip>
            </a:pPr>
            <a:r>
              <a:rPr lang="en-US" dirty="0">
                <a:solidFill>
                  <a:schemeClr val="tx2"/>
                </a:solidFill>
              </a:rPr>
              <a:t>We can also study CM in general models with complicated transitions between states</a:t>
            </a:r>
          </a:p>
          <a:p>
            <a:pPr marL="342900" indent="-342900">
              <a:buBlip>
                <a:blip r:embed="rId4"/>
              </a:buBlip>
            </a:pPr>
            <a:r>
              <a:rPr lang="en-US" dirty="0">
                <a:solidFill>
                  <a:schemeClr val="tx2"/>
                </a:solidFill>
              </a:rPr>
              <a:t>Three states, parameters β and 𝜅</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endParaRPr lang="en-US" dirty="0">
              <a:solidFill>
                <a:schemeClr val="tx2"/>
              </a:solidFill>
            </a:endParaRPr>
          </a:p>
          <a:p>
            <a:pPr marL="342900" indent="-342900">
              <a:buBlip>
                <a:blip r:embed="rId4"/>
              </a:buBlip>
            </a:pPr>
            <a:endParaRPr lang="en-US" dirty="0">
              <a:solidFill>
                <a:schemeClr val="tx2"/>
              </a:solidFill>
            </a:endParaRPr>
          </a:p>
        </p:txBody>
      </p:sp>
    </p:spTree>
    <p:extLst>
      <p:ext uri="{BB962C8B-B14F-4D97-AF65-F5344CB8AC3E}">
        <p14:creationId xmlns:p14="http://schemas.microsoft.com/office/powerpoint/2010/main" val="742194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objects&#10;&#10;Description automatically generated with medium confidence">
            <a:extLst>
              <a:ext uri="{FF2B5EF4-FFF2-40B4-BE49-F238E27FC236}">
                <a16:creationId xmlns:a16="http://schemas.microsoft.com/office/drawing/2014/main" id="{81968176-8B9F-75F8-96F4-63675E05D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 y="2770530"/>
            <a:ext cx="9170896" cy="3269351"/>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Numerical Results: General States</a:t>
            </a:r>
          </a:p>
        </p:txBody>
      </p:sp>
      <p:sp>
        <p:nvSpPr>
          <p:cNvPr id="34" name="TextBox 33">
            <a:extLst>
              <a:ext uri="{FF2B5EF4-FFF2-40B4-BE49-F238E27FC236}">
                <a16:creationId xmlns:a16="http://schemas.microsoft.com/office/drawing/2014/main" id="{69F1EA58-7454-BD4F-900A-0468CFB0E0E4}"/>
              </a:ext>
            </a:extLst>
          </p:cNvPr>
          <p:cNvSpPr txBox="1"/>
          <p:nvPr/>
        </p:nvSpPr>
        <p:spPr>
          <a:xfrm>
            <a:off x="651510" y="1620812"/>
            <a:ext cx="7863840" cy="6170920"/>
          </a:xfrm>
          <a:prstGeom prst="rect">
            <a:avLst/>
          </a:prstGeom>
          <a:noFill/>
        </p:spPr>
        <p:txBody>
          <a:bodyPr wrap="square" rtlCol="0">
            <a:spAutoFit/>
          </a:bodyPr>
          <a:lstStyle/>
          <a:p>
            <a:pPr>
              <a:spcBef>
                <a:spcPts val="1200"/>
              </a:spcBef>
              <a:spcAft>
                <a:spcPts val="600"/>
              </a:spcAft>
            </a:pPr>
            <a:r>
              <a:rPr lang="en-US" altLang="zh-CN" sz="2000" dirty="0">
                <a:solidFill>
                  <a:schemeClr val="tx2"/>
                </a:solidFill>
              </a:rPr>
              <a:t>Numerically we can study CM for general spaces</a:t>
            </a:r>
            <a:endParaRPr lang="en" altLang="zh-CN" sz="2000" dirty="0">
              <a:solidFill>
                <a:schemeClr val="tx2"/>
              </a:solidFill>
            </a:endParaRPr>
          </a:p>
          <a:p>
            <a:pPr marL="342900" indent="-342900">
              <a:buBlip>
                <a:blip r:embed="rId4"/>
              </a:buBlip>
            </a:pPr>
            <a:r>
              <a:rPr lang="en-US" dirty="0">
                <a:solidFill>
                  <a:schemeClr val="tx2"/>
                </a:solidFill>
              </a:rPr>
              <a:t>We can also study CM in general models with complicated transitions between states</a:t>
            </a:r>
          </a:p>
          <a:p>
            <a:pPr marL="342900" indent="-342900">
              <a:buBlip>
                <a:blip r:embed="rId4"/>
              </a:buBlip>
            </a:pPr>
            <a:r>
              <a:rPr lang="en-US" dirty="0">
                <a:solidFill>
                  <a:schemeClr val="tx2"/>
                </a:solidFill>
              </a:rPr>
              <a:t>Three states, parameters β and 𝜅</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endParaRPr lang="en-US" dirty="0">
              <a:solidFill>
                <a:schemeClr val="tx2"/>
              </a:solidFill>
            </a:endParaRPr>
          </a:p>
          <a:p>
            <a:pPr marL="342900" indent="-342900">
              <a:buBlip>
                <a:blip r:embed="rId4"/>
              </a:buBlip>
            </a:pPr>
            <a:r>
              <a:rPr lang="en-US" dirty="0">
                <a:solidFill>
                  <a:schemeClr val="tx2"/>
                </a:solidFill>
              </a:rPr>
              <a:t>Always seems to outperform BR</a:t>
            </a:r>
          </a:p>
          <a:p>
            <a:pPr marL="342900" indent="-342900">
              <a:buBlip>
                <a:blip r:embed="rId4"/>
              </a:buBlip>
            </a:pPr>
            <a:r>
              <a:rPr lang="en-US" dirty="0">
                <a:solidFill>
                  <a:schemeClr val="tx2"/>
                </a:solidFill>
              </a:rPr>
              <a:t>On average 5% improvement, even for realistic parameters</a:t>
            </a:r>
          </a:p>
          <a:p>
            <a:pPr marL="342900" indent="-342900">
              <a:buBlip>
                <a:blip r:embed="rId4"/>
              </a:buBlip>
            </a:pPr>
            <a:endParaRPr lang="en-US" dirty="0">
              <a:solidFill>
                <a:schemeClr val="tx2"/>
              </a:solidFill>
            </a:endParaRPr>
          </a:p>
          <a:p>
            <a:endParaRPr lang="en-US" dirty="0">
              <a:solidFill>
                <a:schemeClr val="tx2"/>
              </a:solidFill>
            </a:endParaRPr>
          </a:p>
          <a:p>
            <a:pPr marL="342900" indent="-342900">
              <a:buBlip>
                <a:blip r:embed="rId4"/>
              </a:buBlip>
            </a:pPr>
            <a:endParaRPr lang="en-US" dirty="0">
              <a:solidFill>
                <a:schemeClr val="tx2"/>
              </a:solidFill>
            </a:endParaRPr>
          </a:p>
        </p:txBody>
      </p:sp>
      <p:sp>
        <p:nvSpPr>
          <p:cNvPr id="5" name="Rectangle 4">
            <a:extLst>
              <a:ext uri="{FF2B5EF4-FFF2-40B4-BE49-F238E27FC236}">
                <a16:creationId xmlns:a16="http://schemas.microsoft.com/office/drawing/2014/main" id="{19985BEF-E274-ECBC-2358-2C07F42B5A53}"/>
              </a:ext>
            </a:extLst>
          </p:cNvPr>
          <p:cNvSpPr/>
          <p:nvPr/>
        </p:nvSpPr>
        <p:spPr>
          <a:xfrm>
            <a:off x="2302091" y="2948701"/>
            <a:ext cx="800338" cy="3024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323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Conclusions and Future Directions</a:t>
            </a:r>
          </a:p>
        </p:txBody>
      </p:sp>
      <p:sp>
        <p:nvSpPr>
          <p:cNvPr id="8" name="Rectangle 7"/>
          <p:cNvSpPr/>
          <p:nvPr/>
        </p:nvSpPr>
        <p:spPr>
          <a:xfrm>
            <a:off x="628651" y="1690689"/>
            <a:ext cx="8096249" cy="4247317"/>
          </a:xfrm>
          <a:prstGeom prst="rect">
            <a:avLst/>
          </a:prstGeom>
          <a:solidFill>
            <a:schemeClr val="bg1"/>
          </a:solidFill>
        </p:spPr>
        <p:txBody>
          <a:bodyPr wrap="square">
            <a:spAutoFit/>
          </a:bodyPr>
          <a:lstStyle/>
          <a:p>
            <a:pPr marL="342900" indent="-342900">
              <a:buBlip>
                <a:blip r:embed="rId2"/>
              </a:buBlip>
            </a:pPr>
            <a:r>
              <a:rPr lang="en-US" dirty="0">
                <a:solidFill>
                  <a:schemeClr val="tx2"/>
                </a:solidFill>
              </a:rPr>
              <a:t>Recommendation platforms must coordinate interactions between users and content while carefully juggling of challenges corresponding to both sides of this market. We studied this coordination, balancing the first impression effect against the platform's need to experiment with new creatives.</a:t>
            </a:r>
          </a:p>
          <a:p>
            <a:pPr marL="342900" indent="-342900">
              <a:buBlip>
                <a:blip r:embed="rId2"/>
              </a:buBlip>
            </a:pPr>
            <a:endParaRPr lang="en-US" dirty="0">
              <a:solidFill>
                <a:schemeClr val="tx2"/>
              </a:solidFill>
            </a:endParaRPr>
          </a:p>
          <a:p>
            <a:pPr marL="342900" indent="-342900">
              <a:buBlip>
                <a:blip r:embed="rId2"/>
              </a:buBlip>
            </a:pPr>
            <a:r>
              <a:rPr lang="en-US" dirty="0">
                <a:solidFill>
                  <a:schemeClr val="tx2"/>
                </a:solidFill>
              </a:rPr>
              <a:t>We give a new model and show that ignore user age can be very costly in steady state</a:t>
            </a:r>
          </a:p>
          <a:p>
            <a:pPr marL="342900" indent="-342900">
              <a:buBlip>
                <a:blip r:embed="rId2"/>
              </a:buBlip>
            </a:pPr>
            <a:endParaRPr lang="en-US" dirty="0">
              <a:solidFill>
                <a:schemeClr val="tx2"/>
              </a:solidFill>
            </a:endParaRPr>
          </a:p>
          <a:p>
            <a:pPr marL="342900" indent="-342900">
              <a:buBlip>
                <a:blip r:embed="rId2"/>
              </a:buBlip>
            </a:pPr>
            <a:r>
              <a:rPr lang="en-US" dirty="0">
                <a:solidFill>
                  <a:schemeClr val="tx2"/>
                </a:solidFill>
              </a:rPr>
              <a:t>We propose a simple algorithm, Churn Minimization, and prove that it is optimal for several realistic models, and numerically near optimal for general and exotic models.</a:t>
            </a:r>
          </a:p>
          <a:p>
            <a:pPr marL="800100" lvl="1" indent="-342900">
              <a:buBlip>
                <a:blip r:embed="rId2"/>
              </a:buBlip>
            </a:pPr>
            <a:r>
              <a:rPr lang="en-US" dirty="0">
                <a:solidFill>
                  <a:schemeClr val="tx2"/>
                </a:solidFill>
              </a:rPr>
              <a:t>In marketing, literature has proposed CM under a different name </a:t>
            </a:r>
            <a:r>
              <a:rPr lang="en-US" baseline="30000" dirty="0">
                <a:solidFill>
                  <a:schemeClr val="tx2"/>
                </a:solidFill>
              </a:rPr>
              <a:t>[3]</a:t>
            </a:r>
            <a:endParaRPr lang="en-US" dirty="0">
              <a:solidFill>
                <a:schemeClr val="tx2"/>
              </a:solidFill>
            </a:endParaRPr>
          </a:p>
          <a:p>
            <a:pPr marL="1257300" lvl="2" indent="-342900">
              <a:buBlip>
                <a:blip r:embed="rId2"/>
              </a:buBlip>
            </a:pPr>
            <a:r>
              <a:rPr lang="en-US" dirty="0">
                <a:solidFill>
                  <a:schemeClr val="tx2"/>
                </a:solidFill>
              </a:rPr>
              <a:t>First theoretical/operational validation for CM</a:t>
            </a:r>
          </a:p>
          <a:p>
            <a:endParaRPr lang="en-US" dirty="0">
              <a:solidFill>
                <a:schemeClr val="tx2"/>
              </a:solidFill>
            </a:endParaRPr>
          </a:p>
        </p:txBody>
      </p:sp>
      <p:sp>
        <p:nvSpPr>
          <p:cNvPr id="5" name="Footer Placeholder 4">
            <a:extLst>
              <a:ext uri="{FF2B5EF4-FFF2-40B4-BE49-F238E27FC236}">
                <a16:creationId xmlns:a16="http://schemas.microsoft.com/office/drawing/2014/main" id="{12A7C161-B704-CD4F-8807-868F2C6F1B3D}"/>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3" name="TextBox 2">
            <a:extLst>
              <a:ext uri="{FF2B5EF4-FFF2-40B4-BE49-F238E27FC236}">
                <a16:creationId xmlns:a16="http://schemas.microsoft.com/office/drawing/2014/main" id="{C10C5307-4B6B-3546-01C1-B217EAF48FD0}"/>
              </a:ext>
            </a:extLst>
          </p:cNvPr>
          <p:cNvSpPr txBox="1"/>
          <p:nvPr/>
        </p:nvSpPr>
        <p:spPr>
          <a:xfrm>
            <a:off x="-2233371" y="6630149"/>
            <a:ext cx="11362846" cy="246221"/>
          </a:xfrm>
          <a:prstGeom prst="rect">
            <a:avLst/>
          </a:prstGeom>
          <a:noFill/>
        </p:spPr>
        <p:txBody>
          <a:bodyPr wrap="square" rtlCol="0" anchor="b">
            <a:spAutoFit/>
          </a:bodyPr>
          <a:lstStyle/>
          <a:p>
            <a:pPr algn="r"/>
            <a:r>
              <a:rPr lang="en-US" sz="1000" i="1" dirty="0">
                <a:solidFill>
                  <a:schemeClr val="tx2"/>
                </a:solidFill>
                <a:latin typeface="Baskerville" panose="02020502070401020303" pitchFamily="18" charset="0"/>
                <a:ea typeface="Baskerville" panose="02020502070401020303" pitchFamily="18" charset="0"/>
              </a:rPr>
              <a:t>[3] Managing Churn to Maximize Profits-  </a:t>
            </a:r>
            <a:r>
              <a:rPr lang="en-US" sz="1000" i="1" dirty="0" err="1">
                <a:solidFill>
                  <a:schemeClr val="tx2"/>
                </a:solidFill>
                <a:latin typeface="Baskerville" panose="02020502070401020303" pitchFamily="18" charset="0"/>
                <a:ea typeface="Baskerville" panose="02020502070401020303" pitchFamily="18" charset="0"/>
              </a:rPr>
              <a:t>Lemmens</a:t>
            </a:r>
            <a:r>
              <a:rPr lang="en-US" sz="1000" i="1" dirty="0">
                <a:solidFill>
                  <a:schemeClr val="tx2"/>
                </a:solidFill>
                <a:latin typeface="Baskerville" panose="02020502070401020303" pitchFamily="18" charset="0"/>
                <a:ea typeface="Baskerville" panose="02020502070401020303" pitchFamily="18" charset="0"/>
              </a:rPr>
              <a:t> et al, Mkt Sci. </a:t>
            </a:r>
          </a:p>
        </p:txBody>
      </p:sp>
    </p:spTree>
    <p:extLst>
      <p:ext uri="{BB962C8B-B14F-4D97-AF65-F5344CB8AC3E}">
        <p14:creationId xmlns:p14="http://schemas.microsoft.com/office/powerpoint/2010/main" val="130197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Thank you!</a:t>
            </a:r>
          </a:p>
        </p:txBody>
      </p:sp>
      <p:sp>
        <p:nvSpPr>
          <p:cNvPr id="3" name="Text Placeholder 2"/>
          <p:cNvSpPr>
            <a:spLocks noGrp="1"/>
          </p:cNvSpPr>
          <p:nvPr>
            <p:ph type="body" idx="1"/>
          </p:nvPr>
        </p:nvSpPr>
        <p:spPr>
          <a:xfrm>
            <a:off x="623888" y="2913799"/>
            <a:ext cx="7886700" cy="1186862"/>
          </a:xfrm>
        </p:spPr>
        <p:txBody>
          <a:bodyPr>
            <a:noAutofit/>
          </a:bodyPr>
          <a:lstStyle/>
          <a:p>
            <a:pPr marL="342900" indent="-342900">
              <a:buBlip>
                <a:blip r:embed="rId2"/>
              </a:buBlip>
            </a:pPr>
            <a:r>
              <a:rPr lang="en-US" sz="1600" dirty="0">
                <a:solidFill>
                  <a:schemeClr val="tx2"/>
                </a:solidFill>
              </a:rPr>
              <a:t>Full paper available upon request. More at </a:t>
            </a:r>
            <a:r>
              <a:rPr lang="en-US" sz="1600" dirty="0">
                <a:solidFill>
                  <a:schemeClr val="tx2"/>
                </a:solidFill>
                <a:hlinkClick r:id="rId3"/>
              </a:rPr>
              <a:t>https://mhamilton-pitt.github.io/</a:t>
            </a:r>
            <a:endParaRPr lang="en-US" sz="1600" dirty="0">
              <a:solidFill>
                <a:schemeClr val="tx2"/>
              </a:solidFill>
            </a:endParaRPr>
          </a:p>
          <a:p>
            <a:pPr marL="342900" indent="-342900">
              <a:buBlip>
                <a:blip r:embed="rId2"/>
              </a:buBlip>
            </a:pPr>
            <a:r>
              <a:rPr lang="en-US" sz="1600" dirty="0">
                <a:solidFill>
                  <a:schemeClr val="tx2"/>
                </a:solidFill>
              </a:rPr>
              <a:t>Comments, questions, and suggestions are welcome!</a:t>
            </a:r>
          </a:p>
          <a:p>
            <a:pPr marL="342900" indent="-342900">
              <a:buBlip>
                <a:blip r:embed="rId2"/>
              </a:buBlip>
            </a:pPr>
            <a:r>
              <a:rPr lang="en-US" sz="1600" dirty="0">
                <a:solidFill>
                  <a:schemeClr val="tx2"/>
                </a:solidFill>
              </a:rPr>
              <a:t>Contact: </a:t>
            </a:r>
            <a:r>
              <a:rPr lang="en-US" sz="1600" dirty="0">
                <a:solidFill>
                  <a:schemeClr val="tx2"/>
                </a:solidFill>
                <a:hlinkClick r:id="rId4"/>
              </a:rPr>
              <a:t>mhamilton@katz.pitt.edu</a:t>
            </a:r>
            <a:r>
              <a:rPr lang="en-US" sz="1600" dirty="0">
                <a:solidFill>
                  <a:schemeClr val="tx2"/>
                </a:solidFill>
              </a:rPr>
              <a:t>, </a:t>
            </a:r>
            <a:r>
              <a:rPr lang="en-US" sz="1600" dirty="0">
                <a:solidFill>
                  <a:schemeClr val="tx2"/>
                </a:solidFill>
                <a:hlinkClick r:id="rId5"/>
              </a:rPr>
              <a:t>rs3566@columbia.edu</a:t>
            </a:r>
            <a:endParaRPr lang="en-US" sz="1600" dirty="0">
              <a:solidFill>
                <a:schemeClr val="tx2"/>
              </a:solidFill>
            </a:endParaRPr>
          </a:p>
        </p:txBody>
      </p:sp>
      <p:sp>
        <p:nvSpPr>
          <p:cNvPr id="8" name="Footer Placeholder 4"/>
          <p:cNvSpPr>
            <a:spLocks noGrp="1"/>
          </p:cNvSpPr>
          <p:nvPr>
            <p:ph type="ftr" sz="quarter" idx="11"/>
          </p:nvPr>
        </p:nvSpPr>
        <p:spPr/>
        <p:txBody>
          <a:bodyPr/>
          <a:lstStyle/>
          <a:p>
            <a:r>
              <a:rPr lang="en-US"/>
              <a:t>CwE - Pitt IE Seminar</a:t>
            </a:r>
            <a:endParaRPr lang="en-US" dirty="0"/>
          </a:p>
        </p:txBody>
      </p:sp>
    </p:spTree>
    <p:extLst>
      <p:ext uri="{BB962C8B-B14F-4D97-AF65-F5344CB8AC3E}">
        <p14:creationId xmlns:p14="http://schemas.microsoft.com/office/powerpoint/2010/main" val="25355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Content Recommendation</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7" name="TextBox 6">
            <a:extLst>
              <a:ext uri="{FF2B5EF4-FFF2-40B4-BE49-F238E27FC236}">
                <a16:creationId xmlns:a16="http://schemas.microsoft.com/office/drawing/2014/main" id="{48734B91-E3A7-854C-9AD5-24CE51BC2B9E}"/>
              </a:ext>
            </a:extLst>
          </p:cNvPr>
          <p:cNvSpPr txBox="1"/>
          <p:nvPr/>
        </p:nvSpPr>
        <p:spPr>
          <a:xfrm>
            <a:off x="651510" y="1620812"/>
            <a:ext cx="7863840" cy="5401479"/>
          </a:xfrm>
          <a:prstGeom prst="rect">
            <a:avLst/>
          </a:prstGeom>
          <a:noFill/>
        </p:spPr>
        <p:txBody>
          <a:bodyPr wrap="square" rtlCol="0">
            <a:spAutoFit/>
          </a:bodyPr>
          <a:lstStyle/>
          <a:p>
            <a:pPr>
              <a:spcBef>
                <a:spcPts val="1200"/>
              </a:spcBef>
              <a:spcAft>
                <a:spcPts val="600"/>
              </a:spcAft>
            </a:pPr>
            <a:r>
              <a:rPr lang="en-US" altLang="zh-CN" dirty="0">
                <a:solidFill>
                  <a:schemeClr val="tx2"/>
                </a:solidFill>
              </a:rPr>
              <a:t>We study the</a:t>
            </a:r>
            <a:r>
              <a:rPr lang="zh-CN" altLang="en-US" dirty="0">
                <a:solidFill>
                  <a:schemeClr val="tx2"/>
                </a:solidFill>
              </a:rPr>
              <a:t> </a:t>
            </a:r>
            <a:r>
              <a:rPr lang="en-US" altLang="zh-CN" b="1" dirty="0">
                <a:solidFill>
                  <a:schemeClr val="accent6">
                    <a:lumMod val="75000"/>
                  </a:schemeClr>
                </a:solidFill>
              </a:rPr>
              <a:t>platform recommendation problem</a:t>
            </a:r>
            <a:r>
              <a:rPr lang="en" altLang="zh-CN" dirty="0">
                <a:solidFill>
                  <a:schemeClr val="tx2"/>
                </a:solidFill>
              </a:rPr>
              <a:t>, </a:t>
            </a:r>
            <a:r>
              <a:rPr lang="en-US" altLang="zh-CN" dirty="0">
                <a:solidFill>
                  <a:schemeClr val="tx2"/>
                </a:solidFill>
              </a:rPr>
              <a:t>in which the platform decides how to recommend </a:t>
            </a:r>
            <a:r>
              <a:rPr lang="en-US" altLang="zh-CN" b="1" i="1" dirty="0"/>
              <a:t>new</a:t>
            </a:r>
            <a:r>
              <a:rPr lang="en-US" altLang="zh-CN" dirty="0">
                <a:solidFill>
                  <a:schemeClr val="tx2"/>
                </a:solidFill>
              </a:rPr>
              <a:t> </a:t>
            </a:r>
            <a:r>
              <a:rPr lang="en-US" altLang="zh-CN" b="1" i="1" dirty="0"/>
              <a:t>content</a:t>
            </a:r>
            <a:r>
              <a:rPr lang="en-US" altLang="zh-CN" dirty="0">
                <a:solidFill>
                  <a:schemeClr val="tx2"/>
                </a:solidFill>
              </a:rPr>
              <a:t> to users.</a:t>
            </a:r>
            <a:endParaRPr lang="en" altLang="zh-CN" dirty="0">
              <a:solidFill>
                <a:schemeClr val="tx2"/>
              </a:solidFill>
            </a:endParaRPr>
          </a:p>
          <a:p>
            <a:pPr marL="342900" indent="-342900">
              <a:spcAft>
                <a:spcPts val="600"/>
              </a:spcAft>
              <a:buBlip>
                <a:blip r:embed="rId3"/>
              </a:buBlip>
            </a:pPr>
            <a:r>
              <a:rPr lang="en-US" b="1" dirty="0">
                <a:solidFill>
                  <a:schemeClr val="accent6">
                    <a:lumMod val="75000"/>
                  </a:schemeClr>
                </a:solidFill>
              </a:rPr>
              <a:t>Goal</a:t>
            </a:r>
            <a:r>
              <a:rPr lang="en-US" dirty="0">
                <a:solidFill>
                  <a:schemeClr val="tx2"/>
                </a:solidFill>
              </a:rPr>
              <a:t>: Attract and retain users while disseminating new content. </a:t>
            </a:r>
          </a:p>
          <a:p>
            <a:pPr marL="800100" lvl="1" indent="-342900">
              <a:spcAft>
                <a:spcPts val="600"/>
              </a:spcAft>
              <a:buBlip>
                <a:blip r:embed="rId3"/>
              </a:buBlip>
            </a:pPr>
            <a:r>
              <a:rPr lang="en-US" dirty="0">
                <a:solidFill>
                  <a:schemeClr val="tx2"/>
                </a:solidFill>
              </a:rPr>
              <a:t>Problem at NetEase, YouTube, Spotify, Netflix, etc.</a:t>
            </a:r>
          </a:p>
          <a:p>
            <a:pPr marL="342900" indent="-342900">
              <a:spcAft>
                <a:spcPts val="600"/>
              </a:spcAft>
              <a:buBlip>
                <a:blip r:embed="rId3"/>
              </a:buBlip>
            </a:pPr>
            <a:r>
              <a:rPr lang="en-US" dirty="0">
                <a:solidFill>
                  <a:schemeClr val="tx2"/>
                </a:solidFill>
              </a:rPr>
              <a:t>We focus on two complications of this problem related to the cards, user behavior, and the platform.</a:t>
            </a:r>
          </a:p>
          <a:p>
            <a:pPr marL="800100" lvl="1" indent="-342900">
              <a:spcAft>
                <a:spcPts val="600"/>
              </a:spcAft>
              <a:buFont typeface="+mj-lt"/>
              <a:buAutoNum type="arabicPeriod"/>
            </a:pPr>
            <a:r>
              <a:rPr lang="en-US" dirty="0">
                <a:solidFill>
                  <a:schemeClr val="tx2"/>
                </a:solidFill>
              </a:rPr>
              <a:t>Learn new cards CTR’s via experimentation.</a:t>
            </a:r>
          </a:p>
          <a:p>
            <a:pPr marL="800100" lvl="1" indent="-342900">
              <a:spcAft>
                <a:spcPts val="600"/>
              </a:spcAft>
              <a:buFont typeface="+mj-lt"/>
              <a:buAutoNum type="arabicPeriod"/>
            </a:pPr>
            <a:r>
              <a:rPr lang="en-US" dirty="0">
                <a:solidFill>
                  <a:schemeClr val="tx2"/>
                </a:solidFill>
              </a:rPr>
              <a:t> </a:t>
            </a:r>
            <a:r>
              <a:rPr lang="en-US" b="1" i="1" dirty="0"/>
              <a:t>First Impression Effect</a:t>
            </a:r>
            <a:r>
              <a:rPr lang="en-US" dirty="0">
                <a:solidFill>
                  <a:schemeClr val="tx2"/>
                </a:solidFill>
              </a:rPr>
              <a:t>, new users are more likely to </a:t>
            </a:r>
            <a:r>
              <a:rPr lang="en-US" b="1" i="1" dirty="0">
                <a:solidFill>
                  <a:schemeClr val="tx2"/>
                </a:solidFill>
              </a:rPr>
              <a:t>c</a:t>
            </a:r>
            <a:r>
              <a:rPr lang="en-US" b="1" i="1" dirty="0"/>
              <a:t>hurn</a:t>
            </a:r>
            <a:r>
              <a:rPr lang="en-US" b="1" dirty="0"/>
              <a:t> </a:t>
            </a:r>
            <a:r>
              <a:rPr lang="en-US" dirty="0">
                <a:solidFill>
                  <a:schemeClr val="tx2"/>
                </a:solidFill>
              </a:rPr>
              <a:t>(leave the system) as the result of a one bad experience than regular users.</a:t>
            </a:r>
            <a:endParaRPr lang="en-US" dirty="0"/>
          </a:p>
          <a:p>
            <a:pPr marL="342900" indent="-342900">
              <a:spcAft>
                <a:spcPts val="600"/>
              </a:spcAft>
              <a:buBlip>
                <a:blip r:embed="rId3"/>
              </a:buBlip>
            </a:pPr>
            <a:r>
              <a:rPr lang="en-US" dirty="0">
                <a:solidFill>
                  <a:schemeClr val="tx2"/>
                </a:solidFill>
              </a:rPr>
              <a:t>How can the platform maximize user engagement (clicks), while </a:t>
            </a:r>
            <a:r>
              <a:rPr lang="en-US" i="1" dirty="0"/>
              <a:t>experimenting</a:t>
            </a:r>
            <a:r>
              <a:rPr lang="en-US" dirty="0">
                <a:solidFill>
                  <a:schemeClr val="tx2"/>
                </a:solidFill>
              </a:rPr>
              <a:t> to learn the CTR of new cards against the </a:t>
            </a:r>
            <a:r>
              <a:rPr lang="en-US" i="1" dirty="0"/>
              <a:t>heterogeneous</a:t>
            </a:r>
            <a:r>
              <a:rPr lang="en-US" dirty="0">
                <a:solidFill>
                  <a:schemeClr val="tx2"/>
                </a:solidFill>
              </a:rPr>
              <a:t> churn behavior of users?</a:t>
            </a:r>
          </a:p>
          <a:p>
            <a:pPr marL="342900" indent="-342900">
              <a:buBlip>
                <a:blip r:embed="rId3"/>
              </a:buBlip>
            </a:pPr>
            <a:endParaRPr lang="en-US" sz="2000" dirty="0">
              <a:solidFill>
                <a:schemeClr val="tx2"/>
              </a:solidFill>
            </a:endParaRPr>
          </a:p>
          <a:p>
            <a:pPr marL="342900" indent="-342900">
              <a:buBlip>
                <a:blip r:embed="rId3"/>
              </a:buBlip>
            </a:pPr>
            <a:endParaRPr lang="en-US" sz="2000" dirty="0"/>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endParaRPr lang="en-US" dirty="0">
              <a:solidFill>
                <a:schemeClr val="tx2"/>
              </a:solidFill>
            </a:endParaRPr>
          </a:p>
        </p:txBody>
      </p:sp>
    </p:spTree>
    <p:extLst>
      <p:ext uri="{BB962C8B-B14F-4D97-AF65-F5344CB8AC3E}">
        <p14:creationId xmlns:p14="http://schemas.microsoft.com/office/powerpoint/2010/main" val="133359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04392E4C-DB48-4699-ABE4-642F861064EC}"/>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Contributions</a:t>
            </a:r>
          </a:p>
        </p:txBody>
      </p:sp>
      <p:sp>
        <p:nvSpPr>
          <p:cNvPr id="61" name="Rectangle 60"/>
          <p:cNvSpPr/>
          <p:nvPr/>
        </p:nvSpPr>
        <p:spPr>
          <a:xfrm>
            <a:off x="628650" y="1690689"/>
            <a:ext cx="8016586" cy="4878259"/>
          </a:xfrm>
          <a:prstGeom prst="rect">
            <a:avLst/>
          </a:prstGeom>
        </p:spPr>
        <p:txBody>
          <a:bodyPr wrap="square">
            <a:spAutoFit/>
          </a:bodyPr>
          <a:lstStyle/>
          <a:p>
            <a:pPr>
              <a:spcAft>
                <a:spcPts val="600"/>
              </a:spcAft>
            </a:pPr>
            <a:r>
              <a:rPr lang="en-US" b="1" i="1" dirty="0"/>
              <a:t>Data: </a:t>
            </a:r>
            <a:r>
              <a:rPr lang="en-US" i="1" dirty="0"/>
              <a:t>We explore the NetEase Music dataset and find:</a:t>
            </a:r>
            <a:endParaRPr lang="en-US" altLang="zh-CN" i="1" dirty="0"/>
          </a:p>
          <a:p>
            <a:pPr marL="342900" indent="-342900">
              <a:buFont typeface="+mj-lt"/>
              <a:buAutoNum type="arabicPeriod"/>
            </a:pPr>
            <a:r>
              <a:rPr lang="en-US" dirty="0">
                <a:solidFill>
                  <a:schemeClr val="tx2"/>
                </a:solidFill>
              </a:rPr>
              <a:t>Cards have varied CTRs.</a:t>
            </a:r>
          </a:p>
          <a:p>
            <a:pPr marL="342900" indent="-342900">
              <a:buFont typeface="+mj-lt"/>
              <a:buAutoNum type="arabicPeriod"/>
            </a:pPr>
            <a:r>
              <a:rPr lang="en-US" dirty="0">
                <a:solidFill>
                  <a:schemeClr val="tx2"/>
                </a:solidFill>
              </a:rPr>
              <a:t>There’s evidence of a significant first impression effect.</a:t>
            </a:r>
          </a:p>
          <a:p>
            <a:pPr marL="342900" indent="-342900">
              <a:buFont typeface="+mj-lt"/>
              <a:buAutoNum type="arabicPeriod"/>
            </a:pPr>
            <a:r>
              <a:rPr lang="en-US" dirty="0">
                <a:solidFill>
                  <a:schemeClr val="tx2"/>
                </a:solidFill>
              </a:rPr>
              <a:t>The platform experimentation is likely user-age agnostic.</a:t>
            </a:r>
          </a:p>
          <a:p>
            <a:endParaRPr lang="en-US" dirty="0">
              <a:solidFill>
                <a:schemeClr val="tx2"/>
              </a:solidFill>
            </a:endParaRPr>
          </a:p>
          <a:p>
            <a:r>
              <a:rPr lang="en-US" altLang="zh-CN" b="1" i="1" dirty="0"/>
              <a:t>Model: </a:t>
            </a:r>
            <a:r>
              <a:rPr lang="en-US" altLang="zh-CN" i="1" dirty="0"/>
              <a:t>We propose a fluid MDP model inspired by data insights</a:t>
            </a:r>
            <a:endParaRPr lang="en-US" altLang="zh-CN" b="1" i="1" dirty="0"/>
          </a:p>
          <a:p>
            <a:pPr marL="342900" indent="-342900">
              <a:buBlip>
                <a:blip r:embed="rId3"/>
              </a:buBlip>
            </a:pPr>
            <a:r>
              <a:rPr lang="en-US" dirty="0">
                <a:solidFill>
                  <a:schemeClr val="tx2"/>
                </a:solidFill>
              </a:rPr>
              <a:t>Model captures first impression effect, lets us study policies</a:t>
            </a:r>
          </a:p>
          <a:p>
            <a:pPr marL="342900" indent="-342900">
              <a:buBlip>
                <a:blip r:embed="rId3"/>
              </a:buBlip>
            </a:pPr>
            <a:r>
              <a:rPr lang="en-US" dirty="0">
                <a:solidFill>
                  <a:schemeClr val="tx2"/>
                </a:solidFill>
              </a:rPr>
              <a:t>Analyze two special cases: Binary and Funnel state spaces</a:t>
            </a:r>
          </a:p>
          <a:p>
            <a:pPr marL="342900" indent="-342900">
              <a:buBlip>
                <a:blip r:embed="rId3"/>
              </a:buBlip>
            </a:pPr>
            <a:r>
              <a:rPr lang="en-US" dirty="0">
                <a:solidFill>
                  <a:schemeClr val="tx2"/>
                </a:solidFill>
              </a:rPr>
              <a:t>We show that state blind policies yield arbitrarily poor performance</a:t>
            </a:r>
          </a:p>
          <a:p>
            <a:pPr marL="342900" indent="-342900">
              <a:buBlip>
                <a:blip r:embed="rId3"/>
              </a:buBlip>
            </a:pPr>
            <a:endParaRPr lang="en-US" dirty="0">
              <a:solidFill>
                <a:schemeClr val="tx2"/>
              </a:solidFill>
            </a:endParaRPr>
          </a:p>
          <a:p>
            <a:r>
              <a:rPr lang="en-US" altLang="zh-CN" b="1" i="1" dirty="0"/>
              <a:t>Theory: </a:t>
            </a:r>
            <a:r>
              <a:rPr lang="en-US" altLang="zh-CN" i="1" dirty="0"/>
              <a:t>We study a simple greedy algorithm termed </a:t>
            </a:r>
            <a:r>
              <a:rPr lang="en-US" altLang="zh-CN" b="1" i="1" dirty="0">
                <a:solidFill>
                  <a:schemeClr val="accent6">
                    <a:lumMod val="50000"/>
                  </a:schemeClr>
                </a:solidFill>
              </a:rPr>
              <a:t>Churn Minimization (CM)</a:t>
            </a:r>
          </a:p>
          <a:p>
            <a:pPr marL="342900" indent="-342900">
              <a:buBlip>
                <a:blip r:embed="rId3"/>
              </a:buBlip>
            </a:pPr>
            <a:r>
              <a:rPr lang="en-US" dirty="0">
                <a:solidFill>
                  <a:schemeClr val="tx2"/>
                </a:solidFill>
              </a:rPr>
              <a:t>We find CM is optimal for NetEase style problems</a:t>
            </a:r>
          </a:p>
          <a:p>
            <a:pPr marL="342900" indent="-342900">
              <a:buBlip>
                <a:blip r:embed="rId3"/>
              </a:buBlip>
            </a:pPr>
            <a:r>
              <a:rPr lang="en-US" dirty="0">
                <a:solidFill>
                  <a:schemeClr val="tx2"/>
                </a:solidFill>
              </a:rPr>
              <a:t>We find CM is near-optimal for more complicated recommendation problems involving momentum etc.</a:t>
            </a:r>
          </a:p>
          <a:p>
            <a:pPr marL="342900" indent="-342900">
              <a:buBlip>
                <a:blip r:embed="rId3"/>
              </a:buBlip>
            </a:pPr>
            <a:r>
              <a:rPr lang="en-US" dirty="0">
                <a:solidFill>
                  <a:schemeClr val="tx2"/>
                </a:solidFill>
              </a:rPr>
              <a:t>Settle a debate in marketing (?)</a:t>
            </a:r>
          </a:p>
          <a:p>
            <a:pPr marL="342900" indent="-342900">
              <a:buBlip>
                <a:blip r:embed="rId3"/>
              </a:buBlip>
            </a:pPr>
            <a:endParaRPr lang="en-US" dirty="0">
              <a:solidFill>
                <a:schemeClr val="tx2"/>
              </a:solidFill>
            </a:endParaRPr>
          </a:p>
          <a:p>
            <a:endParaRPr lang="en-US" dirty="0">
              <a:solidFill>
                <a:schemeClr val="tx2"/>
              </a:solidFill>
            </a:endParaRPr>
          </a:p>
        </p:txBody>
      </p:sp>
      <p:sp>
        <p:nvSpPr>
          <p:cNvPr id="5" name="Footer Placeholder 2">
            <a:extLst>
              <a:ext uri="{FF2B5EF4-FFF2-40B4-BE49-F238E27FC236}">
                <a16:creationId xmlns:a16="http://schemas.microsoft.com/office/drawing/2014/main" id="{59644F5B-33BD-814F-9DD5-755110C98560}"/>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Tree>
    <p:extLst>
      <p:ext uri="{BB962C8B-B14F-4D97-AF65-F5344CB8AC3E}">
        <p14:creationId xmlns:p14="http://schemas.microsoft.com/office/powerpoint/2010/main" val="2167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AAD8AE6A-1DAE-C545-8A15-029FD3ADE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658" y="3729646"/>
            <a:ext cx="4078342" cy="2838580"/>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NetEase Cloud Music Dataset</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17" name="TextBox 16">
            <a:extLst>
              <a:ext uri="{FF2B5EF4-FFF2-40B4-BE49-F238E27FC236}">
                <a16:creationId xmlns:a16="http://schemas.microsoft.com/office/drawing/2014/main" id="{BC4A947F-DD1E-1642-85A1-FDA0D652E77B}"/>
              </a:ext>
            </a:extLst>
          </p:cNvPr>
          <p:cNvSpPr txBox="1"/>
          <p:nvPr/>
        </p:nvSpPr>
        <p:spPr>
          <a:xfrm>
            <a:off x="675070" y="1617633"/>
            <a:ext cx="7840280" cy="2600712"/>
          </a:xfrm>
          <a:prstGeom prst="rect">
            <a:avLst/>
          </a:prstGeom>
          <a:noFill/>
        </p:spPr>
        <p:txBody>
          <a:bodyPr wrap="square" rtlCol="0">
            <a:spAutoFit/>
          </a:bodyPr>
          <a:lstStyle/>
          <a:p>
            <a:pPr>
              <a:spcAft>
                <a:spcPts val="600"/>
              </a:spcAft>
            </a:pPr>
            <a:r>
              <a:rPr lang="en-US" altLang="zh-CN" sz="2000" dirty="0">
                <a:solidFill>
                  <a:schemeClr val="tx2"/>
                </a:solidFill>
              </a:rPr>
              <a:t>To motivate our study, we have </a:t>
            </a:r>
            <a:r>
              <a:rPr lang="en-US" altLang="zh-CN" sz="2000" i="1" dirty="0">
                <a:solidFill>
                  <a:schemeClr val="tx2"/>
                </a:solidFill>
              </a:rPr>
              <a:t>observational data </a:t>
            </a:r>
            <a:r>
              <a:rPr lang="en-US" altLang="zh-CN" sz="2000" dirty="0">
                <a:solidFill>
                  <a:schemeClr val="tx2"/>
                </a:solidFill>
              </a:rPr>
              <a:t>from NetEase</a:t>
            </a:r>
            <a:endParaRPr lang="en-US" altLang="zh-CN" sz="2000" i="1" dirty="0">
              <a:solidFill>
                <a:schemeClr val="tx2"/>
              </a:solidFill>
            </a:endParaRPr>
          </a:p>
          <a:p>
            <a:pPr marL="342900" indent="-342900">
              <a:spcAft>
                <a:spcPts val="600"/>
              </a:spcAft>
              <a:buBlip>
                <a:blip r:embed="rId4"/>
              </a:buBlip>
            </a:pPr>
            <a:r>
              <a:rPr lang="en-US" dirty="0">
                <a:solidFill>
                  <a:schemeClr val="tx2"/>
                </a:solidFill>
              </a:rPr>
              <a:t>“NetEase Cloud Music is a free music streaming service developed and owned by NetEase, Inc. It was first launched on April 23, 2013, and then became immensely popular in China.”</a:t>
            </a:r>
            <a:r>
              <a:rPr lang="en-US" baseline="30000" dirty="0">
                <a:solidFill>
                  <a:schemeClr val="tx2"/>
                </a:solidFill>
              </a:rPr>
              <a:t>[1]</a:t>
            </a:r>
            <a:endParaRPr lang="en-US" sz="2000" baseline="30000" dirty="0">
              <a:solidFill>
                <a:schemeClr val="tx2"/>
              </a:solidFill>
            </a:endParaRPr>
          </a:p>
          <a:p>
            <a:pPr marL="342900" indent="-342900">
              <a:spcAft>
                <a:spcPts val="600"/>
              </a:spcAft>
              <a:buBlip>
                <a:blip r:embed="rId4"/>
              </a:buBlip>
            </a:pPr>
            <a:r>
              <a:rPr lang="en-US" dirty="0">
                <a:solidFill>
                  <a:schemeClr val="tx2"/>
                </a:solidFill>
              </a:rPr>
              <a:t>“The data contains more than 57 million impressions/displays of music content cards recommended to a random sample of 2,085,533 users from November 1st, 2019 to November 30th, 2019.”</a:t>
            </a:r>
            <a:r>
              <a:rPr lang="en-US" baseline="30000" dirty="0">
                <a:solidFill>
                  <a:schemeClr val="tx2"/>
                </a:solidFill>
              </a:rPr>
              <a:t>[1]</a:t>
            </a:r>
            <a:endParaRPr lang="en-US" sz="2000" baseline="30000" dirty="0">
              <a:solidFill>
                <a:schemeClr val="tx2"/>
              </a:solidFill>
            </a:endParaRPr>
          </a:p>
          <a:p>
            <a:endParaRPr lang="en-US" sz="2000" dirty="0">
              <a:solidFill>
                <a:schemeClr val="tx2"/>
              </a:solidFill>
            </a:endParaRPr>
          </a:p>
        </p:txBody>
      </p:sp>
      <p:pic>
        <p:nvPicPr>
          <p:cNvPr id="6" name="Picture 5" descr="Table&#10;&#10;Description automatically generated">
            <a:extLst>
              <a:ext uri="{FF2B5EF4-FFF2-40B4-BE49-F238E27FC236}">
                <a16:creationId xmlns:a16="http://schemas.microsoft.com/office/drawing/2014/main" id="{3E6208EF-11B5-CD45-8DC2-DA14860A5A4D}"/>
              </a:ext>
            </a:extLst>
          </p:cNvPr>
          <p:cNvPicPr>
            <a:picLocks noChangeAspect="1"/>
          </p:cNvPicPr>
          <p:nvPr/>
        </p:nvPicPr>
        <p:blipFill rotWithShape="1">
          <a:blip r:embed="rId5">
            <a:extLst>
              <a:ext uri="{28A0092B-C50C-407E-A947-70E740481C1C}">
                <a14:useLocalDpi xmlns:a14="http://schemas.microsoft.com/office/drawing/2010/main" val="0"/>
              </a:ext>
            </a:extLst>
          </a:blip>
          <a:srcRect l="56861" t="21325"/>
          <a:stretch/>
        </p:blipFill>
        <p:spPr>
          <a:xfrm>
            <a:off x="898056" y="4107128"/>
            <a:ext cx="3944617" cy="1793940"/>
          </a:xfrm>
          <a:prstGeom prst="rect">
            <a:avLst/>
          </a:prstGeom>
        </p:spPr>
      </p:pic>
      <p:sp>
        <p:nvSpPr>
          <p:cNvPr id="7" name="TextBox 6">
            <a:extLst>
              <a:ext uri="{FF2B5EF4-FFF2-40B4-BE49-F238E27FC236}">
                <a16:creationId xmlns:a16="http://schemas.microsoft.com/office/drawing/2014/main" id="{E2493E99-7C0F-4B8F-9440-8C0A0F6B4400}"/>
              </a:ext>
            </a:extLst>
          </p:cNvPr>
          <p:cNvSpPr txBox="1"/>
          <p:nvPr/>
        </p:nvSpPr>
        <p:spPr>
          <a:xfrm>
            <a:off x="-2136289" y="6628379"/>
            <a:ext cx="11362846" cy="246221"/>
          </a:xfrm>
          <a:prstGeom prst="rect">
            <a:avLst/>
          </a:prstGeom>
          <a:noFill/>
        </p:spPr>
        <p:txBody>
          <a:bodyPr wrap="square" rtlCol="0" anchor="b">
            <a:spAutoFit/>
          </a:bodyPr>
          <a:lstStyle/>
          <a:p>
            <a:pPr algn="r"/>
            <a:r>
              <a:rPr lang="en-US" sz="1000" i="1" dirty="0">
                <a:solidFill>
                  <a:schemeClr val="tx2"/>
                </a:solidFill>
                <a:latin typeface="Baskerville" panose="02020502070401020303" pitchFamily="18" charset="0"/>
                <a:ea typeface="Baskerville" panose="02020502070401020303" pitchFamily="18" charset="0"/>
              </a:rPr>
              <a:t>[1] NetEase Cloud Music Data -  Zhang et al, MSOM. </a:t>
            </a:r>
          </a:p>
        </p:txBody>
      </p:sp>
    </p:spTree>
    <p:extLst>
      <p:ext uri="{BB962C8B-B14F-4D97-AF65-F5344CB8AC3E}">
        <p14:creationId xmlns:p14="http://schemas.microsoft.com/office/powerpoint/2010/main" val="53580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8C33C969-AAFB-1849-BFCB-DEFA9687F8E9}"/>
              </a:ext>
            </a:extLst>
          </p:cNvPr>
          <p:cNvPicPr>
            <a:picLocks noChangeAspect="1"/>
          </p:cNvPicPr>
          <p:nvPr/>
        </p:nvPicPr>
        <p:blipFill rotWithShape="1">
          <a:blip r:embed="rId3">
            <a:extLst>
              <a:ext uri="{28A0092B-C50C-407E-A947-70E740481C1C}">
                <a14:useLocalDpi xmlns:a14="http://schemas.microsoft.com/office/drawing/2010/main" val="0"/>
              </a:ext>
            </a:extLst>
          </a:blip>
          <a:srcRect r="48919" b="50000"/>
          <a:stretch/>
        </p:blipFill>
        <p:spPr>
          <a:xfrm>
            <a:off x="1284838" y="3231723"/>
            <a:ext cx="3287161" cy="3217607"/>
          </a:xfrm>
          <a:prstGeom prst="rect">
            <a:avLst/>
          </a:prstGeom>
        </p:spPr>
      </p:pic>
      <p:pic>
        <p:nvPicPr>
          <p:cNvPr id="15" name="Picture 14" descr="Chart, histogram&#10;&#10;Description automatically generated">
            <a:extLst>
              <a:ext uri="{FF2B5EF4-FFF2-40B4-BE49-F238E27FC236}">
                <a16:creationId xmlns:a16="http://schemas.microsoft.com/office/drawing/2014/main" id="{7FF2E8E5-284E-2E40-B598-F492989320A9}"/>
              </a:ext>
            </a:extLst>
          </p:cNvPr>
          <p:cNvPicPr>
            <a:picLocks noChangeAspect="1"/>
          </p:cNvPicPr>
          <p:nvPr/>
        </p:nvPicPr>
        <p:blipFill rotWithShape="1">
          <a:blip r:embed="rId3">
            <a:extLst>
              <a:ext uri="{28A0092B-C50C-407E-A947-70E740481C1C}">
                <a14:useLocalDpi xmlns:a14="http://schemas.microsoft.com/office/drawing/2010/main" val="0"/>
              </a:ext>
            </a:extLst>
          </a:blip>
          <a:srcRect l="48919" b="50000"/>
          <a:stretch/>
        </p:blipFill>
        <p:spPr>
          <a:xfrm>
            <a:off x="4874202" y="3242609"/>
            <a:ext cx="3287161" cy="3217607"/>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Heterogenous Content</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17" name="TextBox 16">
            <a:extLst>
              <a:ext uri="{FF2B5EF4-FFF2-40B4-BE49-F238E27FC236}">
                <a16:creationId xmlns:a16="http://schemas.microsoft.com/office/drawing/2014/main" id="{BC4A947F-DD1E-1642-85A1-FDA0D652E77B}"/>
              </a:ext>
            </a:extLst>
          </p:cNvPr>
          <p:cNvSpPr txBox="1"/>
          <p:nvPr/>
        </p:nvSpPr>
        <p:spPr>
          <a:xfrm>
            <a:off x="628650" y="1778803"/>
            <a:ext cx="7840280" cy="1384995"/>
          </a:xfrm>
          <a:prstGeom prst="rect">
            <a:avLst/>
          </a:prstGeom>
          <a:noFill/>
        </p:spPr>
        <p:txBody>
          <a:bodyPr wrap="square" rtlCol="0">
            <a:spAutoFit/>
          </a:bodyPr>
          <a:lstStyle/>
          <a:p>
            <a:pPr>
              <a:spcAft>
                <a:spcPts val="600"/>
              </a:spcAft>
            </a:pPr>
            <a:r>
              <a:rPr lang="en-US" altLang="zh-CN" dirty="0">
                <a:solidFill>
                  <a:schemeClr val="tx2"/>
                </a:solidFill>
              </a:rPr>
              <a:t>New cards require substantial exploration before stabilizing at their CTR</a:t>
            </a:r>
          </a:p>
          <a:p>
            <a:pPr marL="342900" indent="-342900">
              <a:spcAft>
                <a:spcPts val="600"/>
              </a:spcAft>
              <a:buBlip>
                <a:blip r:embed="rId4"/>
              </a:buBlip>
            </a:pPr>
            <a:r>
              <a:rPr lang="en-US" dirty="0">
                <a:solidFill>
                  <a:schemeClr val="tx2"/>
                </a:solidFill>
              </a:rPr>
              <a:t>We internalize unobserved platform matching algorithms, user preference heterogeneity, etc., all into an inherent CTR.</a:t>
            </a:r>
          </a:p>
          <a:p>
            <a:endParaRPr lang="en-US" sz="2000" dirty="0">
              <a:solidFill>
                <a:schemeClr val="tx2"/>
              </a:solidFill>
            </a:endParaRPr>
          </a:p>
        </p:txBody>
      </p:sp>
    </p:spTree>
    <p:extLst>
      <p:ext uri="{BB962C8B-B14F-4D97-AF65-F5344CB8AC3E}">
        <p14:creationId xmlns:p14="http://schemas.microsoft.com/office/powerpoint/2010/main" val="349156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histogram&#10;&#10;Description automatically generated">
            <a:extLst>
              <a:ext uri="{FF2B5EF4-FFF2-40B4-BE49-F238E27FC236}">
                <a16:creationId xmlns:a16="http://schemas.microsoft.com/office/drawing/2014/main" id="{32B12563-6DC0-6E4B-830C-647A68BC1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868" y="3165466"/>
            <a:ext cx="2620695" cy="2620695"/>
          </a:xfrm>
          <a:prstGeom prst="rect">
            <a:avLst/>
          </a:prstGeom>
        </p:spPr>
      </p:pic>
      <p:pic>
        <p:nvPicPr>
          <p:cNvPr id="4" name="Picture 3" descr="Chart, histogram&#10;&#10;Description automatically generated">
            <a:extLst>
              <a:ext uri="{FF2B5EF4-FFF2-40B4-BE49-F238E27FC236}">
                <a16:creationId xmlns:a16="http://schemas.microsoft.com/office/drawing/2014/main" id="{91C55E4E-E203-C749-86C1-3A90772F59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9088" y="3177187"/>
            <a:ext cx="2624578" cy="2624578"/>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Heterogenous Content</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11" name="TextBox 10">
            <a:extLst>
              <a:ext uri="{FF2B5EF4-FFF2-40B4-BE49-F238E27FC236}">
                <a16:creationId xmlns:a16="http://schemas.microsoft.com/office/drawing/2014/main" id="{DF9764B1-C414-674E-8EE1-49E7A0117441}"/>
              </a:ext>
            </a:extLst>
          </p:cNvPr>
          <p:cNvSpPr txBox="1"/>
          <p:nvPr/>
        </p:nvSpPr>
        <p:spPr>
          <a:xfrm>
            <a:off x="628650" y="1690689"/>
            <a:ext cx="7840280" cy="1985159"/>
          </a:xfrm>
          <a:prstGeom prst="rect">
            <a:avLst/>
          </a:prstGeom>
          <a:noFill/>
        </p:spPr>
        <p:txBody>
          <a:bodyPr wrap="square" rtlCol="0">
            <a:spAutoFit/>
          </a:bodyPr>
          <a:lstStyle/>
          <a:p>
            <a:pPr>
              <a:spcAft>
                <a:spcPts val="600"/>
              </a:spcAft>
            </a:pPr>
            <a:r>
              <a:rPr lang="en-US" altLang="zh-CN" dirty="0">
                <a:solidFill>
                  <a:schemeClr val="tx2"/>
                </a:solidFill>
              </a:rPr>
              <a:t>As cards converge to different CTRs, we can fit a distribution over cards to estimate potential of new cards.</a:t>
            </a:r>
            <a:endParaRPr lang="en-US" dirty="0">
              <a:solidFill>
                <a:schemeClr val="tx2"/>
              </a:solidFill>
            </a:endParaRPr>
          </a:p>
          <a:p>
            <a:pPr marL="342900" indent="-342900">
              <a:spcAft>
                <a:spcPts val="600"/>
              </a:spcAft>
              <a:buBlip>
                <a:blip r:embed="rId5"/>
              </a:buBlip>
            </a:pPr>
            <a:r>
              <a:rPr lang="en-US" b="1" dirty="0"/>
              <a:t>Left:</a:t>
            </a:r>
            <a:r>
              <a:rPr lang="en-US" dirty="0">
                <a:solidFill>
                  <a:schemeClr val="tx2"/>
                </a:solidFill>
              </a:rPr>
              <a:t> Empirical distribution of card’s with &gt;100 impressions (~110,000 such cards).</a:t>
            </a:r>
          </a:p>
          <a:p>
            <a:pPr marL="342900" indent="-342900">
              <a:spcAft>
                <a:spcPts val="600"/>
              </a:spcAft>
              <a:buBlip>
                <a:blip r:embed="rId5"/>
              </a:buBlip>
            </a:pPr>
            <a:r>
              <a:rPr lang="en-US" b="1" dirty="0"/>
              <a:t>Right:</a:t>
            </a:r>
            <a:r>
              <a:rPr lang="en-US" dirty="0">
                <a:solidFill>
                  <a:schemeClr val="tx2"/>
                </a:solidFill>
              </a:rPr>
              <a:t> Empirical CDF vs Beta with mean 0.051, std. dev. 0.044.</a:t>
            </a:r>
          </a:p>
          <a:p>
            <a:endParaRPr lang="en-US" dirty="0"/>
          </a:p>
        </p:txBody>
      </p:sp>
      <p:grpSp>
        <p:nvGrpSpPr>
          <p:cNvPr id="8" name="Group 7">
            <a:extLst>
              <a:ext uri="{FF2B5EF4-FFF2-40B4-BE49-F238E27FC236}">
                <a16:creationId xmlns:a16="http://schemas.microsoft.com/office/drawing/2014/main" id="{67E78C07-2B7D-F24A-83B9-5E7BF071930B}"/>
              </a:ext>
            </a:extLst>
          </p:cNvPr>
          <p:cNvGrpSpPr/>
          <p:nvPr/>
        </p:nvGrpSpPr>
        <p:grpSpPr>
          <a:xfrm>
            <a:off x="628650" y="5762772"/>
            <a:ext cx="8013906" cy="782827"/>
            <a:chOff x="628650" y="5664798"/>
            <a:chExt cx="8013906" cy="782827"/>
          </a:xfrm>
        </p:grpSpPr>
        <p:sp>
          <p:nvSpPr>
            <p:cNvPr id="12" name="TextBox 11">
              <a:extLst>
                <a:ext uri="{FF2B5EF4-FFF2-40B4-BE49-F238E27FC236}">
                  <a16:creationId xmlns:a16="http://schemas.microsoft.com/office/drawing/2014/main" id="{4254B291-4522-5148-860A-0487F7FB846B}"/>
                </a:ext>
              </a:extLst>
            </p:cNvPr>
            <p:cNvSpPr txBox="1"/>
            <p:nvPr/>
          </p:nvSpPr>
          <p:spPr>
            <a:xfrm>
              <a:off x="628650" y="5724350"/>
              <a:ext cx="8013906" cy="723275"/>
            </a:xfrm>
            <a:prstGeom prst="rect">
              <a:avLst/>
            </a:prstGeom>
            <a:noFill/>
          </p:spPr>
          <p:txBody>
            <a:bodyPr wrap="square" rtlCol="0">
              <a:spAutoFit/>
            </a:bodyPr>
            <a:lstStyle/>
            <a:p>
              <a:pPr algn="ctr">
                <a:spcBef>
                  <a:spcPts val="1200"/>
                </a:spcBef>
                <a:spcAft>
                  <a:spcPts val="600"/>
                </a:spcAft>
              </a:pPr>
              <a:r>
                <a:rPr lang="en-US" b="1" dirty="0"/>
                <a:t>Takeaway: </a:t>
              </a:r>
              <a:r>
                <a:rPr lang="en-US" dirty="0">
                  <a:solidFill>
                    <a:schemeClr val="tx2"/>
                  </a:solidFill>
                </a:rPr>
                <a:t>Cards have heterogenous CTR, distributed as Beta</a:t>
              </a:r>
            </a:p>
            <a:p>
              <a:pPr marL="342900" indent="-342900">
                <a:buBlip>
                  <a:blip r:embed="rId5"/>
                </a:buBlip>
              </a:pPr>
              <a:endParaRPr lang="en-US" dirty="0">
                <a:solidFill>
                  <a:schemeClr val="tx2"/>
                </a:solidFill>
              </a:endParaRPr>
            </a:p>
          </p:txBody>
        </p:sp>
        <p:grpSp>
          <p:nvGrpSpPr>
            <p:cNvPr id="13" name="Group 12">
              <a:extLst>
                <a:ext uri="{FF2B5EF4-FFF2-40B4-BE49-F238E27FC236}">
                  <a16:creationId xmlns:a16="http://schemas.microsoft.com/office/drawing/2014/main" id="{ADBA78DE-1B39-AE4C-9D6E-EEB2A46A0264}"/>
                </a:ext>
              </a:extLst>
            </p:cNvPr>
            <p:cNvGrpSpPr/>
            <p:nvPr/>
          </p:nvGrpSpPr>
          <p:grpSpPr>
            <a:xfrm>
              <a:off x="1378634" y="5664798"/>
              <a:ext cx="6563887" cy="492288"/>
              <a:chOff x="2775517" y="4509240"/>
              <a:chExt cx="3210677" cy="492288"/>
            </a:xfrm>
          </p:grpSpPr>
          <p:sp>
            <p:nvSpPr>
              <p:cNvPr id="14" name="Rectangle 13">
                <a:extLst>
                  <a:ext uri="{FF2B5EF4-FFF2-40B4-BE49-F238E27FC236}">
                    <a16:creationId xmlns:a16="http://schemas.microsoft.com/office/drawing/2014/main" id="{B7D8E3C0-A8B6-214B-8FA1-1D3CCD27826E}"/>
                  </a:ext>
                </a:extLst>
              </p:cNvPr>
              <p:cNvSpPr/>
              <p:nvPr/>
            </p:nvSpPr>
            <p:spPr>
              <a:xfrm>
                <a:off x="2775517" y="4509240"/>
                <a:ext cx="3210677" cy="4922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17E96E-68B8-F64D-847F-B22AF56FFCF8}"/>
                  </a:ext>
                </a:extLst>
              </p:cNvPr>
              <p:cNvSpPr/>
              <p:nvPr/>
            </p:nvSpPr>
            <p:spPr>
              <a:xfrm>
                <a:off x="2925588" y="4598878"/>
                <a:ext cx="2877198" cy="369332"/>
              </a:xfrm>
              <a:prstGeom prst="rect">
                <a:avLst/>
              </a:prstGeom>
            </p:spPr>
            <p:txBody>
              <a:bodyPr wrap="square">
                <a:spAutoFit/>
              </a:bodyPr>
              <a:lstStyle/>
              <a:p>
                <a:pPr algn="ctr">
                  <a:spcBef>
                    <a:spcPts val="1200"/>
                  </a:spcBef>
                  <a:spcAft>
                    <a:spcPts val="600"/>
                  </a:spcAft>
                </a:pPr>
                <a:endParaRPr lang="en-US" dirty="0">
                  <a:solidFill>
                    <a:schemeClr val="tx2"/>
                  </a:solidFill>
                </a:endParaRPr>
              </a:p>
            </p:txBody>
          </p:sp>
        </p:grpSp>
      </p:grpSp>
    </p:spTree>
    <p:extLst>
      <p:ext uri="{BB962C8B-B14F-4D97-AF65-F5344CB8AC3E}">
        <p14:creationId xmlns:p14="http://schemas.microsoft.com/office/powerpoint/2010/main" val="262069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89E4568-BD8F-004A-B158-BC2E9D887536}"/>
              </a:ext>
            </a:extLst>
          </p:cNvPr>
          <p:cNvSpPr txBox="1"/>
          <p:nvPr/>
        </p:nvSpPr>
        <p:spPr>
          <a:xfrm>
            <a:off x="675070" y="1690689"/>
            <a:ext cx="7840280" cy="4001095"/>
          </a:xfrm>
          <a:prstGeom prst="rect">
            <a:avLst/>
          </a:prstGeom>
          <a:noFill/>
        </p:spPr>
        <p:txBody>
          <a:bodyPr wrap="square" rtlCol="0">
            <a:spAutoFit/>
          </a:bodyPr>
          <a:lstStyle/>
          <a:p>
            <a:pPr>
              <a:spcAft>
                <a:spcPts val="600"/>
              </a:spcAft>
            </a:pPr>
            <a:r>
              <a:rPr lang="en-US" altLang="zh-CN" dirty="0">
                <a:solidFill>
                  <a:schemeClr val="tx2"/>
                </a:solidFill>
              </a:rPr>
              <a:t>We focus on why new users leave the system, esp. considering on whether they interact with recommended card, i.e., </a:t>
            </a:r>
            <a:r>
              <a:rPr lang="en-US" altLang="zh-CN" b="1" dirty="0"/>
              <a:t>first impression effect.</a:t>
            </a:r>
          </a:p>
          <a:p>
            <a:pPr marL="342900" indent="-342900">
              <a:spcAft>
                <a:spcPts val="600"/>
              </a:spcAft>
              <a:buBlip>
                <a:blip r:embed="rId3"/>
              </a:buBlip>
            </a:pPr>
            <a:r>
              <a:rPr lang="en-US" dirty="0">
                <a:solidFill>
                  <a:schemeClr val="tx2"/>
                </a:solidFill>
              </a:rPr>
              <a:t>New users first visit are between day 7 and 10 (16083 </a:t>
            </a:r>
            <a:r>
              <a:rPr lang="en-US" dirty="0" err="1">
                <a:solidFill>
                  <a:schemeClr val="tx2"/>
                </a:solidFill>
              </a:rPr>
              <a:t>obs</a:t>
            </a:r>
            <a:r>
              <a:rPr lang="en-US" dirty="0">
                <a:solidFill>
                  <a:schemeClr val="tx2"/>
                </a:solidFill>
              </a:rPr>
              <a:t>)</a:t>
            </a:r>
          </a:p>
          <a:p>
            <a:pPr marL="342900" indent="-342900">
              <a:spcAft>
                <a:spcPts val="600"/>
              </a:spcAft>
              <a:buBlip>
                <a:blip r:embed="rId3"/>
              </a:buBlip>
            </a:pPr>
            <a:r>
              <a:rPr lang="en-US" dirty="0">
                <a:solidFill>
                  <a:schemeClr val="tx2"/>
                </a:solidFill>
              </a:rPr>
              <a:t>Half of new users never return after first visit!</a:t>
            </a:r>
          </a:p>
          <a:p>
            <a:pPr marL="342900" indent="-342900">
              <a:spcAft>
                <a:spcPts val="600"/>
              </a:spcAft>
              <a:buBlip>
                <a:blip r:embed="rId3"/>
              </a:buBlip>
            </a:pPr>
            <a:r>
              <a:rPr lang="en-US" dirty="0">
                <a:solidFill>
                  <a:schemeClr val="tx2"/>
                </a:solidFill>
              </a:rPr>
              <a:t>Users who return once are more likely to return again and again.</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Platform Users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CwE - Pitt IE Seminar</a:t>
            </a:r>
            <a:endParaRPr lang="en-US" dirty="0"/>
          </a:p>
        </p:txBody>
      </p:sp>
      <p:sp>
        <p:nvSpPr>
          <p:cNvPr id="12" name="Rectangle 11">
            <a:extLst>
              <a:ext uri="{FF2B5EF4-FFF2-40B4-BE49-F238E27FC236}">
                <a16:creationId xmlns:a16="http://schemas.microsoft.com/office/drawing/2014/main" id="{AED02B4E-6E68-4E7D-B453-8FEE53EB46D4}"/>
              </a:ext>
            </a:extLst>
          </p:cNvPr>
          <p:cNvSpPr/>
          <p:nvPr/>
        </p:nvSpPr>
        <p:spPr>
          <a:xfrm>
            <a:off x="-1382233" y="2881423"/>
            <a:ext cx="116959" cy="1913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D57A94C-CC30-4B7F-A92C-4191D70C37AC}"/>
              </a:ext>
            </a:extLst>
          </p:cNvPr>
          <p:cNvGrpSpPr/>
          <p:nvPr/>
        </p:nvGrpSpPr>
        <p:grpSpPr>
          <a:xfrm>
            <a:off x="1107327" y="3389835"/>
            <a:ext cx="6929345" cy="3063874"/>
            <a:chOff x="1107327" y="3389835"/>
            <a:chExt cx="6929345" cy="3063874"/>
          </a:xfrm>
        </p:grpSpPr>
        <p:grpSp>
          <p:nvGrpSpPr>
            <p:cNvPr id="8" name="Group 7">
              <a:extLst>
                <a:ext uri="{FF2B5EF4-FFF2-40B4-BE49-F238E27FC236}">
                  <a16:creationId xmlns:a16="http://schemas.microsoft.com/office/drawing/2014/main" id="{29764ED5-D44C-414F-A851-B361A73DF374}"/>
                </a:ext>
              </a:extLst>
            </p:cNvPr>
            <p:cNvGrpSpPr/>
            <p:nvPr/>
          </p:nvGrpSpPr>
          <p:grpSpPr>
            <a:xfrm>
              <a:off x="1107327" y="3389835"/>
              <a:ext cx="6929345" cy="3063874"/>
              <a:chOff x="1107327" y="3389835"/>
              <a:chExt cx="6929345" cy="3063874"/>
            </a:xfrm>
          </p:grpSpPr>
          <p:pic>
            <p:nvPicPr>
              <p:cNvPr id="5" name="Picture 4">
                <a:extLst>
                  <a:ext uri="{FF2B5EF4-FFF2-40B4-BE49-F238E27FC236}">
                    <a16:creationId xmlns:a16="http://schemas.microsoft.com/office/drawing/2014/main" id="{76D960D0-F8F2-4C04-9597-3B2E7378C720}"/>
                  </a:ext>
                </a:extLst>
              </p:cNvPr>
              <p:cNvPicPr>
                <a:picLocks noChangeAspect="1"/>
              </p:cNvPicPr>
              <p:nvPr/>
            </p:nvPicPr>
            <p:blipFill>
              <a:blip r:embed="rId4"/>
              <a:stretch>
                <a:fillRect/>
              </a:stretch>
            </p:blipFill>
            <p:spPr>
              <a:xfrm>
                <a:off x="1107327" y="3389835"/>
                <a:ext cx="6929345" cy="3063874"/>
              </a:xfrm>
              <a:prstGeom prst="rect">
                <a:avLst/>
              </a:prstGeom>
            </p:spPr>
          </p:pic>
          <p:sp>
            <p:nvSpPr>
              <p:cNvPr id="7" name="Rectangle 6">
                <a:extLst>
                  <a:ext uri="{FF2B5EF4-FFF2-40B4-BE49-F238E27FC236}">
                    <a16:creationId xmlns:a16="http://schemas.microsoft.com/office/drawing/2014/main" id="{67B76B7C-5BF1-4D81-BAC5-B9DDB8B65EC6}"/>
                  </a:ext>
                </a:extLst>
              </p:cNvPr>
              <p:cNvSpPr/>
              <p:nvPr/>
            </p:nvSpPr>
            <p:spPr>
              <a:xfrm>
                <a:off x="2764465" y="3498115"/>
                <a:ext cx="3693486" cy="1913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F8654C90-B0C3-4DA6-8172-01A372EF2D98}"/>
                </a:ext>
              </a:extLst>
            </p:cNvPr>
            <p:cNvSpPr/>
            <p:nvPr/>
          </p:nvSpPr>
          <p:spPr>
            <a:xfrm>
              <a:off x="4675006" y="3668234"/>
              <a:ext cx="116959" cy="1913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72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rene-Default">
      <a:dk1>
        <a:srgbClr val="002D80"/>
      </a:dk1>
      <a:lt1>
        <a:sysClr val="window" lastClr="FFFFFF"/>
      </a:lt1>
      <a:dk2>
        <a:srgbClr val="000000"/>
      </a:dk2>
      <a:lt2>
        <a:srgbClr val="E7E6E6"/>
      </a:lt2>
      <a:accent1>
        <a:srgbClr val="0038A8"/>
      </a:accent1>
      <a:accent2>
        <a:srgbClr val="7490B0"/>
      </a:accent2>
      <a:accent3>
        <a:srgbClr val="9D9D9D"/>
      </a:accent3>
      <a:accent4>
        <a:srgbClr val="75AADB"/>
      </a:accent4>
      <a:accent5>
        <a:srgbClr val="DAEEFB"/>
      </a:accent5>
      <a:accent6>
        <a:srgbClr val="FF9933"/>
      </a:accent6>
      <a:hlink>
        <a:srgbClr val="0563C1"/>
      </a:hlink>
      <a:folHlink>
        <a:srgbClr val="954F72"/>
      </a:folHlink>
    </a:clrScheme>
    <a:fontScheme name="Irene-default">
      <a:majorFont>
        <a:latin typeface="Bodoni MT"/>
        <a:ea typeface=""/>
        <a:cs typeface=""/>
      </a:majorFont>
      <a:minorFont>
        <a:latin typeface="Palatino Linotyp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36060</TotalTime>
  <Words>3669</Words>
  <Application>Microsoft Office PowerPoint</Application>
  <PresentationFormat>On-screen Show (4:3)</PresentationFormat>
  <Paragraphs>454</Paragraphs>
  <Slides>33</Slides>
  <Notes>31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Baskerville</vt:lpstr>
      <vt:lpstr>Bodoni MT</vt:lpstr>
      <vt:lpstr>Calibri</vt:lpstr>
      <vt:lpstr>Cambria Math</vt:lpstr>
      <vt:lpstr>Palatino Linotype</vt:lpstr>
      <vt:lpstr>Office Theme</vt:lpstr>
      <vt:lpstr>Churning while Experimenting: Maximizing User Engagement in Two-sided Markets</vt:lpstr>
      <vt:lpstr>Content Recommendation</vt:lpstr>
      <vt:lpstr>Content Recommendation</vt:lpstr>
      <vt:lpstr>Content Recommendation</vt:lpstr>
      <vt:lpstr>PowerPoint Presentation</vt:lpstr>
      <vt:lpstr>NetEase Cloud Music Dataset</vt:lpstr>
      <vt:lpstr>Data Insights: Heterogenous Content</vt:lpstr>
      <vt:lpstr>Data Insights: Heterogenous Content</vt:lpstr>
      <vt:lpstr>Data Insights: Platform Users</vt:lpstr>
      <vt:lpstr>Data Insights: Platform Users</vt:lpstr>
      <vt:lpstr>Data Insights: Platform Users</vt:lpstr>
      <vt:lpstr>Data Insights: Platform Experimentation</vt:lpstr>
      <vt:lpstr>Fluid MDP Model</vt:lpstr>
      <vt:lpstr>Fluid MDP Model</vt:lpstr>
      <vt:lpstr>Fluid MDP Model</vt:lpstr>
      <vt:lpstr>Binary State Model</vt:lpstr>
      <vt:lpstr>Funnel State Model</vt:lpstr>
      <vt:lpstr>Upper Bounding LP</vt:lpstr>
      <vt:lpstr>Upper Bounding LP</vt:lpstr>
      <vt:lpstr>Perils of Blind Randomization</vt:lpstr>
      <vt:lpstr>Perils of Blind Randomization</vt:lpstr>
      <vt:lpstr>Churn Minimization (CM)</vt:lpstr>
      <vt:lpstr>Churn Minimization (CM)</vt:lpstr>
      <vt:lpstr>CM Beyond Binary?</vt:lpstr>
      <vt:lpstr>CM for Funnel State Spaces</vt:lpstr>
      <vt:lpstr>Numerical Results: Funnel</vt:lpstr>
      <vt:lpstr>Numerical Results: Funnel</vt:lpstr>
      <vt:lpstr>Numerical Results: Funnel + Loops</vt:lpstr>
      <vt:lpstr>Numerical Results: Funnel + Loops</vt:lpstr>
      <vt:lpstr>Numerical Results: General States</vt:lpstr>
      <vt:lpstr>Numerical Results: General States</vt:lpstr>
      <vt:lpstr>Conclusions and 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Irene Lo</dc:creator>
  <cp:lastModifiedBy>Hamilton, Michael</cp:lastModifiedBy>
  <cp:revision>620</cp:revision>
  <dcterms:created xsi:type="dcterms:W3CDTF">2018-04-11T17:52:34Z</dcterms:created>
  <dcterms:modified xsi:type="dcterms:W3CDTF">2023-09-21T22:40:59Z</dcterms:modified>
</cp:coreProperties>
</file>