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351" r:id="rId2"/>
    <p:sldId id="819" r:id="rId3"/>
    <p:sldId id="821" r:id="rId4"/>
    <p:sldId id="816" r:id="rId5"/>
    <p:sldId id="815" r:id="rId6"/>
    <p:sldId id="839" r:id="rId7"/>
    <p:sldId id="791" r:id="rId8"/>
    <p:sldId id="830" r:id="rId9"/>
    <p:sldId id="832" r:id="rId10"/>
    <p:sldId id="831" r:id="rId11"/>
    <p:sldId id="828" r:id="rId12"/>
    <p:sldId id="838" r:id="rId13"/>
    <p:sldId id="836" r:id="rId14"/>
    <p:sldId id="833" r:id="rId15"/>
    <p:sldId id="835" r:id="rId16"/>
    <p:sldId id="799" r:id="rId17"/>
    <p:sldId id="80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2B"/>
    <a:srgbClr val="E5E5E5"/>
    <a:srgbClr val="8C1515"/>
    <a:srgbClr val="E3E9EF"/>
    <a:srgbClr val="F2F2F2"/>
    <a:srgbClr val="99AFDC"/>
    <a:srgbClr val="9D9D9D"/>
    <a:srgbClr val="CCD7EE"/>
    <a:srgbClr val="6DDC12"/>
    <a:srgbClr val="598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8" autoAdjust="0"/>
    <p:restoredTop sz="88274" autoAdjust="0"/>
  </p:normalViewPr>
  <p:slideViewPr>
    <p:cSldViewPr snapToGrid="0">
      <p:cViewPr varScale="1">
        <p:scale>
          <a:sx n="92" d="100"/>
          <a:sy n="92" d="100"/>
        </p:scale>
        <p:origin x="2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17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11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62,'79'0,"4"0,10 0,-30 0,-10 0,0 0,14 0,-18 0,3 0,42 0,-2-7,-3 6,-16-6,7 1,-9 4,0-4,-8 6,-2 0,-9 0,1 0,-8 0,5 0,-12 0,5 0,-13 0,5 0,-5 0,-1 0,6 0,-12 0,6 0,-7 0,0 0,-6 0,-1 0,0 0,0 0,4 0,-4 0,4 0,3 0,8 0,14 0,-7 0,7 0,-1 0,-5 0,5 0,-13 0,-2 0,-11-4,4 2,-10-2,9 4,-5 0,0 0,14 0,-10-5,20 4,-9-4,6 5,0 0,-6 0,-2-5,-11 4,-2-4,-1 5,1 0,4 0,-4 0,2 0,-3 0,4 0,0 0,-3 0,2 8,-6 2,-2 4,3 3,-6-11,7 11,-4-6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15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0,'41'0,"-6"0,-25 0,5 0,1 0,13 0,0 0,15 0,1 0,7 0,9 0,-6 0,14 0,-7 0,9 0,0 0,9 0,-7 0,17 0,-8 0,1 0,-3 0,-9 0,0 0,-9 0,7 0,-14 0,5 0,-7 0,-8 0,5 0,-5 0,8 0,-1 0,0 0,1 0,-1 0,1 0,-8 0,5 0,-4 0,-1 0,5 0,-5 0,0 0,-1 0,-1 0,-5 0,5 0,-7 0,0 0,0 0,0 0,-6 5,-1-4,-13 4,-1-5,0 0,0 0,5 0,0 0,15 6,-4-5,20 5,-6-6,8 6,-1-4,0 3,-6-5,4 0,-12 0,5 0,-7 0,-6 0,-2 0,-6 0,-5 0,-2 0,0 0,-1 0,6 0,-5 0,5 0,-9 0,8 0,-3 0,-1 0,4 0,-4 0,0 0,4 0,-3 0,-1 0,3 0,-3 0,-1 0,6 0,-9 0,8 0,-3 0,-1 0,4 0,-5 0,1 0,3 0,-3 0,0 0,4 0,-4 0,5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26.5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0,'90'0,"-35"0,1 0,-4 0,3 0,25 0,1 0,-14 0,0 0,14 0,1 0,1 0,-2 0,-14 0,0 0,16 0,8 0,5 0,9 0,-10 0,-8 0,-2 0,6 0,6 0,-17 0,0 0,-9 0,-9 0,-1 0,-16 0,6 0,-13 0,5 0,-7 0,0 0,0 0,0 0,-6 0,-2 0,-6 0,-5 0,3 0,-8 0,7 0,-4 0,0 0,4 0,4 0,7 0,13 0,-5 0,13 0,-6 0,0 0,-8 0,-2 0,-17 0,4 0,-8 0,-3 0,12 0,-11 0,6 0,-3 0,-3 0,7 0,-3 0,-1 0,3 0,-5 0,6 0,-4 0,3 0,-3 0,4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29.8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31,'85'0,"-24"0,-7 0,-1 0,-6 0,51 0,-43 0,16 0,0 0,-15 0,2 0,-12 0,6 0,-13 0,3 0,-13 0,1 0,-2 0,-11 0,-2 0,0 0,0 0,4 0,2 0,5 0,-2 0,4 0,16 0,-11 0,18 0,-14 0,-8 0,0 0,-7 0,-6 0,-1 0,0 0,0 0,6 0,-1 0,2 0,-5 0,4 0,-10 0,16 0,-9 0,10 0,-6 0,0 0,-6 0,0 0,-2 0,1 0,4 0,-3 0,3 0,-8 0,9 0,-4 0,1 0,1 0,-3 0,0 0,4 0,-2 0,-1-5,4 4,-9-8,8 8,-4-3,0 4,3 0,-1 0,-2 0,5 0,-9-5,7 4,-3-4,3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0AB6-8EF0-47B8-A0C9-FE7DA5E5F90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1DB1-053D-46AE-9B5A-7FC70BBF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7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6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 is all</a:t>
            </a:r>
            <a:r>
              <a:rPr lang="en-US" baseline="0" dirty="0"/>
              <a:t> possible contexts</a:t>
            </a:r>
          </a:p>
          <a:p>
            <a:r>
              <a:rPr lang="en-US" baseline="0" dirty="0"/>
              <a:t>X represents the context of a random customer</a:t>
            </a:r>
          </a:p>
          <a:p>
            <a:r>
              <a:rPr lang="en-US" baseline="0" dirty="0"/>
              <a:t>Mu(X) is the predicted valuation for a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consider a more realistic version of personalized pricing we term feature-based</a:t>
            </a:r>
          </a:p>
          <a:p>
            <a:r>
              <a:rPr lang="en-US" dirty="0">
                <a:solidFill>
                  <a:schemeClr val="tx2"/>
                </a:solidFill>
              </a:rPr>
              <a:t>pricing, and show how to transform our previous bounds into bounds on the value of</a:t>
            </a:r>
          </a:p>
          <a:p>
            <a:r>
              <a:rPr lang="en-US" dirty="0">
                <a:solidFill>
                  <a:schemeClr val="tx2"/>
                </a:solidFill>
              </a:rPr>
              <a:t>feature-based pricing over single price strategies (cf. Lemma 9 and Theorem 5) via a</a:t>
            </a:r>
          </a:p>
          <a:p>
            <a:r>
              <a:rPr lang="en-US" dirty="0">
                <a:solidFill>
                  <a:schemeClr val="tx2"/>
                </a:solidFill>
              </a:rPr>
              <a:t>novel extension theorem. These bounds makes explicit the relationship between the</a:t>
            </a:r>
          </a:p>
          <a:p>
            <a:r>
              <a:rPr lang="en-US" dirty="0">
                <a:solidFill>
                  <a:schemeClr val="tx2"/>
                </a:solidFill>
              </a:rPr>
              <a:t>accuracy of a sellers prediction model, and value of personalized pricing in a market.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3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4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D7061D-6517-48D9-BF7E-A65086A3BC7B}"/>
              </a:ext>
            </a:extLst>
          </p:cNvPr>
          <p:cNvSpPr/>
          <p:nvPr userDrawn="1"/>
        </p:nvSpPr>
        <p:spPr>
          <a:xfrm>
            <a:off x="695664" y="1541834"/>
            <a:ext cx="7772400" cy="1461852"/>
          </a:xfrm>
          <a:prstGeom prst="rect">
            <a:avLst/>
          </a:prstGeo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5438"/>
            <a:ext cx="7772400" cy="2387600"/>
          </a:xfrm>
        </p:spPr>
        <p:txBody>
          <a:bodyPr anchor="b">
            <a:normAutofit/>
          </a:bodyPr>
          <a:lstStyle>
            <a:lvl1pPr algn="ctr"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511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FA069F7-AEA1-4B59-94FD-01611E9A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7FB44-C771-411B-92E2-DE3B48B402D1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2D48E4-DD82-4D47-89FC-46C3D460284E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1A82CE6-3C2F-4D32-BC14-6C7A8AD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30254"/>
            <a:ext cx="7886700" cy="853810"/>
          </a:xfr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txBody>
          <a:bodyPr anchor="b">
            <a:normAutofit/>
          </a:bodyPr>
          <a:lstStyle>
            <a:lvl1pPr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8"/>
            <a:ext cx="7886700" cy="1931158"/>
          </a:xfrm>
          <a:solidFill>
            <a:schemeClr val="bg1">
              <a:alpha val="35000"/>
            </a:schemeClr>
          </a:solidFill>
        </p:spPr>
        <p:txBody>
          <a:bodyPr tIns="182880" bIns="18288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4966C40-46F7-43D5-8860-569505D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5FBB1-4928-4E9D-9DB6-EF80CA07FC99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613F5E-04A5-4ABA-9248-001EB377C8BC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43CD99-9A38-404B-905D-00E2D0B3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822D2C-26F0-4D38-B3F5-534F7EDA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FBMSP RMP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hamilton@katz.pitt.ed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microsoft.com/office/2007/relationships/hdphoto" Target="../media/hdphoto4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microsoft.com/office/2007/relationships/hdphoto" Target="../media/hdphoto6.wdp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5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4.wdp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3.wdp"/><Relationship Id="rId1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customXml" Target="../ink/ink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E054-6BC0-4FDD-B359-7288E6E4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74474"/>
            <a:ext cx="7772400" cy="1382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800" dirty="0"/>
              <a:t>Feature-Based Market Segmentation and Pricing</a:t>
            </a:r>
            <a:endParaRPr 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F137-EF63-4D7B-B4D0-8B22D997918D}"/>
              </a:ext>
            </a:extLst>
          </p:cNvPr>
          <p:cNvSpPr txBox="1"/>
          <p:nvPr/>
        </p:nvSpPr>
        <p:spPr>
          <a:xfrm>
            <a:off x="3990291" y="4491002"/>
            <a:ext cx="1210332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RMP 2021</a:t>
            </a:r>
          </a:p>
          <a:p>
            <a:pPr algn="ctr"/>
            <a:r>
              <a:rPr lang="en-US" sz="500" dirty="0"/>
              <a:t> 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5053-EAE3-47CC-B0EA-F8D2A7641996}"/>
              </a:ext>
            </a:extLst>
          </p:cNvPr>
          <p:cNvSpPr/>
          <p:nvPr/>
        </p:nvSpPr>
        <p:spPr>
          <a:xfrm>
            <a:off x="216049" y="3126818"/>
            <a:ext cx="8465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Michael L. Hamilton</a:t>
            </a:r>
            <a:endParaRPr lang="en-US" sz="2200" b="1" dirty="0">
              <a:solidFill>
                <a:srgbClr val="8C151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75" y="3727372"/>
            <a:ext cx="1556154" cy="15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865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C1: Structure of FBMSP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[Log-Concave Error Simplifies FBMSP].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where E[𝜀] = 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independent, and 𝜀 is log-concave: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The optimal segmentation is interval.</a:t>
                </a:r>
                <a:endParaRPr lang="en-US" sz="2000" i="1" dirty="0"/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Optimal prices p(S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) are increasing.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Optimal segmentation can be computed in O(k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|supp(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/>
                  <a:t>)|) oracle calls via dynamic programming.</a:t>
                </a:r>
              </a:p>
              <a:p>
                <a:pPr marL="342900" indent="-342900">
                  <a:buBlip>
                    <a:blip r:embed="rId3"/>
                  </a:buBlip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  <a:blipFill>
                <a:blip r:embed="rId4"/>
                <a:stretch>
                  <a:fillRect l="-664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43398" y="4455485"/>
            <a:ext cx="801390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Takeaway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Log-concave error is just as easy to work with as no error at all.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Most common distributions are log-concave, for example Normal, Logistic, Uniform etc.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2D09FF5-0266-684F-BB56-83F37B1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C2: Approximation for FBMSP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F0EC7-EBE8-7D4B-A744-9DAEE22218F9}"/>
              </a:ext>
            </a:extLst>
          </p:cNvPr>
          <p:cNvSpPr txBox="1"/>
          <p:nvPr/>
        </p:nvSpPr>
        <p:spPr>
          <a:xfrm>
            <a:off x="628650" y="1661083"/>
            <a:ext cx="801390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What if the error isn’t log-concave?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Quite often the error distribution is not known.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Further, typically optimal prices can be discovered only </a:t>
            </a:r>
            <a:r>
              <a:rPr lang="en-US" b="1" i="1" dirty="0"/>
              <a:t>after</a:t>
            </a:r>
            <a:r>
              <a:rPr lang="en-US" dirty="0">
                <a:solidFill>
                  <a:schemeClr val="tx2"/>
                </a:solidFill>
              </a:rPr>
              <a:t> committing to a segmentation!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/>
              <p:nvPr/>
            </p:nvSpPr>
            <p:spPr>
              <a:xfrm>
                <a:off x="628650" y="3195566"/>
                <a:ext cx="8013906" cy="269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Would be great if the using </a:t>
                </a:r>
                <a:r>
                  <a:rPr lang="en-US" sz="2000" i="1" dirty="0">
                    <a:solidFill>
                      <a:schemeClr val="accent6">
                        <a:lumMod val="75000"/>
                      </a:schemeClr>
                    </a:solidFill>
                  </a:rPr>
                  <a:t>just the regression model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n-US" sz="2000" dirty="0">
                    <a:solidFill>
                      <a:schemeClr val="tx2"/>
                    </a:solidFill>
                  </a:rPr>
                  <a:t>could guide a segmentation and then pricing with provable guarantees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To get there we’re going to take a slight detour and study the revenue function 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and price function 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(v).</a:t>
                </a:r>
                <a:endParaRPr lang="en-US" baseline="-25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000" b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000" b="1" dirty="0"/>
              </a:p>
              <a:p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95566"/>
                <a:ext cx="8013906" cy="2693045"/>
              </a:xfrm>
              <a:prstGeom prst="rect">
                <a:avLst/>
              </a:prstGeom>
              <a:blipFill>
                <a:blip r:embed="rId4"/>
                <a:stretch>
                  <a:fillRect l="-791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01A6BA-6AF1-7145-AB32-7DFEC0B32934}"/>
              </a:ext>
            </a:extLst>
          </p:cNvPr>
          <p:cNvGrpSpPr/>
          <p:nvPr/>
        </p:nvGrpSpPr>
        <p:grpSpPr>
          <a:xfrm>
            <a:off x="2852305" y="5020048"/>
            <a:ext cx="3257549" cy="492288"/>
            <a:chOff x="2925588" y="4536134"/>
            <a:chExt cx="2877198" cy="492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D8DE2E-ADA1-F84F-9F8F-54CA8E353DA5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865313-4E19-C642-B213-942B26AC56E6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865313-4E19-C642-B213-942B26AC5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AC88A8-E677-AC4E-B32B-84810F4235BA}"/>
              </a:ext>
            </a:extLst>
          </p:cNvPr>
          <p:cNvGrpSpPr/>
          <p:nvPr/>
        </p:nvGrpSpPr>
        <p:grpSpPr>
          <a:xfrm>
            <a:off x="2852305" y="5575080"/>
            <a:ext cx="3257549" cy="492288"/>
            <a:chOff x="2925588" y="4536134"/>
            <a:chExt cx="2877198" cy="492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50CEED-4EF0-054A-91C4-8EBA3F1EC2F2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2A3312E-701E-F64D-9CE1-C88578B3E879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p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arg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2A3312E-701E-F64D-9CE1-C88578B3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78" t="-1034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6A7D45B-B403-EF42-AD1D-15B81CD3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C2: Approximation for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9F0EC7-EBE8-7D4B-A744-9DAEE22218F9}"/>
                  </a:ext>
                </a:extLst>
              </p:cNvPr>
              <p:cNvSpPr txBox="1"/>
              <p:nvPr/>
            </p:nvSpPr>
            <p:spPr>
              <a:xfrm>
                <a:off x="628650" y="1645946"/>
                <a:ext cx="8013906" cy="3008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The revenue function lets us study the optimal price as the valuations change but the error stays the same.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For </a:t>
                </a:r>
                <a:r>
                  <a:rPr lang="en-US" i="1" dirty="0">
                    <a:solidFill>
                      <a:schemeClr val="tx2"/>
                    </a:solidFill>
                  </a:rPr>
                  <a:t>any</a:t>
                </a:r>
                <a:r>
                  <a:rPr lang="en-US" dirty="0">
                    <a:solidFill>
                      <a:schemeClr val="tx2"/>
                    </a:solidFill>
                  </a:rPr>
                  <a:t> error distribution: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1:</a:t>
                </a:r>
                <a:r>
                  <a:rPr lang="en-US" dirty="0">
                    <a:solidFill>
                      <a:schemeClr val="tx2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monotone increasing in v (folklore)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2: </a:t>
                </a:r>
                <a:r>
                  <a:rPr lang="en-US" dirty="0">
                    <a:solidFill>
                      <a:schemeClr val="tx2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convex.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3: </a:t>
                </a:r>
                <a:r>
                  <a:rPr lang="en-US" dirty="0">
                    <a:solidFill>
                      <a:schemeClr val="tx2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1-Lipschitz where differentiable.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For log-concave error distributions: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4:</a:t>
                </a:r>
                <a:r>
                  <a:rPr lang="en-US" dirty="0">
                    <a:solidFill>
                      <a:schemeClr val="tx2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differentiable and R’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= </a:t>
                </a:r>
                <a:r>
                  <a:rPr lang="en-US" dirty="0" err="1">
                    <a:solidFill>
                      <a:schemeClr val="tx2"/>
                    </a:solidFill>
                    <a:ea typeface="Cambria Math" charset="0"/>
                    <a:cs typeface="Cambria Math" charset="0"/>
                  </a:rPr>
                  <a:t>Pr</a:t>
                </a:r>
                <a:r>
                  <a:rPr lang="en-US" dirty="0">
                    <a:solidFill>
                      <a:schemeClr val="tx2"/>
                    </a:solidFill>
                    <a:ea typeface="Cambria Math" charset="0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𝑣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𝜀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)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5: </a:t>
                </a:r>
                <a:r>
                  <a:rPr lang="en-US" dirty="0">
                    <a:solidFill>
                      <a:schemeClr val="tx2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increasing.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9F0EC7-EBE8-7D4B-A744-9DAEE222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45946"/>
                <a:ext cx="8013906" cy="3008131"/>
              </a:xfrm>
              <a:prstGeom prst="rect">
                <a:avLst/>
              </a:prstGeom>
              <a:blipFill>
                <a:blip r:embed="rId4"/>
                <a:stretch>
                  <a:fillRect l="-791" t="-840" r="-1108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A1264-7618-714C-88F7-2BF620AB6D3C}"/>
              </a:ext>
            </a:extLst>
          </p:cNvPr>
          <p:cNvGrpSpPr/>
          <p:nvPr/>
        </p:nvGrpSpPr>
        <p:grpSpPr>
          <a:xfrm>
            <a:off x="2852305" y="5020048"/>
            <a:ext cx="3257549" cy="492288"/>
            <a:chOff x="2925588" y="4536134"/>
            <a:chExt cx="2877198" cy="4922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8059EF-53AB-C64F-AC9A-33B19DF35C44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9CF249B-27BD-0645-B7A2-130A3CF59954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9CF249B-27BD-0645-B7A2-130A3CF599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8B2EAB-3D71-5247-86B5-E3BC97CCD5EA}"/>
              </a:ext>
            </a:extLst>
          </p:cNvPr>
          <p:cNvGrpSpPr/>
          <p:nvPr/>
        </p:nvGrpSpPr>
        <p:grpSpPr>
          <a:xfrm>
            <a:off x="2852305" y="5575080"/>
            <a:ext cx="3257549" cy="492288"/>
            <a:chOff x="2925588" y="4536134"/>
            <a:chExt cx="2877198" cy="4922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3DBD2F-3056-A346-9E26-EE0DA61A846F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DBEFD12-2BBA-E746-8E5C-1A990F5C7E39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p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arg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DBEFD12-2BBA-E746-8E5C-1A990F5C7E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78" t="-1034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AE2868C4-41F9-3542-9B92-F2F5B1E6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7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2904759"/>
            <a:ext cx="8028654" cy="2755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C2: Approximation for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274" y="3065750"/>
                <a:ext cx="7961896" cy="257159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Theorems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[True Revenue Loss is Bounded by Model Loss].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L ≤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≤ U, 𝜀</a:t>
                </a:r>
                <a:r>
                  <a:rPr lang="en-US" sz="2000" b="1" dirty="0"/>
                  <a:t>⫫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), then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000" dirty="0"/>
                  <a:t>E[R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/>
                      <m:t>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))]</a:t>
                </a:r>
                <a:r>
                  <a:rPr lang="en-US" sz="2000" baseline="-25000" dirty="0"/>
                  <a:t>  </a:t>
                </a:r>
                <a:r>
                  <a:rPr lang="en-US" sz="2000" dirty="0"/>
                  <a:t>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kXP</a:t>
                </a:r>
                <a:r>
                  <a:rPr lang="en-US" sz="2000" dirty="0"/>
                  <a:t> ≤ E[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)] 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kP</a:t>
                </a:r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Further,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000" dirty="0"/>
                  <a:t>E[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)] 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kP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≤ E[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)]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type m:val="skw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74" y="3065750"/>
                <a:ext cx="7961896" cy="2571595"/>
              </a:xfrm>
              <a:blipFill>
                <a:blip r:embed="rId3"/>
                <a:stretch>
                  <a:fillRect l="-636" t="-980" b="-14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/>
              <p:nvPr/>
            </p:nvSpPr>
            <p:spPr>
              <a:xfrm>
                <a:off x="661274" y="5845683"/>
                <a:ext cx="8013906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Both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type m:val="skw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constant and the rate of 1/k can not be improved.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4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5845683"/>
                <a:ext cx="8013906" cy="669992"/>
              </a:xfrm>
              <a:prstGeom prst="rect">
                <a:avLst/>
              </a:prstGeom>
              <a:blipFill>
                <a:blip r:embed="rId5"/>
                <a:stretch>
                  <a:fillRect t="-62963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2AE761-F8A3-584F-883F-BEB064AC2080}"/>
                  </a:ext>
                </a:extLst>
              </p:cNvPr>
              <p:cNvSpPr txBox="1"/>
              <p:nvPr/>
            </p:nvSpPr>
            <p:spPr>
              <a:xfrm>
                <a:off x="628650" y="1661083"/>
                <a:ext cx="8013906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Would like to use the model to derive the segmentation</a:t>
                </a:r>
              </a:p>
              <a:p>
                <a:pPr marL="342900" indent="-342900"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Specifically, suppose </a:t>
                </a:r>
                <a:r>
                  <a:rPr lang="en-US" dirty="0" err="1">
                    <a:solidFill>
                      <a:schemeClr val="tx2"/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2"/>
                    </a:solidFill>
                  </a:rPr>
                  <a:t>kXP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tx2"/>
                    </a:solidFill>
                  </a:rPr>
                  <a:t>is the revenue of a model which segments the market according to just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</a:t>
                </a:r>
                <a:r>
                  <a:rPr lang="en-US" b="1" dirty="0">
                    <a:solidFill>
                      <a:schemeClr val="tx2"/>
                    </a:solidFill>
                  </a:rPr>
                  <a:t>X</a:t>
                </a:r>
                <a:r>
                  <a:rPr lang="en-US" dirty="0">
                    <a:solidFill>
                      <a:schemeClr val="tx2"/>
                    </a:solidFill>
                  </a:rPr>
                  <a:t>), then learns correct prices for those segments. In this case we have the following bound.</a:t>
                </a:r>
              </a:p>
              <a:p>
                <a:pPr marL="342900" indent="-342900">
                  <a:buBlip>
                    <a:blip r:embed="rId4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2AE761-F8A3-584F-883F-BEB064AC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61083"/>
                <a:ext cx="8013906" cy="1585049"/>
              </a:xfrm>
              <a:prstGeom prst="rect">
                <a:avLst/>
              </a:prstGeom>
              <a:blipFill>
                <a:blip r:embed="rId6"/>
                <a:stretch>
                  <a:fillRect l="-791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7D10BDC-4331-E141-9281-B3893CE2289B}"/>
              </a:ext>
            </a:extLst>
          </p:cNvPr>
          <p:cNvSpPr/>
          <p:nvPr/>
        </p:nvSpPr>
        <p:spPr>
          <a:xfrm flipV="1">
            <a:off x="2971129" y="4454944"/>
            <a:ext cx="1779000" cy="4571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B9109-BBE3-D24D-A3C0-FF63E107B711}"/>
              </a:ext>
            </a:extLst>
          </p:cNvPr>
          <p:cNvSpPr txBox="1"/>
          <p:nvPr/>
        </p:nvSpPr>
        <p:spPr>
          <a:xfrm>
            <a:off x="3329227" y="4524335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 Loss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FBCD16-A61C-D641-A60C-B80203854721}"/>
              </a:ext>
            </a:extLst>
          </p:cNvPr>
          <p:cNvSpPr/>
          <p:nvPr/>
        </p:nvSpPr>
        <p:spPr>
          <a:xfrm flipV="1">
            <a:off x="4988408" y="4453411"/>
            <a:ext cx="1594176" cy="494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FB7F1-FB9E-3B45-BBC5-2131BD9479C5}"/>
              </a:ext>
            </a:extLst>
          </p:cNvPr>
          <p:cNvSpPr txBox="1"/>
          <p:nvPr/>
        </p:nvSpPr>
        <p:spPr>
          <a:xfrm>
            <a:off x="5092721" y="451363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Loss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456B35C-C84E-844C-9EB8-D50FBE4E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C3: Fine-grained Analysis of FBMSP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5EDE6-336E-E142-B6A5-1C4BF13B4285}"/>
              </a:ext>
            </a:extLst>
          </p:cNvPr>
          <p:cNvSpPr txBox="1"/>
          <p:nvPr/>
        </p:nvSpPr>
        <p:spPr>
          <a:xfrm>
            <a:off x="628650" y="3395046"/>
            <a:ext cx="8013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Definition: </a:t>
            </a:r>
            <a:r>
              <a:rPr lang="en-US" dirty="0">
                <a:solidFill>
                  <a:schemeClr val="tx2"/>
                </a:solidFill>
              </a:rPr>
              <a:t>We say segmentations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weave </a:t>
            </a:r>
            <a:r>
              <a:rPr lang="en-US" dirty="0">
                <a:solidFill>
                  <a:schemeClr val="tx2"/>
                </a:solidFill>
              </a:rPr>
              <a:t>if there exists numbers x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 ≤ 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≤ … ≤ </a:t>
            </a:r>
            <a:r>
              <a:rPr lang="en-US" dirty="0" err="1">
                <a:solidFill>
                  <a:schemeClr val="tx2"/>
                </a:solidFill>
              </a:rPr>
              <a:t>x</a:t>
            </a:r>
            <a:r>
              <a:rPr lang="en-US" baseline="-25000" dirty="0" err="1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 and</a:t>
            </a:r>
            <a:r>
              <a:rPr lang="en-US" sz="2000" dirty="0">
                <a:solidFill>
                  <a:schemeClr val="tx2"/>
                </a:solidFill>
              </a:rPr>
              <a:t> x’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>
                <a:solidFill>
                  <a:schemeClr val="tx2"/>
                </a:solidFill>
              </a:rPr>
              <a:t> ≤ x’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 ≤ … ≤ </a:t>
            </a:r>
            <a:r>
              <a:rPr lang="en-US" sz="2000" dirty="0" err="1">
                <a:solidFill>
                  <a:schemeClr val="tx2"/>
                </a:solidFill>
              </a:rPr>
              <a:t>x’</a:t>
            </a:r>
            <a:r>
              <a:rPr lang="en-US" sz="2000" baseline="-25000" dirty="0" err="1">
                <a:solidFill>
                  <a:schemeClr val="tx2"/>
                </a:solidFill>
              </a:rPr>
              <a:t>k</a:t>
            </a:r>
            <a:r>
              <a:rPr lang="en-US" sz="2000" dirty="0">
                <a:solidFill>
                  <a:schemeClr val="tx2"/>
                </a:solidFill>
              </a:rPr>
              <a:t> ≤ x’</a:t>
            </a:r>
            <a:r>
              <a:rPr lang="en-US" sz="2000" baseline="-25000" dirty="0">
                <a:solidFill>
                  <a:schemeClr val="tx2"/>
                </a:solidFill>
              </a:rPr>
              <a:t>k+1</a:t>
            </a:r>
            <a:r>
              <a:rPr lang="en-US" sz="2000" dirty="0">
                <a:solidFill>
                  <a:schemeClr val="tx2"/>
                </a:solidFill>
              </a:rPr>
              <a:t> such that {x</a:t>
            </a:r>
            <a:r>
              <a:rPr lang="en-US" sz="2000" baseline="-25000" dirty="0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} and {x</a:t>
            </a:r>
            <a:r>
              <a:rPr lang="en-US" sz="2000" baseline="-25000" dirty="0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’} are optimal interval segmentations, and x’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>
                <a:solidFill>
                  <a:schemeClr val="tx2"/>
                </a:solidFill>
              </a:rPr>
              <a:t> ≤ x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>
                <a:solidFill>
                  <a:schemeClr val="tx2"/>
                </a:solidFill>
              </a:rPr>
              <a:t> ≤ x’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 ≤ x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 … ≤ </a:t>
            </a:r>
            <a:r>
              <a:rPr lang="en-US" sz="2000" dirty="0" err="1">
                <a:solidFill>
                  <a:schemeClr val="tx2"/>
                </a:solidFill>
              </a:rPr>
              <a:t>x</a:t>
            </a:r>
            <a:r>
              <a:rPr lang="en-US" sz="2000" baseline="-25000" dirty="0" err="1">
                <a:solidFill>
                  <a:schemeClr val="tx2"/>
                </a:solidFill>
              </a:rPr>
              <a:t>k</a:t>
            </a:r>
            <a:r>
              <a:rPr lang="en-US" sz="2000" dirty="0">
                <a:solidFill>
                  <a:schemeClr val="tx2"/>
                </a:solidFill>
              </a:rPr>
              <a:t> ≤ x’</a:t>
            </a:r>
            <a:r>
              <a:rPr lang="en-US" sz="2000" baseline="-25000" dirty="0">
                <a:solidFill>
                  <a:schemeClr val="tx2"/>
                </a:solidFill>
              </a:rPr>
              <a:t>k+1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  <a:endParaRPr lang="en-US" sz="2000" b="1" i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/>
              <p:nvPr/>
            </p:nvSpPr>
            <p:spPr>
              <a:xfrm>
                <a:off x="4367709" y="4629635"/>
                <a:ext cx="688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09" y="4629635"/>
                <a:ext cx="68865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DF82FA-F767-7F49-8227-B3660709E4A7}"/>
              </a:ext>
            </a:extLst>
          </p:cNvPr>
          <p:cNvCxnSpPr/>
          <p:nvPr/>
        </p:nvCxnSpPr>
        <p:spPr>
          <a:xfrm>
            <a:off x="1676400" y="5749656"/>
            <a:ext cx="57357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E1358-66CB-104F-819B-22BA76ED6324}"/>
              </a:ext>
            </a:extLst>
          </p:cNvPr>
          <p:cNvCxnSpPr/>
          <p:nvPr/>
        </p:nvCxnSpPr>
        <p:spPr>
          <a:xfrm>
            <a:off x="3560619" y="5472557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12D37-27D3-874C-9363-BE67B9DEE1FD}"/>
              </a:ext>
            </a:extLst>
          </p:cNvPr>
          <p:cNvCxnSpPr/>
          <p:nvPr/>
        </p:nvCxnSpPr>
        <p:spPr>
          <a:xfrm>
            <a:off x="2382982" y="5472557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81A265-0D84-EE43-8A2D-BD5A91A49781}"/>
              </a:ext>
            </a:extLst>
          </p:cNvPr>
          <p:cNvCxnSpPr/>
          <p:nvPr/>
        </p:nvCxnSpPr>
        <p:spPr>
          <a:xfrm>
            <a:off x="5126185" y="5465638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E8CC52-6F9A-C349-A6CD-05EE8C401FB7}"/>
              </a:ext>
            </a:extLst>
          </p:cNvPr>
          <p:cNvCxnSpPr/>
          <p:nvPr/>
        </p:nvCxnSpPr>
        <p:spPr>
          <a:xfrm>
            <a:off x="6457951" y="5472557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D44E-9193-A94F-9555-3483046BD58E}"/>
              </a:ext>
            </a:extLst>
          </p:cNvPr>
          <p:cNvSpPr/>
          <p:nvPr/>
        </p:nvSpPr>
        <p:spPr>
          <a:xfrm>
            <a:off x="2230584" y="5171814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51179-8855-6040-AF0C-46AE0D59BD4C}"/>
              </a:ext>
            </a:extLst>
          </p:cNvPr>
          <p:cNvSpPr/>
          <p:nvPr/>
        </p:nvSpPr>
        <p:spPr>
          <a:xfrm>
            <a:off x="3400388" y="5171814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2E9E4-D918-D044-A616-D5BE37C66F6D}"/>
              </a:ext>
            </a:extLst>
          </p:cNvPr>
          <p:cNvSpPr/>
          <p:nvPr/>
        </p:nvSpPr>
        <p:spPr>
          <a:xfrm>
            <a:off x="4987563" y="5181449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2D9AA-FB8D-E640-9729-815A1BA5D628}"/>
              </a:ext>
            </a:extLst>
          </p:cNvPr>
          <p:cNvSpPr/>
          <p:nvPr/>
        </p:nvSpPr>
        <p:spPr>
          <a:xfrm>
            <a:off x="6315924" y="5171814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06A42-68F6-CA48-8450-BD7BC3D7E22E}"/>
              </a:ext>
            </a:extLst>
          </p:cNvPr>
          <p:cNvSpPr/>
          <p:nvPr/>
        </p:nvSpPr>
        <p:spPr>
          <a:xfrm>
            <a:off x="2712029" y="57928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421C1F-BA21-FF4B-9FC8-F68DE5592782}"/>
              </a:ext>
            </a:extLst>
          </p:cNvPr>
          <p:cNvSpPr/>
          <p:nvPr/>
        </p:nvSpPr>
        <p:spPr>
          <a:xfrm>
            <a:off x="3998125" y="57928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E9314-2A42-B149-AD16-525284CB25FE}"/>
              </a:ext>
            </a:extLst>
          </p:cNvPr>
          <p:cNvSpPr/>
          <p:nvPr/>
        </p:nvSpPr>
        <p:spPr>
          <a:xfrm>
            <a:off x="5665097" y="57928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5AC7B-A86B-4943-878F-94479214E392}"/>
              </a:ext>
            </a:extLst>
          </p:cNvPr>
          <p:cNvSpPr/>
          <p:nvPr/>
        </p:nvSpPr>
        <p:spPr>
          <a:xfrm>
            <a:off x="6706785" y="57928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EDC660-9CDD-E54C-9C00-D09113111A4C}"/>
              </a:ext>
            </a:extLst>
          </p:cNvPr>
          <p:cNvSpPr/>
          <p:nvPr/>
        </p:nvSpPr>
        <p:spPr>
          <a:xfrm>
            <a:off x="1510145" y="4959780"/>
            <a:ext cx="5763491" cy="754007"/>
          </a:xfrm>
          <a:custGeom>
            <a:avLst/>
            <a:gdLst>
              <a:gd name="connsiteX0" fmla="*/ 0 w 5763491"/>
              <a:gd name="connsiteY0" fmla="*/ 748307 h 754007"/>
              <a:gd name="connsiteX1" fmla="*/ 872837 w 5763491"/>
              <a:gd name="connsiteY1" fmla="*/ 679034 h 754007"/>
              <a:gd name="connsiteX2" fmla="*/ 1828800 w 5763491"/>
              <a:gd name="connsiteY2" fmla="*/ 221834 h 754007"/>
              <a:gd name="connsiteX3" fmla="*/ 3103419 w 5763491"/>
              <a:gd name="connsiteY3" fmla="*/ 162 h 754007"/>
              <a:gd name="connsiteX4" fmla="*/ 4281055 w 5763491"/>
              <a:gd name="connsiteY4" fmla="*/ 194125 h 754007"/>
              <a:gd name="connsiteX5" fmla="*/ 5001491 w 5763491"/>
              <a:gd name="connsiteY5" fmla="*/ 623616 h 754007"/>
              <a:gd name="connsiteX6" fmla="*/ 5763491 w 5763491"/>
              <a:gd name="connsiteY6" fmla="*/ 748307 h 75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3491" h="754007" extrusionOk="0">
                <a:moveTo>
                  <a:pt x="0" y="748307"/>
                </a:moveTo>
                <a:cubicBezTo>
                  <a:pt x="262089" y="744017"/>
                  <a:pt x="547016" y="774669"/>
                  <a:pt x="872837" y="679034"/>
                </a:cubicBezTo>
                <a:cubicBezTo>
                  <a:pt x="1248016" y="606106"/>
                  <a:pt x="1440621" y="335501"/>
                  <a:pt x="1828800" y="221834"/>
                </a:cubicBezTo>
                <a:cubicBezTo>
                  <a:pt x="2150270" y="157804"/>
                  <a:pt x="2688381" y="39761"/>
                  <a:pt x="3103419" y="162"/>
                </a:cubicBezTo>
                <a:cubicBezTo>
                  <a:pt x="3494330" y="-14194"/>
                  <a:pt x="3999469" y="106824"/>
                  <a:pt x="4281055" y="194125"/>
                </a:cubicBezTo>
                <a:cubicBezTo>
                  <a:pt x="4614922" y="300113"/>
                  <a:pt x="4775801" y="487245"/>
                  <a:pt x="5001491" y="623616"/>
                </a:cubicBezTo>
                <a:cubicBezTo>
                  <a:pt x="5204522" y="709236"/>
                  <a:pt x="5465978" y="742405"/>
                  <a:pt x="5763491" y="748307"/>
                </a:cubicBez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3491"/>
                      <a:gd name="connsiteY0" fmla="*/ 748307 h 754007"/>
                      <a:gd name="connsiteX1" fmla="*/ 872837 w 5763491"/>
                      <a:gd name="connsiteY1" fmla="*/ 679034 h 754007"/>
                      <a:gd name="connsiteX2" fmla="*/ 1828800 w 5763491"/>
                      <a:gd name="connsiteY2" fmla="*/ 221834 h 754007"/>
                      <a:gd name="connsiteX3" fmla="*/ 3103419 w 5763491"/>
                      <a:gd name="connsiteY3" fmla="*/ 162 h 754007"/>
                      <a:gd name="connsiteX4" fmla="*/ 4281055 w 5763491"/>
                      <a:gd name="connsiteY4" fmla="*/ 194125 h 754007"/>
                      <a:gd name="connsiteX5" fmla="*/ 5001491 w 5763491"/>
                      <a:gd name="connsiteY5" fmla="*/ 623616 h 754007"/>
                      <a:gd name="connsiteX6" fmla="*/ 5763491 w 5763491"/>
                      <a:gd name="connsiteY6" fmla="*/ 748307 h 754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3491" h="754007">
                        <a:moveTo>
                          <a:pt x="0" y="748307"/>
                        </a:moveTo>
                        <a:cubicBezTo>
                          <a:pt x="284018" y="757543"/>
                          <a:pt x="568037" y="766779"/>
                          <a:pt x="872837" y="679034"/>
                        </a:cubicBezTo>
                        <a:cubicBezTo>
                          <a:pt x="1177637" y="591289"/>
                          <a:pt x="1457036" y="334979"/>
                          <a:pt x="1828800" y="221834"/>
                        </a:cubicBezTo>
                        <a:cubicBezTo>
                          <a:pt x="2200564" y="108689"/>
                          <a:pt x="2694710" y="4780"/>
                          <a:pt x="3103419" y="162"/>
                        </a:cubicBezTo>
                        <a:cubicBezTo>
                          <a:pt x="3512128" y="-4456"/>
                          <a:pt x="3964710" y="90216"/>
                          <a:pt x="4281055" y="194125"/>
                        </a:cubicBezTo>
                        <a:cubicBezTo>
                          <a:pt x="4597400" y="298034"/>
                          <a:pt x="4754418" y="531252"/>
                          <a:pt x="5001491" y="623616"/>
                        </a:cubicBezTo>
                        <a:cubicBezTo>
                          <a:pt x="5248564" y="715980"/>
                          <a:pt x="5481782" y="727525"/>
                          <a:pt x="5763491" y="74830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7A346-84F4-F847-AF72-13CFDE56BFF7}"/>
              </a:ext>
            </a:extLst>
          </p:cNvPr>
          <p:cNvSpPr txBox="1"/>
          <p:nvPr/>
        </p:nvSpPr>
        <p:spPr>
          <a:xfrm>
            <a:off x="628650" y="1644216"/>
            <a:ext cx="801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</a:rPr>
              <a:t>When to increase the number of segmentations?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Would like to understand how beneficial it would be to open another segmentation </a:t>
            </a:r>
            <a:r>
              <a:rPr lang="en-US" i="1" dirty="0">
                <a:solidFill>
                  <a:schemeClr val="tx2"/>
                </a:solidFill>
              </a:rPr>
              <a:t>before</a:t>
            </a:r>
            <a:r>
              <a:rPr lang="en-US" dirty="0">
                <a:solidFill>
                  <a:schemeClr val="tx2"/>
                </a:solidFill>
              </a:rPr>
              <a:t> committing to doing so.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Can we use the regression model itself to see if there’s value?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Hard to understand how models change from k to k+1…</a:t>
            </a:r>
            <a:endParaRPr lang="en-US" dirty="0"/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45E5EC-6A2F-D344-827C-91773C6402CC}"/>
              </a:ext>
            </a:extLst>
          </p:cNvPr>
          <p:cNvCxnSpPr/>
          <p:nvPr/>
        </p:nvCxnSpPr>
        <p:spPr>
          <a:xfrm>
            <a:off x="3112923" y="5472556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1BF2E5-3D69-2C40-92D6-EB0DADDACD32}"/>
              </a:ext>
            </a:extLst>
          </p:cNvPr>
          <p:cNvCxnSpPr/>
          <p:nvPr/>
        </p:nvCxnSpPr>
        <p:spPr>
          <a:xfrm>
            <a:off x="2059979" y="5472556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CF42D2-5701-FC42-AD6B-04D8824E3DD8}"/>
              </a:ext>
            </a:extLst>
          </p:cNvPr>
          <p:cNvCxnSpPr/>
          <p:nvPr/>
        </p:nvCxnSpPr>
        <p:spPr>
          <a:xfrm>
            <a:off x="4581507" y="5465637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17F086-0B7B-EA45-B57F-A3DB0924CDF0}"/>
              </a:ext>
            </a:extLst>
          </p:cNvPr>
          <p:cNvCxnSpPr/>
          <p:nvPr/>
        </p:nvCxnSpPr>
        <p:spPr>
          <a:xfrm>
            <a:off x="5913273" y="5472556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C4EEC-7C42-AE40-BE2C-BE92947BBC80}"/>
              </a:ext>
            </a:extLst>
          </p:cNvPr>
          <p:cNvSpPr/>
          <p:nvPr/>
        </p:nvSpPr>
        <p:spPr>
          <a:xfrm>
            <a:off x="1907581" y="517181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x’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B8741E-EC49-A54B-80EC-8B81860A7D93}"/>
              </a:ext>
            </a:extLst>
          </p:cNvPr>
          <p:cNvSpPr/>
          <p:nvPr/>
        </p:nvSpPr>
        <p:spPr>
          <a:xfrm>
            <a:off x="2952692" y="517181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x’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402C86-67BD-5048-894C-1D9149A83B18}"/>
              </a:ext>
            </a:extLst>
          </p:cNvPr>
          <p:cNvSpPr/>
          <p:nvPr/>
        </p:nvSpPr>
        <p:spPr>
          <a:xfrm>
            <a:off x="4442885" y="518144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x'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761908-8DCB-4944-A353-5D869B8E3E9C}"/>
              </a:ext>
            </a:extLst>
          </p:cNvPr>
          <p:cNvSpPr/>
          <p:nvPr/>
        </p:nvSpPr>
        <p:spPr>
          <a:xfrm>
            <a:off x="5771246" y="517181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x'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CB5A7D-3ECD-C04E-A7F3-0832061BCDBB}"/>
              </a:ext>
            </a:extLst>
          </p:cNvPr>
          <p:cNvCxnSpPr/>
          <p:nvPr/>
        </p:nvCxnSpPr>
        <p:spPr>
          <a:xfrm>
            <a:off x="6870539" y="5472273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E65755D-29C5-824C-9BFB-72A1C3BBCDBF}"/>
              </a:ext>
            </a:extLst>
          </p:cNvPr>
          <p:cNvSpPr/>
          <p:nvPr/>
        </p:nvSpPr>
        <p:spPr>
          <a:xfrm>
            <a:off x="6728512" y="5171530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x’</a:t>
            </a:r>
            <a:r>
              <a:rPr lang="en-US" baseline="-25000" dirty="0">
                <a:solidFill>
                  <a:schemeClr val="tx2"/>
                </a:solidFill>
              </a:rPr>
              <a:t>5</a:t>
            </a:r>
            <a:endParaRPr lang="en-US" dirty="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525E5D47-A742-7448-994E-EAE3ADDB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7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10" grpId="0"/>
      <p:bldP spid="12" grpId="0"/>
      <p:bldP spid="18" grpId="0"/>
      <p:bldP spid="19" grpId="0"/>
      <p:bldP spid="20" grpId="0"/>
      <p:bldP spid="22" grpId="0"/>
      <p:bldP spid="23" grpId="0"/>
      <p:bldP spid="24" grpId="0"/>
      <p:bldP spid="25" grpId="0" animBg="1"/>
      <p:bldP spid="30" grpId="0"/>
      <p:bldP spid="31" grpId="0"/>
      <p:bldP spid="32" grpId="0"/>
      <p:bldP spid="33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755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C3: Fine-grained Analysis of FBMSP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Theorems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[Log-Concave Models Weave + Bounds].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 where E[𝜀] = 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independent,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log-concave: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The optimal segmentations weave.</a:t>
                </a:r>
                <a:endParaRPr lang="en-US" sz="2000" i="1" dirty="0"/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Closed form upper and lower bounds can be derived using just the model itself! (Details in paper)</a:t>
                </a:r>
              </a:p>
            </p:txBody>
          </p:sp>
        </mc:Choice>
        <mc:Fallback xmlns="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  <a:blipFill>
                <a:blip r:embed="rId4"/>
                <a:stretch>
                  <a:fillRect l="-831" t="-500" r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43398" y="4365937"/>
            <a:ext cx="801390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Takeaway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With some structural assumptions, we can use the model to not just guide the segmentations but also to determine when to open new segments!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3E27B1-BB61-0642-8B5A-24335E2A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809694"/>
            <a:ext cx="7886245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characterized the structure of optimal feature-based market segmentation and pricing when errors are features independent.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showed how to use a regression model to guide feature-based market segmentation and pricing.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also showed how to use the model to judge and guide new expansions of the segmentation and pricing.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Along the way we proved some nice results about segmenting markets when errors are log-concave that may be of independent interest.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C161-B704-CD4F-8807-868F2C6F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7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9"/>
            <a:ext cx="7886700" cy="1186862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Full paper to be available soon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Comments, questions @ 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mhamilton@katz.pitt.edu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More papers: https://</a:t>
            </a:r>
            <a:r>
              <a:rPr lang="en-US" sz="1600" dirty="0" err="1">
                <a:solidFill>
                  <a:schemeClr val="tx2"/>
                </a:solidFill>
              </a:rPr>
              <a:t>mhamilton-pitt.github.io</a:t>
            </a:r>
            <a:r>
              <a:rPr lang="en-US" sz="1600" dirty="0">
                <a:solidFill>
                  <a:schemeClr val="tx2"/>
                </a:solidFill>
              </a:rPr>
              <a:t>/</a:t>
            </a:r>
            <a:endParaRPr lang="en-US" sz="16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segmented pricing </a:t>
            </a:r>
            <a:r>
              <a:rPr lang="en" altLang="zh-CN" sz="2000" dirty="0">
                <a:solidFill>
                  <a:schemeClr val="tx2"/>
                </a:solidFill>
              </a:rPr>
              <a:t>is </a:t>
            </a:r>
            <a:r>
              <a:rPr lang="en-US" altLang="zh-CN" sz="2000" dirty="0">
                <a:solidFill>
                  <a:schemeClr val="tx2"/>
                </a:solidFill>
              </a:rPr>
              <a:t>when the price for a good varies across different segments of the market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Many markets are segmented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Digital Properties like Adobe, Office, Online Games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Insurance Markets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Geographically segmented infrastructure like Cable, Internet, etc.</a:t>
            </a:r>
          </a:p>
          <a:p>
            <a:pPr marL="800100" lvl="1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Very well studied and fundamental problem in RMP, sometimes referred to as </a:t>
            </a:r>
            <a:r>
              <a:rPr lang="en-US" sz="2000" b="1" dirty="0"/>
              <a:t>third-degree price discrimination.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A9C11-095A-894B-BE48-D3D96218CBB9}"/>
              </a:ext>
            </a:extLst>
          </p:cNvPr>
          <p:cNvSpPr/>
          <p:nvPr/>
        </p:nvSpPr>
        <p:spPr>
          <a:xfrm>
            <a:off x="1357269" y="4516036"/>
            <a:ext cx="6429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“Third-degree price discrimination means that different purchasers are charged different prices, […] This is perhaps the most common form of price discrimination” – Varian, 1989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segmented pricing </a:t>
            </a:r>
            <a:r>
              <a:rPr lang="en" altLang="zh-CN" sz="2000" dirty="0">
                <a:solidFill>
                  <a:schemeClr val="tx2"/>
                </a:solidFill>
              </a:rPr>
              <a:t>is</a:t>
            </a:r>
            <a:r>
              <a:rPr lang="en-US" altLang="zh-CN" sz="2000" dirty="0">
                <a:solidFill>
                  <a:schemeClr val="tx2"/>
                </a:solidFill>
              </a:rPr>
              <a:t> when the price for a good varies across different segments of the market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Many markets are segmented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Digital Properties like Adobe, Office, Online Games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Insurance Markets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Geographically segmented infrastructure like Cable, Internet, etc.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65D28-2F23-2348-A116-7A84C2C816B6}"/>
              </a:ext>
            </a:extLst>
          </p:cNvPr>
          <p:cNvSpPr txBox="1"/>
          <p:nvPr/>
        </p:nvSpPr>
        <p:spPr>
          <a:xfrm>
            <a:off x="651510" y="3644442"/>
            <a:ext cx="78638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In practice, many of these markets are segmented and priced using </a:t>
            </a:r>
            <a:r>
              <a:rPr lang="en-US" altLang="zh-CN" sz="2000" dirty="0"/>
              <a:t>features</a:t>
            </a:r>
            <a:r>
              <a:rPr lang="en-US" altLang="zh-CN" sz="2000" dirty="0">
                <a:solidFill>
                  <a:schemeClr val="tx2"/>
                </a:solidFill>
              </a:rPr>
              <a:t> of a customer.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Features are used to determine prices by leveraging some </a:t>
            </a:r>
            <a:r>
              <a:rPr lang="en-US" altLang="zh-CN" sz="2000" dirty="0"/>
              <a:t>regression model </a:t>
            </a:r>
            <a:r>
              <a:rPr lang="en-US" altLang="zh-CN" sz="2000" dirty="0">
                <a:solidFill>
                  <a:schemeClr val="tx2"/>
                </a:solidFill>
              </a:rPr>
              <a:t>that predicts customer willingness-to-pay.</a:t>
            </a:r>
            <a:endParaRPr lang="en" altLang="zh-CN" sz="20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9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 in Practice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2785" y="1690690"/>
            <a:ext cx="8054392" cy="2708806"/>
            <a:chOff x="476885" y="3260753"/>
            <a:chExt cx="8054392" cy="270880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A6EA4C-AEE4-48FC-83AE-6722789EAFCA}"/>
                </a:ext>
              </a:extLst>
            </p:cNvPr>
            <p:cNvSpPr/>
            <p:nvPr/>
          </p:nvSpPr>
          <p:spPr>
            <a:xfrm>
              <a:off x="476885" y="3260753"/>
              <a:ext cx="8015603" cy="24759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/>
                <p:nvPr/>
              </p:nvSpPr>
              <p:spPr>
                <a:xfrm>
                  <a:off x="667437" y="3261125"/>
                  <a:ext cx="7863840" cy="2708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chemeClr val="tx2"/>
                      </a:solidFill>
                    </a:rPr>
                    <a:t>Market of customers with associated features </a:t>
                  </a:r>
                  <a:r>
                    <a:rPr lang="en-US" sz="2000" b="1" dirty="0">
                      <a:solidFill>
                        <a:schemeClr val="tx2"/>
                      </a:solidFill>
                    </a:rPr>
                    <a:t>X 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supported on </a:t>
                  </a:r>
                  <a:r>
                    <a:rPr lang="en-US" sz="2000" b="1" dirty="0" err="1">
                      <a:solidFill>
                        <a:schemeClr val="tx2"/>
                      </a:solidFill>
                    </a:rPr>
                    <a:t>Ω</a:t>
                  </a:r>
                  <a:r>
                    <a:rPr lang="en-US" sz="2000" b="1" dirty="0">
                      <a:solidFill>
                        <a:schemeClr val="tx2"/>
                      </a:solidFill>
                    </a:rPr>
                    <a:t> </a:t>
                  </a:r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tx2"/>
                      </a:solidFill>
                    </a:rPr>
                    <a:t>V|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</a:rPr>
                    <a:t>(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) + 𝜀,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</a:rPr>
                    <a:t>(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) 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⫫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 𝜀</a:t>
                  </a:r>
                  <a:endParaRPr lang="en-US" sz="2400" b="0" dirty="0">
                    <a:solidFill>
                      <a:schemeClr val="tx2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sz="2400" b="1" dirty="0"/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b="1" dirty="0"/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7" y="3261125"/>
                  <a:ext cx="7863840" cy="2708434"/>
                </a:xfrm>
                <a:prstGeom prst="rect">
                  <a:avLst/>
                </a:prstGeom>
                <a:blipFill>
                  <a:blip r:embed="rId3"/>
                  <a:stretch>
                    <a:fillRect l="-968" t="-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46182" y="4480807"/>
                  <a:ext cx="426847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is the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regression model 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for the customers valuations</a:t>
                  </a:r>
                  <a:endParaRPr lang="en-US" sz="2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82" y="4480807"/>
                  <a:ext cx="4268470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484" t="-3448" r="-297"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326980" y="5038395"/>
                  <a:ext cx="1443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: </m:t>
                      </m:r>
                    </m:oMath>
                  </a14:m>
                  <a:r>
                    <a:rPr lang="en-US" sz="2400" b="1" dirty="0" err="1">
                      <a:solidFill>
                        <a:schemeClr val="tx2"/>
                      </a:solidFill>
                    </a:rPr>
                    <a:t>Ω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➝ </a:t>
                  </a:r>
                  <a:r>
                    <a:rPr lang="en-US" sz="2400" b="1" dirty="0" err="1">
                      <a:solidFill>
                        <a:schemeClr val="tx2"/>
                      </a:solidFill>
                    </a:rPr>
                    <a:t>ℝ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980" y="5038395"/>
                  <a:ext cx="144328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348" t="-10811" r="-10435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>
              <a:cxnSpLocks/>
            </p:cNvCxnSpPr>
            <p:nvPr/>
          </p:nvCxnSpPr>
          <p:spPr>
            <a:xfrm>
              <a:off x="4914652" y="4261399"/>
              <a:ext cx="1695112" cy="21940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4802098" y="4496012"/>
                  <a:ext cx="358392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is the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error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 term of the regression model</a:t>
                  </a: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098" y="4496012"/>
                  <a:ext cx="3583920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1767" t="-5263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468868" y="5062178"/>
                  <a:ext cx="1372683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2"/>
                                </a:solidFill>
                              </a:rPr>
                              <m:t>𝜀</m:t>
                            </m:r>
                          </m:e>
                        </m:d>
                        <m:r>
                          <a:rPr lang="en-US" sz="24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868" y="5062178"/>
                  <a:ext cx="1372683" cy="5386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>
              <a:cxnSpLocks/>
            </p:cNvCxnSpPr>
            <p:nvPr/>
          </p:nvCxnSpPr>
          <p:spPr>
            <a:xfrm flipH="1">
              <a:off x="2630152" y="4261399"/>
              <a:ext cx="1638452" cy="17542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B58C1D-9B4D-CA43-BD83-50E674E5CE57}"/>
              </a:ext>
            </a:extLst>
          </p:cNvPr>
          <p:cNvGrpSpPr/>
          <p:nvPr/>
        </p:nvGrpSpPr>
        <p:grpSpPr>
          <a:xfrm>
            <a:off x="4122721" y="4583272"/>
            <a:ext cx="802977" cy="1027080"/>
            <a:chOff x="3549095" y="5303959"/>
            <a:chExt cx="802977" cy="102708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DD864F-3F7D-524B-86CF-FFB3256FA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32" y="5303959"/>
              <a:ext cx="389640" cy="102136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18A4EBE-F804-004A-9119-6DCB8271F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7C9E5B-CCBC-5A46-8494-EB3EE2FCB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ADC71C-D6A0-374D-814D-339AFCBC69CE}"/>
              </a:ext>
            </a:extLst>
          </p:cNvPr>
          <p:cNvGrpSpPr/>
          <p:nvPr/>
        </p:nvGrpSpPr>
        <p:grpSpPr>
          <a:xfrm>
            <a:off x="3469149" y="5059977"/>
            <a:ext cx="817062" cy="915462"/>
            <a:chOff x="3372520" y="4412896"/>
            <a:chExt cx="817062" cy="9154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85AA082-13AE-574C-85CE-27DE2A34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2" y="4412896"/>
              <a:ext cx="326980" cy="88179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6E77DD-1F64-F44C-99BC-9353BE83A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520" y="4423315"/>
              <a:ext cx="318144" cy="85796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AF1D943-9BC1-3844-8E30-37820937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15" y="4412896"/>
              <a:ext cx="349240" cy="915462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8219EBD-8A9B-3F49-A9CB-7A33E97822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80" y="5099098"/>
            <a:ext cx="923489" cy="6399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BD1FFEA-3795-F648-823E-04A0D80432D7}"/>
              </a:ext>
            </a:extLst>
          </p:cNvPr>
          <p:cNvGrpSpPr/>
          <p:nvPr/>
        </p:nvGrpSpPr>
        <p:grpSpPr>
          <a:xfrm>
            <a:off x="5274737" y="4590977"/>
            <a:ext cx="1416908" cy="818658"/>
            <a:chOff x="4679092" y="5320520"/>
            <a:chExt cx="1416908" cy="81865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3F72E7-D1CE-4E41-8231-911B3EDDF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30CCBF-4BDA-914D-97BC-81DA13B5D4A2}"/>
                </a:ext>
              </a:extLst>
            </p:cNvPr>
            <p:cNvSpPr/>
            <p:nvPr/>
          </p:nvSpPr>
          <p:spPr>
            <a:xfrm rot="18671156">
              <a:off x="5061976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p(   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053BFB-96E0-E444-B199-4E4255426B20}"/>
              </a:ext>
            </a:extLst>
          </p:cNvPr>
          <p:cNvGrpSpPr/>
          <p:nvPr/>
        </p:nvGrpSpPr>
        <p:grpSpPr>
          <a:xfrm>
            <a:off x="5363293" y="5212379"/>
            <a:ext cx="1416908" cy="818658"/>
            <a:chOff x="4679092" y="5320520"/>
            <a:chExt cx="1416908" cy="81865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1882BC-E39D-DA45-BA99-0F807D2B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152C8C-E7B7-5746-B797-1C207C1C7031}"/>
                </a:ext>
              </a:extLst>
            </p:cNvPr>
            <p:cNvSpPr/>
            <p:nvPr/>
          </p:nvSpPr>
          <p:spPr>
            <a:xfrm rot="18671156">
              <a:off x="5061977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p(   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710FDF-1157-0946-907B-F83FEA97C34B}"/>
              </a:ext>
            </a:extLst>
          </p:cNvPr>
          <p:cNvGrpSpPr/>
          <p:nvPr/>
        </p:nvGrpSpPr>
        <p:grpSpPr>
          <a:xfrm>
            <a:off x="5405732" y="5877412"/>
            <a:ext cx="1416908" cy="818658"/>
            <a:chOff x="4679092" y="5320520"/>
            <a:chExt cx="1416908" cy="81865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B805AD5-3B79-1646-9E03-C15ACD83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4256C4-C4A7-5B4A-B595-81A115C71FC2}"/>
                </a:ext>
              </a:extLst>
            </p:cNvPr>
            <p:cNvSpPr/>
            <p:nvPr/>
          </p:nvSpPr>
          <p:spPr>
            <a:xfrm rot="18671156">
              <a:off x="5033122" y="5545182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p(    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CF03B-A997-A440-A43F-5D15CB10BBC9}"/>
              </a:ext>
            </a:extLst>
          </p:cNvPr>
          <p:cNvCxnSpPr/>
          <p:nvPr/>
        </p:nvCxnSpPr>
        <p:spPr>
          <a:xfrm>
            <a:off x="6208460" y="4757498"/>
            <a:ext cx="1022720" cy="6615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BF7BFB-4CF7-E64F-8755-0A753CE56D88}"/>
              </a:ext>
            </a:extLst>
          </p:cNvPr>
          <p:cNvCxnSpPr/>
          <p:nvPr/>
        </p:nvCxnSpPr>
        <p:spPr>
          <a:xfrm>
            <a:off x="6318197" y="5393112"/>
            <a:ext cx="912983" cy="259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81E8B3-1715-FE43-BF9D-19BC07DD8A2C}"/>
              </a:ext>
            </a:extLst>
          </p:cNvPr>
          <p:cNvCxnSpPr/>
          <p:nvPr/>
        </p:nvCxnSpPr>
        <p:spPr>
          <a:xfrm flipV="1">
            <a:off x="6357437" y="5419082"/>
            <a:ext cx="873743" cy="62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F70846F-7A89-924C-89EF-7E24E8C39C72}"/>
              </a:ext>
            </a:extLst>
          </p:cNvPr>
          <p:cNvCxnSpPr/>
          <p:nvPr/>
        </p:nvCxnSpPr>
        <p:spPr>
          <a:xfrm flipV="1">
            <a:off x="1958672" y="5286890"/>
            <a:ext cx="1199096" cy="37853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181CD-9773-5848-862A-78577EF8ECDD}"/>
              </a:ext>
            </a:extLst>
          </p:cNvPr>
          <p:cNvGrpSpPr/>
          <p:nvPr/>
        </p:nvGrpSpPr>
        <p:grpSpPr>
          <a:xfrm>
            <a:off x="2938245" y="5364981"/>
            <a:ext cx="748758" cy="1043247"/>
            <a:chOff x="3326681" y="5287792"/>
            <a:chExt cx="748758" cy="104324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46EBD0C-EAFA-B14B-BFE1-F8AD38B60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681" y="5287792"/>
              <a:ext cx="389640" cy="102136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2759776-EB9A-F84F-80A4-0E8D4A196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45C7DEF-600F-044F-A144-91CE7D53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4342DE-C508-8348-8160-F09242FB95DE}"/>
              </a:ext>
            </a:extLst>
          </p:cNvPr>
          <p:cNvGrpSpPr/>
          <p:nvPr/>
        </p:nvGrpSpPr>
        <p:grpSpPr>
          <a:xfrm>
            <a:off x="463030" y="5213540"/>
            <a:ext cx="1387059" cy="968810"/>
            <a:chOff x="494135" y="4543264"/>
            <a:chExt cx="1387059" cy="96881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9CBBD81-E842-2D4F-A996-BB290C4B8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3F35F1F-F722-074D-86F1-35B9224BB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C75B94C-3C0F-FA41-9BA4-C288D749C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71B1DCD-C677-BD4B-8BCC-5A1AC6AC6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D0F737-6E8B-7143-90CD-299C3122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5DE4FF9-56E6-3847-B679-DF91B1C6C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B4B6500-3B74-6C4B-80C5-3072AFC4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E86A5D7-A670-2640-9985-80A52FA2C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FDBA49-E47E-CF4D-83BB-77BA6E790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F5E9AEF-9D0F-884B-AC8A-B0B61A9FB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173D710-0FE9-9745-9295-E1213752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D5BCAD0-1C41-6447-A186-1C4345A11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3B13D92-17FA-9545-8522-BBE7E646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24E4443-2E61-614F-AFE4-6507CC70B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A802148-3D95-E749-BFFB-10D3BE25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4E21E2C-E122-D941-9E44-9B346EA90DA2}"/>
              </a:ext>
            </a:extLst>
          </p:cNvPr>
          <p:cNvSpPr/>
          <p:nvPr/>
        </p:nvSpPr>
        <p:spPr>
          <a:xfrm rot="20309279">
            <a:off x="2325571" y="5203465"/>
            <a:ext cx="126444" cy="14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CAD177-077A-E445-88C6-AEC4D77D72C4}"/>
              </a:ext>
            </a:extLst>
          </p:cNvPr>
          <p:cNvSpPr/>
          <p:nvPr/>
        </p:nvSpPr>
        <p:spPr>
          <a:xfrm rot="20309279">
            <a:off x="2458697" y="5143417"/>
            <a:ext cx="161588" cy="142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4A38F4-6DEC-3E4D-ACB1-9E113F7FC028}"/>
              </a:ext>
            </a:extLst>
          </p:cNvPr>
          <p:cNvSpPr/>
          <p:nvPr/>
        </p:nvSpPr>
        <p:spPr>
          <a:xfrm rot="20309279">
            <a:off x="2626595" y="5078843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10C7B-2502-5941-B897-43A6EBF84E43}"/>
              </a:ext>
            </a:extLst>
          </p:cNvPr>
          <p:cNvSpPr/>
          <p:nvPr/>
        </p:nvSpPr>
        <p:spPr>
          <a:xfrm rot="20309279">
            <a:off x="6057435" y="5505635"/>
            <a:ext cx="152893" cy="1959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DDD928-1C5C-4741-A4D9-95D696758B98}"/>
              </a:ext>
            </a:extLst>
          </p:cNvPr>
          <p:cNvSpPr/>
          <p:nvPr/>
        </p:nvSpPr>
        <p:spPr>
          <a:xfrm rot="20309279">
            <a:off x="6070079" y="6173503"/>
            <a:ext cx="198872" cy="18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95CCC7-EB8C-D14B-82AF-971FFC511ACA}"/>
              </a:ext>
            </a:extLst>
          </p:cNvPr>
          <p:cNvSpPr/>
          <p:nvPr/>
        </p:nvSpPr>
        <p:spPr>
          <a:xfrm rot="20309279">
            <a:off x="5971645" y="4917055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2B051-DB84-2948-9C65-17A9A0C08EFF}"/>
              </a:ext>
            </a:extLst>
          </p:cNvPr>
          <p:cNvSpPr/>
          <p:nvPr/>
        </p:nvSpPr>
        <p:spPr>
          <a:xfrm>
            <a:off x="656840" y="4173900"/>
            <a:ext cx="600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Segment and price to maximize revenue</a:t>
            </a:r>
          </a:p>
        </p:txBody>
      </p:sp>
      <p:sp>
        <p:nvSpPr>
          <p:cNvPr id="69" name="Footer Placeholder 2">
            <a:extLst>
              <a:ext uri="{FF2B5EF4-FFF2-40B4-BE49-F238E27FC236}">
                <a16:creationId xmlns:a16="http://schemas.microsoft.com/office/drawing/2014/main" id="{B098B7EB-3EDA-0146-A060-38565DBD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Contributions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628650" y="1690689"/>
            <a:ext cx="80165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C1: </a:t>
            </a:r>
            <a:r>
              <a:rPr lang="en-US" altLang="zh-CN" b="1" i="1" dirty="0"/>
              <a:t>Characterize structure of the optimal policy.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When valuations are exact, the optimal segmentation and pricing has a simple, computable form. Unfortunately, with general errors the optimal segmentation can be quite pathological. We show when errors are log-concave, the optimal policy becomes is again nice and computable.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C2: </a:t>
            </a:r>
            <a:r>
              <a:rPr lang="en-US" altLang="zh-CN" b="1" i="1" dirty="0"/>
              <a:t>Bound approximate model-based policies.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Even though in general the optimal policy is complex, we show that using a segmentation generated by using </a:t>
            </a:r>
            <a:r>
              <a:rPr lang="en-US" i="1" dirty="0">
                <a:solidFill>
                  <a:schemeClr val="tx2"/>
                </a:solidFill>
              </a:rPr>
              <a:t>just</a:t>
            </a:r>
            <a:r>
              <a:rPr lang="en-US" dirty="0">
                <a:solidFill>
                  <a:schemeClr val="tx2"/>
                </a:solidFill>
              </a:rPr>
              <a:t> the feature-model inherits strong guarantees on the revenue + optimal rates of convergence.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C3: </a:t>
            </a:r>
            <a:r>
              <a:rPr lang="en-US" altLang="zh-CN" b="1" i="1" dirty="0"/>
              <a:t>Fine-grained analysis in the number of segments.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When both the valuation model and the error are log-concave, we show the optimal segmentations evolve in a controlled way that can be leveraged to prove novel upper and lower bounds on the revenue of another segment.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644F5B-33BD-814F-9DD5-755110C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85" y="1597794"/>
            <a:ext cx="8293042" cy="3178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Model: FBMSP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28648" y="1687815"/>
                <a:ext cx="786384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Market of customers with associated features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 </a:t>
                </a:r>
                <a:r>
                  <a:rPr lang="en-US" sz="2000" dirty="0">
                    <a:solidFill>
                      <a:schemeClr val="tx2"/>
                    </a:solidFill>
                  </a:rPr>
                  <a:t>supported on 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, 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2"/>
                    </a:solidFill>
                  </a:rPr>
                  <a:t>V|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𝜀, 𝜀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⫫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1687815"/>
                <a:ext cx="7863840" cy="1600438"/>
              </a:xfrm>
              <a:prstGeom prst="rect">
                <a:avLst/>
              </a:prstGeom>
              <a:blipFill>
                <a:blip r:embed="rId3"/>
                <a:stretch>
                  <a:fillRect l="-806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28648" y="2688089"/>
                <a:ext cx="8038467" cy="1800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Feature-Based Market Segmentation and Pricing (</a:t>
                </a:r>
                <a:r>
                  <a:rPr lang="en-US" sz="2000" b="1" dirty="0" err="1"/>
                  <a:t>kXP</a:t>
                </a:r>
                <a:r>
                  <a:rPr lang="en-US" sz="2000" b="1" dirty="0"/>
                  <a:t>)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Divide feature-space into k segments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⊆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b="1" dirty="0">
                    <a:solidFill>
                      <a:schemeClr val="tx2"/>
                    </a:solidFill>
                  </a:rPr>
                  <a:t>,</a:t>
                </a:r>
                <a:r>
                  <a:rPr lang="en-US" dirty="0">
                    <a:solidFill>
                      <a:schemeClr val="tx2"/>
                    </a:solidFill>
                  </a:rPr>
                  <a:t> with price per segment p(S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).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For each customer, observe </a:t>
                </a:r>
                <a:r>
                  <a:rPr lang="en-US" i="1" dirty="0">
                    <a:solidFill>
                      <a:schemeClr val="tx2"/>
                    </a:solidFill>
                  </a:rPr>
                  <a:t>feature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>
                    <a:solidFill>
                      <a:schemeClr val="tx2"/>
                    </a:solidFill>
                  </a:rPr>
                  <a:t>x</a:t>
                </a:r>
                <a:r>
                  <a:rPr lang="en-US" dirty="0">
                    <a:solidFill>
                      <a:schemeClr val="tx2"/>
                    </a:solidFill>
                  </a:rPr>
                  <a:t> and offer segment price.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4"/>
                  </a:buBlip>
                </a:pPr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sz="2200" dirty="0" err="1">
                    <a:solidFill>
                      <a:schemeClr val="tx2"/>
                    </a:solidFill>
                  </a:rPr>
                  <a:t>Rev</a:t>
                </a:r>
                <a:r>
                  <a:rPr lang="en-US" sz="2200" baseline="-25000" dirty="0" err="1">
                    <a:solidFill>
                      <a:schemeClr val="tx2"/>
                    </a:solidFill>
                  </a:rPr>
                  <a:t>kXP</a:t>
                </a:r>
                <a:r>
                  <a:rPr lang="en-US" sz="2200" dirty="0">
                    <a:solidFill>
                      <a:schemeClr val="tx2"/>
                    </a:solidFill>
                  </a:rPr>
                  <a:t> =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200" dirty="0">
                    <a:solidFill>
                      <a:schemeClr val="tx2"/>
                    </a:solidFill>
                  </a:rPr>
                  <a:t>) + 𝜀 ≥ p(S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| 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 </a:t>
                </a:r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</a:t>
                </a:r>
                <a:r>
                  <a:rPr lang="en-US" sz="2200" dirty="0">
                    <a:solidFill>
                      <a:schemeClr val="tx2"/>
                    </a:solidFill>
                  </a:rPr>
                  <a:t> 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</a:t>
                </a:r>
                <a:endParaRPr lang="en-US" sz="2200" baseline="-25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2688089"/>
                <a:ext cx="8038467" cy="1800686"/>
              </a:xfrm>
              <a:prstGeom prst="rect">
                <a:avLst/>
              </a:prstGeom>
              <a:blipFill>
                <a:blip r:embed="rId5"/>
                <a:stretch>
                  <a:fillRect l="-789" t="-2098" b="-44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A5E2AC5-8BF3-5848-8026-D35CE7919B4B}"/>
              </a:ext>
            </a:extLst>
          </p:cNvPr>
          <p:cNvSpPr txBox="1"/>
          <p:nvPr/>
        </p:nvSpPr>
        <p:spPr>
          <a:xfrm>
            <a:off x="476885" y="4912386"/>
            <a:ext cx="7863840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Number of segments, </a:t>
            </a:r>
            <a:r>
              <a:rPr lang="en-US" i="1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, is thought to small and exogenously given.</a:t>
            </a: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Note p(S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) is an induced price as a function of the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278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85" y="1597794"/>
            <a:ext cx="8269717" cy="2950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Benchmark: Model Optimization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36576" y="4533547"/>
            <a:ext cx="802977" cy="1027080"/>
            <a:chOff x="3549095" y="5303959"/>
            <a:chExt cx="802977" cy="102708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32" y="5303959"/>
              <a:ext cx="389640" cy="10213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83004" y="5010252"/>
            <a:ext cx="817062" cy="915462"/>
            <a:chOff x="3372520" y="4412896"/>
            <a:chExt cx="817062" cy="91546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2" y="4412896"/>
              <a:ext cx="326980" cy="8817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520" y="4423315"/>
              <a:ext cx="318144" cy="85796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15" y="4412896"/>
              <a:ext cx="349240" cy="915462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35" y="5049376"/>
            <a:ext cx="923489" cy="63996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288592" y="4555110"/>
            <a:ext cx="1416908" cy="818658"/>
            <a:chOff x="4679092" y="5320520"/>
            <a:chExt cx="1416908" cy="8186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 rot="18671156">
              <a:off x="5061976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p(   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77148" y="5176512"/>
            <a:ext cx="1416908" cy="818658"/>
            <a:chOff x="4679092" y="5320520"/>
            <a:chExt cx="1416908" cy="81865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 rot="18671156">
              <a:off x="5061977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p(   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19587" y="5841545"/>
            <a:ext cx="1416908" cy="818658"/>
            <a:chOff x="4679092" y="5320520"/>
            <a:chExt cx="1416908" cy="81865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 rot="18671156">
              <a:off x="5033122" y="5545182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p(    )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6222315" y="4707776"/>
            <a:ext cx="1022720" cy="6615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32052" y="5343390"/>
            <a:ext cx="912983" cy="259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71292" y="5369360"/>
            <a:ext cx="873743" cy="62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flipV="1">
            <a:off x="1972527" y="5237165"/>
            <a:ext cx="1199096" cy="37853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952100" y="5315256"/>
            <a:ext cx="748758" cy="1043247"/>
            <a:chOff x="3326681" y="5287792"/>
            <a:chExt cx="748758" cy="104324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681" y="5287792"/>
              <a:ext cx="389640" cy="102136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76885" y="5163815"/>
            <a:ext cx="1387059" cy="968810"/>
            <a:chOff x="494135" y="4543264"/>
            <a:chExt cx="1387059" cy="96881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 rot="20309279">
            <a:off x="2339426" y="5153740"/>
            <a:ext cx="126444" cy="14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0309279">
            <a:off x="2472552" y="5093692"/>
            <a:ext cx="161588" cy="142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20309279">
            <a:off x="2640450" y="5029118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68206" y="1687815"/>
                <a:ext cx="786384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Market of customers with associated features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 </a:t>
                </a:r>
                <a:r>
                  <a:rPr lang="en-US" sz="2000" dirty="0">
                    <a:solidFill>
                      <a:schemeClr val="tx2"/>
                    </a:solidFill>
                  </a:rPr>
                  <a:t>supported on 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 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2"/>
                    </a:solidFill>
                  </a:rPr>
                  <a:t>V|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𝜀, 𝜀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⫫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6" y="1687815"/>
                <a:ext cx="7863840" cy="1600438"/>
              </a:xfrm>
              <a:prstGeom prst="rect">
                <a:avLst/>
              </a:prstGeom>
              <a:blipFill>
                <a:blip r:embed="rId15"/>
                <a:stretch>
                  <a:fillRect l="-806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 rot="20309279">
            <a:off x="6071290" y="5455913"/>
            <a:ext cx="152893" cy="1959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20309279">
            <a:off x="6083934" y="6123781"/>
            <a:ext cx="198872" cy="18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0309279">
            <a:off x="5985500" y="4867333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98290D-5BD1-034B-B75E-B982D8AD1494}"/>
                  </a:ext>
                </a:extLst>
              </p:cNvPr>
              <p:cNvSpPr txBox="1"/>
              <p:nvPr/>
            </p:nvSpPr>
            <p:spPr>
              <a:xfrm>
                <a:off x="668206" y="2757339"/>
                <a:ext cx="7689467" cy="1708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Model Based Pricing (</a:t>
                </a:r>
                <a:r>
                  <a:rPr lang="en-US" sz="2000" b="1" dirty="0" err="1"/>
                  <a:t>kP</a:t>
                </a:r>
                <a:r>
                  <a:rPr lang="en-US" sz="2000" b="1" dirty="0"/>
                  <a:t>)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16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k segments,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= {</a:t>
                </a:r>
                <a:r>
                  <a:rPr lang="en-US" b="1" dirty="0">
                    <a:solidFill>
                      <a:schemeClr val="tx2"/>
                    </a:solidFill>
                  </a:rPr>
                  <a:t>x </a:t>
                </a:r>
                <a:r>
                  <a:rPr lang="en-US" dirty="0">
                    <a:solidFill>
                      <a:schemeClr val="tx2"/>
                    </a:solidFill>
                  </a:rPr>
                  <a:t>|x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≤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≤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i+1</a:t>
                </a:r>
                <a:r>
                  <a:rPr lang="en-US" dirty="0">
                    <a:solidFill>
                      <a:schemeClr val="tx2"/>
                    </a:solidFill>
                  </a:rPr>
                  <a:t>}, no error term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16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Optimization of the model</a:t>
                </a:r>
              </a:p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Rev</a:t>
                </a:r>
                <a:r>
                  <a:rPr lang="en-US" sz="2200" baseline="-25000" dirty="0" err="1">
                    <a:solidFill>
                      <a:schemeClr val="tx2"/>
                    </a:solidFill>
                  </a:rPr>
                  <a:t>kP</a:t>
                </a:r>
                <a:r>
                  <a:rPr lang="en-US" sz="2200" dirty="0">
                    <a:solidFill>
                      <a:schemeClr val="tx2"/>
                    </a:solidFill>
                  </a:rPr>
                  <a:t> =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200" dirty="0">
                    <a:solidFill>
                      <a:schemeClr val="tx2"/>
                    </a:solidFill>
                  </a:rPr>
                  <a:t>) ≥ p(S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| 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 </a:t>
                </a:r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</a:t>
                </a:r>
                <a:r>
                  <a:rPr lang="en-US" sz="2200" dirty="0">
                    <a:solidFill>
                      <a:schemeClr val="tx2"/>
                    </a:solidFill>
                  </a:rPr>
                  <a:t> 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</a:t>
                </a:r>
              </a:p>
              <a:p>
                <a:endParaRPr lang="en-US" baseline="-25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98290D-5BD1-034B-B75E-B982D8AD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6" y="2757339"/>
                <a:ext cx="7689467" cy="1708353"/>
              </a:xfrm>
              <a:prstGeom prst="rect">
                <a:avLst/>
              </a:prstGeom>
              <a:blipFill>
                <a:blip r:embed="rId17"/>
                <a:stretch>
                  <a:fillRect l="-824" t="-1471" b="-36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4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C1: Structure of FBMSP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/>
              <p:nvPr/>
            </p:nvSpPr>
            <p:spPr>
              <a:xfrm>
                <a:off x="661274" y="1618632"/>
                <a:ext cx="8013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Definition: </a:t>
                </a:r>
                <a:r>
                  <a:rPr lang="en-US" dirty="0">
                    <a:solidFill>
                      <a:schemeClr val="tx2"/>
                    </a:solidFill>
                  </a:rPr>
                  <a:t>We call a segmentation </a:t>
                </a:r>
                <a:r>
                  <a:rPr lang="en-US" b="1" i="1" dirty="0">
                    <a:solidFill>
                      <a:schemeClr val="accent6">
                        <a:lumMod val="50000"/>
                      </a:schemeClr>
                    </a:solidFill>
                  </a:rPr>
                  <a:t>interval </a:t>
                </a:r>
                <a:r>
                  <a:rPr lang="en-US" dirty="0">
                    <a:solidFill>
                      <a:schemeClr val="tx2"/>
                    </a:solidFill>
                  </a:rPr>
                  <a:t>is there exists numbers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0</a:t>
                </a:r>
                <a:r>
                  <a:rPr lang="en-US" dirty="0">
                    <a:solidFill>
                      <a:schemeClr val="tx2"/>
                    </a:solidFill>
                  </a:rPr>
                  <a:t> ≤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dirty="0">
                    <a:solidFill>
                      <a:schemeClr val="tx2"/>
                    </a:solidFill>
                  </a:rPr>
                  <a:t> ≤ … ≤ </a:t>
                </a:r>
                <a:r>
                  <a:rPr lang="en-US" dirty="0" err="1">
                    <a:solidFill>
                      <a:schemeClr val="tx2"/>
                    </a:solidFill>
                  </a:rPr>
                  <a:t>x</a:t>
                </a:r>
                <a:r>
                  <a:rPr lang="en-US" baseline="-25000" dirty="0" err="1">
                    <a:solidFill>
                      <a:schemeClr val="tx2"/>
                    </a:solidFill>
                  </a:rPr>
                  <a:t>k</a:t>
                </a:r>
                <a:r>
                  <a:rPr lang="en-US" dirty="0">
                    <a:solidFill>
                      <a:schemeClr val="tx2"/>
                    </a:solidFill>
                  </a:rPr>
                  <a:t> such that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= {</a:t>
                </a:r>
                <a:r>
                  <a:rPr lang="en-US" b="1" dirty="0">
                    <a:solidFill>
                      <a:schemeClr val="tx2"/>
                    </a:solidFill>
                  </a:rPr>
                  <a:t>x </a:t>
                </a:r>
                <a:r>
                  <a:rPr lang="en-US" dirty="0">
                    <a:solidFill>
                      <a:schemeClr val="tx2"/>
                    </a:solidFill>
                  </a:rPr>
                  <a:t>|x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≤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≤ x</a:t>
                </a:r>
                <a:r>
                  <a:rPr lang="en-US" sz="2000" baseline="-25000" dirty="0">
                    <a:solidFill>
                      <a:schemeClr val="tx2"/>
                    </a:solidFill>
                  </a:rPr>
                  <a:t>i+1</a:t>
                </a:r>
                <a:r>
                  <a:rPr lang="en-US" sz="2000" dirty="0">
                    <a:solidFill>
                      <a:schemeClr val="tx2"/>
                    </a:solidFill>
                  </a:rPr>
                  <a:t>}.</a:t>
                </a:r>
                <a:endParaRPr lang="en-US" sz="2000" b="1" i="1" baseline="-25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1618632"/>
                <a:ext cx="8013906" cy="707886"/>
              </a:xfrm>
              <a:prstGeom prst="rect">
                <a:avLst/>
              </a:prstGeom>
              <a:blipFill>
                <a:blip r:embed="rId3"/>
                <a:stretch>
                  <a:fillRect l="-632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/>
              <p:nvPr/>
            </p:nvSpPr>
            <p:spPr>
              <a:xfrm>
                <a:off x="4367709" y="2302057"/>
                <a:ext cx="688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09" y="2302057"/>
                <a:ext cx="68865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DF82FA-F767-7F49-8227-B3660709E4A7}"/>
              </a:ext>
            </a:extLst>
          </p:cNvPr>
          <p:cNvCxnSpPr/>
          <p:nvPr/>
        </p:nvCxnSpPr>
        <p:spPr>
          <a:xfrm>
            <a:off x="1676400" y="3422078"/>
            <a:ext cx="57357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E1358-66CB-104F-819B-22BA76ED6324}"/>
              </a:ext>
            </a:extLst>
          </p:cNvPr>
          <p:cNvCxnSpPr/>
          <p:nvPr/>
        </p:nvCxnSpPr>
        <p:spPr>
          <a:xfrm>
            <a:off x="3560619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12D37-27D3-874C-9363-BE67B9DEE1FD}"/>
              </a:ext>
            </a:extLst>
          </p:cNvPr>
          <p:cNvCxnSpPr/>
          <p:nvPr/>
        </p:nvCxnSpPr>
        <p:spPr>
          <a:xfrm>
            <a:off x="2382982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81A265-0D84-EE43-8A2D-BD5A91A49781}"/>
              </a:ext>
            </a:extLst>
          </p:cNvPr>
          <p:cNvCxnSpPr/>
          <p:nvPr/>
        </p:nvCxnSpPr>
        <p:spPr>
          <a:xfrm>
            <a:off x="4904510" y="3138060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E8CC52-6F9A-C349-A6CD-05EE8C401FB7}"/>
              </a:ext>
            </a:extLst>
          </p:cNvPr>
          <p:cNvCxnSpPr/>
          <p:nvPr/>
        </p:nvCxnSpPr>
        <p:spPr>
          <a:xfrm>
            <a:off x="6457951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D44E-9193-A94F-9555-3483046BD58E}"/>
              </a:ext>
            </a:extLst>
          </p:cNvPr>
          <p:cNvSpPr/>
          <p:nvPr/>
        </p:nvSpPr>
        <p:spPr>
          <a:xfrm>
            <a:off x="223058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51179-8855-6040-AF0C-46AE0D59BD4C}"/>
              </a:ext>
            </a:extLst>
          </p:cNvPr>
          <p:cNvSpPr/>
          <p:nvPr/>
        </p:nvSpPr>
        <p:spPr>
          <a:xfrm>
            <a:off x="3400388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2E9E4-D918-D044-A616-D5BE37C66F6D}"/>
              </a:ext>
            </a:extLst>
          </p:cNvPr>
          <p:cNvSpPr/>
          <p:nvPr/>
        </p:nvSpPr>
        <p:spPr>
          <a:xfrm>
            <a:off x="4765888" y="2853871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2D9AA-FB8D-E640-9729-815A1BA5D628}"/>
              </a:ext>
            </a:extLst>
          </p:cNvPr>
          <p:cNvSpPr/>
          <p:nvPr/>
        </p:nvSpPr>
        <p:spPr>
          <a:xfrm>
            <a:off x="631592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06A42-68F6-CA48-8450-BD7BC3D7E22E}"/>
              </a:ext>
            </a:extLst>
          </p:cNvPr>
          <p:cNvSpPr/>
          <p:nvPr/>
        </p:nvSpPr>
        <p:spPr>
          <a:xfrm>
            <a:off x="2712029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421C1F-BA21-FF4B-9FC8-F68DE5592782}"/>
              </a:ext>
            </a:extLst>
          </p:cNvPr>
          <p:cNvSpPr/>
          <p:nvPr/>
        </p:nvSpPr>
        <p:spPr>
          <a:xfrm>
            <a:off x="3998125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E9314-2A42-B149-AD16-525284CB25FE}"/>
              </a:ext>
            </a:extLst>
          </p:cNvPr>
          <p:cNvSpPr/>
          <p:nvPr/>
        </p:nvSpPr>
        <p:spPr>
          <a:xfrm>
            <a:off x="5665097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5AC7B-A86B-4943-878F-94479214E392}"/>
              </a:ext>
            </a:extLst>
          </p:cNvPr>
          <p:cNvSpPr/>
          <p:nvPr/>
        </p:nvSpPr>
        <p:spPr>
          <a:xfrm>
            <a:off x="6706785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EDC660-9CDD-E54C-9C00-D09113111A4C}"/>
              </a:ext>
            </a:extLst>
          </p:cNvPr>
          <p:cNvSpPr/>
          <p:nvPr/>
        </p:nvSpPr>
        <p:spPr>
          <a:xfrm>
            <a:off x="1510145" y="2632202"/>
            <a:ext cx="5763491" cy="754007"/>
          </a:xfrm>
          <a:custGeom>
            <a:avLst/>
            <a:gdLst>
              <a:gd name="connsiteX0" fmla="*/ 0 w 5763491"/>
              <a:gd name="connsiteY0" fmla="*/ 748307 h 754007"/>
              <a:gd name="connsiteX1" fmla="*/ 872837 w 5763491"/>
              <a:gd name="connsiteY1" fmla="*/ 679034 h 754007"/>
              <a:gd name="connsiteX2" fmla="*/ 1828800 w 5763491"/>
              <a:gd name="connsiteY2" fmla="*/ 221834 h 754007"/>
              <a:gd name="connsiteX3" fmla="*/ 3103419 w 5763491"/>
              <a:gd name="connsiteY3" fmla="*/ 162 h 754007"/>
              <a:gd name="connsiteX4" fmla="*/ 4281055 w 5763491"/>
              <a:gd name="connsiteY4" fmla="*/ 194125 h 754007"/>
              <a:gd name="connsiteX5" fmla="*/ 5001491 w 5763491"/>
              <a:gd name="connsiteY5" fmla="*/ 623616 h 754007"/>
              <a:gd name="connsiteX6" fmla="*/ 5763491 w 5763491"/>
              <a:gd name="connsiteY6" fmla="*/ 748307 h 75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3491" h="754007" extrusionOk="0">
                <a:moveTo>
                  <a:pt x="0" y="748307"/>
                </a:moveTo>
                <a:cubicBezTo>
                  <a:pt x="262089" y="744017"/>
                  <a:pt x="547016" y="774669"/>
                  <a:pt x="872837" y="679034"/>
                </a:cubicBezTo>
                <a:cubicBezTo>
                  <a:pt x="1248016" y="606106"/>
                  <a:pt x="1440621" y="335501"/>
                  <a:pt x="1828800" y="221834"/>
                </a:cubicBezTo>
                <a:cubicBezTo>
                  <a:pt x="2150270" y="157804"/>
                  <a:pt x="2688381" y="39761"/>
                  <a:pt x="3103419" y="162"/>
                </a:cubicBezTo>
                <a:cubicBezTo>
                  <a:pt x="3494330" y="-14194"/>
                  <a:pt x="3999469" y="106824"/>
                  <a:pt x="4281055" y="194125"/>
                </a:cubicBezTo>
                <a:cubicBezTo>
                  <a:pt x="4614922" y="300113"/>
                  <a:pt x="4775801" y="487245"/>
                  <a:pt x="5001491" y="623616"/>
                </a:cubicBezTo>
                <a:cubicBezTo>
                  <a:pt x="5204522" y="709236"/>
                  <a:pt x="5465978" y="742405"/>
                  <a:pt x="5763491" y="748307"/>
                </a:cubicBez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3491"/>
                      <a:gd name="connsiteY0" fmla="*/ 748307 h 754007"/>
                      <a:gd name="connsiteX1" fmla="*/ 872837 w 5763491"/>
                      <a:gd name="connsiteY1" fmla="*/ 679034 h 754007"/>
                      <a:gd name="connsiteX2" fmla="*/ 1828800 w 5763491"/>
                      <a:gd name="connsiteY2" fmla="*/ 221834 h 754007"/>
                      <a:gd name="connsiteX3" fmla="*/ 3103419 w 5763491"/>
                      <a:gd name="connsiteY3" fmla="*/ 162 h 754007"/>
                      <a:gd name="connsiteX4" fmla="*/ 4281055 w 5763491"/>
                      <a:gd name="connsiteY4" fmla="*/ 194125 h 754007"/>
                      <a:gd name="connsiteX5" fmla="*/ 5001491 w 5763491"/>
                      <a:gd name="connsiteY5" fmla="*/ 623616 h 754007"/>
                      <a:gd name="connsiteX6" fmla="*/ 5763491 w 5763491"/>
                      <a:gd name="connsiteY6" fmla="*/ 748307 h 754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3491" h="754007">
                        <a:moveTo>
                          <a:pt x="0" y="748307"/>
                        </a:moveTo>
                        <a:cubicBezTo>
                          <a:pt x="284018" y="757543"/>
                          <a:pt x="568037" y="766779"/>
                          <a:pt x="872837" y="679034"/>
                        </a:cubicBezTo>
                        <a:cubicBezTo>
                          <a:pt x="1177637" y="591289"/>
                          <a:pt x="1457036" y="334979"/>
                          <a:pt x="1828800" y="221834"/>
                        </a:cubicBezTo>
                        <a:cubicBezTo>
                          <a:pt x="2200564" y="108689"/>
                          <a:pt x="2694710" y="4780"/>
                          <a:pt x="3103419" y="162"/>
                        </a:cubicBezTo>
                        <a:cubicBezTo>
                          <a:pt x="3512128" y="-4456"/>
                          <a:pt x="3964710" y="90216"/>
                          <a:pt x="4281055" y="194125"/>
                        </a:cubicBezTo>
                        <a:cubicBezTo>
                          <a:pt x="4597400" y="298034"/>
                          <a:pt x="4754418" y="531252"/>
                          <a:pt x="5001491" y="623616"/>
                        </a:cubicBezTo>
                        <a:cubicBezTo>
                          <a:pt x="5248564" y="715980"/>
                          <a:pt x="5481782" y="727525"/>
                          <a:pt x="5763491" y="74830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7A346-84F4-F847-AF72-13CFDE56BFF7}"/>
                  </a:ext>
                </a:extLst>
              </p:cNvPr>
              <p:cNvSpPr txBox="1"/>
              <p:nvPr/>
            </p:nvSpPr>
            <p:spPr>
              <a:xfrm>
                <a:off x="661274" y="4224172"/>
                <a:ext cx="801390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When 𝜀 = 0 (Model-Based Pricing)</a:t>
                </a:r>
              </a:p>
              <a:p>
                <a:pPr marL="342900" indent="-342900">
                  <a:buBlip>
                    <a:blip r:embed="rId5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Optimal segmentation is interval.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5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Optimal prices p(S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 =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endParaRPr lang="en-US" dirty="0"/>
              </a:p>
              <a:p>
                <a:pPr marL="342900" indent="-342900">
                  <a:buBlip>
                    <a:blip r:embed="rId5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Optimal segmentation can be computed in O(k</a:t>
                </a:r>
                <a:r>
                  <a:rPr lang="en-US" baseline="30000" dirty="0">
                    <a:solidFill>
                      <a:schemeClr val="tx2"/>
                    </a:solidFill>
                  </a:rPr>
                  <a:t>2</a:t>
                </a:r>
                <a:r>
                  <a:rPr lang="en-US" dirty="0">
                    <a:solidFill>
                      <a:schemeClr val="tx2"/>
                    </a:solidFill>
                  </a:rPr>
                  <a:t>|supp(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)|) via dynamic programming.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5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7A346-84F4-F847-AF72-13CFDE56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4224172"/>
                <a:ext cx="8013906" cy="2139047"/>
              </a:xfrm>
              <a:prstGeom prst="rect">
                <a:avLst/>
              </a:prstGeom>
              <a:blipFill>
                <a:blip r:embed="rId6"/>
                <a:stretch>
                  <a:fillRect l="-632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ooter Placeholder 2">
            <a:extLst>
              <a:ext uri="{FF2B5EF4-FFF2-40B4-BE49-F238E27FC236}">
                <a16:creationId xmlns:a16="http://schemas.microsoft.com/office/drawing/2014/main" id="{5574EA89-5EED-A147-A254-70ADE277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C1: Structure of FBMSP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5EDE6-336E-E142-B6A5-1C4BF13B4285}"/>
              </a:ext>
            </a:extLst>
          </p:cNvPr>
          <p:cNvSpPr txBox="1"/>
          <p:nvPr/>
        </p:nvSpPr>
        <p:spPr>
          <a:xfrm>
            <a:off x="661274" y="1521834"/>
            <a:ext cx="801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Example: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non-interval </a:t>
            </a:r>
            <a:r>
              <a:rPr lang="en-US" dirty="0">
                <a:solidFill>
                  <a:schemeClr val="tx2"/>
                </a:solidFill>
              </a:rPr>
              <a:t>segmentation</a:t>
            </a:r>
            <a:endParaRPr lang="en-US" sz="2000" b="1" i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/>
              <p:nvPr/>
            </p:nvSpPr>
            <p:spPr>
              <a:xfrm>
                <a:off x="4367709" y="2302057"/>
                <a:ext cx="1025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+ </a:t>
                </a:r>
                <a:r>
                  <a:rPr lang="en-US" dirty="0"/>
                  <a:t>𝜀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09" y="2302057"/>
                <a:ext cx="1025281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DF82FA-F767-7F49-8227-B3660709E4A7}"/>
              </a:ext>
            </a:extLst>
          </p:cNvPr>
          <p:cNvCxnSpPr/>
          <p:nvPr/>
        </p:nvCxnSpPr>
        <p:spPr>
          <a:xfrm>
            <a:off x="1676400" y="3422078"/>
            <a:ext cx="57357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E1358-66CB-104F-819B-22BA76ED6324}"/>
              </a:ext>
            </a:extLst>
          </p:cNvPr>
          <p:cNvCxnSpPr/>
          <p:nvPr/>
        </p:nvCxnSpPr>
        <p:spPr>
          <a:xfrm>
            <a:off x="3560619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12D37-27D3-874C-9363-BE67B9DEE1FD}"/>
              </a:ext>
            </a:extLst>
          </p:cNvPr>
          <p:cNvCxnSpPr/>
          <p:nvPr/>
        </p:nvCxnSpPr>
        <p:spPr>
          <a:xfrm>
            <a:off x="2382982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81A265-0D84-EE43-8A2D-BD5A91A49781}"/>
              </a:ext>
            </a:extLst>
          </p:cNvPr>
          <p:cNvCxnSpPr/>
          <p:nvPr/>
        </p:nvCxnSpPr>
        <p:spPr>
          <a:xfrm>
            <a:off x="4904510" y="3138060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E8CC52-6F9A-C349-A6CD-05EE8C401FB7}"/>
              </a:ext>
            </a:extLst>
          </p:cNvPr>
          <p:cNvCxnSpPr/>
          <p:nvPr/>
        </p:nvCxnSpPr>
        <p:spPr>
          <a:xfrm>
            <a:off x="6457951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D44E-9193-A94F-9555-3483046BD58E}"/>
              </a:ext>
            </a:extLst>
          </p:cNvPr>
          <p:cNvSpPr/>
          <p:nvPr/>
        </p:nvSpPr>
        <p:spPr>
          <a:xfrm>
            <a:off x="223058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51179-8855-6040-AF0C-46AE0D59BD4C}"/>
              </a:ext>
            </a:extLst>
          </p:cNvPr>
          <p:cNvSpPr/>
          <p:nvPr/>
        </p:nvSpPr>
        <p:spPr>
          <a:xfrm>
            <a:off x="3400388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2E9E4-D918-D044-A616-D5BE37C66F6D}"/>
              </a:ext>
            </a:extLst>
          </p:cNvPr>
          <p:cNvSpPr/>
          <p:nvPr/>
        </p:nvSpPr>
        <p:spPr>
          <a:xfrm>
            <a:off x="4765888" y="2853871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2D9AA-FB8D-E640-9729-815A1BA5D628}"/>
              </a:ext>
            </a:extLst>
          </p:cNvPr>
          <p:cNvSpPr/>
          <p:nvPr/>
        </p:nvSpPr>
        <p:spPr>
          <a:xfrm>
            <a:off x="631592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06A42-68F6-CA48-8450-BD7BC3D7E22E}"/>
              </a:ext>
            </a:extLst>
          </p:cNvPr>
          <p:cNvSpPr/>
          <p:nvPr/>
        </p:nvSpPr>
        <p:spPr>
          <a:xfrm>
            <a:off x="2712029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421C1F-BA21-FF4B-9FC8-F68DE5592782}"/>
              </a:ext>
            </a:extLst>
          </p:cNvPr>
          <p:cNvSpPr/>
          <p:nvPr/>
        </p:nvSpPr>
        <p:spPr>
          <a:xfrm>
            <a:off x="3998125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EDC660-9CDD-E54C-9C00-D09113111A4C}"/>
              </a:ext>
            </a:extLst>
          </p:cNvPr>
          <p:cNvSpPr/>
          <p:nvPr/>
        </p:nvSpPr>
        <p:spPr>
          <a:xfrm>
            <a:off x="1510145" y="2632202"/>
            <a:ext cx="5763491" cy="754007"/>
          </a:xfrm>
          <a:custGeom>
            <a:avLst/>
            <a:gdLst>
              <a:gd name="connsiteX0" fmla="*/ 0 w 5763491"/>
              <a:gd name="connsiteY0" fmla="*/ 748307 h 754007"/>
              <a:gd name="connsiteX1" fmla="*/ 872837 w 5763491"/>
              <a:gd name="connsiteY1" fmla="*/ 679034 h 754007"/>
              <a:gd name="connsiteX2" fmla="*/ 1828800 w 5763491"/>
              <a:gd name="connsiteY2" fmla="*/ 221834 h 754007"/>
              <a:gd name="connsiteX3" fmla="*/ 3103419 w 5763491"/>
              <a:gd name="connsiteY3" fmla="*/ 162 h 754007"/>
              <a:gd name="connsiteX4" fmla="*/ 4281055 w 5763491"/>
              <a:gd name="connsiteY4" fmla="*/ 194125 h 754007"/>
              <a:gd name="connsiteX5" fmla="*/ 5001491 w 5763491"/>
              <a:gd name="connsiteY5" fmla="*/ 623616 h 754007"/>
              <a:gd name="connsiteX6" fmla="*/ 5763491 w 5763491"/>
              <a:gd name="connsiteY6" fmla="*/ 748307 h 75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3491" h="754007" extrusionOk="0">
                <a:moveTo>
                  <a:pt x="0" y="748307"/>
                </a:moveTo>
                <a:cubicBezTo>
                  <a:pt x="262089" y="744017"/>
                  <a:pt x="547016" y="774669"/>
                  <a:pt x="872837" y="679034"/>
                </a:cubicBezTo>
                <a:cubicBezTo>
                  <a:pt x="1248016" y="606106"/>
                  <a:pt x="1440621" y="335501"/>
                  <a:pt x="1828800" y="221834"/>
                </a:cubicBezTo>
                <a:cubicBezTo>
                  <a:pt x="2150270" y="157804"/>
                  <a:pt x="2688381" y="39761"/>
                  <a:pt x="3103419" y="162"/>
                </a:cubicBezTo>
                <a:cubicBezTo>
                  <a:pt x="3494330" y="-14194"/>
                  <a:pt x="3999469" y="106824"/>
                  <a:pt x="4281055" y="194125"/>
                </a:cubicBezTo>
                <a:cubicBezTo>
                  <a:pt x="4614922" y="300113"/>
                  <a:pt x="4775801" y="487245"/>
                  <a:pt x="5001491" y="623616"/>
                </a:cubicBezTo>
                <a:cubicBezTo>
                  <a:pt x="5204522" y="709236"/>
                  <a:pt x="5465978" y="742405"/>
                  <a:pt x="5763491" y="748307"/>
                </a:cubicBez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3491"/>
                      <a:gd name="connsiteY0" fmla="*/ 748307 h 754007"/>
                      <a:gd name="connsiteX1" fmla="*/ 872837 w 5763491"/>
                      <a:gd name="connsiteY1" fmla="*/ 679034 h 754007"/>
                      <a:gd name="connsiteX2" fmla="*/ 1828800 w 5763491"/>
                      <a:gd name="connsiteY2" fmla="*/ 221834 h 754007"/>
                      <a:gd name="connsiteX3" fmla="*/ 3103419 w 5763491"/>
                      <a:gd name="connsiteY3" fmla="*/ 162 h 754007"/>
                      <a:gd name="connsiteX4" fmla="*/ 4281055 w 5763491"/>
                      <a:gd name="connsiteY4" fmla="*/ 194125 h 754007"/>
                      <a:gd name="connsiteX5" fmla="*/ 5001491 w 5763491"/>
                      <a:gd name="connsiteY5" fmla="*/ 623616 h 754007"/>
                      <a:gd name="connsiteX6" fmla="*/ 5763491 w 5763491"/>
                      <a:gd name="connsiteY6" fmla="*/ 748307 h 754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3491" h="754007">
                        <a:moveTo>
                          <a:pt x="0" y="748307"/>
                        </a:moveTo>
                        <a:cubicBezTo>
                          <a:pt x="284018" y="757543"/>
                          <a:pt x="568037" y="766779"/>
                          <a:pt x="872837" y="679034"/>
                        </a:cubicBezTo>
                        <a:cubicBezTo>
                          <a:pt x="1177637" y="591289"/>
                          <a:pt x="1457036" y="334979"/>
                          <a:pt x="1828800" y="221834"/>
                        </a:cubicBezTo>
                        <a:cubicBezTo>
                          <a:pt x="2200564" y="108689"/>
                          <a:pt x="2694710" y="4780"/>
                          <a:pt x="3103419" y="162"/>
                        </a:cubicBezTo>
                        <a:cubicBezTo>
                          <a:pt x="3512128" y="-4456"/>
                          <a:pt x="3964710" y="90216"/>
                          <a:pt x="4281055" y="194125"/>
                        </a:cubicBezTo>
                        <a:cubicBezTo>
                          <a:pt x="4597400" y="298034"/>
                          <a:pt x="4754418" y="531252"/>
                          <a:pt x="5001491" y="623616"/>
                        </a:cubicBezTo>
                        <a:cubicBezTo>
                          <a:pt x="5248564" y="715980"/>
                          <a:pt x="5481782" y="727525"/>
                          <a:pt x="5763491" y="74830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7A346-84F4-F847-AF72-13CFDE56BFF7}"/>
              </a:ext>
            </a:extLst>
          </p:cNvPr>
          <p:cNvSpPr txBox="1"/>
          <p:nvPr/>
        </p:nvSpPr>
        <p:spPr>
          <a:xfrm>
            <a:off x="661274" y="4224172"/>
            <a:ext cx="801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When 𝜀 arbitrary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Optimal segmentation is </a:t>
            </a:r>
            <a:r>
              <a:rPr lang="en-US" b="1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necessarily interval!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Optimal prices are </a:t>
            </a:r>
            <a:r>
              <a:rPr lang="en-US" b="1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necessarily increasing in the segment</a:t>
            </a:r>
            <a:endParaRPr lang="en-US" dirty="0"/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Optimal segmentation can be an arbitrary number of segments, depends on the support of the error distribution. </a:t>
            </a: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61D159-E002-2C4B-A915-4335751AFF41}"/>
              </a:ext>
            </a:extLst>
          </p:cNvPr>
          <p:cNvSpPr/>
          <p:nvPr/>
        </p:nvSpPr>
        <p:spPr>
          <a:xfrm>
            <a:off x="5420689" y="347537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333FC-708D-B546-8735-40D124EC1274}"/>
              </a:ext>
            </a:extLst>
          </p:cNvPr>
          <p:cNvSpPr/>
          <p:nvPr/>
        </p:nvSpPr>
        <p:spPr>
          <a:xfrm>
            <a:off x="6843253" y="349472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CDB068-D820-D047-9215-05A9BA743B61}"/>
                  </a:ext>
                </a:extLst>
              </p14:cNvPr>
              <p14:cNvContentPartPr/>
              <p14:nvPr/>
            </p14:nvContentPartPr>
            <p14:xfrm>
              <a:off x="2444662" y="3319156"/>
              <a:ext cx="1042560" cy="30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CDB068-D820-D047-9215-05A9BA743B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1022" y="3211516"/>
                <a:ext cx="11502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8074B3-B972-BC4F-B461-649401BC86B4}"/>
                  </a:ext>
                </a:extLst>
              </p14:cNvPr>
              <p14:cNvContentPartPr/>
              <p14:nvPr/>
            </p14:nvContentPartPr>
            <p14:xfrm>
              <a:off x="4965022" y="3319876"/>
              <a:ext cx="1459440" cy="1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8074B3-B972-BC4F-B461-649401BC86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1382" y="3211876"/>
                <a:ext cx="1567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19D854-E0E0-FD45-8A33-30D4A391AEAE}"/>
                  </a:ext>
                </a:extLst>
              </p14:cNvPr>
              <p14:cNvContentPartPr/>
              <p14:nvPr/>
            </p14:nvContentPartPr>
            <p14:xfrm>
              <a:off x="3631222" y="3332836"/>
              <a:ext cx="1233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19D854-E0E0-FD45-8A33-30D4A391AE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7582" y="3224836"/>
                <a:ext cx="1341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537908-89B1-0840-9A53-D4CA2F8D4D06}"/>
                  </a:ext>
                </a:extLst>
              </p14:cNvPr>
              <p14:cNvContentPartPr/>
              <p14:nvPr/>
            </p14:nvContentPartPr>
            <p14:xfrm>
              <a:off x="6518062" y="3319516"/>
              <a:ext cx="785520" cy="11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537908-89B1-0840-9A53-D4CA2F8D4D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4422" y="3211516"/>
                <a:ext cx="893160" cy="2268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8CAD2160-71C2-7C48-BAD9-B5D9A7AD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Irene-Default">
      <a:dk1>
        <a:srgbClr val="002D80"/>
      </a:dk1>
      <a:lt1>
        <a:sysClr val="window" lastClr="FFFFFF"/>
      </a:lt1>
      <a:dk2>
        <a:srgbClr val="000000"/>
      </a:dk2>
      <a:lt2>
        <a:srgbClr val="E7E6E6"/>
      </a:lt2>
      <a:accent1>
        <a:srgbClr val="0038A8"/>
      </a:accent1>
      <a:accent2>
        <a:srgbClr val="7490B0"/>
      </a:accent2>
      <a:accent3>
        <a:srgbClr val="9D9D9D"/>
      </a:accent3>
      <a:accent4>
        <a:srgbClr val="75AADB"/>
      </a:accent4>
      <a:accent5>
        <a:srgbClr val="DAEEFB"/>
      </a:accent5>
      <a:accent6>
        <a:srgbClr val="FF9933"/>
      </a:accent6>
      <a:hlink>
        <a:srgbClr val="0563C1"/>
      </a:hlink>
      <a:folHlink>
        <a:srgbClr val="954F72"/>
      </a:folHlink>
    </a:clrScheme>
    <a:fontScheme name="Irene-default">
      <a:majorFont>
        <a:latin typeface="Bodoni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25404</TotalTime>
  <Words>1812</Words>
  <Application>Microsoft Macintosh PowerPoint</Application>
  <PresentationFormat>On-screen Show (4:3)</PresentationFormat>
  <Paragraphs>220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Bodoni MT</vt:lpstr>
      <vt:lpstr>Calibri</vt:lpstr>
      <vt:lpstr>Cambria Math</vt:lpstr>
      <vt:lpstr>Palatino Linotype</vt:lpstr>
      <vt:lpstr>Office Theme</vt:lpstr>
      <vt:lpstr>Feature-Based Market Segmentation and Pricing</vt:lpstr>
      <vt:lpstr>Segmented Pricing</vt:lpstr>
      <vt:lpstr>Segmented Pricing</vt:lpstr>
      <vt:lpstr>Segmented Pricing in Practice</vt:lpstr>
      <vt:lpstr>PowerPoint Presentation</vt:lpstr>
      <vt:lpstr>Model: FBMSP</vt:lpstr>
      <vt:lpstr>Benchmark: Model Optimization</vt:lpstr>
      <vt:lpstr>C1: Structure of FBMSP</vt:lpstr>
      <vt:lpstr>C1: Structure of FBMSP</vt:lpstr>
      <vt:lpstr>C1: Structure of FBMSP</vt:lpstr>
      <vt:lpstr>C2: Approximation for FBMSP</vt:lpstr>
      <vt:lpstr>C2: Approximation for FBMSP</vt:lpstr>
      <vt:lpstr>C2: Approximation for FBMSP</vt:lpstr>
      <vt:lpstr>C3: Fine-grained Analysis of FBMSP</vt:lpstr>
      <vt:lpstr>C3: Fine-grained Analysis of FBMSP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Lo</dc:creator>
  <cp:lastModifiedBy>Hamilton, Michael</cp:lastModifiedBy>
  <cp:revision>532</cp:revision>
  <dcterms:created xsi:type="dcterms:W3CDTF">2018-04-11T17:52:34Z</dcterms:created>
  <dcterms:modified xsi:type="dcterms:W3CDTF">2021-06-29T16:31:43Z</dcterms:modified>
</cp:coreProperties>
</file>