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351" r:id="rId2"/>
    <p:sldId id="762" r:id="rId3"/>
    <p:sldId id="770" r:id="rId4"/>
    <p:sldId id="772" r:id="rId5"/>
    <p:sldId id="773" r:id="rId6"/>
    <p:sldId id="771" r:id="rId7"/>
    <p:sldId id="725" r:id="rId8"/>
    <p:sldId id="776" r:id="rId9"/>
    <p:sldId id="777" r:id="rId10"/>
    <p:sldId id="778" r:id="rId11"/>
    <p:sldId id="782" r:id="rId12"/>
    <p:sldId id="784" r:id="rId13"/>
    <p:sldId id="786" r:id="rId14"/>
    <p:sldId id="788" r:id="rId15"/>
    <p:sldId id="787" r:id="rId16"/>
    <p:sldId id="789" r:id="rId17"/>
    <p:sldId id="814" r:id="rId18"/>
    <p:sldId id="806" r:id="rId19"/>
    <p:sldId id="807" r:id="rId20"/>
    <p:sldId id="808" r:id="rId21"/>
    <p:sldId id="809" r:id="rId22"/>
    <p:sldId id="810" r:id="rId23"/>
    <p:sldId id="812" r:id="rId24"/>
    <p:sldId id="815" r:id="rId25"/>
    <p:sldId id="816" r:id="rId26"/>
    <p:sldId id="804" r:id="rId27"/>
    <p:sldId id="791" r:id="rId28"/>
    <p:sldId id="795" r:id="rId29"/>
    <p:sldId id="797" r:id="rId30"/>
    <p:sldId id="798" r:id="rId31"/>
    <p:sldId id="799" r:id="rId32"/>
    <p:sldId id="80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93435DB-A82B-CB4B-950C-4C02972ABA80}">
          <p14:sldIdLst>
            <p14:sldId id="351"/>
            <p14:sldId id="762"/>
            <p14:sldId id="770"/>
            <p14:sldId id="772"/>
            <p14:sldId id="773"/>
            <p14:sldId id="771"/>
            <p14:sldId id="725"/>
            <p14:sldId id="776"/>
          </p14:sldIdLst>
        </p14:section>
        <p14:section name="Single Pricing" id="{1BF70F98-8C3A-3E47-9F5A-9709C9B2D6FD}">
          <p14:sldIdLst>
            <p14:sldId id="777"/>
            <p14:sldId id="778"/>
            <p14:sldId id="782"/>
            <p14:sldId id="784"/>
            <p14:sldId id="786"/>
            <p14:sldId id="788"/>
            <p14:sldId id="787"/>
            <p14:sldId id="789"/>
            <p14:sldId id="814"/>
            <p14:sldId id="806"/>
            <p14:sldId id="807"/>
            <p14:sldId id="808"/>
            <p14:sldId id="809"/>
            <p14:sldId id="810"/>
            <p14:sldId id="812"/>
            <p14:sldId id="815"/>
            <p14:sldId id="816"/>
          </p14:sldIdLst>
        </p14:section>
        <p14:section name="XP" id="{73046E1D-201F-9248-8E97-A109D2146D4F}">
          <p14:sldIdLst>
            <p14:sldId id="804"/>
            <p14:sldId id="791"/>
            <p14:sldId id="795"/>
            <p14:sldId id="797"/>
            <p14:sldId id="798"/>
          </p14:sldIdLst>
        </p14:section>
        <p14:section name="Conclusions" id="{5B14C179-4B7C-E146-A8DA-4A92C5F23A22}">
          <p14:sldIdLst>
            <p14:sldId id="799"/>
            <p14:sldId id="8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 autoAdjust="0"/>
    <p:restoredTop sz="88163" autoAdjust="0"/>
  </p:normalViewPr>
  <p:slideViewPr>
    <p:cSldViewPr snapToGrid="0">
      <p:cViewPr varScale="1">
        <p:scale>
          <a:sx n="112" d="100"/>
          <a:sy n="112" d="100"/>
        </p:scale>
        <p:origin x="2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is all</a:t>
            </a:r>
            <a:r>
              <a:rPr lang="en-US" baseline="0" dirty="0"/>
              <a:t> possible contexts</a:t>
            </a:r>
          </a:p>
          <a:p>
            <a:r>
              <a:rPr lang="en-US" baseline="0" dirty="0"/>
              <a:t>X represents the context of a random customer</a:t>
            </a:r>
          </a:p>
          <a:p>
            <a:r>
              <a:rPr lang="en-US" baseline="0" dirty="0"/>
              <a:t>Mu(X) is the predicted valuation for a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4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consider a more realistic version of personalized pricing we term feature-based</a:t>
            </a:r>
          </a:p>
          <a:p>
            <a:r>
              <a:rPr lang="en-US" dirty="0">
                <a:solidFill>
                  <a:schemeClr val="tx2"/>
                </a:solidFill>
              </a:rPr>
              <a:t>pricing, and show how to transform our previous bounds into bounds on the value of</a:t>
            </a:r>
          </a:p>
          <a:p>
            <a:r>
              <a:rPr lang="en-US" dirty="0">
                <a:solidFill>
                  <a:schemeClr val="tx2"/>
                </a:solidFill>
              </a:rPr>
              <a:t>feature-based pricing over single price strategies (cf. Lemma 9 and Theorem 5) via a</a:t>
            </a:r>
          </a:p>
          <a:p>
            <a:r>
              <a:rPr lang="en-US" dirty="0">
                <a:solidFill>
                  <a:schemeClr val="tx2"/>
                </a:solidFill>
              </a:rPr>
              <a:t>novel extension theorem. These bounds makes explicit the relationship between the</a:t>
            </a:r>
          </a:p>
          <a:p>
            <a:r>
              <a:rPr lang="en-US" dirty="0">
                <a:solidFill>
                  <a:schemeClr val="tx2"/>
                </a:solidFill>
              </a:rPr>
              <a:t>accuracy of a sellers prediction model, and value of personalized pricing in a market.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Value of Personalized Pricing     INFORMS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1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microsoft.com/office/2007/relationships/hdphoto" Target="../media/hdphoto13.wdp"/><Relationship Id="rId17" Type="http://schemas.openxmlformats.org/officeDocument/2006/relationships/image" Target="../media/image10.png"/><Relationship Id="rId2" Type="http://schemas.openxmlformats.org/officeDocument/2006/relationships/image" Target="../media/image15.png"/><Relationship Id="rId16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12.wdp"/><Relationship Id="rId5" Type="http://schemas.microsoft.com/office/2007/relationships/hdphoto" Target="../media/hdphoto11.wdp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8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0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hamilton-pitt.github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microsoft.com/office/2007/relationships/hdphoto" Target="../media/hdphoto8.wdp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microsoft.com/office/2007/relationships/hdphoto" Target="../media/hdphoto9.wdp"/><Relationship Id="rId12" Type="http://schemas.microsoft.com/office/2007/relationships/hdphoto" Target="../media/hdphoto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8.wdp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microsoft.com/office/2007/relationships/hdphoto" Target="../media/hdphoto10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1647"/>
            <a:ext cx="7772400" cy="1382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The Value of Personalized Pricing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F137-EF63-4D7B-B4D0-8B22D997918D}"/>
              </a:ext>
            </a:extLst>
          </p:cNvPr>
          <p:cNvSpPr txBox="1"/>
          <p:nvPr/>
        </p:nvSpPr>
        <p:spPr>
          <a:xfrm>
            <a:off x="3706430" y="4491002"/>
            <a:ext cx="1778052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INFORMS 2019</a:t>
            </a:r>
          </a:p>
          <a:p>
            <a:pPr algn="ctr"/>
            <a:r>
              <a:rPr lang="en-US" sz="500" dirty="0"/>
              <a:t> 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5053-EAE3-47CC-B0EA-F8D2A7641996}"/>
              </a:ext>
            </a:extLst>
          </p:cNvPr>
          <p:cNvSpPr/>
          <p:nvPr/>
        </p:nvSpPr>
        <p:spPr>
          <a:xfrm>
            <a:off x="216049" y="3126818"/>
            <a:ext cx="8465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Adam N. Elmachtoub, </a:t>
            </a:r>
            <a:r>
              <a:rPr lang="en-US" sz="2200" b="1" dirty="0">
                <a:solidFill>
                  <a:srgbClr val="FFC000"/>
                </a:solidFill>
              </a:rPr>
              <a:t>Michael L. Hamilton</a:t>
            </a:r>
            <a:r>
              <a:rPr lang="en-US" sz="2200" b="1" dirty="0"/>
              <a:t>, and </a:t>
            </a:r>
            <a:r>
              <a:rPr lang="en-US" sz="2200" b="1" dirty="0">
                <a:solidFill>
                  <a:srgbClr val="8C1515"/>
                </a:solidFill>
              </a:rPr>
              <a:t>Vishal Gupta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4DF12A-DD99-4BBC-A7CC-4DBFC66B3599}"/>
              </a:ext>
            </a:extLst>
          </p:cNvPr>
          <p:cNvGrpSpPr/>
          <p:nvPr/>
        </p:nvGrpSpPr>
        <p:grpSpPr>
          <a:xfrm>
            <a:off x="335460" y="3973941"/>
            <a:ext cx="4113292" cy="1247182"/>
            <a:chOff x="1107374" y="4106868"/>
            <a:chExt cx="4113292" cy="1247182"/>
          </a:xfrm>
        </p:grpSpPr>
        <p:pic>
          <p:nvPicPr>
            <p:cNvPr id="2050" name="Picture 2" descr="Image result for columbia university logo">
              <a:extLst>
                <a:ext uri="{FF2B5EF4-FFF2-40B4-BE49-F238E27FC236}">
                  <a16:creationId xmlns:a16="http://schemas.microsoft.com/office/drawing/2014/main" id="{58E9719E-CB96-4F69-A7E7-7444289D5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374" y="4106868"/>
              <a:ext cx="2942617" cy="43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70F6CA-01D5-4DC6-9B55-7000A3D41CD1}"/>
                </a:ext>
              </a:extLst>
            </p:cNvPr>
            <p:cNvSpPr/>
            <p:nvPr/>
          </p:nvSpPr>
          <p:spPr>
            <a:xfrm>
              <a:off x="1336627" y="4707719"/>
              <a:ext cx="38840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Department of IEOR			     </a:t>
              </a:r>
              <a:r>
                <a:rPr lang="en-US"/>
                <a:t>	</a:t>
              </a:r>
              <a:endParaRPr lang="en-US" dirty="0">
                <a:solidFill>
                  <a:srgbClr val="8C1515"/>
                </a:solidFill>
              </a:endParaRPr>
            </a:p>
            <a:p>
              <a:r>
                <a:rPr lang="en-US" dirty="0"/>
                <a:t>Data Science Institute</a:t>
              </a:r>
              <a:endParaRPr lang="en-US" dirty="0">
                <a:solidFill>
                  <a:srgbClr val="8C1515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6" b="100000" l="9742" r="969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96" y="3958443"/>
            <a:ext cx="795337" cy="7019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71187" y="3973941"/>
            <a:ext cx="2294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8C1515"/>
                </a:solidFill>
              </a:rPr>
              <a:t>USC University of</a:t>
            </a:r>
          </a:p>
          <a:p>
            <a:pPr algn="ctr"/>
            <a:r>
              <a:rPr lang="en-US" b="1" dirty="0">
                <a:solidFill>
                  <a:srgbClr val="8C1515"/>
                </a:solidFill>
              </a:rPr>
              <a:t>Southern California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1187" y="4632385"/>
            <a:ext cx="303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C1515"/>
                </a:solidFill>
              </a:rPr>
              <a:t>Marshall School of Business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75" y="3664969"/>
            <a:ext cx="1556154" cy="15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82054" y="3447031"/>
            <a:ext cx="3827140" cy="2947846"/>
            <a:chOff x="3719578" y="2442168"/>
            <a:chExt cx="2550447" cy="2538806"/>
          </a:xfrm>
        </p:grpSpPr>
        <p:grpSp>
          <p:nvGrpSpPr>
            <p:cNvPr id="18" name="Group 17"/>
            <p:cNvGrpSpPr/>
            <p:nvPr/>
          </p:nvGrpSpPr>
          <p:grpSpPr>
            <a:xfrm>
              <a:off x="3822084" y="2442168"/>
              <a:ext cx="2447941" cy="2196686"/>
              <a:chOff x="3832131" y="2441010"/>
              <a:chExt cx="2447941" cy="219668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131" y="2441010"/>
                <a:ext cx="2447941" cy="21966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51435" y="2557478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267200" y="4552950"/>
              <a:ext cx="838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800" y="3720968"/>
              <a:ext cx="190600" cy="685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68949" y="4662890"/>
              <a:ext cx="782692" cy="3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Cambria Math" charset="0"/>
                  <a:cs typeface="Cambria Math" charset="0"/>
                </a:rPr>
                <a:t>Valuation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3274398" y="3636989"/>
              <a:ext cx="1136487" cy="24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Cambria Math" charset="0"/>
                  <a:cs typeface="Cambria Math" charset="0"/>
                </a:rPr>
                <a:t>Probability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94594" y="5802344"/>
                <a:ext cx="249136" cy="225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4" y="5802344"/>
                <a:ext cx="249136" cy="225314"/>
              </a:xfrm>
              <a:prstGeom prst="rect">
                <a:avLst/>
              </a:prstGeom>
              <a:blipFill rotWithShape="0"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5603554" y="5403966"/>
            <a:ext cx="8297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32693" y="4879359"/>
            <a:ext cx="0" cy="91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34670" y="5740362"/>
            <a:ext cx="112820" cy="1274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4475" y="3306363"/>
            <a:ext cx="936744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Parametric Regime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51510" y="1690689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Market of customers with valuations V ~ F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If F is known, we can simply compute 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PP</a:t>
            </a:r>
            <a:r>
              <a:rPr lang="en-US" dirty="0">
                <a:solidFill>
                  <a:schemeClr val="tx2"/>
                </a:solidFill>
              </a:rPr>
              <a:t> /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SP</a:t>
            </a:r>
            <a:r>
              <a:rPr lang="en-US" baseline="-25000" dirty="0">
                <a:solidFill>
                  <a:schemeClr val="tx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51510" y="2639225"/>
                <a:ext cx="8106410" cy="1367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Consider parametric regime, based on two statistics of the market F.</a:t>
                </a:r>
              </a:p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Scale (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inf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⁡{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=1}</m:t>
                        </m:r>
                      </m:num>
                      <m:den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rgbClr val="FF0000"/>
                    </a:solidFill>
                  </a:rPr>
                  <a:t>Coefficient of Deviation (D)</a:t>
                </a:r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[|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V</m:t>
                        </m:r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V</m:t>
                        </m:r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]|]</m:t>
                        </m:r>
                      </m:num>
                      <m:den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V</m:t>
                        </m:r>
                        <m:r>
                          <a:rPr lang="en-US" i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" y="2639225"/>
                <a:ext cx="8106410" cy="1367939"/>
              </a:xfrm>
              <a:prstGeom prst="rect">
                <a:avLst/>
              </a:prstGeom>
              <a:blipFill rotWithShape="0">
                <a:blip r:embed="rId5"/>
                <a:stretch>
                  <a:fillRect l="-827" t="-267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279450" y="4560634"/>
            <a:ext cx="771946" cy="1023925"/>
            <a:chOff x="1124183" y="3764292"/>
            <a:chExt cx="890602" cy="140398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027" y="3764292"/>
              <a:ext cx="289545" cy="9280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427" y="3916692"/>
              <a:ext cx="289545" cy="92802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73" y="4228306"/>
              <a:ext cx="289545" cy="92802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240" y="3881945"/>
              <a:ext cx="289545" cy="92802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928" y="3764519"/>
              <a:ext cx="289545" cy="92802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183" y="4113062"/>
              <a:ext cx="289545" cy="92802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42" y="4240250"/>
              <a:ext cx="289545" cy="92802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06924" y="5432159"/>
            <a:ext cx="1962466" cy="1240857"/>
            <a:chOff x="3500123" y="4717193"/>
            <a:chExt cx="4072252" cy="1240857"/>
          </a:xfrm>
        </p:grpSpPr>
        <p:sp>
          <p:nvSpPr>
            <p:cNvPr id="38" name="Right Brace 37"/>
            <p:cNvSpPr/>
            <p:nvPr/>
          </p:nvSpPr>
          <p:spPr>
            <a:xfrm rot="5400000">
              <a:off x="5132110" y="3085206"/>
              <a:ext cx="808277" cy="4072252"/>
            </a:xfrm>
            <a:prstGeom prst="righ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0C3B83-8C42-44CA-A376-463EC96642FA}"/>
                </a:ext>
              </a:extLst>
            </p:cNvPr>
            <p:cNvSpPr txBox="1"/>
            <p:nvPr/>
          </p:nvSpPr>
          <p:spPr>
            <a:xfrm>
              <a:off x="5269818" y="5588718"/>
              <a:ext cx="64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511945" y="1916618"/>
            <a:ext cx="7961897" cy="3992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945" y="1920218"/>
                <a:ext cx="7961896" cy="18832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dirty="0">
                    <a:solidFill>
                      <a:schemeClr val="tx1"/>
                    </a:solidFill>
                  </a:rPr>
                  <a:t>[Tight Bound on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Rev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PP</a:t>
                </a:r>
                <a:r>
                  <a:rPr lang="en-US" sz="2000" dirty="0">
                    <a:solidFill>
                      <a:schemeClr val="tx1"/>
                    </a:solidFill>
                  </a:rPr>
                  <a:t> /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Rev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SP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].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If F has scale S and coefficient of deviation D, there are constants       0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000" b="0" i="0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m:rPr>
                        <m:nor/>
                      </m:rPr>
                      <a:rPr lang="en-US" sz="2000" b="0" i="0" baseline="-25000" smtClean="0"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≤</m:t>
                    </m:r>
                    <m:r>
                      <a:rPr lang="en-US" sz="2000" b="0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sz="2000" baseline="-25000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sz="2000" dirty="0"/>
                  <a:t> such that the value of personalized pricing is at most:</a:t>
                </a:r>
              </a:p>
            </p:txBody>
          </p:sp>
        </mc:Choice>
        <mc:Fallback xmlns="">
          <p:sp>
            <p:nvSpPr>
              <p:cNvPr id="34" name="Content Placeholder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945" y="1920218"/>
                <a:ext cx="7961896" cy="1883222"/>
              </a:xfrm>
              <a:blipFill rotWithShape="0">
                <a:blip r:embed="rId2"/>
                <a:stretch>
                  <a:fillRect l="-842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8650" y="2596608"/>
                <a:ext cx="4572000" cy="28337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Blip>
                    <a:blip r:embed="rId3"/>
                  </a:buBlip>
                </a:pPr>
                <a:endParaRPr lang="en-US" sz="2000" dirty="0">
                  <a:solidFill>
                    <a:schemeClr val="accent6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Blip>
                    <a:blip r:embed="rId3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             if D ∊ [0,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3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                 if D ∊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000" b="0" i="0" baseline="-25000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3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𝑒𝑆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   if D ∊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6608"/>
                <a:ext cx="4572000" cy="2833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4853" y="3469733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(Low Heterogeneity)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4852" y="422617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(Medium Heterogeneity)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4851" y="4858015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(High Heterogeneity)</a:t>
            </a:r>
          </a:p>
        </p:txBody>
      </p:sp>
    </p:spTree>
    <p:extLst>
      <p:ext uri="{BB962C8B-B14F-4D97-AF65-F5344CB8AC3E}">
        <p14:creationId xmlns:p14="http://schemas.microsoft.com/office/powerpoint/2010/main" val="154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511945" y="1916618"/>
            <a:ext cx="7961897" cy="3992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87658" y="3122732"/>
                <a:ext cx="354058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x-none" sz="2000" dirty="0">
                    <a:solidFill>
                      <a:schemeClr val="accent6"/>
                    </a:solidFill>
                    <a:ea typeface="Cambria Math" charset="0"/>
                    <a:cs typeface="Cambria Math" charset="0"/>
                  </a:rPr>
                  <a:t>Lambert-W: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𝑧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𝑧</m:t>
                        </m:r>
                      </m:sup>
                    </m:sSup>
                    <m:r>
                      <a:rPr lang="en-US" sz="2000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</a:t>
                </a:r>
                <a:r>
                  <a:rPr lang="en-US" sz="2000" dirty="0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W(x) = z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8" y="3122732"/>
                <a:ext cx="3540585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1893" t="-4505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5E5E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6" y="3440966"/>
            <a:ext cx="3419038" cy="2471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8650" y="2596608"/>
                <a:ext cx="4572000" cy="28337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Blip>
                    <a:blip r:embed="rId5"/>
                  </a:buBlip>
                </a:pPr>
                <a:endParaRPr lang="en-US" sz="2000" dirty="0">
                  <a:solidFill>
                    <a:schemeClr val="accent6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Blip>
                    <a:blip r:embed="rId5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             if D ∊ [0,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5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                 if D ∊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000" b="0" i="0" baseline="-25000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5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𝑒𝑆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   if D ∊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6608"/>
                <a:ext cx="4572000" cy="28337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945" y="1920218"/>
                <a:ext cx="7961896" cy="18832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dirty="0">
                    <a:solidFill>
                      <a:schemeClr val="tx1"/>
                    </a:solidFill>
                  </a:rPr>
                  <a:t>[Tight Bound on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Rev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PP</a:t>
                </a:r>
                <a:r>
                  <a:rPr lang="en-US" sz="2000" dirty="0">
                    <a:solidFill>
                      <a:schemeClr val="tx1"/>
                    </a:solidFill>
                  </a:rPr>
                  <a:t> /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Rev</a:t>
                </a:r>
                <a:r>
                  <a:rPr lang="en-US" sz="2000" baseline="-25000" dirty="0" err="1">
                    <a:solidFill>
                      <a:schemeClr val="tx1"/>
                    </a:solidFill>
                  </a:rPr>
                  <a:t>SP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].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If F has scale S and coefficient of deviation D, there are constants       0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000" b="0" i="0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m:rPr>
                        <m:nor/>
                      </m:rPr>
                      <a:rPr lang="en-US" sz="2000" b="0" i="0" baseline="-25000" smtClean="0"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≤</m:t>
                    </m:r>
                    <m:r>
                      <a:rPr lang="en-US" sz="2000" b="0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sz="2000" baseline="-25000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sz="2000" dirty="0"/>
                  <a:t> such that the value of personalized pricing is at most:</a:t>
                </a:r>
              </a:p>
            </p:txBody>
          </p:sp>
        </mc:Choice>
        <mc:Fallback xmlns="">
          <p:sp>
            <p:nvSpPr>
              <p:cNvPr id="13" name="Content Placeholder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945" y="1920218"/>
                <a:ext cx="7961896" cy="1883222"/>
              </a:xfrm>
              <a:blipFill rotWithShape="0">
                <a:blip r:embed="rId7"/>
                <a:stretch>
                  <a:fillRect l="-842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/>
          <a:stretch/>
        </p:blipFill>
        <p:spPr>
          <a:xfrm>
            <a:off x="30995" y="2805193"/>
            <a:ext cx="5766293" cy="372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447" y="1780736"/>
                <a:ext cx="7961896" cy="1883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Example</a:t>
                </a:r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If F has </a:t>
                </a:r>
                <a:r>
                  <a:rPr lang="en-US" sz="2000" b="1" dirty="0"/>
                  <a:t>scale 4</a:t>
                </a:r>
                <a:r>
                  <a:rPr lang="en-US" sz="2000" dirty="0"/>
                  <a:t>, there are constants 0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m:rPr>
                        <m:nor/>
                      </m:rPr>
                      <a:rPr lang="en-US" sz="2000" baseline="-25000"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≤</m:t>
                    </m:r>
                    <m:r>
                      <a:rPr lang="en-US" sz="2000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sz="2000" baseline="-25000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sz="2000" dirty="0"/>
                  <a:t> such that the value of personalized pricing is at most: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9561DE-9AF1-4988-BE70-2BEBDF136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7" y="1780736"/>
                <a:ext cx="7961896" cy="1883222"/>
              </a:xfrm>
              <a:prstGeom prst="rect">
                <a:avLst/>
              </a:prstGeom>
              <a:blipFill rotWithShape="0">
                <a:blip r:embed="rId3"/>
                <a:stretch>
                  <a:fillRect l="-765" t="-971" r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67" y="3115159"/>
            <a:ext cx="4114398" cy="3125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443" y="46261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929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5" y="1762613"/>
            <a:ext cx="8003405" cy="18832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Non-monotonicity of the value of personalized pricing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Note as the coefficient of deviation increases past a certain point, a single price strategy begins to improve.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30" y="2832103"/>
            <a:ext cx="4605441" cy="3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9321" y="3799840"/>
            <a:ext cx="2885080" cy="2425429"/>
            <a:chOff x="685539" y="2500347"/>
            <a:chExt cx="2585271" cy="2283967"/>
          </a:xfrm>
        </p:grpSpPr>
        <p:grpSp>
          <p:nvGrpSpPr>
            <p:cNvPr id="17" name="Group 16"/>
            <p:cNvGrpSpPr/>
            <p:nvPr/>
          </p:nvGrpSpPr>
          <p:grpSpPr>
            <a:xfrm>
              <a:off x="794784" y="2500347"/>
              <a:ext cx="2476026" cy="2205003"/>
              <a:chOff x="794784" y="2500347"/>
              <a:chExt cx="2476026" cy="220500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14400" y="2500347"/>
                <a:ext cx="2356410" cy="2114550"/>
                <a:chOff x="914400" y="2500347"/>
                <a:chExt cx="2356410" cy="211455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2500347"/>
                  <a:ext cx="2356410" cy="211455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1393325" y="2766596"/>
                  <a:ext cx="1530079" cy="347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ea typeface="Cambria Math" charset="0"/>
                      <a:cs typeface="Cambria Math" charset="0"/>
                    </a:rPr>
                    <a:t>Low Deviation</a:t>
                  </a:r>
                </a:p>
              </p:txBody>
            </p:sp>
          </p:grpSp>
          <p:sp>
            <p:nvSpPr>
              <p:cNvPr id="21" name="Round Same Side Corner Rectangle 20"/>
              <p:cNvSpPr/>
              <p:nvPr/>
            </p:nvSpPr>
            <p:spPr>
              <a:xfrm>
                <a:off x="1471699" y="4531694"/>
                <a:ext cx="509501" cy="173656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794784" y="3660429"/>
                <a:ext cx="249294" cy="47208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76461" y="4436523"/>
              <a:ext cx="1052440" cy="347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ea typeface="Cambria Math" charset="0"/>
                  <a:cs typeface="Cambria Math" charset="0"/>
                </a:rPr>
                <a:t>Valuation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29701" y="3404434"/>
              <a:ext cx="1242627" cy="330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ea typeface="Cambria Math" charset="0"/>
                  <a:cs typeface="Cambria Math" charset="0"/>
                </a:rPr>
                <a:t>Probability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30" y="2832103"/>
            <a:ext cx="4605441" cy="3498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2638" y="5679402"/>
            <a:ext cx="112820" cy="127451"/>
          </a:xfrm>
          <a:prstGeom prst="ellipse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86707" y="5261480"/>
            <a:ext cx="1464373" cy="4728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86971" y="4492552"/>
            <a:ext cx="0" cy="1404025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9601" y="5175613"/>
            <a:ext cx="49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p*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762613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Non-monotonicity of the value of personalized pricing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dirty="0"/>
              <a:t>Note as the coefficient of deviation increases past a certain point, a single price strategy begins to improve.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14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30" y="2858229"/>
            <a:ext cx="4605441" cy="3498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50670" y="5171402"/>
            <a:ext cx="112820" cy="127451"/>
          </a:xfrm>
          <a:prstGeom prst="ellipse">
            <a:avLst/>
          </a:prstGeom>
          <a:solidFill>
            <a:schemeClr val="tx2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74401" y="4936888"/>
            <a:ext cx="4672567" cy="28778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52959" y="3595128"/>
            <a:ext cx="2684599" cy="2527084"/>
            <a:chOff x="3701147" y="2468151"/>
            <a:chExt cx="2374402" cy="225614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714" y="2468151"/>
              <a:ext cx="2275835" cy="2186332"/>
            </a:xfrm>
            <a:prstGeom prst="rect">
              <a:avLst/>
            </a:prstGeom>
          </p:spPr>
        </p:pic>
        <p:sp>
          <p:nvSpPr>
            <p:cNvPr id="30" name="Round Same Side Corner Rectangle 29"/>
            <p:cNvSpPr/>
            <p:nvPr/>
          </p:nvSpPr>
          <p:spPr>
            <a:xfrm>
              <a:off x="4441340" y="4550639"/>
              <a:ext cx="509501" cy="173656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3701147" y="3775188"/>
              <a:ext cx="195630" cy="46981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79188" y="408258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Cambria Math" charset="0"/>
                <a:cs typeface="Cambria Math" charset="0"/>
              </a:rPr>
              <a:t>High Deviation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48771" y="5855937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Cambria Math" charset="0"/>
                <a:cs typeface="Cambria Math" charset="0"/>
              </a:rPr>
              <a:t>Valuation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414191" y="475098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Cambria Math" charset="0"/>
                <a:cs typeface="Cambria Math" charset="0"/>
              </a:rPr>
              <a:t>Probability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9426" y="4453783"/>
            <a:ext cx="499173" cy="1404025"/>
            <a:chOff x="2299426" y="4453783"/>
            <a:chExt cx="499173" cy="1404025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2686051" y="4453783"/>
              <a:ext cx="0" cy="140402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99426" y="5187581"/>
              <a:ext cx="499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p*</a:t>
              </a:r>
            </a:p>
          </p:txBody>
        </p:sp>
      </p:grp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762613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b="1">
                <a:solidFill>
                  <a:schemeClr val="tx1"/>
                </a:solidFill>
              </a:rPr>
              <a:t>Non-monotonicity of the value of personalized pricing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/>
              <a:t>Note as the coefficient of deviation increases past a certain point, a single price strategy begins to improve.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93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58010" y="3391447"/>
            <a:ext cx="4464438" cy="2785341"/>
            <a:chOff x="1052959" y="3456122"/>
            <a:chExt cx="4464438" cy="2785341"/>
          </a:xfrm>
        </p:grpSpPr>
        <p:grpSp>
          <p:nvGrpSpPr>
            <p:cNvPr id="26" name="Group 25"/>
            <p:cNvGrpSpPr/>
            <p:nvPr/>
          </p:nvGrpSpPr>
          <p:grpSpPr>
            <a:xfrm>
              <a:off x="1052959" y="3456122"/>
              <a:ext cx="4464438" cy="2666090"/>
              <a:chOff x="3701147" y="2468151"/>
              <a:chExt cx="2374402" cy="225614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9714" y="2468151"/>
                <a:ext cx="2275835" cy="2186332"/>
              </a:xfrm>
              <a:prstGeom prst="rect">
                <a:avLst/>
              </a:prstGeom>
            </p:spPr>
          </p:pic>
          <p:sp>
            <p:nvSpPr>
              <p:cNvPr id="30" name="Round Same Side Corner Rectangle 29"/>
              <p:cNvSpPr/>
              <p:nvPr/>
            </p:nvSpPr>
            <p:spPr>
              <a:xfrm>
                <a:off x="4441340" y="4550639"/>
                <a:ext cx="509501" cy="173656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 Same Side Corner Rectangle 30"/>
              <p:cNvSpPr/>
              <p:nvPr/>
            </p:nvSpPr>
            <p:spPr>
              <a:xfrm>
                <a:off x="3701147" y="3775188"/>
                <a:ext cx="195630" cy="469812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152823" y="5872131"/>
              <a:ext cx="117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ea typeface="Cambria Math" charset="0"/>
                  <a:cs typeface="Cambria Math" charset="0"/>
                </a:rPr>
                <a:t>Valuation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688802" y="4409823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ea typeface="Cambria Math" charset="0"/>
                  <a:cs typeface="Cambria Math" charset="0"/>
                </a:rPr>
                <a:t>Probability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430800" y="4453783"/>
              <a:ext cx="499173" cy="1404025"/>
              <a:chOff x="3430800" y="4453783"/>
              <a:chExt cx="499173" cy="140402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3817425" y="4453783"/>
                <a:ext cx="0" cy="1404025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30800" y="5187581"/>
                <a:ext cx="499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p*</a:t>
                </a:r>
              </a:p>
            </p:txBody>
          </p:sp>
        </p:grpSp>
      </p:grp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356711" y="1767681"/>
            <a:ext cx="8430577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Does high heterogeneity ever imply high </a:t>
            </a:r>
            <a:r>
              <a:rPr lang="en-US" sz="2000" b="1" dirty="0" err="1">
                <a:solidFill>
                  <a:schemeClr val="tx1"/>
                </a:solidFill>
              </a:rPr>
              <a:t>VoPP</a:t>
            </a:r>
            <a:r>
              <a:rPr lang="en-US" sz="2000" b="1" dirty="0">
                <a:solidFill>
                  <a:schemeClr val="tx1"/>
                </a:solidFill>
              </a:rPr>
              <a:t>?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56711" y="2299723"/>
            <a:ext cx="7795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Can we prove lower bounds on the value of personalized pricing?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Need to restrict the distribution class to bar Bernoulli Distributions.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9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511945" y="1916618"/>
            <a:ext cx="7961897" cy="387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5" y="1920218"/>
            <a:ext cx="7961896" cy="18832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Theorem </a:t>
            </a:r>
            <a:r>
              <a:rPr lang="en-US" sz="2000" dirty="0">
                <a:solidFill>
                  <a:schemeClr val="tx1"/>
                </a:solidFill>
              </a:rPr>
              <a:t>[Lower Bound on </a:t>
            </a:r>
            <a:r>
              <a:rPr lang="en-US" sz="2000" dirty="0" err="1">
                <a:solidFill>
                  <a:schemeClr val="tx1"/>
                </a:solidFill>
              </a:rPr>
              <a:t>Rev</a:t>
            </a:r>
            <a:r>
              <a:rPr lang="en-US" sz="2000" baseline="-25000" dirty="0" err="1">
                <a:solidFill>
                  <a:schemeClr val="tx1"/>
                </a:solidFill>
              </a:rPr>
              <a:t>PP</a:t>
            </a:r>
            <a:r>
              <a:rPr lang="en-US" sz="2000" dirty="0">
                <a:solidFill>
                  <a:schemeClr val="tx1"/>
                </a:solidFill>
              </a:rPr>
              <a:t> /</a:t>
            </a:r>
            <a:r>
              <a:rPr lang="en-US" sz="2000" dirty="0" err="1">
                <a:solidFill>
                  <a:schemeClr val="tx1"/>
                </a:solidFill>
              </a:rPr>
              <a:t>Rev</a:t>
            </a:r>
            <a:r>
              <a:rPr lang="en-US" sz="2000" baseline="-25000" dirty="0" err="1">
                <a:solidFill>
                  <a:schemeClr val="tx1"/>
                </a:solidFill>
              </a:rPr>
              <a:t>SP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].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If F is </a:t>
            </a:r>
            <a:r>
              <a:rPr lang="en-US" sz="2000" b="1" i="1" dirty="0">
                <a:solidFill>
                  <a:schemeClr val="accent6"/>
                </a:solidFill>
              </a:rPr>
              <a:t>unimodal</a:t>
            </a:r>
            <a:r>
              <a:rPr lang="en-US" sz="2000" dirty="0"/>
              <a:t>, and has coefficient of deviation D, the value of personalized pricing is at </a:t>
            </a:r>
            <a:r>
              <a:rPr lang="en-US" sz="2000" i="1" dirty="0"/>
              <a:t>least</a:t>
            </a:r>
            <a:r>
              <a:rPr lang="en-US" sz="2000" dirty="0"/>
              <a:t> :</a:t>
            </a: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8650" y="2536105"/>
                <a:ext cx="4572000" cy="22835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Blip>
                    <a:blip r:embed="rId2"/>
                  </a:buBlip>
                </a:pPr>
                <a:endParaRPr lang="en-US" sz="2400" dirty="0">
                  <a:solidFill>
                    <a:schemeClr val="accent6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Blip>
                    <a:blip r:embed="rId2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    if D ∊ [0, 1/3]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2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 if D ∊ [1/3</a:t>
                </a:r>
                <a14:m>
                  <m:oMath xmlns:m="http://schemas.openxmlformats.org/officeDocument/2006/math">
                    <m:r>
                      <a:rPr lang="en-US" sz="2400" b="0" i="0" baseline="-25000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, 1]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36105"/>
                <a:ext cx="4572000" cy="2283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8444" y="5031833"/>
            <a:ext cx="7795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>
                <a:solidFill>
                  <a:schemeClr val="tx2"/>
                </a:solidFill>
              </a:rPr>
              <a:t>High Heterogeneity ⇒ High Value of Personalized Pricing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Personalized Pricing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511945" y="1916618"/>
            <a:ext cx="7961897" cy="387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5" y="1920218"/>
            <a:ext cx="7961896" cy="18832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Theorem </a:t>
            </a:r>
            <a:r>
              <a:rPr lang="en-US" sz="2000" dirty="0">
                <a:solidFill>
                  <a:schemeClr val="tx1"/>
                </a:solidFill>
              </a:rPr>
              <a:t>[Lower Bound on </a:t>
            </a:r>
            <a:r>
              <a:rPr lang="en-US" sz="2000" dirty="0" err="1">
                <a:solidFill>
                  <a:schemeClr val="tx1"/>
                </a:solidFill>
              </a:rPr>
              <a:t>Rev</a:t>
            </a:r>
            <a:r>
              <a:rPr lang="en-US" sz="2000" baseline="-25000" dirty="0" err="1">
                <a:solidFill>
                  <a:schemeClr val="tx1"/>
                </a:solidFill>
              </a:rPr>
              <a:t>PP</a:t>
            </a:r>
            <a:r>
              <a:rPr lang="en-US" sz="2000" dirty="0">
                <a:solidFill>
                  <a:schemeClr val="tx1"/>
                </a:solidFill>
              </a:rPr>
              <a:t> /</a:t>
            </a:r>
            <a:r>
              <a:rPr lang="en-US" sz="2000" dirty="0" err="1">
                <a:solidFill>
                  <a:schemeClr val="tx1"/>
                </a:solidFill>
              </a:rPr>
              <a:t>Rev</a:t>
            </a:r>
            <a:r>
              <a:rPr lang="en-US" sz="2000" baseline="-25000" dirty="0" err="1">
                <a:solidFill>
                  <a:schemeClr val="tx1"/>
                </a:solidFill>
              </a:rPr>
              <a:t>SP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].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If F is </a:t>
            </a:r>
            <a:r>
              <a:rPr lang="en-US" sz="2000" b="1" i="1" dirty="0">
                <a:solidFill>
                  <a:schemeClr val="accent6"/>
                </a:solidFill>
              </a:rPr>
              <a:t>unimodal</a:t>
            </a:r>
            <a:r>
              <a:rPr lang="en-US" sz="2000" dirty="0"/>
              <a:t>, and has coefficient of deviation D, the value of personalized pricing is at </a:t>
            </a:r>
            <a:r>
              <a:rPr lang="en-US" sz="2000" i="1" dirty="0"/>
              <a:t>least</a:t>
            </a:r>
            <a:r>
              <a:rPr lang="en-US" sz="2000" dirty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73" y="2670815"/>
            <a:ext cx="3870355" cy="279999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8650" y="2536105"/>
                <a:ext cx="4572000" cy="22835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endParaRPr lang="en-US" sz="2400" dirty="0">
                  <a:solidFill>
                    <a:schemeClr val="accent6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    if D ∊ [0, 1/3]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 if D ∊ [1/3</a:t>
                </a:r>
                <a14:m>
                  <m:oMath xmlns:m="http://schemas.openxmlformats.org/officeDocument/2006/math">
                    <m:r>
                      <a:rPr lang="en-US" sz="2400" b="0" i="0" baseline="-25000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, 1]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36105"/>
                <a:ext cx="4572000" cy="2283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76650" y="542085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 rot="19850353">
            <a:off x="5262063" y="404077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12" name="TextBox 11"/>
          <p:cNvSpPr txBox="1"/>
          <p:nvPr/>
        </p:nvSpPr>
        <p:spPr>
          <a:xfrm rot="21162639">
            <a:off x="6071939" y="4530668"/>
            <a:ext cx="15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12B"/>
                </a:solidFill>
              </a:rPr>
              <a:t>Lower Bound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700657" y="395789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PP</a:t>
            </a:r>
            <a:r>
              <a:rPr lang="en-US" dirty="0">
                <a:solidFill>
                  <a:schemeClr val="tx2"/>
                </a:solidFill>
              </a:rPr>
              <a:t> /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SP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9288" y="475672"/>
            <a:ext cx="7681215" cy="5304741"/>
            <a:chOff x="1234456" y="645559"/>
            <a:chExt cx="4470653" cy="3149605"/>
          </a:xfrm>
        </p:grpSpPr>
        <p:grpSp>
          <p:nvGrpSpPr>
            <p:cNvPr id="26" name="Group 25"/>
            <p:cNvGrpSpPr/>
            <p:nvPr/>
          </p:nvGrpSpPr>
          <p:grpSpPr>
            <a:xfrm>
              <a:off x="1295400" y="645559"/>
              <a:ext cx="4409709" cy="3149605"/>
              <a:chOff x="1330449" y="488945"/>
              <a:chExt cx="4409709" cy="314960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449" y="488945"/>
                <a:ext cx="4155952" cy="3043839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1406786" y="1657350"/>
                <a:ext cx="4333372" cy="19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34456" y="645560"/>
              <a:ext cx="4232152" cy="1199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90855" y="2078877"/>
            <a:ext cx="8554923" cy="4066223"/>
            <a:chOff x="1005198" y="2105099"/>
            <a:chExt cx="4875272" cy="2371651"/>
          </a:xfrm>
        </p:grpSpPr>
        <p:grpSp>
          <p:nvGrpSpPr>
            <p:cNvPr id="39" name="Group 38"/>
            <p:cNvGrpSpPr/>
            <p:nvPr/>
          </p:nvGrpSpPr>
          <p:grpSpPr>
            <a:xfrm>
              <a:off x="1005198" y="2105099"/>
              <a:ext cx="4875272" cy="2371651"/>
              <a:chOff x="52740" y="741717"/>
              <a:chExt cx="6858000" cy="2856411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535" y="741717"/>
                <a:ext cx="6044348" cy="1479784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52740" y="1925889"/>
                <a:ext cx="6858000" cy="1672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66800" y="2161940"/>
              <a:ext cx="4292691" cy="1125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5971" y="3999905"/>
            <a:ext cx="8204507" cy="2084736"/>
            <a:chOff x="1034781" y="3409950"/>
            <a:chExt cx="4274328" cy="11430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778" y="3409950"/>
              <a:ext cx="4210037" cy="114300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1034781" y="3409950"/>
              <a:ext cx="4274328" cy="1143000"/>
            </a:xfrm>
            <a:prstGeom prst="rect">
              <a:avLst/>
            </a:prstGeom>
            <a:noFill/>
            <a:ln>
              <a:solidFill>
                <a:srgbClr val="1A2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5470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Lower Bound Intuition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605655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Proof Intuition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(E[V] = </a:t>
            </a:r>
            <a:r>
              <a:rPr lang="en-US" sz="20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1)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04" y="2104343"/>
            <a:ext cx="4234936" cy="405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50380" y="3733822"/>
                <a:ext cx="85524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</m:e>
                    </m:bar>
                  </m:oMath>
                </a14:m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0" y="3733822"/>
                <a:ext cx="855242" cy="502766"/>
              </a:xfrm>
              <a:prstGeom prst="rect">
                <a:avLst/>
              </a:prstGeom>
              <a:blipFill rotWithShape="0">
                <a:blip r:embed="rId3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260704" y="6002785"/>
            <a:ext cx="2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α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61693" y="5998448"/>
            <a:ext cx="42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baseline="30000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8482716">
            <a:off x="3682417" y="1332833"/>
            <a:ext cx="218036" cy="1889256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 rot="19656805">
            <a:off x="5693083" y="3607398"/>
            <a:ext cx="253851" cy="192539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345969">
            <a:off x="3500363" y="1903290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Concave</a:t>
            </a:r>
          </a:p>
        </p:txBody>
      </p:sp>
      <p:sp>
        <p:nvSpPr>
          <p:cNvPr id="29" name="Rectangle 28"/>
          <p:cNvSpPr/>
          <p:nvPr/>
        </p:nvSpPr>
        <p:spPr>
          <a:xfrm rot="3510345">
            <a:off x="5602567" y="4207350"/>
            <a:ext cx="96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Convex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Lower Bound Intuition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04" y="2104343"/>
            <a:ext cx="4234936" cy="405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50380" y="3733822"/>
                <a:ext cx="85524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</m:e>
                    </m:bar>
                  </m:oMath>
                </a14:m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0" y="3733822"/>
                <a:ext cx="855242" cy="502766"/>
              </a:xfrm>
              <a:prstGeom prst="rect">
                <a:avLst/>
              </a:prstGeom>
              <a:blipFill rotWithShape="0">
                <a:blip r:embed="rId3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63">
            <a:extLst>
              <a:ext uri="{FF2B5EF4-FFF2-40B4-BE49-F238E27FC236}">
                <a16:creationId xmlns:a16="http://schemas.microsoft.com/office/drawing/2014/main" id="{E12475D8-1991-4AC1-9A17-B4804E4453E3}"/>
              </a:ext>
            </a:extLst>
          </p:cNvPr>
          <p:cNvSpPr/>
          <p:nvPr/>
        </p:nvSpPr>
        <p:spPr>
          <a:xfrm>
            <a:off x="2365645" y="4729406"/>
            <a:ext cx="2111428" cy="1269042"/>
          </a:xfrm>
          <a:prstGeom prst="roundRect">
            <a:avLst>
              <a:gd name="adj" fmla="val 14238"/>
            </a:avLst>
          </a:prstGeom>
          <a:solidFill>
            <a:schemeClr val="accent6">
              <a:alpha val="3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0704" y="6002785"/>
            <a:ext cx="2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α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61693" y="5998448"/>
            <a:ext cx="42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baseline="30000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4074" y="2104343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Rev</a:t>
            </a:r>
            <a:r>
              <a:rPr lang="en-US" sz="2000" b="1" baseline="-25000" dirty="0" err="1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+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: Rounded Corners 63">
            <a:extLst>
              <a:ext uri="{FF2B5EF4-FFF2-40B4-BE49-F238E27FC236}">
                <a16:creationId xmlns:a16="http://schemas.microsoft.com/office/drawing/2014/main" id="{E12475D8-1991-4AC1-9A17-B4804E4453E3}"/>
              </a:ext>
            </a:extLst>
          </p:cNvPr>
          <p:cNvSpPr/>
          <p:nvPr/>
        </p:nvSpPr>
        <p:spPr>
          <a:xfrm>
            <a:off x="4404243" y="4705262"/>
            <a:ext cx="230571" cy="1269042"/>
          </a:xfrm>
          <a:prstGeom prst="roundRect">
            <a:avLst>
              <a:gd name="adj" fmla="val 14238"/>
            </a:avLst>
          </a:prstGeom>
          <a:solidFill>
            <a:schemeClr val="accent6">
              <a:alpha val="3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68716" y="5301043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61038" y="5285673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605655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Proof Intuition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(E[V] = </a:t>
            </a:r>
            <a:r>
              <a:rPr lang="en-US" sz="20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1)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780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Lower Bound Intuition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64" y="2104343"/>
            <a:ext cx="4234936" cy="405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69040" y="3733822"/>
                <a:ext cx="85524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</m:e>
                    </m:bar>
                  </m:oMath>
                </a14:m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40" y="3733822"/>
                <a:ext cx="855242" cy="502766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63">
            <a:extLst>
              <a:ext uri="{FF2B5EF4-FFF2-40B4-BE49-F238E27FC236}">
                <a16:creationId xmlns:a16="http://schemas.microsoft.com/office/drawing/2014/main" id="{E12475D8-1991-4AC1-9A17-B4804E4453E3}"/>
              </a:ext>
            </a:extLst>
          </p:cNvPr>
          <p:cNvSpPr/>
          <p:nvPr/>
        </p:nvSpPr>
        <p:spPr>
          <a:xfrm>
            <a:off x="2421627" y="4729406"/>
            <a:ext cx="2275534" cy="1241998"/>
          </a:xfrm>
          <a:prstGeom prst="roundRect">
            <a:avLst>
              <a:gd name="adj" fmla="val 14238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32734" y="2523791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Rev</a:t>
            </a:r>
            <a:r>
              <a:rPr lang="en-US" sz="2000" b="1" baseline="-25000" dirty="0" err="1">
                <a:solidFill>
                  <a:srgbClr val="C00000"/>
                </a:solidFill>
              </a:rPr>
              <a:t>PP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 ≥ R + T</a:t>
            </a:r>
          </a:p>
        </p:txBody>
      </p:sp>
      <p:sp>
        <p:nvSpPr>
          <p:cNvPr id="7" name="Right Triangle 6"/>
          <p:cNvSpPr/>
          <p:nvPr/>
        </p:nvSpPr>
        <p:spPr>
          <a:xfrm>
            <a:off x="4460679" y="4407013"/>
            <a:ext cx="1072055" cy="1548776"/>
          </a:xfrm>
          <a:prstGeom prst="rtTriangle">
            <a:avLst/>
          </a:prstGeom>
          <a:solidFill>
            <a:srgbClr val="C00000">
              <a:alpha val="3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1626" y="4349180"/>
            <a:ext cx="2039053" cy="1606609"/>
          </a:xfrm>
          <a:prstGeom prst="rect">
            <a:avLst/>
          </a:prstGeom>
          <a:solidFill>
            <a:srgbClr val="C0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9364" y="6002785"/>
            <a:ext cx="2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α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0353" y="5998448"/>
            <a:ext cx="42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baseline="30000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dirty="0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32734" y="2104343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Rev</a:t>
            </a:r>
            <a:r>
              <a:rPr lang="en-US" sz="2000" b="1" baseline="-25000" dirty="0" err="1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+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7376" y="4980932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4827" y="4979317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605655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Proof Intuition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(E[V] = </a:t>
            </a:r>
            <a:r>
              <a:rPr lang="en-US" sz="20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1)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353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Lower Bound Intuition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67" y="2104343"/>
            <a:ext cx="4234936" cy="405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69043" y="3733822"/>
                <a:ext cx="85524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</m:e>
                    </m:bar>
                  </m:oMath>
                </a14:m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43" y="3733822"/>
                <a:ext cx="855242" cy="502766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63">
            <a:extLst>
              <a:ext uri="{FF2B5EF4-FFF2-40B4-BE49-F238E27FC236}">
                <a16:creationId xmlns:a16="http://schemas.microsoft.com/office/drawing/2014/main" id="{E12475D8-1991-4AC1-9A17-B4804E4453E3}"/>
              </a:ext>
            </a:extLst>
          </p:cNvPr>
          <p:cNvSpPr/>
          <p:nvPr/>
        </p:nvSpPr>
        <p:spPr>
          <a:xfrm>
            <a:off x="2421630" y="4729406"/>
            <a:ext cx="2275534" cy="1241998"/>
          </a:xfrm>
          <a:prstGeom prst="roundRect">
            <a:avLst>
              <a:gd name="adj" fmla="val 14238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4460682" y="4354821"/>
            <a:ext cx="1072055" cy="1600968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1629" y="4349180"/>
            <a:ext cx="2039053" cy="1606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32737" y="2957292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Area of ≅ 1-D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44916" y="3862552"/>
            <a:ext cx="1923393" cy="2128345"/>
          </a:xfrm>
          <a:custGeom>
            <a:avLst/>
            <a:gdLst>
              <a:gd name="connsiteX0" fmla="*/ 31531 w 1923393"/>
              <a:gd name="connsiteY0" fmla="*/ 0 h 2128345"/>
              <a:gd name="connsiteX1" fmla="*/ 236483 w 1923393"/>
              <a:gd name="connsiteY1" fmla="*/ 835572 h 2128345"/>
              <a:gd name="connsiteX2" fmla="*/ 898635 w 1923393"/>
              <a:gd name="connsiteY2" fmla="*/ 1529255 h 2128345"/>
              <a:gd name="connsiteX3" fmla="*/ 1481959 w 1923393"/>
              <a:gd name="connsiteY3" fmla="*/ 1907627 h 2128345"/>
              <a:gd name="connsiteX4" fmla="*/ 1923393 w 1923393"/>
              <a:gd name="connsiteY4" fmla="*/ 2128345 h 2128345"/>
              <a:gd name="connsiteX5" fmla="*/ 0 w 1923393"/>
              <a:gd name="connsiteY5" fmla="*/ 2096814 h 2128345"/>
              <a:gd name="connsiteX6" fmla="*/ 31531 w 1923393"/>
              <a:gd name="connsiteY6" fmla="*/ 0 h 212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3393" h="2128345">
                <a:moveTo>
                  <a:pt x="31531" y="0"/>
                </a:moveTo>
                <a:lnTo>
                  <a:pt x="236483" y="835572"/>
                </a:lnTo>
                <a:lnTo>
                  <a:pt x="898635" y="1529255"/>
                </a:lnTo>
                <a:lnTo>
                  <a:pt x="1481959" y="1907627"/>
                </a:lnTo>
                <a:lnTo>
                  <a:pt x="1923393" y="2128345"/>
                </a:lnTo>
                <a:lnTo>
                  <a:pt x="0" y="2096814"/>
                </a:lnTo>
                <a:lnTo>
                  <a:pt x="31531" y="0"/>
                </a:lnTo>
                <a:close/>
              </a:path>
            </a:pathLst>
          </a:cu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79367" y="6002785"/>
            <a:ext cx="2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α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80356" y="5998448"/>
            <a:ext cx="42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baseline="30000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dirty="0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32737" y="2523791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Rev</a:t>
            </a:r>
            <a:r>
              <a:rPr lang="en-US" sz="2000" b="1" baseline="-25000" dirty="0" err="1">
                <a:solidFill>
                  <a:srgbClr val="C00000"/>
                </a:solidFill>
              </a:rPr>
              <a:t>PP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 ≥ R + 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32737" y="2104343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Rev</a:t>
            </a:r>
            <a:r>
              <a:rPr lang="en-US" sz="2000" b="1" baseline="-25000" dirty="0" err="1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+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605655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Proof Intuition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(E[V] = </a:t>
            </a:r>
            <a:r>
              <a:rPr lang="en-US" sz="20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1)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580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Lower Bound Intuition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42" y="2104343"/>
            <a:ext cx="4234936" cy="405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31718" y="3733822"/>
                <a:ext cx="85524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</m:e>
                    </m:bar>
                  </m:oMath>
                </a14:m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18" y="3733822"/>
                <a:ext cx="855242" cy="502766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63">
            <a:extLst>
              <a:ext uri="{FF2B5EF4-FFF2-40B4-BE49-F238E27FC236}">
                <a16:creationId xmlns:a16="http://schemas.microsoft.com/office/drawing/2014/main" id="{E12475D8-1991-4AC1-9A17-B4804E4453E3}"/>
              </a:ext>
            </a:extLst>
          </p:cNvPr>
          <p:cNvSpPr/>
          <p:nvPr/>
        </p:nvSpPr>
        <p:spPr>
          <a:xfrm>
            <a:off x="2384305" y="4729406"/>
            <a:ext cx="2275534" cy="1241998"/>
          </a:xfrm>
          <a:prstGeom prst="roundRect">
            <a:avLst>
              <a:gd name="adj" fmla="val 14238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4423357" y="4354821"/>
            <a:ext cx="1072055" cy="1600968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4304" y="4349180"/>
            <a:ext cx="2039053" cy="1606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95412" y="2957292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Area of = 1-D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2042" y="6002785"/>
            <a:ext cx="2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α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43031" y="5998448"/>
            <a:ext cx="42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baseline="30000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dirty="0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369029" y="2200759"/>
            <a:ext cx="2076773" cy="3797085"/>
          </a:xfrm>
          <a:custGeom>
            <a:avLst/>
            <a:gdLst>
              <a:gd name="connsiteX0" fmla="*/ 15499 w 2076773"/>
              <a:gd name="connsiteY0" fmla="*/ 0 h 3797085"/>
              <a:gd name="connsiteX1" fmla="*/ 929899 w 2076773"/>
              <a:gd name="connsiteY1" fmla="*/ 278970 h 3797085"/>
              <a:gd name="connsiteX2" fmla="*/ 1596326 w 2076773"/>
              <a:gd name="connsiteY2" fmla="*/ 635431 h 3797085"/>
              <a:gd name="connsiteX3" fmla="*/ 1906292 w 2076773"/>
              <a:gd name="connsiteY3" fmla="*/ 1038387 h 3797085"/>
              <a:gd name="connsiteX4" fmla="*/ 2045777 w 2076773"/>
              <a:gd name="connsiteY4" fmla="*/ 1503336 h 3797085"/>
              <a:gd name="connsiteX5" fmla="*/ 2076773 w 2076773"/>
              <a:gd name="connsiteY5" fmla="*/ 1689316 h 3797085"/>
              <a:gd name="connsiteX6" fmla="*/ 2061275 w 2076773"/>
              <a:gd name="connsiteY6" fmla="*/ 3797085 h 3797085"/>
              <a:gd name="connsiteX7" fmla="*/ 0 w 2076773"/>
              <a:gd name="connsiteY7" fmla="*/ 3766088 h 3797085"/>
              <a:gd name="connsiteX8" fmla="*/ 15499 w 2076773"/>
              <a:gd name="connsiteY8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773" h="3797085">
                <a:moveTo>
                  <a:pt x="15499" y="0"/>
                </a:moveTo>
                <a:lnTo>
                  <a:pt x="929899" y="278970"/>
                </a:lnTo>
                <a:lnTo>
                  <a:pt x="1596326" y="635431"/>
                </a:lnTo>
                <a:lnTo>
                  <a:pt x="1906292" y="1038387"/>
                </a:lnTo>
                <a:lnTo>
                  <a:pt x="2045777" y="1503336"/>
                </a:lnTo>
                <a:lnTo>
                  <a:pt x="2076773" y="1689316"/>
                </a:lnTo>
                <a:lnTo>
                  <a:pt x="2061275" y="3797085"/>
                </a:lnTo>
                <a:lnTo>
                  <a:pt x="0" y="3766088"/>
                </a:lnTo>
                <a:cubicBezTo>
                  <a:pt x="5166" y="2510725"/>
                  <a:pt x="10333" y="1255363"/>
                  <a:pt x="1549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95412" y="3387043"/>
            <a:ext cx="1515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Area of = 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95412" y="2523791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Rev</a:t>
            </a:r>
            <a:r>
              <a:rPr lang="en-US" sz="2000" b="1" baseline="-25000" dirty="0" err="1">
                <a:solidFill>
                  <a:srgbClr val="C00000"/>
                </a:solidFill>
              </a:rPr>
              <a:t>PP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 ≥ R + 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95412" y="2104343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Rev</a:t>
            </a:r>
            <a:r>
              <a:rPr lang="en-US" sz="2000" b="1" baseline="-25000" dirty="0" err="1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+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605655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Proof Intuition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(E[V] = </a:t>
            </a:r>
            <a:r>
              <a:rPr lang="en-US" sz="20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1)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35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Lower Bound Intuition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78" y="2104343"/>
            <a:ext cx="4234936" cy="405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13054" y="3733822"/>
                <a:ext cx="85524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</m:e>
                    </m:bar>
                  </m:oMath>
                </a14:m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54" y="3733822"/>
                <a:ext cx="855242" cy="502766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63">
            <a:extLst>
              <a:ext uri="{FF2B5EF4-FFF2-40B4-BE49-F238E27FC236}">
                <a16:creationId xmlns:a16="http://schemas.microsoft.com/office/drawing/2014/main" id="{E12475D8-1991-4AC1-9A17-B4804E4453E3}"/>
              </a:ext>
            </a:extLst>
          </p:cNvPr>
          <p:cNvSpPr/>
          <p:nvPr/>
        </p:nvSpPr>
        <p:spPr>
          <a:xfrm>
            <a:off x="2365641" y="4729406"/>
            <a:ext cx="2275534" cy="1241998"/>
          </a:xfrm>
          <a:prstGeom prst="roundRect">
            <a:avLst>
              <a:gd name="adj" fmla="val 14238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4404693" y="4354821"/>
            <a:ext cx="1072055" cy="1600968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5640" y="4349180"/>
            <a:ext cx="2039053" cy="1606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88927" y="3862552"/>
            <a:ext cx="1923393" cy="2128345"/>
          </a:xfrm>
          <a:custGeom>
            <a:avLst/>
            <a:gdLst>
              <a:gd name="connsiteX0" fmla="*/ 31531 w 1923393"/>
              <a:gd name="connsiteY0" fmla="*/ 0 h 2128345"/>
              <a:gd name="connsiteX1" fmla="*/ 236483 w 1923393"/>
              <a:gd name="connsiteY1" fmla="*/ 835572 h 2128345"/>
              <a:gd name="connsiteX2" fmla="*/ 898635 w 1923393"/>
              <a:gd name="connsiteY2" fmla="*/ 1529255 h 2128345"/>
              <a:gd name="connsiteX3" fmla="*/ 1481959 w 1923393"/>
              <a:gd name="connsiteY3" fmla="*/ 1907627 h 2128345"/>
              <a:gd name="connsiteX4" fmla="*/ 1923393 w 1923393"/>
              <a:gd name="connsiteY4" fmla="*/ 2128345 h 2128345"/>
              <a:gd name="connsiteX5" fmla="*/ 0 w 1923393"/>
              <a:gd name="connsiteY5" fmla="*/ 2096814 h 2128345"/>
              <a:gd name="connsiteX6" fmla="*/ 31531 w 1923393"/>
              <a:gd name="connsiteY6" fmla="*/ 0 h 212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3393" h="2128345">
                <a:moveTo>
                  <a:pt x="31531" y="0"/>
                </a:moveTo>
                <a:lnTo>
                  <a:pt x="236483" y="835572"/>
                </a:lnTo>
                <a:lnTo>
                  <a:pt x="898635" y="1529255"/>
                </a:lnTo>
                <a:lnTo>
                  <a:pt x="1481959" y="1907627"/>
                </a:lnTo>
                <a:lnTo>
                  <a:pt x="1923393" y="2128345"/>
                </a:lnTo>
                <a:lnTo>
                  <a:pt x="0" y="2096814"/>
                </a:lnTo>
                <a:lnTo>
                  <a:pt x="31531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23378" y="6002785"/>
            <a:ext cx="2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α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24367" y="5998448"/>
            <a:ext cx="42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baseline="30000" dirty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dirty="0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76748" y="2957292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Area of ≅ 1-D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76748" y="3387043"/>
            <a:ext cx="1515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Area of ≅ 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6748" y="2523791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Rev</a:t>
            </a:r>
            <a:r>
              <a:rPr lang="en-US" sz="2000" b="1" baseline="-25000" dirty="0" err="1">
                <a:solidFill>
                  <a:srgbClr val="C00000"/>
                </a:solidFill>
              </a:rPr>
              <a:t>PP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 ≥ R + 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76748" y="2104343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Rev</a:t>
            </a:r>
            <a:r>
              <a:rPr lang="en-US" sz="2000" b="1" baseline="-25000" dirty="0" err="1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+ R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1390" y="5301043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9842" y="5285673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15257" y="4347041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35537" y="5293224"/>
            <a:ext cx="145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 txBox="1">
            <a:spLocks/>
          </p:cNvSpPr>
          <p:nvPr/>
        </p:nvSpPr>
        <p:spPr>
          <a:xfrm>
            <a:off x="511945" y="1605655"/>
            <a:ext cx="8003405" cy="188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Proof Intuition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(E[V] = </a:t>
            </a:r>
            <a:r>
              <a:rPr lang="en-US" sz="20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1)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6748" y="4080148"/>
                <a:ext cx="3418436" cy="66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𝑅𝑒𝑣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𝑅𝑒𝑣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𝑆𝑃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D</m:t>
                    </m:r>
                    <m:f>
                      <m:fPr>
                        <m:ctrlPr>
                          <a:rPr lang="mr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+(1−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 </m:t>
                    </m:r>
                    <m:f>
                      <m:fPr>
                        <m:ctrlPr>
                          <a:rPr lang="mr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748" y="4080148"/>
                <a:ext cx="3418436" cy="6630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92514" y="4041884"/>
            <a:ext cx="3402670" cy="7061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Personalized Pricing in Practice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2785" y="1690689"/>
            <a:ext cx="8611215" cy="2664335"/>
            <a:chOff x="476885" y="3260752"/>
            <a:chExt cx="8611215" cy="266433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A6EA4C-AEE4-48FC-83AE-6722789EAFCA}"/>
                </a:ext>
              </a:extLst>
            </p:cNvPr>
            <p:cNvSpPr/>
            <p:nvPr/>
          </p:nvSpPr>
          <p:spPr>
            <a:xfrm>
              <a:off x="476885" y="3260752"/>
              <a:ext cx="8015603" cy="2664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67437" y="3261125"/>
                  <a:ext cx="7863840" cy="1000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chemeClr val="tx2"/>
                      </a:solidFill>
                    </a:rPr>
                    <a:t>Market of customers with associated features 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X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supported on </a:t>
                  </a:r>
                  <a:r>
                    <a:rPr lang="en-US" sz="20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tx2"/>
                      </a:solidFill>
                    </a:rPr>
                    <a:t>V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+ 𝜀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7" y="3261125"/>
                  <a:ext cx="7863840" cy="10002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53" t="-3049" b="-13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28650" y="4688724"/>
                  <a:ext cx="426847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(⋅)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prediction model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688724"/>
                  <a:ext cx="426847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502552" y="5080007"/>
                  <a:ext cx="1443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: </m:t>
                      </m:r>
                    </m:oMath>
                  </a14:m>
                  <a:r>
                    <a:rPr lang="en-US" sz="24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➝ </a:t>
                  </a:r>
                  <a:r>
                    <a:rPr lang="en-US" sz="2400" b="1" dirty="0" err="1">
                      <a:solidFill>
                        <a:schemeClr val="tx2"/>
                      </a:solidFill>
                    </a:rPr>
                    <a:t>ℝ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552" y="5080007"/>
                  <a:ext cx="144328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61" t="-102632" r="-5932" b="-1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/>
            <p:nvPr/>
          </p:nvCxnSpPr>
          <p:spPr>
            <a:xfrm>
              <a:off x="5486400" y="4261399"/>
              <a:ext cx="862964" cy="37007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819630" y="4688724"/>
                  <a:ext cx="426847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error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 term of the model</a:t>
                  </a: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630" y="4688724"/>
                  <a:ext cx="4268470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930972" y="5088834"/>
                  <a:ext cx="137268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2"/>
                                </a:solidFill>
                              </a:rPr>
                              <m:t>𝜀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972" y="5088834"/>
                  <a:ext cx="1372683" cy="5386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 flipH="1">
              <a:off x="2458720" y="4261399"/>
              <a:ext cx="1997777" cy="37007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25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015603" cy="2810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Personalized Pricing in Practice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36576" y="4533547"/>
            <a:ext cx="802977" cy="1027080"/>
            <a:chOff x="3549095" y="5303959"/>
            <a:chExt cx="802977" cy="102708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83004" y="5010252"/>
            <a:ext cx="817062" cy="915462"/>
            <a:chOff x="3372520" y="4412896"/>
            <a:chExt cx="817062" cy="9154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4883116"/>
            <a:ext cx="923489" cy="63996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88592" y="4388850"/>
            <a:ext cx="1416908" cy="818658"/>
            <a:chOff x="4679092" y="5320520"/>
            <a:chExt cx="1416908" cy="8186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77148" y="5010252"/>
            <a:ext cx="1416908" cy="818658"/>
            <a:chOff x="4679092" y="5320520"/>
            <a:chExt cx="1416908" cy="8186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9587" y="5675285"/>
            <a:ext cx="1416908" cy="818658"/>
            <a:chOff x="4679092" y="5320520"/>
            <a:chExt cx="1416908" cy="81865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6222315" y="4541516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32052" y="5177130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71292" y="5203100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1972527" y="5237165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952100" y="5315256"/>
            <a:ext cx="748758" cy="1043247"/>
            <a:chOff x="3326681" y="5287792"/>
            <a:chExt cx="748758" cy="104324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6885" y="5163815"/>
            <a:ext cx="1387059" cy="968810"/>
            <a:chOff x="494135" y="4543264"/>
            <a:chExt cx="1387059" cy="9688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 rot="20309279">
            <a:off x="2339426" y="5153740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0309279">
            <a:off x="2472552" y="5093692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0309279">
            <a:off x="2640450" y="5029118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68206" y="1687815"/>
                <a:ext cx="7863840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1687815"/>
                <a:ext cx="7863840" cy="1000274"/>
              </a:xfrm>
              <a:prstGeom prst="rect">
                <a:avLst/>
              </a:prstGeom>
              <a:blipFill rotWithShape="0">
                <a:blip r:embed="rId16"/>
                <a:stretch>
                  <a:fillRect l="-853" t="-3659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648" y="2686831"/>
            <a:ext cx="7863840" cy="1389868"/>
            <a:chOff x="628648" y="2686831"/>
            <a:chExt cx="7863840" cy="1389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28648" y="2686831"/>
                  <a:ext cx="7863840" cy="1389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dirty="0"/>
                    <a:t>Feature Based Pricing (XP)</a:t>
                  </a:r>
                </a:p>
                <a:p>
                  <a:pPr marL="342900" indent="-342900">
                    <a:lnSpc>
                      <a:spcPct val="150000"/>
                    </a:lnSpc>
                    <a:buBlip>
                      <a:blip r:embed="rId17"/>
                    </a:buBlip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Observe </a:t>
                  </a:r>
                  <a:r>
                    <a:rPr lang="en-US" i="1" dirty="0">
                      <a:solidFill>
                        <a:schemeClr val="tx2"/>
                      </a:solidFill>
                    </a:rPr>
                    <a:t>feature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 , offer price p(</a:t>
                  </a:r>
                  <a:r>
                    <a:rPr lang="en-US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)</a:t>
                  </a:r>
                  <a:r>
                    <a:rPr lang="en-US" baseline="-25000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marL="342900" indent="-342900">
                    <a:buBlip>
                      <a:blip r:embed="rId17"/>
                    </a:buBlip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Rev</a:t>
                  </a:r>
                  <a:r>
                    <a:rPr lang="en-US" baseline="-25000" dirty="0" err="1">
                      <a:solidFill>
                        <a:schemeClr val="tx2"/>
                      </a:solidFill>
                    </a:rPr>
                    <a:t>XP</a:t>
                  </a:r>
                  <a:r>
                    <a:rPr lang="en-US" dirty="0">
                      <a:solidFill>
                        <a:schemeClr val="tx2"/>
                      </a:solidFill>
                    </a:rPr>
                    <a:t> = max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·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  <a:p>
                  <a:endParaRPr lang="en-US" baseline="-25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" y="2686831"/>
                  <a:ext cx="7863840" cy="138986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5" t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/>
            <p:cNvSpPr/>
            <p:nvPr/>
          </p:nvSpPr>
          <p:spPr>
            <a:xfrm>
              <a:off x="1846890" y="3735799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p(·)</a:t>
              </a:r>
              <a:endParaRPr lang="en-US" sz="1600" dirty="0"/>
            </a:p>
          </p:txBody>
        </p:sp>
      </p:grpSp>
      <p:sp>
        <p:nvSpPr>
          <p:cNvPr id="64" name="Rectangle 63"/>
          <p:cNvSpPr/>
          <p:nvPr/>
        </p:nvSpPr>
        <p:spPr>
          <a:xfrm rot="20309279">
            <a:off x="6071290" y="5289653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09279">
            <a:off x="6083934" y="5957521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09279">
            <a:off x="5985500" y="470107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Personalized Pricing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67437" y="1706561"/>
                <a:ext cx="7863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37" y="1706561"/>
                <a:ext cx="786384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51510" y="4229007"/>
            <a:ext cx="7863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Captures loss due to </a:t>
            </a:r>
            <a:r>
              <a:rPr lang="en-US" sz="2000" b="1" dirty="0">
                <a:solidFill>
                  <a:schemeClr val="accent6"/>
                </a:solidFill>
              </a:rPr>
              <a:t>prediction inaccuracy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Bounds should be </a:t>
            </a:r>
            <a:r>
              <a:rPr lang="en-US" i="1" dirty="0">
                <a:solidFill>
                  <a:schemeClr val="tx2"/>
                </a:solidFill>
              </a:rPr>
              <a:t>stronger</a:t>
            </a:r>
            <a:r>
              <a:rPr lang="en-US" dirty="0">
                <a:solidFill>
                  <a:schemeClr val="tx2"/>
                </a:solidFill>
              </a:rPr>
              <a:t> for more accurate models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When 𝜀 = 0 </a:t>
            </a:r>
            <a:r>
              <a:rPr lang="en-US" dirty="0" err="1">
                <a:solidFill>
                  <a:schemeClr val="tx2"/>
                </a:solidFill>
              </a:rPr>
              <a:t>a.s</a:t>
            </a:r>
            <a:r>
              <a:rPr lang="en-US" dirty="0">
                <a:solidFill>
                  <a:schemeClr val="tx2"/>
                </a:solidFill>
              </a:rPr>
              <a:t>., 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XP</a:t>
            </a:r>
            <a:r>
              <a:rPr lang="en-US" dirty="0">
                <a:solidFill>
                  <a:schemeClr val="tx2"/>
                </a:solidFill>
              </a:rPr>
              <a:t> / 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SP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PP</a:t>
            </a:r>
            <a:r>
              <a:rPr lang="en-US" dirty="0">
                <a:solidFill>
                  <a:schemeClr val="tx2"/>
                </a:solidFill>
              </a:rPr>
              <a:t> / </a:t>
            </a: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SP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9770" y="1686639"/>
            <a:ext cx="1867589" cy="4922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50" y="2382739"/>
                <a:ext cx="786384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Blip>
                    <a:blip r:embed="rId4"/>
                  </a:buBlip>
                </a:pPr>
                <a:r>
                  <a:rPr lang="en-US" sz="2000" dirty="0">
                    <a:solidFill>
                      <a:schemeClr val="tx2"/>
                    </a:solidFill>
                  </a:rPr>
                  <a:t>In practice sellers cannot achieve the revenue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sz="2000" baseline="-25000" dirty="0" err="1">
                    <a:solidFill>
                      <a:schemeClr val="tx2"/>
                    </a:solidFill>
                  </a:rPr>
                  <a:t>PP</a:t>
                </a:r>
                <a:r>
                  <a:rPr lang="en-US" sz="2000" dirty="0">
                    <a:solidFill>
                      <a:schemeClr val="tx2"/>
                    </a:solidFill>
                  </a:rPr>
                  <a:t> = E[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(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000" dirty="0">
                    <a:solidFill>
                      <a:schemeClr val="tx2"/>
                    </a:solidFill>
                  </a:rPr>
                  <a:t>)] making our bounds unrealistically pessimistic.</a:t>
                </a:r>
              </a:p>
              <a:p>
                <a:pPr marL="342900" indent="-342900">
                  <a:buBlip>
                    <a:blip r:embed="rId4"/>
                  </a:buBlip>
                </a:pP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82739"/>
                <a:ext cx="7863840" cy="1261884"/>
              </a:xfrm>
              <a:prstGeom prst="rect">
                <a:avLst/>
              </a:prstGeom>
              <a:blipFill rotWithShape="0">
                <a:blip r:embed="rId5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81644" y="3417476"/>
            <a:ext cx="786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i="1" dirty="0"/>
              <a:t>The Value of Personalized Pricing in Practice </a:t>
            </a:r>
            <a:r>
              <a:rPr lang="en-US" sz="2000" dirty="0"/>
              <a:t>:= </a:t>
            </a:r>
            <a:r>
              <a:rPr lang="en-US" sz="2000" b="1" dirty="0" err="1"/>
              <a:t>Rev</a:t>
            </a:r>
            <a:r>
              <a:rPr lang="en-US" sz="2000" b="1" baseline="-25000" dirty="0" err="1"/>
              <a:t>XP</a:t>
            </a:r>
            <a:r>
              <a:rPr lang="en-US" sz="2000" b="1" dirty="0"/>
              <a:t> / </a:t>
            </a:r>
            <a:r>
              <a:rPr lang="en-US" sz="2000" b="1" dirty="0" err="1"/>
              <a:t>Rev</a:t>
            </a:r>
            <a:r>
              <a:rPr lang="en-US" sz="2000" b="1" baseline="-25000" dirty="0" err="1"/>
              <a:t>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94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642525" y="3982105"/>
            <a:ext cx="4755670" cy="2167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Isolated Error Convergence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4371" y="1690689"/>
            <a:ext cx="6790313" cy="2167461"/>
            <a:chOff x="511944" y="1965168"/>
            <a:chExt cx="6790313" cy="23605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50CD21-8731-4344-9437-18ED34F1BA30}"/>
                </a:ext>
              </a:extLst>
            </p:cNvPr>
            <p:cNvSpPr/>
            <p:nvPr/>
          </p:nvSpPr>
          <p:spPr>
            <a:xfrm>
              <a:off x="511945" y="1965168"/>
              <a:ext cx="4755670" cy="2360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ontent Placeholder 10">
                  <a:extLst>
                    <a:ext uri="{FF2B5EF4-FFF2-40B4-BE49-F238E27FC236}">
                      <a16:creationId xmlns:a16="http://schemas.microsoft.com/office/drawing/2014/main" id="{C99561DE-9AF1-4988-BE70-2BEBDF136B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1944" y="1995878"/>
                  <a:ext cx="6790313" cy="221096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10000"/>
                    </a:lnSpc>
                    <a:buFont typeface="Arial" panose="020B0604020202020204" pitchFamily="34" charset="0"/>
                    <a:buNone/>
                  </a:pPr>
                  <a:r>
                    <a:rPr lang="en-US" sz="2000" b="1" dirty="0">
                      <a:solidFill>
                        <a:schemeClr val="tx1"/>
                      </a:solidFill>
                    </a:rPr>
                    <a:t>Lemma 1 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[(PP) </a:t>
                  </a:r>
                  <a:r>
                    <a:rPr lang="en-US" sz="2000" dirty="0"/>
                    <a:t>➝ 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(XP), LB].</a:t>
                  </a:r>
                  <a:r>
                    <a:rPr lang="en-US" sz="2000" dirty="0"/>
                    <a:t> </a:t>
                  </a:r>
                </a:p>
                <a:p>
                  <a:pPr marL="0" indent="0">
                    <a:lnSpc>
                      <a:spcPct val="100000"/>
                    </a:lnSpc>
                    <a:spcBef>
                      <a:spcPts val="600"/>
                    </a:spcBef>
                    <a:buNone/>
                  </a:pPr>
                  <a:r>
                    <a:rPr lang="en-US" sz="2000" dirty="0"/>
                    <a:t>If V =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000" dirty="0"/>
                    <a:t>(</a:t>
                  </a:r>
                  <a:r>
                    <a:rPr lang="en-US" sz="2000" b="1" dirty="0"/>
                    <a:t>X</a:t>
                  </a:r>
                  <a:r>
                    <a:rPr lang="en-US" sz="2000" dirty="0"/>
                    <a:t>) + 𝜀,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000" dirty="0"/>
                    <a:t>(</a:t>
                  </a:r>
                  <a:r>
                    <a:rPr lang="en-US" sz="2000" b="1" dirty="0"/>
                    <a:t>X</a:t>
                  </a:r>
                  <a:r>
                    <a:rPr lang="en-US" sz="2000" dirty="0"/>
                    <a:t>) and 𝜀 are independent, </a:t>
                  </a:r>
                </a:p>
                <a:p>
                  <a:pPr marL="0" indent="0">
                    <a:lnSpc>
                      <a:spcPct val="100000"/>
                    </a:lnSpc>
                    <a:spcBef>
                      <a:spcPts val="600"/>
                    </a:spcBef>
                    <a:buNone/>
                  </a:pPr>
                  <a:endParaRPr lang="en-US" sz="2000" dirty="0"/>
                </a:p>
                <a:p>
                  <a:pPr marL="0" indent="0">
                    <a:lnSpc>
                      <a:spcPct val="100000"/>
                    </a:lnSpc>
                    <a:spcBef>
                      <a:spcPts val="600"/>
                    </a:spcBef>
                    <a:buNone/>
                  </a:pPr>
                  <a:endParaRPr lang="en-US" sz="2000" dirty="0"/>
                </a:p>
                <a:p>
                  <a:pPr marL="0" indent="0">
                    <a:lnSpc>
                      <a:spcPct val="100000"/>
                    </a:lnSpc>
                    <a:spcBef>
                      <a:spcPts val="600"/>
                    </a:spcBef>
                    <a:buNone/>
                  </a:pPr>
                  <a:endParaRPr lang="en-US" sz="2000" dirty="0"/>
                </a:p>
                <a:p>
                  <a:pPr marL="0" indent="0">
                    <a:lnSpc>
                      <a:spcPct val="100000"/>
                    </a:lnSpc>
                    <a:spcBef>
                      <a:spcPts val="600"/>
                    </a:spcBef>
                    <a:buNone/>
                  </a:pPr>
                  <a:r>
                    <a:rPr lang="en-US" sz="2000" dirty="0"/>
                    <a:t>where V’ = E[V] + 𝜀 .</a:t>
                  </a:r>
                  <a:endParaRPr lang="en-US" sz="1800" dirty="0"/>
                </a:p>
              </p:txBody>
            </p:sp>
          </mc:Choice>
          <mc:Fallback xmlns="">
            <p:sp>
              <p:nvSpPr>
                <p:cNvPr id="16" name="Content Placeholder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99561DE-9AF1-4988-BE70-2BEBDF136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44" y="1995878"/>
                  <a:ext cx="6790313" cy="22109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8" t="-39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39815" y="2787141"/>
                  <a:ext cx="1602079" cy="756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PP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XP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PP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SP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V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815" y="2787141"/>
                  <a:ext cx="1602079" cy="7566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486761" y="1788988"/>
            <a:ext cx="3192290" cy="2913626"/>
            <a:chOff x="6060353" y="4151002"/>
            <a:chExt cx="2100564" cy="2436263"/>
          </a:xfrm>
        </p:grpSpPr>
        <p:grpSp>
          <p:nvGrpSpPr>
            <p:cNvPr id="58" name="Group 57"/>
            <p:cNvGrpSpPr/>
            <p:nvPr/>
          </p:nvGrpSpPr>
          <p:grpSpPr>
            <a:xfrm>
              <a:off x="6060353" y="4151002"/>
              <a:ext cx="2100564" cy="2436263"/>
              <a:chOff x="3885790" y="3290668"/>
              <a:chExt cx="2100564" cy="243626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480"/>
              <a:stretch/>
            </p:blipFill>
            <p:spPr>
              <a:xfrm>
                <a:off x="4324914" y="3290668"/>
                <a:ext cx="1538376" cy="21017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809488" y="5392374"/>
                    <a:ext cx="1176866" cy="334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2"/>
                        </a:solidFill>
                        <a:ea typeface="Cambria Math" charset="0"/>
                        <a:cs typeface="Cambria Math" charset="0"/>
                      </a:rPr>
                      <a:t>E[|</a:t>
                    </a:r>
                    <a:r>
                      <a:rPr lang="en-US" sz="2000" dirty="0">
                        <a:solidFill>
                          <a:schemeClr val="tx2"/>
                        </a:solidFill>
                      </a:rPr>
                      <a:t>𝜀</a:t>
                    </a:r>
                    <a:r>
                      <a:rPr lang="en-US" sz="2000" dirty="0">
                        <a:solidFill>
                          <a:schemeClr val="tx2"/>
                        </a:solidFill>
                        <a:ea typeface="Cambria Math" charset="0"/>
                        <a:cs typeface="Cambria Math" charset="0"/>
                      </a:rPr>
                      <a:t>|]/2</a:t>
                    </a:r>
                    <a14:m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oMath>
                    </a14:m>
                    <a:endParaRPr lang="en-US" sz="2000" dirty="0">
                      <a:solidFill>
                        <a:schemeClr val="tx2"/>
                      </a:solidFill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9488" y="5392374"/>
                    <a:ext cx="1176866" cy="33455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401" t="-12308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 rot="16200000">
                    <a:off x="3403869" y="4070989"/>
                    <a:ext cx="1374735" cy="410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PP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SP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V</m:t>
                                  </m:r>
                                  <m: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b/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403869" y="4070989"/>
                    <a:ext cx="1374735" cy="41089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Connector 62"/>
            <p:cNvCxnSpPr/>
            <p:nvPr/>
          </p:nvCxnSpPr>
          <p:spPr>
            <a:xfrm>
              <a:off x="8023565" y="4165290"/>
              <a:ext cx="0" cy="195606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119413"/>
                <a:ext cx="4769545" cy="20301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Lemma 2 </a:t>
                </a:r>
                <a:r>
                  <a:rPr lang="en-US" sz="2000" dirty="0">
                    <a:solidFill>
                      <a:schemeClr val="tx1"/>
                    </a:solidFill>
                  </a:rPr>
                  <a:t>[(PP) </a:t>
                </a:r>
                <a:r>
                  <a:rPr lang="en-US" sz="2000" dirty="0"/>
                  <a:t>➝ </a:t>
                </a:r>
                <a:r>
                  <a:rPr lang="en-US" sz="2000" dirty="0">
                    <a:solidFill>
                      <a:schemeClr val="tx1"/>
                    </a:solidFill>
                  </a:rPr>
                  <a:t>(XP), UB].</a:t>
                </a:r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If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where D</a:t>
                </a:r>
                <a:r>
                  <a:rPr lang="en-US" sz="2000" baseline="-25000" dirty="0"/>
                  <a:t>𝜀</a:t>
                </a:r>
                <a:r>
                  <a:rPr lang="en-US" sz="2000" dirty="0"/>
                  <a:t> = E[| 𝜀 |]/2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9561DE-9AF1-4988-BE70-2BEBDF136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19413"/>
                <a:ext cx="4769545" cy="2030153"/>
              </a:xfrm>
              <a:prstGeom prst="rect">
                <a:avLst/>
              </a:prstGeom>
              <a:blipFill rotWithShape="0">
                <a:blip r:embed="rId12"/>
                <a:stretch>
                  <a:fillRect l="-1149" t="-2102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2242" y="4953819"/>
                <a:ext cx="2241891" cy="83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2−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2"/>
                                </a:solidFill>
                              </a:rPr>
                              <m:t>𝜀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42" y="4953819"/>
                <a:ext cx="2241891" cy="83792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7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 to Personalized Pricing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99FEC2-3BAA-4844-A75D-D239AFD18E30}"/>
              </a:ext>
            </a:extLst>
          </p:cNvPr>
          <p:cNvSpPr/>
          <p:nvPr/>
        </p:nvSpPr>
        <p:spPr>
          <a:xfrm>
            <a:off x="628650" y="2052333"/>
            <a:ext cx="580777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Investment cost</a:t>
            </a:r>
          </a:p>
          <a:p>
            <a:pPr marL="5334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Customer perception</a:t>
            </a:r>
          </a:p>
          <a:p>
            <a:pPr marL="5334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Legal issues</a:t>
            </a:r>
          </a:p>
          <a:p>
            <a:pPr marL="5334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Extra potential revenue unclear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BE627B-9148-4460-AA23-A2D6360E030F}"/>
              </a:ext>
            </a:extLst>
          </p:cNvPr>
          <p:cNvSpPr txBox="1"/>
          <p:nvPr/>
        </p:nvSpPr>
        <p:spPr>
          <a:xfrm>
            <a:off x="1692234" y="4581368"/>
            <a:ext cx="5759532" cy="8309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Research Questions: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When should prices be personalized?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Value of Feature Based Pricing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651428" y="1690690"/>
            <a:ext cx="7674306" cy="3795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93766" y="3420260"/>
                <a:ext cx="7047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66" y="3420260"/>
                <a:ext cx="70479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31" idx="0"/>
          </p:cNvCxnSpPr>
          <p:nvPr/>
        </p:nvCxnSpPr>
        <p:spPr>
          <a:xfrm flipH="1">
            <a:off x="2056862" y="4334137"/>
            <a:ext cx="223635" cy="5839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flipV="1">
            <a:off x="5335762" y="4284284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</p:cNvCxnSpPr>
          <p:nvPr/>
        </p:nvCxnSpPr>
        <p:spPr>
          <a:xfrm>
            <a:off x="6132850" y="4333706"/>
            <a:ext cx="325101" cy="397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flipV="1">
            <a:off x="1483409" y="4284715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The Value of Personalized Pricing     INFORMS 2019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428" y="1838197"/>
                <a:ext cx="6958238" cy="1883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dirty="0">
                    <a:solidFill>
                      <a:schemeClr val="tx1"/>
                    </a:solidFill>
                  </a:rPr>
                  <a:t>[(PP)/(SP) ➝ (XP)/(SP)].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If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𝜀 is unimodal, and D</a:t>
                </a:r>
                <a:r>
                  <a:rPr lang="en-US" sz="2000" baseline="-25000" dirty="0"/>
                  <a:t>𝜀</a:t>
                </a:r>
                <a:r>
                  <a:rPr lang="en-US" sz="2000" dirty="0"/>
                  <a:t> = E[| 𝜀 |]/2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8" name="Content Placeholder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9561DE-9AF1-4988-BE70-2BEBDF136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28" y="1838197"/>
                <a:ext cx="6958238" cy="1883222"/>
              </a:xfrm>
              <a:prstGeom prst="rect">
                <a:avLst/>
              </a:prstGeom>
              <a:blipFill rotWithShape="0">
                <a:blip r:embed="rId4"/>
                <a:stretch>
                  <a:fillRect l="-96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03937" y="3221322"/>
                <a:ext cx="866237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37" y="3221322"/>
                <a:ext cx="866237" cy="7188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48007" y="3429125"/>
                <a:ext cx="2650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07" y="3429125"/>
                <a:ext cx="265020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53073" y="3166544"/>
                <a:ext cx="1115930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73" y="3166544"/>
                <a:ext cx="1115930" cy="7188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411139" y="3236877"/>
                <a:ext cx="1115930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39" y="3236877"/>
                <a:ext cx="1115930" cy="7188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21922" y="3218642"/>
                <a:ext cx="80970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2−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2"/>
                                  </a:solidFill>
                                </a:rPr>
                                <m:t>𝜀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22" y="3218642"/>
                <a:ext cx="809709" cy="5761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296851" y="3227213"/>
                <a:ext cx="1508297" cy="950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en-US" sz="2000" baseline="-25000" dirty="0"/>
                            <m:t>𝜀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𝐷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000" baseline="-25000" dirty="0"/>
                                        <m:t>𝜀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51" y="3227213"/>
                <a:ext cx="1508297" cy="9505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8548" y="4967543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Lemma 1 + Upper Bound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91930" y="496662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Lemma 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1428" y="5685338"/>
            <a:ext cx="7795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11"/>
              </a:buBlip>
            </a:pPr>
            <a:r>
              <a:rPr lang="en-US" sz="2000" dirty="0">
                <a:solidFill>
                  <a:schemeClr val="tx2"/>
                </a:solidFill>
              </a:rPr>
              <a:t>Equality when 𝜀 = 0 </a:t>
            </a:r>
          </a:p>
          <a:p>
            <a:pPr marL="342900" indent="-342900">
              <a:buBlip>
                <a:blip r:embed="rId11"/>
              </a:buBlip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6" grpId="0"/>
      <p:bldP spid="50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exactly characterized the </a:t>
            </a:r>
            <a:r>
              <a:rPr lang="en-US" dirty="0"/>
              <a:t>value of personalized pricing over single pricing </a:t>
            </a:r>
            <a:r>
              <a:rPr lang="en-US" dirty="0">
                <a:solidFill>
                  <a:schemeClr val="tx2"/>
                </a:solidFill>
              </a:rPr>
              <a:t>in terms of natural market statistics.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proved parametric lower bounds on the value of personalized pricing for unimodal distributions that codified our intuition that  as markets are increasingly heterogeneous, the value of personalized pricing increases.</a:t>
            </a:r>
          </a:p>
          <a:p>
            <a:pPr marL="800100" lvl="1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showed how to transform our bounds between single pricing strategies and idealized personalized pricing into bounds between single pricing and more realistic feature based personalized pricing.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1496" y="6356351"/>
            <a:ext cx="2647949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 is available at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https://mhamilton-pitt.github.io/</a:t>
            </a:r>
            <a:r>
              <a:rPr lang="en-US" sz="1600" dirty="0">
                <a:solidFill>
                  <a:schemeClr val="tx2"/>
                </a:solidFill>
              </a:rPr>
              <a:t>, forthcoming in </a:t>
            </a:r>
            <a:r>
              <a:rPr lang="en-US" sz="1600" b="1" dirty="0">
                <a:solidFill>
                  <a:schemeClr val="tx2"/>
                </a:solidFill>
              </a:rPr>
              <a:t>Management Science</a:t>
            </a:r>
            <a:endParaRPr lang="en-US" sz="16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Framework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09770" y="5210941"/>
            <a:ext cx="1416908" cy="818658"/>
            <a:chOff x="4679092" y="5320520"/>
            <a:chExt cx="1416908" cy="818658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 rot="18671156">
              <a:off x="5230291" y="5545182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v</a:t>
              </a:r>
            </a:p>
          </p:txBody>
        </p:sp>
      </p:grpSp>
      <p:sp>
        <p:nvSpPr>
          <p:cNvPr id="53" name="Arc 52"/>
          <p:cNvSpPr/>
          <p:nvPr/>
        </p:nvSpPr>
        <p:spPr>
          <a:xfrm rot="8520481">
            <a:off x="6216323" y="4991415"/>
            <a:ext cx="1020709" cy="708534"/>
          </a:xfrm>
          <a:prstGeom prst="arc">
            <a:avLst>
              <a:gd name="adj1" fmla="val 14215759"/>
              <a:gd name="adj2" fmla="val 1974749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05" y="4926018"/>
            <a:ext cx="923489" cy="639967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76295" y="5663806"/>
            <a:ext cx="1629306" cy="830065"/>
            <a:chOff x="3447950" y="4760802"/>
            <a:chExt cx="4072252" cy="1165740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079938" y="3128814"/>
              <a:ext cx="808276" cy="4072252"/>
            </a:xfrm>
            <a:prstGeom prst="righ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C3B83-8C42-44CA-A376-463EC96642FA}"/>
                </a:ext>
              </a:extLst>
            </p:cNvPr>
            <p:cNvSpPr txBox="1"/>
            <p:nvPr/>
          </p:nvSpPr>
          <p:spPr>
            <a:xfrm>
              <a:off x="5156775" y="5557210"/>
              <a:ext cx="64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1031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Market of customers with valuations V </a:t>
            </a:r>
            <a:r>
              <a:rPr lang="en-US" sz="2000" b="1" dirty="0">
                <a:solidFill>
                  <a:schemeClr val="tx2"/>
                </a:solidFill>
              </a:rPr>
              <a:t>~</a:t>
            </a:r>
            <a:r>
              <a:rPr lang="en-US" sz="2000" dirty="0">
                <a:solidFill>
                  <a:schemeClr val="tx2"/>
                </a:solidFill>
              </a:rPr>
              <a:t> F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Customers purchase an item if valuation exceeds offered price.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2414140"/>
            <a:ext cx="78638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Idealized Personalize Pricing (PP)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Seller </a:t>
            </a:r>
            <a:r>
              <a:rPr lang="en-US" i="1" dirty="0"/>
              <a:t>knows </a:t>
            </a:r>
            <a:r>
              <a:rPr lang="en-US" dirty="0">
                <a:solidFill>
                  <a:schemeClr val="tx2"/>
                </a:solidFill>
              </a:rPr>
              <a:t>the customer’s valuation and </a:t>
            </a:r>
            <a:r>
              <a:rPr lang="en-US" i="1" dirty="0"/>
              <a:t>offers</a:t>
            </a:r>
            <a:r>
              <a:rPr lang="en-US" dirty="0"/>
              <a:t> </a:t>
            </a:r>
            <a:r>
              <a:rPr lang="en-US" i="1" dirty="0"/>
              <a:t>that price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5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7" name="Curved Connector 56"/>
          <p:cNvCxnSpPr/>
          <p:nvPr/>
        </p:nvCxnSpPr>
        <p:spPr>
          <a:xfrm flipV="1">
            <a:off x="2339558" y="5001855"/>
            <a:ext cx="1011327" cy="281103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48540" y="4703218"/>
            <a:ext cx="1387059" cy="968810"/>
            <a:chOff x="494135" y="4543264"/>
            <a:chExt cx="1387059" cy="96881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16" y="4973957"/>
            <a:ext cx="494197" cy="1295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589" y="4760599"/>
            <a:ext cx="33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5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2414140"/>
            <a:ext cx="78638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Idealized Personalize Pricing (PP)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Seller </a:t>
            </a:r>
            <a:r>
              <a:rPr lang="en-US" i="1" dirty="0">
                <a:solidFill>
                  <a:schemeClr val="accent1"/>
                </a:solidFill>
              </a:rPr>
              <a:t>knows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customer’s valuation and </a:t>
            </a:r>
            <a:r>
              <a:rPr lang="en-US" i="1" dirty="0"/>
              <a:t>offers</a:t>
            </a:r>
            <a:r>
              <a:rPr lang="en-US" dirty="0"/>
              <a:t> </a:t>
            </a:r>
            <a:r>
              <a:rPr lang="en-US" i="1" dirty="0"/>
              <a:t>that price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05" y="4926018"/>
            <a:ext cx="923489" cy="639967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5438113" y="5131501"/>
            <a:ext cx="1416908" cy="818658"/>
            <a:chOff x="4679092" y="5320520"/>
            <a:chExt cx="1416908" cy="81865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 rot="18671156">
              <a:off x="5225482" y="5545182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</a:t>
              </a:r>
            </a:p>
          </p:txBody>
        </p:sp>
      </p:grpSp>
      <p:cxnSp>
        <p:nvCxnSpPr>
          <p:cNvPr id="62" name="Straight Connector 61"/>
          <p:cNvCxnSpPr>
            <a:endCxn id="9" idx="1"/>
          </p:cNvCxnSpPr>
          <p:nvPr/>
        </p:nvCxnSpPr>
        <p:spPr>
          <a:xfrm flipV="1">
            <a:off x="6374454" y="5246002"/>
            <a:ext cx="670251" cy="567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40080" y="3861464"/>
            <a:ext cx="78638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Single Price Strategy (SP)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Seller offers every customer a fixed price p.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1031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Market of customers with valuations V ~ F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Customers purchase an item if valuation exceeds offered price.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76295" y="5663806"/>
            <a:ext cx="1629306" cy="830065"/>
            <a:chOff x="3447950" y="4760802"/>
            <a:chExt cx="4072252" cy="1165740"/>
          </a:xfrm>
        </p:grpSpPr>
        <p:sp>
          <p:nvSpPr>
            <p:cNvPr id="61" name="Right Brace 60"/>
            <p:cNvSpPr/>
            <p:nvPr/>
          </p:nvSpPr>
          <p:spPr>
            <a:xfrm rot="5400000">
              <a:off x="5079938" y="3128814"/>
              <a:ext cx="808276" cy="4072252"/>
            </a:xfrm>
            <a:prstGeom prst="righ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0C3B83-8C42-44CA-A376-463EC96642FA}"/>
                </a:ext>
              </a:extLst>
            </p:cNvPr>
            <p:cNvSpPr txBox="1"/>
            <p:nvPr/>
          </p:nvSpPr>
          <p:spPr>
            <a:xfrm>
              <a:off x="5156775" y="5557210"/>
              <a:ext cx="64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48540" y="4703218"/>
            <a:ext cx="1387059" cy="968810"/>
            <a:chOff x="494135" y="4543264"/>
            <a:chExt cx="1387059" cy="968810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313334" y="5158832"/>
            <a:ext cx="802977" cy="1027080"/>
            <a:chOff x="3549095" y="5303959"/>
            <a:chExt cx="802977" cy="102708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2414140"/>
            <a:ext cx="78638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Idealized Personalize Pricing (PP)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Seller </a:t>
            </a:r>
            <a:r>
              <a:rPr lang="en-US" i="1" dirty="0">
                <a:solidFill>
                  <a:schemeClr val="accent1"/>
                </a:solidFill>
              </a:rPr>
              <a:t>knows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customer’s valuation and </a:t>
            </a:r>
            <a:r>
              <a:rPr lang="en-US" i="1" dirty="0"/>
              <a:t>offers</a:t>
            </a:r>
            <a:r>
              <a:rPr lang="en-US" dirty="0"/>
              <a:t> </a:t>
            </a:r>
            <a:r>
              <a:rPr lang="en-US" i="1" dirty="0"/>
              <a:t>that price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5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3143345"/>
            <a:ext cx="7863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Feature-Based Pricing (XP)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Seller </a:t>
            </a:r>
            <a:r>
              <a:rPr lang="en-US" i="1" dirty="0">
                <a:solidFill>
                  <a:schemeClr val="accent1"/>
                </a:solidFill>
              </a:rPr>
              <a:t>predicts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customer’s valuation and </a:t>
            </a:r>
            <a:r>
              <a:rPr lang="en-US" i="1" dirty="0"/>
              <a:t>offers</a:t>
            </a:r>
            <a:r>
              <a:rPr lang="en-US" dirty="0"/>
              <a:t> </a:t>
            </a:r>
            <a:r>
              <a:rPr lang="en-US" i="1" dirty="0"/>
              <a:t>a price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Single Price Strategy (SP)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Seller offers every customer a fixed price p.</a:t>
            </a:r>
          </a:p>
          <a:p>
            <a:pPr marL="342900" indent="-342900">
              <a:buBlip>
                <a:blip r:embed="rId5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5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1031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Market of customers with valuations V ~ F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Customers purchase an item if valuation exceeds offered price.</a:t>
            </a:r>
          </a:p>
        </p:txBody>
      </p:sp>
      <p:cxnSp>
        <p:nvCxnSpPr>
          <p:cNvPr id="69" name="Curved Connector 68"/>
          <p:cNvCxnSpPr/>
          <p:nvPr/>
        </p:nvCxnSpPr>
        <p:spPr>
          <a:xfrm>
            <a:off x="2240664" y="5254459"/>
            <a:ext cx="595444" cy="33762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4843" y="5342852"/>
            <a:ext cx="748758" cy="1043247"/>
            <a:chOff x="3326681" y="5287792"/>
            <a:chExt cx="748758" cy="1043247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587091" y="5006488"/>
            <a:ext cx="817062" cy="915462"/>
            <a:chOff x="3372520" y="4412896"/>
            <a:chExt cx="817062" cy="91546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676295" y="5692681"/>
            <a:ext cx="1629306" cy="830065"/>
            <a:chOff x="3447950" y="4760802"/>
            <a:chExt cx="4072252" cy="1165740"/>
          </a:xfrm>
        </p:grpSpPr>
        <p:sp>
          <p:nvSpPr>
            <p:cNvPr id="86" name="Right Brace 85"/>
            <p:cNvSpPr/>
            <p:nvPr/>
          </p:nvSpPr>
          <p:spPr>
            <a:xfrm rot="5400000">
              <a:off x="5079938" y="3128814"/>
              <a:ext cx="808276" cy="4072252"/>
            </a:xfrm>
            <a:prstGeom prst="righ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00C3B83-8C42-44CA-A376-463EC96642FA}"/>
                </a:ext>
              </a:extLst>
            </p:cNvPr>
            <p:cNvSpPr txBox="1"/>
            <p:nvPr/>
          </p:nvSpPr>
          <p:spPr>
            <a:xfrm>
              <a:off x="5156775" y="5557210"/>
              <a:ext cx="64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48540" y="4732093"/>
            <a:ext cx="1387059" cy="968810"/>
            <a:chOff x="494135" y="4543264"/>
            <a:chExt cx="1387059" cy="96881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4883116"/>
            <a:ext cx="923489" cy="639967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288592" y="4388850"/>
            <a:ext cx="1416908" cy="818658"/>
            <a:chOff x="4679092" y="5320520"/>
            <a:chExt cx="1416908" cy="818658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77148" y="5010252"/>
            <a:ext cx="1416908" cy="818658"/>
            <a:chOff x="4679092" y="5320520"/>
            <a:chExt cx="1416908" cy="818658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19587" y="5675285"/>
            <a:ext cx="1416908" cy="818658"/>
            <a:chOff x="4679092" y="5320520"/>
            <a:chExt cx="1416908" cy="81865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6222315" y="4541516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32052" y="5177130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371292" y="5203100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20309279">
            <a:off x="6071290" y="5289653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20309279">
            <a:off x="6083934" y="5957521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20309279">
            <a:off x="5985500" y="470107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28877" y="2040400"/>
            <a:ext cx="78862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give </a:t>
            </a:r>
            <a:r>
              <a:rPr lang="en-US" i="1" dirty="0">
                <a:solidFill>
                  <a:schemeClr val="tx2"/>
                </a:solidFill>
              </a:rPr>
              <a:t>tight,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closed form </a:t>
            </a:r>
            <a:r>
              <a:rPr lang="en-US" dirty="0">
                <a:solidFill>
                  <a:schemeClr val="tx2"/>
                </a:solidFill>
              </a:rPr>
              <a:t>upper bounds on the gap between idealized personalized pricing and a single price strategy using natural statistics.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give novel, closed form lower bounds on the gap between idealized personalized pricing and a single price strategy using natural statistics and a mild shape assumption.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consider a more realistic version of personalized pricing we term feature-based pricing, and show how to extend our previous bounds to the value of feature-based pricing over single price strategies.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8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00677" y="2057970"/>
            <a:ext cx="34410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tr-TR" sz="1200" dirty="0">
                <a:solidFill>
                  <a:schemeClr val="tx2"/>
                </a:solidFill>
              </a:rPr>
              <a:t>Aydin </a:t>
            </a:r>
            <a:r>
              <a:rPr lang="tr-TR" sz="1200" dirty="0" err="1">
                <a:solidFill>
                  <a:schemeClr val="tx2"/>
                </a:solidFill>
              </a:rPr>
              <a:t>and</a:t>
            </a:r>
            <a:r>
              <a:rPr lang="tr-TR" sz="1200" dirty="0">
                <a:solidFill>
                  <a:schemeClr val="tx2"/>
                </a:solidFill>
              </a:rPr>
              <a:t> Ziya (2009) 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tr-TR" sz="1200" dirty="0" err="1">
                <a:solidFill>
                  <a:schemeClr val="tx2"/>
                </a:solidFill>
              </a:rPr>
              <a:t>Phillips</a:t>
            </a:r>
            <a:r>
              <a:rPr lang="tr-TR" sz="1200" dirty="0">
                <a:solidFill>
                  <a:schemeClr val="tx2"/>
                </a:solidFill>
              </a:rPr>
              <a:t> (2013)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tr-TR" sz="1200" dirty="0" err="1">
                <a:solidFill>
                  <a:schemeClr val="tx2"/>
                </a:solidFill>
              </a:rPr>
              <a:t>Bernstein</a:t>
            </a:r>
            <a:r>
              <a:rPr lang="tr-TR" sz="1200" dirty="0">
                <a:solidFill>
                  <a:schemeClr val="tx2"/>
                </a:solidFill>
              </a:rPr>
              <a:t> et al. (2015) 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tr-TR" sz="1200" dirty="0" err="1">
                <a:solidFill>
                  <a:schemeClr val="tx2"/>
                </a:solidFill>
              </a:rPr>
              <a:t>Chen</a:t>
            </a:r>
            <a:r>
              <a:rPr lang="tr-TR" sz="1200" dirty="0">
                <a:solidFill>
                  <a:schemeClr val="tx2"/>
                </a:solidFill>
              </a:rPr>
              <a:t> et al. (2015)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tr-TR" sz="1200" dirty="0">
                <a:solidFill>
                  <a:schemeClr val="tx2"/>
                </a:solidFill>
              </a:rPr>
              <a:t>Ban and Keskin (2017)</a:t>
            </a:r>
            <a:endParaRPr lang="nb-NO" sz="1200" i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i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dirty="0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7CD280-B328-497E-A57F-1F4964878579}"/>
              </a:ext>
            </a:extLst>
          </p:cNvPr>
          <p:cNvGrpSpPr/>
          <p:nvPr/>
        </p:nvGrpSpPr>
        <p:grpSpPr>
          <a:xfrm>
            <a:off x="178533" y="2083883"/>
            <a:ext cx="4026365" cy="3843316"/>
            <a:chOff x="2762611" y="2084460"/>
            <a:chExt cx="4598078" cy="3558134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8734111-1805-4708-8ED1-89A9EBFEE684}"/>
                </a:ext>
              </a:extLst>
            </p:cNvPr>
            <p:cNvSpPr/>
            <p:nvPr/>
          </p:nvSpPr>
          <p:spPr>
            <a:xfrm>
              <a:off x="2851746" y="2084460"/>
              <a:ext cx="4419811" cy="3558134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483CB4F-9DD5-473C-91D5-631FE4965A5F}"/>
                </a:ext>
              </a:extLst>
            </p:cNvPr>
            <p:cNvSpPr txBox="1"/>
            <p:nvPr/>
          </p:nvSpPr>
          <p:spPr>
            <a:xfrm>
              <a:off x="2762611" y="2263294"/>
              <a:ext cx="4598078" cy="5413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7160" tIns="182880" rIns="91440" bIns="182880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300"/>
                </a:spcAft>
                <a:buBlip>
                  <a:blip r:embed="rId2"/>
                </a:buBlip>
                <a:tabLst>
                  <a:tab pos="91440" algn="l"/>
                </a:tabLst>
              </a:pPr>
              <a:r>
                <a:rPr lang="en-US" sz="1400" b="1" dirty="0"/>
                <a:t>Third Degree Price Discrimination in OM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Related Literature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AA636E3-C3D2-4BAB-9679-18C52C028F6D}"/>
              </a:ext>
            </a:extLst>
          </p:cNvPr>
          <p:cNvSpPr txBox="1">
            <a:spLocks/>
          </p:cNvSpPr>
          <p:nvPr/>
        </p:nvSpPr>
        <p:spPr>
          <a:xfrm>
            <a:off x="504107" y="1749982"/>
            <a:ext cx="3373729" cy="400350"/>
          </a:xfrm>
          <a:prstGeom prst="rect">
            <a:avLst/>
          </a:prstGeom>
          <a:solidFill>
            <a:srgbClr val="E3E9EF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137160" rIns="91440" bIns="9144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b="1" dirty="0"/>
              <a:t>Personalized Pricing</a:t>
            </a:r>
            <a:endParaRPr lang="en-US" sz="1800" dirty="0">
              <a:solidFill>
                <a:schemeClr val="accent6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7458" y="3698424"/>
            <a:ext cx="4674078" cy="2250260"/>
            <a:chOff x="4197457" y="2381211"/>
            <a:chExt cx="4674078" cy="225026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8BFBFA-C2E4-47E5-A200-1763C82DE122}"/>
                </a:ext>
              </a:extLst>
            </p:cNvPr>
            <p:cNvSpPr/>
            <p:nvPr/>
          </p:nvSpPr>
          <p:spPr>
            <a:xfrm>
              <a:off x="4197457" y="2678030"/>
              <a:ext cx="4674078" cy="1953441"/>
            </a:xfrm>
            <a:prstGeom prst="roundRect">
              <a:avLst>
                <a:gd name="adj" fmla="val 4968"/>
              </a:avLst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D441C182-225E-4C3E-96CD-B500547BB20A}"/>
                </a:ext>
              </a:extLst>
            </p:cNvPr>
            <p:cNvSpPr txBox="1">
              <a:spLocks/>
            </p:cNvSpPr>
            <p:nvPr/>
          </p:nvSpPr>
          <p:spPr>
            <a:xfrm>
              <a:off x="4487675" y="2381211"/>
              <a:ext cx="4170912" cy="400350"/>
            </a:xfrm>
            <a:prstGeom prst="rect">
              <a:avLst/>
            </a:prstGeom>
            <a:solidFill>
              <a:srgbClr val="E3E9E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137160" rIns="91440" bIns="9144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b="1" dirty="0"/>
                <a:t>Robust Pricing</a:t>
              </a:r>
              <a:endParaRPr lang="en-US" sz="1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27476"/>
            <a:ext cx="3771900" cy="365125"/>
          </a:xfrm>
        </p:spPr>
        <p:txBody>
          <a:bodyPr/>
          <a:lstStyle/>
          <a:p>
            <a:r>
              <a:rPr lang="en-US"/>
              <a:t>The Value of Personalized Pricing     INFORMS 2019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6584" y="2658800"/>
            <a:ext cx="389657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Intertemporal pricing.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is-IS" sz="1200" dirty="0">
                <a:solidFill>
                  <a:schemeClr val="tx2"/>
                </a:solidFill>
              </a:rPr>
              <a:t>Su (2007), Besbes and Lobel (2015)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Rebates/promotions. </a:t>
            </a:r>
            <a:r>
              <a:rPr lang="nb-NO" sz="1200" dirty="0">
                <a:solidFill>
                  <a:schemeClr val="tx2"/>
                </a:solidFill>
              </a:rPr>
              <a:t>Chen et al. (2005), Cohen et al. (2017)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nb-NO" sz="1200" b="1" dirty="0" err="1">
                <a:solidFill>
                  <a:schemeClr val="tx2"/>
                </a:solidFill>
              </a:rPr>
              <a:t>Markdown</a:t>
            </a:r>
            <a:r>
              <a:rPr lang="nb-NO" sz="1200" b="1" dirty="0">
                <a:solidFill>
                  <a:schemeClr val="tx2"/>
                </a:solidFill>
              </a:rPr>
              <a:t> </a:t>
            </a:r>
            <a:r>
              <a:rPr lang="nb-NO" sz="1200" b="1" dirty="0" err="1">
                <a:solidFill>
                  <a:schemeClr val="tx2"/>
                </a:solidFill>
              </a:rPr>
              <a:t>optimization</a:t>
            </a:r>
            <a:r>
              <a:rPr lang="nb-NO" sz="1200" b="1" dirty="0">
                <a:solidFill>
                  <a:schemeClr val="tx2"/>
                </a:solidFill>
              </a:rPr>
              <a:t>. </a:t>
            </a:r>
            <a:r>
              <a:rPr lang="en-US" sz="1200" dirty="0">
                <a:solidFill>
                  <a:schemeClr val="tx2"/>
                </a:solidFill>
              </a:rPr>
              <a:t>Caro and </a:t>
            </a:r>
            <a:r>
              <a:rPr lang="en-US" sz="1200" dirty="0" err="1">
                <a:solidFill>
                  <a:schemeClr val="tx2"/>
                </a:solidFill>
              </a:rPr>
              <a:t>Gallien</a:t>
            </a:r>
            <a:r>
              <a:rPr lang="en-US" sz="1200" dirty="0">
                <a:solidFill>
                  <a:schemeClr val="tx2"/>
                </a:solidFill>
              </a:rPr>
              <a:t> (2012), Ozer and Zheng (2015)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Product differentiation.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Moorthy</a:t>
            </a:r>
            <a:r>
              <a:rPr lang="nl-NL" sz="1200" dirty="0">
                <a:solidFill>
                  <a:schemeClr val="tx2"/>
                </a:solidFill>
              </a:rPr>
              <a:t> (1984), </a:t>
            </a:r>
            <a:r>
              <a:rPr lang="nl-NL" sz="1200" dirty="0" err="1">
                <a:solidFill>
                  <a:schemeClr val="tx2"/>
                </a:solidFill>
              </a:rPr>
              <a:t>Choudhary</a:t>
            </a:r>
            <a:r>
              <a:rPr lang="nl-NL" sz="1200" dirty="0">
                <a:solidFill>
                  <a:schemeClr val="tx2"/>
                </a:solidFill>
              </a:rPr>
              <a:t> et al. (2005)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nl-NL" sz="1200" b="1" dirty="0" err="1">
                <a:solidFill>
                  <a:schemeClr val="tx2"/>
                </a:solidFill>
              </a:rPr>
              <a:t>Dynamic</a:t>
            </a:r>
            <a:r>
              <a:rPr lang="nl-NL" sz="1200" b="1" dirty="0">
                <a:solidFill>
                  <a:schemeClr val="tx2"/>
                </a:solidFill>
              </a:rPr>
              <a:t> Pricing </a:t>
            </a:r>
            <a:r>
              <a:rPr lang="nl-NL" sz="1200" b="1" dirty="0" err="1">
                <a:solidFill>
                  <a:schemeClr val="tx2"/>
                </a:solidFill>
              </a:rPr>
              <a:t>and</a:t>
            </a:r>
            <a:r>
              <a:rPr lang="nl-NL" sz="1200" b="1" dirty="0">
                <a:solidFill>
                  <a:schemeClr val="tx2"/>
                </a:solidFill>
              </a:rPr>
              <a:t> Learning.</a:t>
            </a:r>
            <a:r>
              <a:rPr lang="nl-NL" sz="1200" dirty="0">
                <a:solidFill>
                  <a:schemeClr val="tx2"/>
                </a:solidFill>
              </a:rPr>
              <a:t> Cohen et al. (2016), Qiang </a:t>
            </a:r>
            <a:r>
              <a:rPr lang="nl-NL" sz="1200" dirty="0" err="1">
                <a:solidFill>
                  <a:schemeClr val="tx2"/>
                </a:solidFill>
              </a:rPr>
              <a:t>and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Bayati</a:t>
            </a:r>
            <a:r>
              <a:rPr lang="nl-NL" sz="1200" dirty="0">
                <a:solidFill>
                  <a:schemeClr val="tx2"/>
                </a:solidFill>
              </a:rPr>
              <a:t> (2016), </a:t>
            </a:r>
            <a:r>
              <a:rPr lang="nl-NL" sz="1200" dirty="0" err="1">
                <a:solidFill>
                  <a:schemeClr val="tx2"/>
                </a:solidFill>
              </a:rPr>
              <a:t>Javanmard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and</a:t>
            </a:r>
            <a:r>
              <a:rPr lang="nl-NL" sz="1200" dirty="0">
                <a:solidFill>
                  <a:schemeClr val="tx2"/>
                </a:solidFill>
              </a:rPr>
              <a:t> </a:t>
            </a:r>
            <a:r>
              <a:rPr lang="nl-NL" sz="1200" dirty="0" err="1">
                <a:solidFill>
                  <a:schemeClr val="tx2"/>
                </a:solidFill>
              </a:rPr>
              <a:t>Nazerzadeh</a:t>
            </a:r>
            <a:r>
              <a:rPr lang="nl-NL" sz="1200" dirty="0">
                <a:solidFill>
                  <a:schemeClr val="tx2"/>
                </a:solidFill>
              </a:rPr>
              <a:t> (2016)</a:t>
            </a:r>
          </a:p>
          <a:p>
            <a:pPr marL="171450" indent="-171450">
              <a:buFont typeface="Arial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b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4" name="Rectangle: Rounded Corners 78">
            <a:extLst>
              <a:ext uri="{FF2B5EF4-FFF2-40B4-BE49-F238E27FC236}">
                <a16:creationId xmlns:a16="http://schemas.microsoft.com/office/drawing/2014/main" id="{CF8BFBFA-C2E4-47E5-A200-1763C82DE122}"/>
              </a:ext>
            </a:extLst>
          </p:cNvPr>
          <p:cNvSpPr/>
          <p:nvPr/>
        </p:nvSpPr>
        <p:spPr>
          <a:xfrm>
            <a:off x="4197455" y="1777324"/>
            <a:ext cx="4674077" cy="1811814"/>
          </a:xfrm>
          <a:prstGeom prst="roundRect">
            <a:avLst>
              <a:gd name="adj" fmla="val 4968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3356" y="1814014"/>
            <a:ext cx="39886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Blip>
                <a:blip r:embed="rId2"/>
              </a:buBlip>
              <a:tabLst>
                <a:tab pos="91440" algn="l"/>
              </a:tabLst>
            </a:pPr>
            <a:r>
              <a:rPr lang="en-US" sz="1400" b="1" dirty="0"/>
              <a:t>Algorithms for Personalized Pricing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13016" y="4387719"/>
            <a:ext cx="4602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it-IT" sz="1200" b="1" dirty="0">
                <a:solidFill>
                  <a:schemeClr val="tx2"/>
                </a:solidFill>
              </a:rPr>
              <a:t>MHR.</a:t>
            </a:r>
            <a:r>
              <a:rPr lang="it-IT" sz="1200" dirty="0">
                <a:solidFill>
                  <a:schemeClr val="tx2"/>
                </a:solidFill>
              </a:rPr>
              <a:t> </a:t>
            </a:r>
            <a:r>
              <a:rPr lang="it-IT" sz="1200" dirty="0" err="1">
                <a:solidFill>
                  <a:schemeClr val="tx2"/>
                </a:solidFill>
              </a:rPr>
              <a:t>Barlow</a:t>
            </a:r>
            <a:r>
              <a:rPr lang="it-IT" sz="1200" dirty="0">
                <a:solidFill>
                  <a:schemeClr val="tx2"/>
                </a:solidFill>
              </a:rPr>
              <a:t> et al. (1963)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Geometric Mean. </a:t>
            </a:r>
            <a:r>
              <a:rPr lang="nb-NO" sz="1200" dirty="0" err="1">
                <a:solidFill>
                  <a:schemeClr val="tx2"/>
                </a:solidFill>
              </a:rPr>
              <a:t>Tamuz</a:t>
            </a:r>
            <a:r>
              <a:rPr lang="nb-NO" sz="1200" dirty="0">
                <a:solidFill>
                  <a:schemeClr val="tx2"/>
                </a:solidFill>
              </a:rPr>
              <a:t> (2013) 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nb-NO" sz="1200" b="1" dirty="0" err="1">
                <a:solidFill>
                  <a:schemeClr val="tx2"/>
                </a:solidFill>
              </a:rPr>
              <a:t>Variance</a:t>
            </a:r>
            <a:r>
              <a:rPr lang="nb-NO" sz="1200" b="1" dirty="0">
                <a:solidFill>
                  <a:schemeClr val="tx2"/>
                </a:solidFill>
              </a:rPr>
              <a:t>.</a:t>
            </a:r>
            <a:r>
              <a:rPr lang="nb-NO" sz="1200" dirty="0">
                <a:solidFill>
                  <a:schemeClr val="tx2"/>
                </a:solidFill>
              </a:rPr>
              <a:t> Chen et al. (2017), Azar et al. (2013)</a:t>
            </a:r>
            <a:endParaRPr lang="nb-NO" sz="1200" i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nb-NO" sz="1200" b="1" dirty="0" err="1">
                <a:solidFill>
                  <a:schemeClr val="tx2"/>
                </a:solidFill>
              </a:rPr>
              <a:t>Neighborhood</a:t>
            </a:r>
            <a:r>
              <a:rPr lang="nb-NO" sz="1200" b="1" dirty="0">
                <a:solidFill>
                  <a:schemeClr val="tx2"/>
                </a:solidFill>
              </a:rPr>
              <a:t>.</a:t>
            </a:r>
            <a:r>
              <a:rPr lang="nb-NO" sz="1200" dirty="0">
                <a:solidFill>
                  <a:schemeClr val="tx2"/>
                </a:solidFill>
              </a:rPr>
              <a:t> </a:t>
            </a:r>
            <a:r>
              <a:rPr lang="nb-NO" sz="1200" dirty="0" err="1">
                <a:solidFill>
                  <a:schemeClr val="tx2"/>
                </a:solidFill>
              </a:rPr>
              <a:t>Bergemann</a:t>
            </a:r>
            <a:r>
              <a:rPr lang="nb-NO" sz="1200" dirty="0">
                <a:solidFill>
                  <a:schemeClr val="tx2"/>
                </a:solidFill>
              </a:rPr>
              <a:t> and </a:t>
            </a:r>
            <a:r>
              <a:rPr lang="nb-NO" sz="1200" dirty="0" err="1">
                <a:solidFill>
                  <a:schemeClr val="tx2"/>
                </a:solidFill>
              </a:rPr>
              <a:t>Schlag</a:t>
            </a:r>
            <a:r>
              <a:rPr lang="nb-NO" sz="1200" dirty="0">
                <a:solidFill>
                  <a:schemeClr val="tx2"/>
                </a:solidFill>
              </a:rPr>
              <a:t> (2011)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r>
              <a:rPr lang="nb-NO" sz="1200" b="1" dirty="0">
                <a:solidFill>
                  <a:schemeClr val="tx2"/>
                </a:solidFill>
              </a:rPr>
              <a:t>Support.</a:t>
            </a:r>
            <a:r>
              <a:rPr lang="nb-NO" sz="1200" dirty="0">
                <a:solidFill>
                  <a:schemeClr val="tx2"/>
                </a:solidFill>
              </a:rPr>
              <a:t> Cohen, Perakis, Pindyck (2015)</a:t>
            </a: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i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SzPct val="50000"/>
              <a:buFont typeface="Arial" charset="0"/>
              <a:buChar char="•"/>
            </a:pPr>
            <a:endParaRPr lang="nb-NO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9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does a Single Price Suffice?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28649" y="1690689"/>
            <a:ext cx="7863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Idealized Personalize Pricing (PP)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Seller </a:t>
            </a:r>
            <a:r>
              <a:rPr lang="en-US" i="1" dirty="0">
                <a:solidFill>
                  <a:schemeClr val="accent1"/>
                </a:solidFill>
              </a:rPr>
              <a:t>knows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customer's valuation and </a:t>
            </a:r>
            <a:r>
              <a:rPr lang="en-US" i="1" dirty="0">
                <a:solidFill>
                  <a:schemeClr val="tx2"/>
                </a:solidFill>
              </a:rPr>
              <a:t>offers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that price.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err="1">
                <a:solidFill>
                  <a:schemeClr val="tx2"/>
                </a:solidFill>
              </a:rPr>
              <a:t>Rev</a:t>
            </a:r>
            <a:r>
              <a:rPr lang="en-US" baseline="-25000" dirty="0" err="1">
                <a:solidFill>
                  <a:schemeClr val="tx2"/>
                </a:solidFill>
              </a:rPr>
              <a:t>PP</a:t>
            </a:r>
            <a:r>
              <a:rPr lang="en-US" dirty="0">
                <a:solidFill>
                  <a:schemeClr val="tx2"/>
                </a:solidFill>
              </a:rPr>
              <a:t> = E[V].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584196" y="2818449"/>
                <a:ext cx="7863840" cy="134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/>
                  <a:t>Single Pricing (SP)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Seller offers every customer an optimal fixed price p.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SP</a:t>
                </a:r>
                <a:r>
                  <a:rPr lang="en-US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err="1">
                        <a:solidFill>
                          <a:schemeClr val="tx2"/>
                        </a:solidFill>
                        <a:latin typeface="Cambria Math" charset="0"/>
                      </a:rPr>
                      <m:t>max</m:t>
                    </m:r>
                    <m:r>
                      <m:rPr>
                        <m:sty m:val="p"/>
                      </m:rPr>
                      <a:rPr lang="en-US" baseline="-25000" dirty="0" err="1">
                        <a:solidFill>
                          <a:schemeClr val="tx2"/>
                        </a:solidFill>
                        <a:latin typeface="Cambria Math" charset="0"/>
                      </a:rPr>
                      <m:t>p</m:t>
                    </m:r>
                    <m:r>
                      <a:rPr lang="en-US" dirty="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p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3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6" y="2818449"/>
                <a:ext cx="7863840" cy="1343701"/>
              </a:xfrm>
              <a:prstGeom prst="rect">
                <a:avLst/>
              </a:prstGeom>
              <a:blipFill rotWithShape="0">
                <a:blip r:embed="rId4"/>
                <a:stretch>
                  <a:fillRect l="-853" t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BE627B-9148-4460-AA23-A2D6360E030F}"/>
              </a:ext>
            </a:extLst>
          </p:cNvPr>
          <p:cNvSpPr txBox="1"/>
          <p:nvPr/>
        </p:nvSpPr>
        <p:spPr>
          <a:xfrm>
            <a:off x="1092193" y="5254259"/>
            <a:ext cx="743204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Question: </a:t>
            </a:r>
            <a:r>
              <a:rPr lang="en-US" sz="2000" dirty="0">
                <a:solidFill>
                  <a:schemeClr val="tx2"/>
                </a:solidFill>
              </a:rPr>
              <a:t>When is the value of personalized pricing low/high?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0400" y="4046112"/>
            <a:ext cx="786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i="1" dirty="0"/>
              <a:t>The Value of Personalized Pricing </a:t>
            </a:r>
            <a:r>
              <a:rPr lang="en-US" sz="2000" dirty="0"/>
              <a:t>:= </a:t>
            </a:r>
            <a:r>
              <a:rPr lang="en-US" sz="2000" b="1" dirty="0" err="1"/>
              <a:t>Rev</a:t>
            </a:r>
            <a:r>
              <a:rPr lang="en-US" sz="2000" b="1" baseline="-25000" dirty="0" err="1"/>
              <a:t>PP</a:t>
            </a:r>
            <a:r>
              <a:rPr lang="en-US" sz="2000" b="1" dirty="0"/>
              <a:t> / </a:t>
            </a:r>
            <a:r>
              <a:rPr lang="en-US" sz="2000" b="1" dirty="0" err="1"/>
              <a:t>Rev</a:t>
            </a:r>
            <a:r>
              <a:rPr lang="en-US" sz="2000" b="1" baseline="-25000" dirty="0" err="1"/>
              <a:t>SP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Value of Personalized Pricing     INFORMS 2019</a:t>
            </a:r>
          </a:p>
        </p:txBody>
      </p:sp>
    </p:spTree>
    <p:extLst>
      <p:ext uri="{BB962C8B-B14F-4D97-AF65-F5344CB8AC3E}">
        <p14:creationId xmlns:p14="http://schemas.microsoft.com/office/powerpoint/2010/main" val="9798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7" grpId="0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21775</TotalTime>
  <Words>2092</Words>
  <Application>Microsoft Macintosh PowerPoint</Application>
  <PresentationFormat>On-screen Show (4:3)</PresentationFormat>
  <Paragraphs>341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Bodoni MT</vt:lpstr>
      <vt:lpstr>Calibri</vt:lpstr>
      <vt:lpstr>Cambria Math</vt:lpstr>
      <vt:lpstr>Palatino Linotype</vt:lpstr>
      <vt:lpstr>Office Theme</vt:lpstr>
      <vt:lpstr>The Value of Personalized Pricing</vt:lpstr>
      <vt:lpstr>PowerPoint Presentation</vt:lpstr>
      <vt:lpstr>Drawbacks to Personalized Pricing</vt:lpstr>
      <vt:lpstr>Framework</vt:lpstr>
      <vt:lpstr>Framework</vt:lpstr>
      <vt:lpstr>Framework</vt:lpstr>
      <vt:lpstr>PowerPoint Presentation</vt:lpstr>
      <vt:lpstr>Related Literature</vt:lpstr>
      <vt:lpstr>When does a Single Price Suffice?</vt:lpstr>
      <vt:lpstr>Parametric Regime</vt:lpstr>
      <vt:lpstr>The Value of Personalized Pricing</vt:lpstr>
      <vt:lpstr>The Value of Personalized Pricing</vt:lpstr>
      <vt:lpstr>The Value of Personalized Pricing</vt:lpstr>
      <vt:lpstr>The Value of Personalized Pricing</vt:lpstr>
      <vt:lpstr>The Value of Personalized Pricing</vt:lpstr>
      <vt:lpstr>The Value of Personalized Pricing</vt:lpstr>
      <vt:lpstr>The Value of Personalized Pricing</vt:lpstr>
      <vt:lpstr>The Value of Personalized Pricing</vt:lpstr>
      <vt:lpstr>The Value of Personalized Pricing</vt:lpstr>
      <vt:lpstr>Lower Bound Intuition</vt:lpstr>
      <vt:lpstr>Lower Bound Intuition</vt:lpstr>
      <vt:lpstr>Lower Bound Intuition</vt:lpstr>
      <vt:lpstr>Lower Bound Intuition</vt:lpstr>
      <vt:lpstr>Lower Bound Intuition</vt:lpstr>
      <vt:lpstr>Lower Bound Intuition</vt:lpstr>
      <vt:lpstr>Personalized Pricing in Practice</vt:lpstr>
      <vt:lpstr>Personalized Pricing in Practice</vt:lpstr>
      <vt:lpstr>Personalized Pricing in Practice</vt:lpstr>
      <vt:lpstr>Isolated Error Convergence</vt:lpstr>
      <vt:lpstr>The Value of Feature Based Pricing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491</cp:revision>
  <dcterms:created xsi:type="dcterms:W3CDTF">2018-04-11T17:52:34Z</dcterms:created>
  <dcterms:modified xsi:type="dcterms:W3CDTF">2021-03-22T14:56:03Z</dcterms:modified>
</cp:coreProperties>
</file>