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Lst>
  <p:notesMasterIdLst>
    <p:notesMasterId r:id="rId27"/>
  </p:notesMasterIdLst>
  <p:sldIdLst>
    <p:sldId id="351" r:id="rId2"/>
    <p:sldId id="843" r:id="rId3"/>
    <p:sldId id="819" r:id="rId4"/>
    <p:sldId id="841" r:id="rId5"/>
    <p:sldId id="815" r:id="rId6"/>
    <p:sldId id="854" r:id="rId7"/>
    <p:sldId id="869" r:id="rId8"/>
    <p:sldId id="870" r:id="rId9"/>
    <p:sldId id="839" r:id="rId10"/>
    <p:sldId id="863" r:id="rId11"/>
    <p:sldId id="848" r:id="rId12"/>
    <p:sldId id="852" r:id="rId13"/>
    <p:sldId id="849" r:id="rId14"/>
    <p:sldId id="853" r:id="rId15"/>
    <p:sldId id="791" r:id="rId16"/>
    <p:sldId id="830" r:id="rId17"/>
    <p:sldId id="831" r:id="rId18"/>
    <p:sldId id="846" r:id="rId19"/>
    <p:sldId id="864" r:id="rId20"/>
    <p:sldId id="868" r:id="rId21"/>
    <p:sldId id="847" r:id="rId22"/>
    <p:sldId id="855" r:id="rId23"/>
    <p:sldId id="828" r:id="rId24"/>
    <p:sldId id="865" r:id="rId25"/>
    <p:sldId id="80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7"/>
    <a:srgbClr val="00B12B"/>
    <a:srgbClr val="E5E5E5"/>
    <a:srgbClr val="8C1515"/>
    <a:srgbClr val="E3E9EF"/>
    <a:srgbClr val="F2F2F2"/>
    <a:srgbClr val="99AFDC"/>
    <a:srgbClr val="9D9D9D"/>
    <a:srgbClr val="CCD7EE"/>
    <a:srgbClr val="6DD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4" autoAdjust="0"/>
    <p:restoredTop sz="86939" autoAdjust="0"/>
  </p:normalViewPr>
  <p:slideViewPr>
    <p:cSldViewPr snapToGrid="0">
      <p:cViewPr varScale="1">
        <p:scale>
          <a:sx n="110" d="100"/>
          <a:sy n="110" d="100"/>
        </p:scale>
        <p:origin x="1608"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11/16/22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2</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the </a:t>
            </a:r>
            <a:r>
              <a:rPr lang="en-US" altLang="zh-CN" dirty="0"/>
              <a:t>Bumble as an example to demonstrate the operations of dating platform. </a:t>
            </a: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11</a:t>
            </a:fld>
            <a:endParaRPr lang="en-US"/>
          </a:p>
        </p:txBody>
      </p:sp>
    </p:spTree>
    <p:extLst>
      <p:ext uri="{BB962C8B-B14F-4D97-AF65-F5344CB8AC3E}">
        <p14:creationId xmlns:p14="http://schemas.microsoft.com/office/powerpoint/2010/main" val="221754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12</a:t>
            </a:fld>
            <a:endParaRPr lang="en-US"/>
          </a:p>
        </p:txBody>
      </p:sp>
    </p:spTree>
    <p:extLst>
      <p:ext uri="{BB962C8B-B14F-4D97-AF65-F5344CB8AC3E}">
        <p14:creationId xmlns:p14="http://schemas.microsoft.com/office/powerpoint/2010/main" val="435656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3355326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14</a:t>
            </a:fld>
            <a:endParaRPr lang="en-US"/>
          </a:p>
        </p:txBody>
      </p:sp>
    </p:spTree>
    <p:extLst>
      <p:ext uri="{BB962C8B-B14F-4D97-AF65-F5344CB8AC3E}">
        <p14:creationId xmlns:p14="http://schemas.microsoft.com/office/powerpoint/2010/main" val="145660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Mr. Smith on the left side is a user of Bumble. Bumble will show possible dates for Mr. Smith. If Mr. Smith doesn’t like the recommendation, he swipe left or right to see other recommendations. Otherwise, Mr. Smith can initiate a conversation. </a:t>
            </a:r>
            <a:r>
              <a:rPr lang="en-US" dirty="0">
                <a:solidFill>
                  <a:schemeClr val="tx2"/>
                </a:solidFill>
              </a:rPr>
              <a:t>We focus on swipe app, only recommendations by the platform, no active search.</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15</a:t>
            </a:fld>
            <a:endParaRPr lang="en-US"/>
          </a:p>
        </p:txBody>
      </p:sp>
    </p:spTree>
    <p:extLst>
      <p:ext uri="{BB962C8B-B14F-4D97-AF65-F5344CB8AC3E}">
        <p14:creationId xmlns:p14="http://schemas.microsoft.com/office/powerpoint/2010/main" val="2572780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we emphasize two pricing strategies, (SP) and (CP). (SP) and (CP) represents two ends of the pricing spectrum. For the (SP) </a:t>
            </a:r>
          </a:p>
        </p:txBody>
      </p:sp>
      <p:sp>
        <p:nvSpPr>
          <p:cNvPr id="4" name="Slide Number Placeholder 3"/>
          <p:cNvSpPr>
            <a:spLocks noGrp="1"/>
          </p:cNvSpPr>
          <p:nvPr>
            <p:ph type="sldNum" sz="quarter" idx="5"/>
          </p:nvPr>
        </p:nvSpPr>
        <p:spPr/>
        <p:txBody>
          <a:bodyPr/>
          <a:lstStyle/>
          <a:p>
            <a:fld id="{27071DB1-053D-46AE-9B5A-7FC70BBFB3CE}" type="slidenum">
              <a:rPr lang="en-US" smtClean="0"/>
              <a:t>16</a:t>
            </a:fld>
            <a:endParaRPr lang="en-US"/>
          </a:p>
        </p:txBody>
      </p:sp>
    </p:spTree>
    <p:extLst>
      <p:ext uri="{BB962C8B-B14F-4D97-AF65-F5344CB8AC3E}">
        <p14:creationId xmlns:p14="http://schemas.microsoft.com/office/powerpoint/2010/main" val="361529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questions, why short period? We show that (SP) is approximately optimal. The ratio between (SP) and the optimal achievable revenue is bounded by a factor of q over log(delta). If we take the minimum -q/log(delta), the ratio is actually bounded by 1/e. No other subscription period can achieve a constant bound like (SP).</a:t>
            </a:r>
          </a:p>
        </p:txBody>
      </p:sp>
      <p:sp>
        <p:nvSpPr>
          <p:cNvPr id="4" name="Slide Number Placeholder 3"/>
          <p:cNvSpPr>
            <a:spLocks noGrp="1"/>
          </p:cNvSpPr>
          <p:nvPr>
            <p:ph type="sldNum" sz="quarter" idx="5"/>
          </p:nvPr>
        </p:nvSpPr>
        <p:spPr/>
        <p:txBody>
          <a:bodyPr/>
          <a:lstStyle/>
          <a:p>
            <a:fld id="{27071DB1-053D-46AE-9B5A-7FC70BBFB3CE}" type="slidenum">
              <a:rPr lang="en-US" smtClean="0"/>
              <a:t>17</a:t>
            </a:fld>
            <a:endParaRPr lang="en-US"/>
          </a:p>
        </p:txBody>
      </p:sp>
    </p:spTree>
    <p:extLst>
      <p:ext uri="{BB962C8B-B14F-4D97-AF65-F5344CB8AC3E}">
        <p14:creationId xmlns:p14="http://schemas.microsoft.com/office/powerpoint/2010/main" val="2212279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consider the impacts of marginal operating cost. For MHR distribution F, we show that when c = 0, the revenue for larger periods is always better than smaller periods. While when the marginal operating cost is high, the revenue for larger periods becomes always less than smaller periods.</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18</a:t>
            </a:fld>
            <a:endParaRPr lang="en-US"/>
          </a:p>
        </p:txBody>
      </p:sp>
    </p:spTree>
    <p:extLst>
      <p:ext uri="{BB962C8B-B14F-4D97-AF65-F5344CB8AC3E}">
        <p14:creationId xmlns:p14="http://schemas.microsoft.com/office/powerpoint/2010/main" val="125785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use the exponential distribution with mean 100 to do the simulation. Consider the case when T = infinity, customer’s valuation decays at delta = 0.8, and the match rate is 0.2, When, c is less than 4, (CP) is better </a:t>
            </a:r>
            <a:r>
              <a:rPr lang="en-US" altLang="zh-CN" dirty="0"/>
              <a:t>than (SP).</a:t>
            </a:r>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19</a:t>
            </a:fld>
            <a:endParaRPr lang="en-US"/>
          </a:p>
        </p:txBody>
      </p:sp>
    </p:spTree>
    <p:extLst>
      <p:ext uri="{BB962C8B-B14F-4D97-AF65-F5344CB8AC3E}">
        <p14:creationId xmlns:p14="http://schemas.microsoft.com/office/powerpoint/2010/main" val="3784994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we emphasize two pricing strategies, (SP) and (CP). (SP) and (CP) represents two ends of the pricing spectrum. For the (SP) </a:t>
            </a:r>
          </a:p>
        </p:txBody>
      </p:sp>
      <p:sp>
        <p:nvSpPr>
          <p:cNvPr id="4" name="Slide Number Placeholder 3"/>
          <p:cNvSpPr>
            <a:spLocks noGrp="1"/>
          </p:cNvSpPr>
          <p:nvPr>
            <p:ph type="sldNum" sz="quarter" idx="5"/>
          </p:nvPr>
        </p:nvSpPr>
        <p:spPr/>
        <p:txBody>
          <a:bodyPr/>
          <a:lstStyle/>
          <a:p>
            <a:fld id="{27071DB1-053D-46AE-9B5A-7FC70BBFB3CE}" type="slidenum">
              <a:rPr lang="en-US" smtClean="0"/>
              <a:t>20</a:t>
            </a:fld>
            <a:endParaRPr lang="en-US"/>
          </a:p>
        </p:txBody>
      </p:sp>
    </p:spTree>
    <p:extLst>
      <p:ext uri="{BB962C8B-B14F-4D97-AF65-F5344CB8AC3E}">
        <p14:creationId xmlns:p14="http://schemas.microsoft.com/office/powerpoint/2010/main" val="375793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can also see the significant growth in revenue for the last six years.</a:t>
            </a:r>
          </a:p>
          <a:p>
            <a:endParaRPr lang="en-US" altLang="zh-CN" dirty="0"/>
          </a:p>
          <a:p>
            <a:r>
              <a:rPr lang="en-US" altLang="zh-CN" dirty="0"/>
              <a:t>We can also see the growth from other apps, like the global download of Hinge. And the ARPU (average revenue per user)</a:t>
            </a:r>
            <a:r>
              <a:rPr lang="zh-CN" altLang="en-US" dirty="0"/>
              <a:t> </a:t>
            </a:r>
            <a:r>
              <a:rPr lang="en-US" altLang="zh-CN" dirty="0"/>
              <a:t>keeps the same, meaning the increasing subscribers bring a big amount money in total.</a:t>
            </a:r>
          </a:p>
          <a:p>
            <a:r>
              <a:rPr lang="en-US" dirty="0"/>
              <a:t>Replace the graph with revenue.</a:t>
            </a:r>
          </a:p>
        </p:txBody>
      </p:sp>
      <p:sp>
        <p:nvSpPr>
          <p:cNvPr id="4" name="Slide Number Placeholder 3"/>
          <p:cNvSpPr>
            <a:spLocks noGrp="1"/>
          </p:cNvSpPr>
          <p:nvPr>
            <p:ph type="sldNum" sz="quarter" idx="5"/>
          </p:nvPr>
        </p:nvSpPr>
        <p:spPr/>
        <p:txBody>
          <a:bodyPr/>
          <a:lstStyle/>
          <a:p>
            <a:fld id="{27071DB1-053D-46AE-9B5A-7FC70BBFB3CE}" type="slidenum">
              <a:rPr lang="en-US" smtClean="0"/>
              <a:t>3</a:t>
            </a:fld>
            <a:endParaRPr lang="en-US"/>
          </a:p>
        </p:txBody>
      </p:sp>
    </p:spTree>
    <p:extLst>
      <p:ext uri="{BB962C8B-B14F-4D97-AF65-F5344CB8AC3E}">
        <p14:creationId xmlns:p14="http://schemas.microsoft.com/office/powerpoint/2010/main" val="3861062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dirty="0">
                    <a:latin typeface="Cambria Math" panose="02040503050406030204" pitchFamily="18" charset="0"/>
                  </a:rPr>
                  <a:t>The dominance is not only for revenue, but also for user’s welfare. Now consider the matching proportion, the percentage of users leave the platform getting matched, is also going to be larger for longer periods.</a:t>
                </a:r>
              </a:p>
              <a:p>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𝑐</m:t>
                        </m:r>
                      </m:e>
                      <m:sup>
                        <m:r>
                          <a:rPr lang="en-US" sz="1200" b="0" i="1" smtClean="0">
                            <a:latin typeface="Cambria Math" panose="02040503050406030204" pitchFamily="18" charset="0"/>
                          </a:rPr>
                          <m:t>∗</m:t>
                        </m:r>
                      </m:sup>
                    </m:sSup>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2</m:t>
                            </m:r>
                          </m:sub>
                        </m:sSub>
                      </m:e>
                    </m:d>
                  </m:oMath>
                </a14:m>
                <a:r>
                  <a:rPr lang="en-US" dirty="0"/>
                  <a:t> is</a:t>
                </a:r>
                <a:r>
                  <a:rPr lang="en-US" baseline="0" dirty="0"/>
                  <a:t> the cost such that the profit of payment period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𝐿</m:t>
                        </m:r>
                      </m:e>
                      <m:sub>
                        <m:r>
                          <a:rPr lang="en-US" b="0" i="1" baseline="0" smtClean="0">
                            <a:latin typeface="Cambria Math" panose="02040503050406030204" pitchFamily="18" charset="0"/>
                          </a:rPr>
                          <m:t>1</m:t>
                        </m:r>
                      </m:sub>
                    </m:sSub>
                  </m:oMath>
                </a14:m>
                <a:r>
                  <a:rPr lang="en-US" dirty="0"/>
                  <a:t> is the same as the profit</a:t>
                </a:r>
                <a:r>
                  <a:rPr lang="en-US" baseline="0" dirty="0"/>
                  <a:t> of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𝐿</m:t>
                        </m:r>
                      </m:e>
                      <m:sub>
                        <m:r>
                          <a:rPr lang="en-US" b="0" i="1" baseline="0" smtClean="0">
                            <a:latin typeface="Cambria Math" panose="02040503050406030204" pitchFamily="18" charset="0"/>
                          </a:rPr>
                          <m:t>2</m:t>
                        </m:r>
                      </m:sub>
                    </m:sSub>
                  </m:oMath>
                </a14:m>
                <a:r>
                  <a:rPr lang="en-US" dirty="0"/>
                  <a:t>.</a:t>
                </a:r>
              </a:p>
              <a:p>
                <a14:m>
                  <m:oMath xmlns:m="http://schemas.openxmlformats.org/officeDocument/2006/math">
                    <m:r>
                      <a:rPr lang="en-US" sz="1200" b="0" i="0" smtClean="0">
                        <a:latin typeface="Cambria Math" panose="02040503050406030204" pitchFamily="18" charset="0"/>
                      </a:rPr>
                      <m:t>,</m:t>
                    </m:r>
                  </m:oMath>
                </a14:m>
                <a:r>
                  <a:rPr lang="en-US" sz="1200" dirty="0"/>
                  <a:t> there exists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𝑐</m:t>
                        </m:r>
                      </m:e>
                      <m:sup>
                        <m:r>
                          <a:rPr lang="en-US" sz="1200" i="1">
                            <a:latin typeface="Cambria Math" panose="02040503050406030204" pitchFamily="18" charset="0"/>
                          </a:rPr>
                          <m:t>∗</m:t>
                        </m:r>
                      </m:sup>
                    </m:sSup>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2</m:t>
                            </m:r>
                          </m:sub>
                        </m:sSub>
                      </m:e>
                    </m:d>
                  </m:oMath>
                </a14:m>
                <a:r>
                  <a:rPr lang="en-US" sz="1200" dirty="0"/>
                  <a:t> such that when </a:t>
                </a:r>
                <a14:m>
                  <m:oMath xmlns:m="http://schemas.openxmlformats.org/officeDocument/2006/math">
                    <m:r>
                      <a:rPr lang="en-US" sz="1200" i="1">
                        <a:latin typeface="Cambria Math" panose="02040503050406030204" pitchFamily="18" charset="0"/>
                      </a:rPr>
                      <m:t>𝑐</m:t>
                    </m:r>
                    <m:r>
                      <a:rPr lang="en-US" sz="1200" i="1">
                        <a:latin typeface="Cambria Math" panose="02040503050406030204" pitchFamily="18" charset="0"/>
                      </a:rPr>
                      <m:t>≤</m:t>
                    </m:r>
                  </m:oMath>
                </a14:m>
                <a:r>
                  <a:rPr lang="en-US" sz="1200" dirty="0"/>
                  <a:t>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𝑐</m:t>
                        </m:r>
                      </m:e>
                      <m:sup>
                        <m:r>
                          <a:rPr lang="en-US" sz="1200" i="1">
                            <a:latin typeface="Cambria Math" panose="02040503050406030204" pitchFamily="18" charset="0"/>
                          </a:rPr>
                          <m:t>∗</m:t>
                        </m:r>
                      </m:sup>
                    </m:sSup>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2</m:t>
                            </m:r>
                          </m:sub>
                        </m:sSub>
                      </m:e>
                    </m:d>
                    <m:r>
                      <a:rPr lang="en-US" sz="1200" i="1">
                        <a:latin typeface="Cambria Math" panose="02040503050406030204" pitchFamily="18" charset="0"/>
                      </a:rPr>
                      <m:t> </m:t>
                    </m:r>
                  </m:oMath>
                </a14:m>
                <a:endParaRPr lang="en-US" dirty="0"/>
              </a:p>
            </p:txBody>
          </p:sp>
        </mc:Choice>
        <mc:Fallback xmlns="">
          <p:sp>
            <p:nvSpPr>
              <p:cNvPr id="3" name="Notes Placeholder 2"/>
              <p:cNvSpPr>
                <a:spLocks noGrp="1"/>
              </p:cNvSpPr>
              <p:nvPr>
                <p:ph type="body" idx="1"/>
              </p:nvPr>
            </p:nvSpPr>
            <p:spPr/>
            <p:txBody>
              <a:bodyPr/>
              <a:lstStyle/>
              <a:p>
                <a:r>
                  <a:rPr lang="en-US" sz="1200" b="0" i="0">
                    <a:latin typeface="Cambria Math" panose="02040503050406030204" pitchFamily="18" charset="0"/>
                  </a:rPr>
                  <a:t>𝑐^∗ (𝐿_1,𝐿_2 )</a:t>
                </a:r>
                <a:r>
                  <a:rPr lang="en-US" dirty="0"/>
                  <a:t> is</a:t>
                </a:r>
                <a:r>
                  <a:rPr lang="en-US" baseline="0" dirty="0"/>
                  <a:t> the cost such that the profit of payment period </a:t>
                </a:r>
                <a:r>
                  <a:rPr lang="en-US" b="0" i="0" baseline="0">
                    <a:latin typeface="Cambria Math" panose="02040503050406030204" pitchFamily="18" charset="0"/>
                  </a:rPr>
                  <a:t>𝐿_1</a:t>
                </a:r>
                <a:r>
                  <a:rPr lang="en-US" dirty="0"/>
                  <a:t> is the same as the profit</a:t>
                </a:r>
                <a:r>
                  <a:rPr lang="en-US" baseline="0" dirty="0"/>
                  <a:t> of </a:t>
                </a:r>
                <a:r>
                  <a:rPr lang="en-US" b="0" i="0" baseline="0">
                    <a:latin typeface="Cambria Math" panose="02040503050406030204" pitchFamily="18" charset="0"/>
                  </a:rPr>
                  <a:t>𝐿_2</a:t>
                </a:r>
                <a:r>
                  <a:rPr lang="en-US" dirty="0"/>
                  <a:t>.</a:t>
                </a:r>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21</a:t>
            </a:fld>
            <a:endParaRPr lang="en-US"/>
          </a:p>
        </p:txBody>
      </p:sp>
    </p:spTree>
    <p:extLst>
      <p:ext uri="{BB962C8B-B14F-4D97-AF65-F5344CB8AC3E}">
        <p14:creationId xmlns:p14="http://schemas.microsoft.com/office/powerpoint/2010/main" val="2052872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use the same parameters to do the simulation for matching proportion. When, c is less than 15 , (CP) is better </a:t>
            </a:r>
            <a:r>
              <a:rPr lang="en-US" altLang="zh-CN" dirty="0"/>
              <a:t>than (SP) in terms of matching proportion.</a:t>
            </a:r>
            <a:endParaRPr lang="en-US" dirty="0"/>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22</a:t>
            </a:fld>
            <a:endParaRPr lang="en-US"/>
          </a:p>
        </p:txBody>
      </p:sp>
    </p:spTree>
    <p:extLst>
      <p:ext uri="{BB962C8B-B14F-4D97-AF65-F5344CB8AC3E}">
        <p14:creationId xmlns:p14="http://schemas.microsoft.com/office/powerpoint/2010/main" val="373056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use the same parameters to do the simulation for matching proportion. When, c is less than 15 , (CP) is better </a:t>
            </a:r>
            <a:r>
              <a:rPr lang="en-US" altLang="zh-CN" dirty="0"/>
              <a:t>than (SP) in terms of matching proportion.</a:t>
            </a:r>
            <a:endParaRPr lang="en-US" dirty="0"/>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23</a:t>
            </a:fld>
            <a:endParaRPr lang="en-US"/>
          </a:p>
        </p:txBody>
      </p:sp>
    </p:spTree>
    <p:extLst>
      <p:ext uri="{BB962C8B-B14F-4D97-AF65-F5344CB8AC3E}">
        <p14:creationId xmlns:p14="http://schemas.microsoft.com/office/powerpoint/2010/main" val="151993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24</a:t>
            </a:fld>
            <a:endParaRPr lang="en-US"/>
          </a:p>
        </p:txBody>
      </p:sp>
    </p:spTree>
    <p:extLst>
      <p:ext uri="{BB962C8B-B14F-4D97-AF65-F5344CB8AC3E}">
        <p14:creationId xmlns:p14="http://schemas.microsoft.com/office/powerpoint/2010/main" val="389303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we emphasize two pricing strategies, (SP) and (CP). (SP) and (CP) represents two ends of the pricing spectrum. For the (SP) </a:t>
            </a:r>
          </a:p>
        </p:txBody>
      </p:sp>
      <p:sp>
        <p:nvSpPr>
          <p:cNvPr id="4" name="Slide Number Placeholder 3"/>
          <p:cNvSpPr>
            <a:spLocks noGrp="1"/>
          </p:cNvSpPr>
          <p:nvPr>
            <p:ph type="sldNum" sz="quarter" idx="5"/>
          </p:nvPr>
        </p:nvSpPr>
        <p:spPr/>
        <p:txBody>
          <a:bodyPr/>
          <a:lstStyle/>
          <a:p>
            <a:fld id="{27071DB1-053D-46AE-9B5A-7FC70BBFB3CE}" type="slidenum">
              <a:rPr lang="en-US" smtClean="0"/>
              <a:t>25</a:t>
            </a:fld>
            <a:endParaRPr lang="en-US"/>
          </a:p>
        </p:txBody>
      </p:sp>
    </p:spTree>
    <p:extLst>
      <p:ext uri="{BB962C8B-B14F-4D97-AF65-F5344CB8AC3E}">
        <p14:creationId xmlns:p14="http://schemas.microsoft.com/office/powerpoint/2010/main" val="3107463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listening. </a:t>
            </a:r>
            <a:r>
              <a:rPr lang="en-US" altLang="zh-CN" dirty="0"/>
              <a:t>Here are my contact information, more papers can be found in my and my advisor’s website. The paper is also available online. You can </a:t>
            </a:r>
            <a:r>
              <a:rPr lang="en-US" altLang="zh-CN"/>
              <a:t>download it on </a:t>
            </a:r>
            <a:r>
              <a:rPr lang="en-US" altLang="zh-CN" dirty="0" err="1"/>
              <a:t>ssrn</a:t>
            </a:r>
            <a:r>
              <a:rPr lang="en-US" altLang="zh-CN" dirty="0"/>
              <a:t> for more details. Do you have any questions?</a:t>
            </a:r>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26</a:t>
            </a:fld>
            <a:endParaRPr lang="en-US"/>
          </a:p>
        </p:txBody>
      </p:sp>
    </p:spTree>
    <p:extLst>
      <p:ext uri="{BB962C8B-B14F-4D97-AF65-F5344CB8AC3E}">
        <p14:creationId xmlns:p14="http://schemas.microsoft.com/office/powerpoint/2010/main" val="239861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a:solidFill>
                  <a:schemeClr val="tx2"/>
                </a:solidFill>
              </a:rPr>
              <a:t>Nowadays, online dating platform has become more and more popular, and replaced the conventional mediums, such as family, school, or the workplace, to be the most common way for new couples to meet each other, especially during the pandemic.</a:t>
            </a:r>
          </a:p>
          <a:p>
            <a:pPr marL="800100" lvl="1" indent="-342900">
              <a:buBlip>
                <a:blip r:embed="rId3"/>
              </a:buBlip>
            </a:pPr>
            <a:r>
              <a:rPr lang="en-US" dirty="0">
                <a:solidFill>
                  <a:schemeClr val="tx2"/>
                </a:solidFill>
              </a:rPr>
              <a:t>According to the research conducted by Pew Research Center in 2019, about 30% U.S. adults say they have used a dating site or app before.</a:t>
            </a:r>
          </a:p>
          <a:p>
            <a:pPr marL="800100" lvl="1" indent="-342900">
              <a:buBlip>
                <a:blip r:embed="rId3"/>
              </a:buBlip>
            </a:pPr>
            <a:r>
              <a:rPr lang="en-US" dirty="0">
                <a:solidFill>
                  <a:schemeClr val="tx2"/>
                </a:solidFill>
              </a:rPr>
              <a:t>The percentage goes even higher for the LGBT people, a full two-thirds of lesbian, gay, or bisexual Americans report using dating apps</a:t>
            </a:r>
          </a:p>
        </p:txBody>
      </p:sp>
      <p:sp>
        <p:nvSpPr>
          <p:cNvPr id="4" name="Slide Number Placeholder 3"/>
          <p:cNvSpPr>
            <a:spLocks noGrp="1"/>
          </p:cNvSpPr>
          <p:nvPr>
            <p:ph type="sldNum" sz="quarter" idx="5"/>
          </p:nvPr>
        </p:nvSpPr>
        <p:spPr/>
        <p:txBody>
          <a:bodyPr/>
          <a:lstStyle/>
          <a:p>
            <a:fld id="{27071DB1-053D-46AE-9B5A-7FC70BBFB3CE}" type="slidenum">
              <a:rPr lang="en-US" smtClean="0"/>
              <a:t>4</a:t>
            </a:fld>
            <a:endParaRPr lang="en-US"/>
          </a:p>
        </p:txBody>
      </p:sp>
    </p:spTree>
    <p:extLst>
      <p:ext uri="{BB962C8B-B14F-4D97-AF65-F5344CB8AC3E}">
        <p14:creationId xmlns:p14="http://schemas.microsoft.com/office/powerpoint/2010/main" val="328198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600"/>
              </a:spcAft>
            </a:pPr>
            <a:r>
              <a:rPr lang="en-US" altLang="zh-CN" sz="2000" dirty="0">
                <a:solidFill>
                  <a:schemeClr val="tx2"/>
                </a:solidFill>
              </a:rPr>
              <a:t>Let’s talk about the price of online dating apps. In practice, The majority of dating apps earn revenue by subscription-based pricing, where subscriptions for access to the app are sold at a fixed price.</a:t>
            </a:r>
            <a:endParaRPr lang="en-US" dirty="0">
              <a:solidFill>
                <a:schemeClr val="tx2"/>
              </a:solidFill>
            </a:endParaRPr>
          </a:p>
          <a:p>
            <a:pPr marL="800100" lvl="1" indent="-342900">
              <a:buBlip>
                <a:blip r:embed="rId3"/>
              </a:buBlip>
            </a:pPr>
            <a:r>
              <a:rPr lang="en-US" dirty="0">
                <a:solidFill>
                  <a:schemeClr val="tx2"/>
                </a:solidFill>
              </a:rPr>
              <a:t> Subscription based pricing is a ubiquitous way to monetize mobile apps, however in the context of online dating is controversial as it potentially misaligns the incentives of the platform and its users. The platform wants its users to stay on the platform as long as possible, while the users want to get a match as soon as possible, especially for short subscription periods. For most of platforms, they offer different subscription periods, one month, 3 months, even 6 month.</a:t>
            </a:r>
          </a:p>
          <a:p>
            <a:pPr marL="800100" marR="0" lvl="1" indent="-342900" algn="l" defTabSz="914400" rtl="0" eaLnBrk="1" fontAlgn="auto" latinLnBrk="0" hangingPunct="1">
              <a:lnSpc>
                <a:spcPct val="100000"/>
              </a:lnSpc>
              <a:spcBef>
                <a:spcPts val="0"/>
              </a:spcBef>
              <a:spcAft>
                <a:spcPts val="0"/>
              </a:spcAft>
              <a:buClrTx/>
              <a:buSzTx/>
              <a:buFontTx/>
              <a:buBlip>
                <a:blip r:embed="rId3"/>
              </a:buBlip>
              <a:tabLst/>
              <a:defRPr/>
            </a:pPr>
            <a:r>
              <a:rPr lang="en-US" dirty="0">
                <a:solidFill>
                  <a:schemeClr val="tx2"/>
                </a:solidFill>
              </a:rPr>
              <a:t>Another, less popular is the contract based model, in which the dating app is contracted by the user to facilitate a search for a partner at some agreed upon one time price. Like selective search, users will pay for once, the platform will provide complex search service for one year. In this paper, we want to compare these strategies. Contracted pricing can also be viewed as a long subscription period.</a:t>
            </a:r>
          </a:p>
          <a:p>
            <a:pPr marL="800100" marR="0" lvl="1" indent="-342900" algn="l" defTabSz="914400" rtl="0" eaLnBrk="1" fontAlgn="auto" latinLnBrk="0" hangingPunct="1">
              <a:lnSpc>
                <a:spcPct val="100000"/>
              </a:lnSpc>
              <a:spcBef>
                <a:spcPts val="0"/>
              </a:spcBef>
              <a:spcAft>
                <a:spcPts val="0"/>
              </a:spcAft>
              <a:buClrTx/>
              <a:buSzTx/>
              <a:buFontTx/>
              <a:buBlip>
                <a:blip r:embed="rId3"/>
              </a:buBlip>
              <a:tabLst/>
              <a:defRPr/>
            </a:pPr>
            <a:endParaRPr lang="en-US" dirty="0">
              <a:solidFill>
                <a:schemeClr val="tx2"/>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Free, (SP), lifetime (Bumble lifetime plan)</a:t>
            </a:r>
          </a:p>
        </p:txBody>
      </p:sp>
      <p:sp>
        <p:nvSpPr>
          <p:cNvPr id="4" name="Slide Number Placeholder 3"/>
          <p:cNvSpPr>
            <a:spLocks noGrp="1"/>
          </p:cNvSpPr>
          <p:nvPr>
            <p:ph type="sldNum" sz="quarter" idx="5"/>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31583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we give a novel model to describe the pricing for online dating platforms and prove bounds on the profit ratio </a:t>
            </a:r>
            <a:r>
              <a:rPr lang="en-US">
                <a:solidFill>
                  <a:schemeClr val="tx2"/>
                </a:solidFill>
              </a:rPr>
              <a:t>of (FP</a:t>
            </a:r>
            <a:r>
              <a:rPr lang="en-US" dirty="0">
                <a:solidFill>
                  <a:schemeClr val="tx2"/>
                </a:solidFill>
              </a:rPr>
              <a:t>) to the optimal achievable profits.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Next, We study the impact of marginal operating cost. when the marginal operating cost, </a:t>
            </a:r>
            <a:r>
              <a:rPr lang="en-US" i="1" dirty="0">
                <a:solidFill>
                  <a:schemeClr val="tx2"/>
                </a:solidFill>
              </a:rPr>
              <a:t>c</a:t>
            </a:r>
            <a:r>
              <a:rPr lang="en-US" dirty="0">
                <a:solidFill>
                  <a:schemeClr val="tx2"/>
                </a:solidFill>
              </a:rPr>
              <a:t>, is small, and show larger payment periods are better for both profit and welfare.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Finally, we look at heterogenous matching rates. But today, I’m only going to discuss the first two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p:txBody>
      </p:sp>
      <p:sp>
        <p:nvSpPr>
          <p:cNvPr id="4" name="Slide Number Placeholder 3"/>
          <p:cNvSpPr>
            <a:spLocks noGrp="1"/>
          </p:cNvSpPr>
          <p:nvPr>
            <p:ph type="sldNum" sz="quarter" idx="10"/>
          </p:nvPr>
        </p:nvSpPr>
        <p:spPr/>
        <p:txBody>
          <a:bodyPr/>
          <a:lstStyle/>
          <a:p>
            <a:fld id="{27071DB1-053D-46AE-9B5A-7FC70BBFB3CE}" type="slidenum">
              <a:rPr lang="en-US" smtClean="0"/>
              <a:t>6</a:t>
            </a:fld>
            <a:endParaRPr lang="en-US"/>
          </a:p>
        </p:txBody>
      </p:sp>
    </p:spTree>
    <p:extLst>
      <p:ext uri="{BB962C8B-B14F-4D97-AF65-F5344CB8AC3E}">
        <p14:creationId xmlns:p14="http://schemas.microsoft.com/office/powerpoint/2010/main" val="1759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we give a novel model to describe the pricing for online dating platforms and prove bounds on the profit ratio </a:t>
            </a:r>
            <a:r>
              <a:rPr lang="en-US">
                <a:solidFill>
                  <a:schemeClr val="tx2"/>
                </a:solidFill>
              </a:rPr>
              <a:t>of (FP</a:t>
            </a:r>
            <a:r>
              <a:rPr lang="en-US" dirty="0">
                <a:solidFill>
                  <a:schemeClr val="tx2"/>
                </a:solidFill>
              </a:rPr>
              <a:t>) to the optimal achievable profits.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Next, We study the impact of marginal operating cost. when the marginal operating cost, </a:t>
            </a:r>
            <a:r>
              <a:rPr lang="en-US" i="1" dirty="0">
                <a:solidFill>
                  <a:schemeClr val="tx2"/>
                </a:solidFill>
              </a:rPr>
              <a:t>c</a:t>
            </a:r>
            <a:r>
              <a:rPr lang="en-US" dirty="0">
                <a:solidFill>
                  <a:schemeClr val="tx2"/>
                </a:solidFill>
              </a:rPr>
              <a:t>, is small, and show larger payment periods are better for both profit and welfare.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Finally, we look at heterogenous matching rates. But today, I’m only going to discuss the first two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p:txBody>
      </p:sp>
      <p:sp>
        <p:nvSpPr>
          <p:cNvPr id="4" name="Slide Number Placeholder 3"/>
          <p:cNvSpPr>
            <a:spLocks noGrp="1"/>
          </p:cNvSpPr>
          <p:nvPr>
            <p:ph type="sldNum" sz="quarter" idx="10"/>
          </p:nvPr>
        </p:nvSpPr>
        <p:spPr/>
        <p:txBody>
          <a:bodyPr/>
          <a:lstStyle/>
          <a:p>
            <a:fld id="{27071DB1-053D-46AE-9B5A-7FC70BBFB3CE}" type="slidenum">
              <a:rPr lang="en-US" smtClean="0"/>
              <a:t>7</a:t>
            </a:fld>
            <a:endParaRPr lang="en-US"/>
          </a:p>
        </p:txBody>
      </p:sp>
    </p:spTree>
    <p:extLst>
      <p:ext uri="{BB962C8B-B14F-4D97-AF65-F5344CB8AC3E}">
        <p14:creationId xmlns:p14="http://schemas.microsoft.com/office/powerpoint/2010/main" val="24816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of all, let’s look at the model for online dating pricing. In our model, we assume the users are looking long-term relationship. If they get matched, they will leave the platform forever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We assume user’s valuation for a successful match follows a distribution F, and decays at a constant rate delta. The platform offers price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r>
                  <a:rPr lang="en-US" baseline="0" dirty="0">
                    <a:solidFill>
                      <a:schemeClr val="tx2"/>
                    </a:solidFill>
                  </a:rPr>
                  <a:t> </a:t>
                </a:r>
                <a:r>
                  <a:rPr lang="en-US" dirty="0">
                    <a:solidFill>
                      <a:schemeClr val="tx2"/>
                    </a:solidFill>
                  </a:rPr>
                  <a:t>Users will pay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if their expected valuation of successful matches in the period is greater or equal than the price </a:t>
                </a:r>
                <a14:m>
                  <m:oMath xmlns:m="http://schemas.openxmlformats.org/officeDocument/2006/math">
                    <m:r>
                      <a:rPr lang="en-US" i="1">
                        <a:solidFill>
                          <a:schemeClr val="tx2"/>
                        </a:solidFill>
                        <a:latin typeface="Cambria Math" panose="02040503050406030204" pitchFamily="18" charset="0"/>
                      </a:rPr>
                      <m:t>𝑝</m:t>
                    </m:r>
                    <m:r>
                      <a:rPr lang="en-US" b="0" i="1" smtClean="0">
                        <a:solidFill>
                          <a:schemeClr val="tx2"/>
                        </a:solidFill>
                        <a:latin typeface="Cambria Math" panose="02040503050406030204" pitchFamily="18" charset="0"/>
                      </a:rPr>
                      <m:t>.</m:t>
                    </m:r>
                  </m:oMath>
                </a14:m>
                <a:r>
                  <a:rPr lang="en-US" b="0" dirty="0">
                    <a:solidFill>
                      <a:schemeClr val="tx2"/>
                    </a:solidFill>
                  </a:rPr>
                  <a:t> </a:t>
                </a:r>
                <a:r>
                  <a:rPr lang="en-US" dirty="0">
                    <a:solidFill>
                      <a:schemeClr val="tx2"/>
                    </a:solidFill>
                  </a:rPr>
                  <a:t>For each period, users match with probability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r>
                  <a:rPr lang="en-US" dirty="0">
                    <a:solidFill>
                      <a:schemeClr val="tx2"/>
                    </a:solidFill>
                  </a:rPr>
                  <a:t>, the success of matching</a:t>
                </a:r>
                <a:r>
                  <a:rPr lang="en-US" baseline="0" dirty="0">
                    <a:solidFill>
                      <a:schemeClr val="tx2"/>
                    </a:solidFill>
                  </a:rPr>
                  <a:t> follows an exponential distribution</a:t>
                </a:r>
                <a:r>
                  <a:rPr lang="en-US" dirty="0">
                    <a:solidFill>
                      <a:schemeClr val="tx2"/>
                    </a:solidFill>
                  </a:rPr>
                  <a:t>. They can stay on the platform at most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denotes the size</a:t>
                </a:r>
                <a:r>
                  <a:rPr lang="en-US" baseline="0" dirty="0">
                    <a:solidFill>
                      <a:schemeClr val="tx2"/>
                    </a:solidFill>
                  </a:rPr>
                  <a:t> of candidate pool. The marginal cost for providing the services is c. The platform’s expected profit equals to price times how many periods customers will pay minus the total operating cost.</a:t>
                </a:r>
                <a:endParaRPr lang="en-US"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Users will pay price </a:t>
                </a:r>
                <a:r>
                  <a:rPr lang="en-US" b="0" i="0">
                    <a:solidFill>
                      <a:schemeClr val="tx2"/>
                    </a:solidFill>
                    <a:latin typeface="Cambria Math" panose="02040503050406030204" pitchFamily="18" charset="0"/>
                  </a:rPr>
                  <a:t>𝑝</a:t>
                </a:r>
                <a:r>
                  <a:rPr lang="en-US" dirty="0">
                    <a:solidFill>
                      <a:schemeClr val="tx2"/>
                    </a:solidFill>
                  </a:rPr>
                  <a:t> if their expected valuation of successful matches in the period is larger than the price </a:t>
                </a:r>
                <a:r>
                  <a:rPr lang="en-US" i="0">
                    <a:solidFill>
                      <a:schemeClr val="tx2"/>
                    </a:solidFill>
                    <a:latin typeface="Cambria Math" panose="02040503050406030204" pitchFamily="18" charset="0"/>
                  </a:rPr>
                  <a:t>𝑝</a:t>
                </a:r>
                <a:endParaRPr lang="en-US" dirty="0">
                  <a:solidFill>
                    <a:schemeClr val="tx2"/>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8</a:t>
            </a:fld>
            <a:endParaRPr lang="en-US"/>
          </a:p>
        </p:txBody>
      </p:sp>
    </p:spTree>
    <p:extLst>
      <p:ext uri="{BB962C8B-B14F-4D97-AF65-F5344CB8AC3E}">
        <p14:creationId xmlns:p14="http://schemas.microsoft.com/office/powerpoint/2010/main" val="392485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of all, let’s look at the model for online dating pricing. In our model, we assume the users are looking long-term relationship. If they get matched, they will leave the platform forever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We assume user’s valuation for a successful match follows a distribution F, and decays at a constant rate delta. The platform offers price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r>
                  <a:rPr lang="en-US" baseline="0" dirty="0">
                    <a:solidFill>
                      <a:schemeClr val="tx2"/>
                    </a:solidFill>
                  </a:rPr>
                  <a:t> </a:t>
                </a:r>
                <a:r>
                  <a:rPr lang="en-US" dirty="0">
                    <a:solidFill>
                      <a:schemeClr val="tx2"/>
                    </a:solidFill>
                  </a:rPr>
                  <a:t>Users will pay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if their expected valuation of successful matches in the period is greater or equal than the price </a:t>
                </a:r>
                <a14:m>
                  <m:oMath xmlns:m="http://schemas.openxmlformats.org/officeDocument/2006/math">
                    <m:r>
                      <a:rPr lang="en-US" i="1">
                        <a:solidFill>
                          <a:schemeClr val="tx2"/>
                        </a:solidFill>
                        <a:latin typeface="Cambria Math" panose="02040503050406030204" pitchFamily="18" charset="0"/>
                      </a:rPr>
                      <m:t>𝑝</m:t>
                    </m:r>
                    <m:r>
                      <a:rPr lang="en-US" b="0" i="1" smtClean="0">
                        <a:solidFill>
                          <a:schemeClr val="tx2"/>
                        </a:solidFill>
                        <a:latin typeface="Cambria Math" panose="02040503050406030204" pitchFamily="18" charset="0"/>
                      </a:rPr>
                      <m:t>.</m:t>
                    </m:r>
                  </m:oMath>
                </a14:m>
                <a:r>
                  <a:rPr lang="en-US" b="0" dirty="0">
                    <a:solidFill>
                      <a:schemeClr val="tx2"/>
                    </a:solidFill>
                  </a:rPr>
                  <a:t> </a:t>
                </a:r>
                <a:r>
                  <a:rPr lang="en-US" dirty="0">
                    <a:solidFill>
                      <a:schemeClr val="tx2"/>
                    </a:solidFill>
                  </a:rPr>
                  <a:t>For each period, users match with probability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r>
                  <a:rPr lang="en-US" dirty="0">
                    <a:solidFill>
                      <a:schemeClr val="tx2"/>
                    </a:solidFill>
                  </a:rPr>
                  <a:t>, the success of matching</a:t>
                </a:r>
                <a:r>
                  <a:rPr lang="en-US" baseline="0" dirty="0">
                    <a:solidFill>
                      <a:schemeClr val="tx2"/>
                    </a:solidFill>
                  </a:rPr>
                  <a:t> follows an exponential distribution</a:t>
                </a:r>
                <a:r>
                  <a:rPr lang="en-US" dirty="0">
                    <a:solidFill>
                      <a:schemeClr val="tx2"/>
                    </a:solidFill>
                  </a:rPr>
                  <a:t>. They can stay on the platform at most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denotes the size</a:t>
                </a:r>
                <a:r>
                  <a:rPr lang="en-US" baseline="0" dirty="0">
                    <a:solidFill>
                      <a:schemeClr val="tx2"/>
                    </a:solidFill>
                  </a:rPr>
                  <a:t> of candidate pool. The marginal cost for providing the services is c. The platform’s expected profit equals to price times how many periods customers will pay minus the total operating cost.</a:t>
                </a:r>
                <a:endParaRPr lang="en-US"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Users will pay price </a:t>
                </a:r>
                <a:r>
                  <a:rPr lang="en-US" b="0" i="0">
                    <a:solidFill>
                      <a:schemeClr val="tx2"/>
                    </a:solidFill>
                    <a:latin typeface="Cambria Math" panose="02040503050406030204" pitchFamily="18" charset="0"/>
                  </a:rPr>
                  <a:t>𝑝</a:t>
                </a:r>
                <a:r>
                  <a:rPr lang="en-US" dirty="0">
                    <a:solidFill>
                      <a:schemeClr val="tx2"/>
                    </a:solidFill>
                  </a:rPr>
                  <a:t> if their expected valuation of successful matches in the period is larger than the price </a:t>
                </a:r>
                <a:r>
                  <a:rPr lang="en-US" i="0">
                    <a:solidFill>
                      <a:schemeClr val="tx2"/>
                    </a:solidFill>
                    <a:latin typeface="Cambria Math" panose="02040503050406030204" pitchFamily="18" charset="0"/>
                  </a:rPr>
                  <a:t>𝑝</a:t>
                </a:r>
                <a:endParaRPr lang="en-US" dirty="0">
                  <a:solidFill>
                    <a:schemeClr val="tx2"/>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9</a:t>
            </a:fld>
            <a:endParaRPr lang="en-US"/>
          </a:p>
        </p:txBody>
      </p:sp>
    </p:spTree>
    <p:extLst>
      <p:ext uri="{BB962C8B-B14F-4D97-AF65-F5344CB8AC3E}">
        <p14:creationId xmlns:p14="http://schemas.microsoft.com/office/powerpoint/2010/main" val="230806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First of all, let’s look at the model for online dating pricing. In our model, we assume the users are looking long-term relationship. If they get matched, they will leave the platform forever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We assume user’s valuation for a successful match follows a distribution F, and decays at a constant rate delta. The platform offers price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r>
                  <a:rPr lang="en-US" baseline="0" dirty="0">
                    <a:solidFill>
                      <a:schemeClr val="tx2"/>
                    </a:solidFill>
                  </a:rPr>
                  <a:t> </a:t>
                </a:r>
                <a:r>
                  <a:rPr lang="en-US" dirty="0">
                    <a:solidFill>
                      <a:schemeClr val="tx2"/>
                    </a:solidFill>
                  </a:rPr>
                  <a:t>Users will pay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if their expected valuation of successful matches in the period is greater or equal than the price </a:t>
                </a:r>
                <a14:m>
                  <m:oMath xmlns:m="http://schemas.openxmlformats.org/officeDocument/2006/math">
                    <m:r>
                      <a:rPr lang="en-US" i="1">
                        <a:solidFill>
                          <a:schemeClr val="tx2"/>
                        </a:solidFill>
                        <a:latin typeface="Cambria Math" panose="02040503050406030204" pitchFamily="18" charset="0"/>
                      </a:rPr>
                      <m:t>𝑝</m:t>
                    </m:r>
                    <m:r>
                      <a:rPr lang="en-US" b="0" i="1" smtClean="0">
                        <a:solidFill>
                          <a:schemeClr val="tx2"/>
                        </a:solidFill>
                        <a:latin typeface="Cambria Math" panose="02040503050406030204" pitchFamily="18" charset="0"/>
                      </a:rPr>
                      <m:t>.</m:t>
                    </m:r>
                  </m:oMath>
                </a14:m>
                <a:r>
                  <a:rPr lang="en-US" b="0" dirty="0">
                    <a:solidFill>
                      <a:schemeClr val="tx2"/>
                    </a:solidFill>
                  </a:rPr>
                  <a:t> </a:t>
                </a:r>
                <a:r>
                  <a:rPr lang="en-US" dirty="0">
                    <a:solidFill>
                      <a:schemeClr val="tx2"/>
                    </a:solidFill>
                  </a:rPr>
                  <a:t>For each period, users match with probability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r>
                  <a:rPr lang="en-US" dirty="0">
                    <a:solidFill>
                      <a:schemeClr val="tx2"/>
                    </a:solidFill>
                  </a:rPr>
                  <a:t>, the success of matching</a:t>
                </a:r>
                <a:r>
                  <a:rPr lang="en-US" baseline="0" dirty="0">
                    <a:solidFill>
                      <a:schemeClr val="tx2"/>
                    </a:solidFill>
                  </a:rPr>
                  <a:t> follows an exponential distribution</a:t>
                </a:r>
                <a:r>
                  <a:rPr lang="en-US" dirty="0">
                    <a:solidFill>
                      <a:schemeClr val="tx2"/>
                    </a:solidFill>
                  </a:rPr>
                  <a:t>. They can stay on the platform at most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a:t>
                </a:r>
                <a14:m>
                  <m:oMath xmlns:m="http://schemas.openxmlformats.org/officeDocument/2006/math">
                    <m:r>
                      <a:rPr lang="en-US" i="1" dirty="0" smtClean="0">
                        <a:solidFill>
                          <a:schemeClr val="tx2"/>
                        </a:solidFill>
                        <a:latin typeface="Cambria Math" panose="02040503050406030204" pitchFamily="18" charset="0"/>
                      </a:rPr>
                      <m:t>𝑇</m:t>
                    </m:r>
                  </m:oMath>
                </a14:m>
                <a:r>
                  <a:rPr lang="en-US" dirty="0">
                    <a:solidFill>
                      <a:schemeClr val="tx2"/>
                    </a:solidFill>
                  </a:rPr>
                  <a:t> denotes the size</a:t>
                </a:r>
                <a:r>
                  <a:rPr lang="en-US" baseline="0" dirty="0">
                    <a:solidFill>
                      <a:schemeClr val="tx2"/>
                    </a:solidFill>
                  </a:rPr>
                  <a:t> of candidate pool. The marginal cost for providing the services is c. The platform’s expected profit equals to price times how many periods customers will pay minus the total operating cost.</a:t>
                </a:r>
                <a:endParaRPr lang="en-US"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Users will pay price </a:t>
                </a:r>
                <a:r>
                  <a:rPr lang="en-US" b="0" i="0">
                    <a:solidFill>
                      <a:schemeClr val="tx2"/>
                    </a:solidFill>
                    <a:latin typeface="Cambria Math" panose="02040503050406030204" pitchFamily="18" charset="0"/>
                  </a:rPr>
                  <a:t>𝑝</a:t>
                </a:r>
                <a:r>
                  <a:rPr lang="en-US" dirty="0">
                    <a:solidFill>
                      <a:schemeClr val="tx2"/>
                    </a:solidFill>
                  </a:rPr>
                  <a:t> if their expected valuation of successful matches in the period is larger than the price </a:t>
                </a:r>
                <a:r>
                  <a:rPr lang="en-US" i="0">
                    <a:solidFill>
                      <a:schemeClr val="tx2"/>
                    </a:solidFill>
                    <a:latin typeface="Cambria Math" panose="02040503050406030204" pitchFamily="18" charset="0"/>
                  </a:rPr>
                  <a:t>𝑝</a:t>
                </a:r>
                <a:endParaRPr lang="en-US" dirty="0">
                  <a:solidFill>
                    <a:schemeClr val="tx2"/>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2050330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ltLang="zh-CN"/>
              <a:t>Informs 2022</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Informs 2022</a:t>
            </a:r>
            <a:endParaRPr lang="en-US" dirty="0"/>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Informs 2022</a:t>
            </a:r>
            <a:endParaRPr lang="en-US" dirty="0"/>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A8C0801-8694-7B39-AE2E-C9793E0D5F1A}"/>
              </a:ext>
            </a:extLst>
          </p:cNvPr>
          <p:cNvSpPr>
            <a:spLocks noGrp="1"/>
          </p:cNvSpPr>
          <p:nvPr>
            <p:ph type="dt" sz="half" idx="10"/>
          </p:nvPr>
        </p:nvSpPr>
        <p:spPr/>
        <p:txBody>
          <a:bodyPr/>
          <a:lstStyle/>
          <a:p>
            <a:endParaRPr lang="en-US"/>
          </a:p>
        </p:txBody>
      </p:sp>
      <p:sp>
        <p:nvSpPr>
          <p:cNvPr id="10" name="Footer Placeholder 9">
            <a:extLst>
              <a:ext uri="{FF2B5EF4-FFF2-40B4-BE49-F238E27FC236}">
                <a16:creationId xmlns:a16="http://schemas.microsoft.com/office/drawing/2014/main" id="{C3182D3E-23BD-29BB-3DD3-FEAEBCDD7532}"/>
              </a:ext>
            </a:extLst>
          </p:cNvPr>
          <p:cNvSpPr>
            <a:spLocks noGrp="1"/>
          </p:cNvSpPr>
          <p:nvPr>
            <p:ph type="ftr" sz="quarter" idx="11"/>
          </p:nvPr>
        </p:nvSpPr>
        <p:spPr/>
        <p:txBody>
          <a:bodyPr/>
          <a:lstStyle/>
          <a:p>
            <a:r>
              <a:rPr lang="en-US"/>
              <a:t>Informs 2022</a:t>
            </a:r>
          </a:p>
        </p:txBody>
      </p:sp>
      <p:sp>
        <p:nvSpPr>
          <p:cNvPr id="11" name="Slide Number Placeholder 10">
            <a:extLst>
              <a:ext uri="{FF2B5EF4-FFF2-40B4-BE49-F238E27FC236}">
                <a16:creationId xmlns:a16="http://schemas.microsoft.com/office/drawing/2014/main" id="{009B1B2D-617C-19F0-3CFF-068AF9DA26B5}"/>
              </a:ext>
            </a:extLst>
          </p:cNvPr>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6623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a:t>Informs 2022</a:t>
            </a:r>
            <a:endParaRPr lang="en-US" dirty="0"/>
          </a:p>
        </p:txBody>
      </p:sp>
    </p:spTree>
    <p:extLst>
      <p:ext uri="{BB962C8B-B14F-4D97-AF65-F5344CB8AC3E}">
        <p14:creationId xmlns:p14="http://schemas.microsoft.com/office/powerpoint/2010/main" val="412344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Informs 2022</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Informs 2022</a:t>
            </a:r>
            <a:endParaRPr lang="en-US" dirty="0"/>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Informs 2022</a:t>
            </a:r>
            <a:endParaRPr lang="en-US" dirty="0"/>
          </a:p>
        </p:txBody>
      </p:sp>
    </p:spTree>
    <p:extLst>
      <p:ext uri="{BB962C8B-B14F-4D97-AF65-F5344CB8AC3E}">
        <p14:creationId xmlns:p14="http://schemas.microsoft.com/office/powerpoint/2010/main" val="11970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Informs 2022</a:t>
            </a:r>
            <a:endParaRPr lang="en-US" dirty="0"/>
          </a:p>
        </p:txBody>
      </p:sp>
    </p:spTree>
    <p:extLst>
      <p:ext uri="{BB962C8B-B14F-4D97-AF65-F5344CB8AC3E}">
        <p14:creationId xmlns:p14="http://schemas.microsoft.com/office/powerpoint/2010/main" val="12781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Informs 2022</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Informs 2022</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Informs 2022</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jpe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jpe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mhamilton-pitt.github.io/"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tcui-pitt.github.io/" TargetMode="External"/><Relationship Id="rId5" Type="http://schemas.openxmlformats.org/officeDocument/2006/relationships/hyperlink" Target="mailto:mih140@pitt.edu" TargetMode="External"/><Relationship Id="rId4" Type="http://schemas.openxmlformats.org/officeDocument/2006/relationships/hyperlink" Target="https://papers.ssrn.com/sol3/papers.cfm?abstract_id=4032735"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685800" y="1574474"/>
            <a:ext cx="7772400" cy="1382612"/>
          </a:xfrm>
        </p:spPr>
        <p:txBody>
          <a:bodyPr>
            <a:normAutofit/>
          </a:bodyPr>
          <a:lstStyle/>
          <a:p>
            <a:pPr>
              <a:lnSpc>
                <a:spcPct val="100000"/>
              </a:lnSpc>
              <a:spcBef>
                <a:spcPts val="3000"/>
              </a:spcBef>
              <a:spcAft>
                <a:spcPts val="1200"/>
              </a:spcAft>
            </a:pPr>
            <a:r>
              <a:rPr lang="en-US" sz="3800" dirty="0"/>
              <a:t>Pricing Strategies for Online Dating Platforms</a:t>
            </a:r>
            <a:endParaRPr lang="en-US" sz="2700" dirty="0"/>
          </a:p>
        </p:txBody>
      </p:sp>
      <p:sp>
        <p:nvSpPr>
          <p:cNvPr id="5" name="TextBox 4">
            <a:extLst>
              <a:ext uri="{FF2B5EF4-FFF2-40B4-BE49-F238E27FC236}">
                <a16:creationId xmlns:a16="http://schemas.microsoft.com/office/drawing/2014/main" id="{9800F137-EF63-4D7B-B4D0-8B22D997918D}"/>
              </a:ext>
            </a:extLst>
          </p:cNvPr>
          <p:cNvSpPr txBox="1"/>
          <p:nvPr/>
        </p:nvSpPr>
        <p:spPr>
          <a:xfrm>
            <a:off x="3838680" y="4738996"/>
            <a:ext cx="1513556" cy="1585049"/>
          </a:xfrm>
          <a:prstGeom prst="rect">
            <a:avLst/>
          </a:prstGeom>
          <a:noFill/>
        </p:spPr>
        <p:txBody>
          <a:bodyPr wrap="none" rtlCol="0">
            <a:spAutoFit/>
          </a:bodyPr>
          <a:lstStyle/>
          <a:p>
            <a:pPr algn="ctr"/>
            <a:endParaRPr lang="en-US" sz="2000" dirty="0"/>
          </a:p>
          <a:p>
            <a:pPr algn="ctr"/>
            <a:endParaRPr lang="en-US" dirty="0"/>
          </a:p>
          <a:p>
            <a:pPr algn="ctr"/>
            <a:endParaRPr lang="en-US" dirty="0"/>
          </a:p>
          <a:p>
            <a:pPr algn="ctr"/>
            <a:endParaRPr lang="en-US" dirty="0"/>
          </a:p>
          <a:p>
            <a:pPr algn="ctr"/>
            <a:r>
              <a:rPr lang="en-US" dirty="0"/>
              <a:t>Informs 2022</a:t>
            </a:r>
          </a:p>
          <a:p>
            <a:pPr algn="ctr"/>
            <a:r>
              <a:rPr lang="en-US" sz="500" dirty="0"/>
              <a:t> </a:t>
            </a:r>
            <a:endParaRPr lang="en-US" sz="2000" dirty="0"/>
          </a:p>
        </p:txBody>
      </p:sp>
      <p:sp>
        <p:nvSpPr>
          <p:cNvPr id="9" name="Rectangle 8">
            <a:extLst>
              <a:ext uri="{FF2B5EF4-FFF2-40B4-BE49-F238E27FC236}">
                <a16:creationId xmlns:a16="http://schemas.microsoft.com/office/drawing/2014/main" id="{1EAD5053-EAE3-47CC-B0EA-F8D2A7641996}"/>
              </a:ext>
            </a:extLst>
          </p:cNvPr>
          <p:cNvSpPr/>
          <p:nvPr/>
        </p:nvSpPr>
        <p:spPr>
          <a:xfrm>
            <a:off x="362754" y="3126785"/>
            <a:ext cx="8465406" cy="430887"/>
          </a:xfrm>
          <a:prstGeom prst="rect">
            <a:avLst/>
          </a:prstGeom>
        </p:spPr>
        <p:txBody>
          <a:bodyPr wrap="square">
            <a:spAutoFit/>
          </a:bodyPr>
          <a:lstStyle/>
          <a:p>
            <a:pPr algn="ctr"/>
            <a:r>
              <a:rPr lang="en-US" sz="2200" b="1" dirty="0"/>
              <a:t>Titing Cui, Michael L. Hamilton</a:t>
            </a:r>
            <a:endParaRPr lang="en-US" sz="2200" b="1" dirty="0">
              <a:solidFill>
                <a:srgbClr val="8C1515"/>
              </a:solidFill>
            </a:endParaRP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3629413" y="3646348"/>
            <a:ext cx="1885173" cy="1885173"/>
          </a:xfrm>
          <a:prstGeom prst="rect">
            <a:avLst/>
          </a:prstGeom>
        </p:spPr>
      </p:pic>
      <p:sp>
        <p:nvSpPr>
          <p:cNvPr id="3" name="Footer Placeholder 2">
            <a:extLst>
              <a:ext uri="{FF2B5EF4-FFF2-40B4-BE49-F238E27FC236}">
                <a16:creationId xmlns:a16="http://schemas.microsoft.com/office/drawing/2014/main" id="{34A9045F-84FF-1AC5-60B8-065FA04C9DC8}"/>
              </a:ext>
            </a:extLst>
          </p:cNvPr>
          <p:cNvSpPr>
            <a:spLocks noGrp="1"/>
          </p:cNvSpPr>
          <p:nvPr>
            <p:ph type="ftr" sz="quarter" idx="11"/>
          </p:nvPr>
        </p:nvSpPr>
        <p:spPr/>
        <p:txBody>
          <a:bodyPr/>
          <a:lstStyle/>
          <a:p>
            <a:r>
              <a:rPr lang="en-US" altLang="zh-CN"/>
              <a:t>Informs 2022</a:t>
            </a:r>
            <a:endParaRPr lang="en-US" dirty="0"/>
          </a:p>
        </p:txBody>
      </p:sp>
    </p:spTree>
    <p:extLst>
      <p:ext uri="{BB962C8B-B14F-4D97-AF65-F5344CB8AC3E}">
        <p14:creationId xmlns:p14="http://schemas.microsoft.com/office/powerpoint/2010/main" val="874272109"/>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cxnSp>
        <p:nvCxnSpPr>
          <p:cNvPr id="6" name="Straight Arrow Connector 5">
            <a:extLst>
              <a:ext uri="{FF2B5EF4-FFF2-40B4-BE49-F238E27FC236}">
                <a16:creationId xmlns:a16="http://schemas.microsoft.com/office/drawing/2014/main" id="{2EE48D67-9C90-C940-37B1-948A128B02D9}"/>
              </a:ext>
            </a:extLst>
          </p:cNvPr>
          <p:cNvCxnSpPr>
            <a:cxnSpLocks/>
          </p:cNvCxnSpPr>
          <p:nvPr/>
        </p:nvCxnSpPr>
        <p:spPr>
          <a:xfrm>
            <a:off x="1524000" y="5097780"/>
            <a:ext cx="70827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3BD83B7-7A5A-487A-9254-F2A9C7BCD4B6}"/>
                  </a:ext>
                </a:extLst>
              </p:cNvPr>
              <p:cNvSpPr txBox="1"/>
              <p:nvPr/>
            </p:nvSpPr>
            <p:spPr>
              <a:xfrm>
                <a:off x="960120" y="5600701"/>
                <a:ext cx="1562287" cy="120032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r>
                      <a:rPr lang="en-US" b="0" i="1" baseline="-25000" dirty="0" smtClean="0">
                        <a:solidFill>
                          <a:schemeClr val="tx2"/>
                        </a:solidFill>
                        <a:latin typeface="Cambria Math" panose="02040503050406030204" pitchFamily="18" charset="0"/>
                      </a:rPr>
                      <m:t>1</m:t>
                    </m:r>
                  </m:oMath>
                </a14:m>
                <a:endParaRPr lang="en-US" baseline="-25000" dirty="0">
                  <a:solidFill>
                    <a:schemeClr val="tx2"/>
                  </a:solidFill>
                </a:endParaRPr>
              </a:p>
              <a:p>
                <a:r>
                  <a:rPr lang="en-US" dirty="0">
                    <a:solidFill>
                      <a:schemeClr val="tx2"/>
                    </a:solidFill>
                  </a:rPr>
                  <a:t>Revenue: 0</a:t>
                </a:r>
              </a:p>
              <a:p>
                <a:r>
                  <a:rPr lang="en-US" dirty="0">
                    <a:solidFill>
                      <a:schemeClr val="tx2"/>
                    </a:solidFill>
                  </a:rPr>
                  <a:t>Cost: 0</a:t>
                </a:r>
              </a:p>
            </p:txBody>
          </p:sp>
        </mc:Choice>
        <mc:Fallback xmlns="">
          <p:sp>
            <p:nvSpPr>
              <p:cNvPr id="2" name="TextBox 1">
                <a:extLst>
                  <a:ext uri="{FF2B5EF4-FFF2-40B4-BE49-F238E27FC236}">
                    <a16:creationId xmlns:a16="http://schemas.microsoft.com/office/drawing/2014/main" id="{93BD83B7-7A5A-487A-9254-F2A9C7BCD4B6}"/>
                  </a:ext>
                </a:extLst>
              </p:cNvPr>
              <p:cNvSpPr txBox="1">
                <a:spLocks noRot="1" noChangeAspect="1" noMove="1" noResize="1" noEditPoints="1" noAdjustHandles="1" noChangeArrowheads="1" noChangeShapeType="1" noTextEdit="1"/>
              </p:cNvSpPr>
              <p:nvPr/>
            </p:nvSpPr>
            <p:spPr>
              <a:xfrm>
                <a:off x="960120" y="5600701"/>
                <a:ext cx="1562287" cy="1200329"/>
              </a:xfrm>
              <a:prstGeom prst="rect">
                <a:avLst/>
              </a:prstGeom>
              <a:blipFill>
                <a:blip r:embed="rId3"/>
                <a:stretch>
                  <a:fillRect l="-3226" t="-3158" b="-736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24D04D-ACAC-C205-6157-72CE7690F167}"/>
              </a:ext>
            </a:extLst>
          </p:cNvPr>
          <p:cNvSpPr>
            <a:spLocks noGrp="1"/>
          </p:cNvSpPr>
          <p:nvPr>
            <p:ph type="ftr" sz="quarter" idx="11"/>
          </p:nvPr>
        </p:nvSpPr>
        <p:spPr/>
        <p:txBody>
          <a:bodyPr/>
          <a:lstStyle/>
          <a:p>
            <a:r>
              <a:rPr lang="en-US"/>
              <a:t>Informs 2022</a:t>
            </a:r>
          </a:p>
        </p:txBody>
      </p:sp>
      <p:pic>
        <p:nvPicPr>
          <p:cNvPr id="1030" name="Picture 6">
            <a:extLst>
              <a:ext uri="{FF2B5EF4-FFF2-40B4-BE49-F238E27FC236}">
                <a16:creationId xmlns:a16="http://schemas.microsoft.com/office/drawing/2014/main" id="{96F7BD70-BD78-2BC9-4239-22FDA8632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89" y="2274571"/>
            <a:ext cx="2190940" cy="28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81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sp>
        <p:nvSpPr>
          <p:cNvPr id="7" name="Footer Placeholder 6">
            <a:extLst>
              <a:ext uri="{FF2B5EF4-FFF2-40B4-BE49-F238E27FC236}">
                <a16:creationId xmlns:a16="http://schemas.microsoft.com/office/drawing/2014/main" id="{C8DC247C-1D26-C3FC-A709-2B17C5C1E1F3}"/>
              </a:ext>
            </a:extLst>
          </p:cNvPr>
          <p:cNvSpPr>
            <a:spLocks noGrp="1"/>
          </p:cNvSpPr>
          <p:nvPr>
            <p:ph type="ftr" sz="quarter" idx="11"/>
          </p:nvPr>
        </p:nvSpPr>
        <p:spPr/>
        <p:txBody>
          <a:bodyPr/>
          <a:lstStyle/>
          <a:p>
            <a:r>
              <a:rPr lang="en-US"/>
              <a:t>Informs 2022</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3E998C-4126-E1D7-39B0-F134F5D81E4B}"/>
                  </a:ext>
                </a:extLst>
              </p:cNvPr>
              <p:cNvSpPr txBox="1"/>
              <p:nvPr/>
            </p:nvSpPr>
            <p:spPr>
              <a:xfrm>
                <a:off x="960120" y="5600701"/>
                <a:ext cx="1562287" cy="120032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 </a:t>
                </a:r>
                <a14:m>
                  <m:oMath xmlns:m="http://schemas.openxmlformats.org/officeDocument/2006/math">
                    <m:r>
                      <a:rPr lang="en-US" i="1" dirty="0" smtClean="0">
                        <a:solidFill>
                          <a:schemeClr val="tx2"/>
                        </a:solidFill>
                        <a:latin typeface="Cambria Math" panose="02040503050406030204" pitchFamily="18" charset="0"/>
                      </a:rPr>
                      <m:t>𝑉</m:t>
                    </m:r>
                    <m:r>
                      <a:rPr lang="en-US" b="0" i="1" baseline="-25000" dirty="0" smtClean="0">
                        <a:solidFill>
                          <a:schemeClr val="tx2"/>
                        </a:solidFill>
                        <a:latin typeface="Cambria Math" panose="02040503050406030204" pitchFamily="18" charset="0"/>
                      </a:rPr>
                      <m:t>1</m:t>
                    </m:r>
                  </m:oMath>
                </a14:m>
                <a:endParaRPr lang="en-US" baseline="-25000" dirty="0">
                  <a:solidFill>
                    <a:schemeClr val="tx2"/>
                  </a:solidFill>
                </a:endParaRPr>
              </a:p>
              <a:p>
                <a:r>
                  <a:rPr lang="en-US" dirty="0">
                    <a:solidFill>
                      <a:schemeClr val="tx2"/>
                    </a:solidFill>
                  </a:rPr>
                  <a:t>Revenue: </a:t>
                </a:r>
                <a:r>
                  <a:rPr lang="en-US" i="1" dirty="0">
                    <a:solidFill>
                      <a:schemeClr val="tx2"/>
                    </a:solidFill>
                  </a:rPr>
                  <a:t>p</a:t>
                </a:r>
              </a:p>
              <a:p>
                <a:r>
                  <a:rPr lang="en-US" dirty="0">
                    <a:solidFill>
                      <a:schemeClr val="tx2"/>
                    </a:solidFill>
                  </a:rPr>
                  <a:t>Cost: 0</a:t>
                </a:r>
              </a:p>
            </p:txBody>
          </p:sp>
        </mc:Choice>
        <mc:Fallback xmlns="">
          <p:sp>
            <p:nvSpPr>
              <p:cNvPr id="15" name="TextBox 14">
                <a:extLst>
                  <a:ext uri="{FF2B5EF4-FFF2-40B4-BE49-F238E27FC236}">
                    <a16:creationId xmlns:a16="http://schemas.microsoft.com/office/drawing/2014/main" id="{3E3E998C-4126-E1D7-39B0-F134F5D81E4B}"/>
                  </a:ext>
                </a:extLst>
              </p:cNvPr>
              <p:cNvSpPr txBox="1">
                <a:spLocks noRot="1" noChangeAspect="1" noMove="1" noResize="1" noEditPoints="1" noAdjustHandles="1" noChangeArrowheads="1" noChangeShapeType="1" noTextEdit="1"/>
              </p:cNvSpPr>
              <p:nvPr/>
            </p:nvSpPr>
            <p:spPr>
              <a:xfrm>
                <a:off x="960120" y="5600701"/>
                <a:ext cx="1562287" cy="1200329"/>
              </a:xfrm>
              <a:prstGeom prst="rect">
                <a:avLst/>
              </a:prstGeom>
              <a:blipFill>
                <a:blip r:embed="rId4"/>
                <a:stretch>
                  <a:fillRect l="-3226" t="-3158" b="-7368"/>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AE62D1A-C937-56D8-A18E-A547AF0A0809}"/>
              </a:ext>
            </a:extLst>
          </p:cNvPr>
          <p:cNvCxnSpPr>
            <a:cxnSpLocks/>
          </p:cNvCxnSpPr>
          <p:nvPr/>
        </p:nvCxnSpPr>
        <p:spPr>
          <a:xfrm>
            <a:off x="1524000" y="5097780"/>
            <a:ext cx="70827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6">
            <a:extLst>
              <a:ext uri="{FF2B5EF4-FFF2-40B4-BE49-F238E27FC236}">
                <a16:creationId xmlns:a16="http://schemas.microsoft.com/office/drawing/2014/main" id="{572B3982-61E1-94FF-2242-08E198FBC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189" y="2274571"/>
            <a:ext cx="2190940" cy="283463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Mysterious Man Cliparts, Download Free Mysterious Man Cliparts png  images, Free ClipArts on Clipart Library">
            <a:extLst>
              <a:ext uri="{FF2B5EF4-FFF2-40B4-BE49-F238E27FC236}">
                <a16:creationId xmlns:a16="http://schemas.microsoft.com/office/drawing/2014/main" id="{6D1261BD-DE38-1724-06B2-2952E6219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8364" y="2514562"/>
            <a:ext cx="2038349" cy="203834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1077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F992BED8-CF28-E3F2-7183-D2F4AA188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364" y="2514562"/>
            <a:ext cx="2038349" cy="203834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sp>
        <p:nvSpPr>
          <p:cNvPr id="4" name="&quot;Not Allowed&quot; Symbol 3">
            <a:extLst>
              <a:ext uri="{FF2B5EF4-FFF2-40B4-BE49-F238E27FC236}">
                <a16:creationId xmlns:a16="http://schemas.microsoft.com/office/drawing/2014/main" id="{EB0077CF-DB88-4125-948C-DD0B49C013D5}"/>
              </a:ext>
            </a:extLst>
          </p:cNvPr>
          <p:cNvSpPr/>
          <p:nvPr/>
        </p:nvSpPr>
        <p:spPr>
          <a:xfrm>
            <a:off x="1973210" y="2627633"/>
            <a:ext cx="1592044" cy="2038349"/>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FF57BB-C294-AAA4-5C8E-828D90BE1B43}"/>
                  </a:ext>
                </a:extLst>
              </p:cNvPr>
              <p:cNvSpPr txBox="1"/>
              <p:nvPr/>
            </p:nvSpPr>
            <p:spPr>
              <a:xfrm>
                <a:off x="960120" y="5600701"/>
                <a:ext cx="1743362" cy="1223989"/>
              </a:xfrm>
              <a:prstGeom prst="rect">
                <a:avLst/>
              </a:prstGeom>
              <a:noFill/>
            </p:spPr>
            <p:txBody>
              <a:bodyPr wrap="none" rtlCol="0">
                <a:spAutoFit/>
              </a:bodyPr>
              <a:lstStyle/>
              <a:p>
                <a:r>
                  <a:rPr lang="en-US" dirty="0">
                    <a:solidFill>
                      <a:schemeClr val="tx2"/>
                    </a:solidFill>
                  </a:rPr>
                  <a:t>Price: </a:t>
                </a:r>
                <a14:m>
                  <m:oMath xmlns:m="http://schemas.openxmlformats.org/officeDocument/2006/math">
                    <m:r>
                      <a:rPr lang="en-US"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Valuation:</a:t>
                </a:r>
                <a14:m>
                  <m:oMath xmlns:m="http://schemas.openxmlformats.org/officeDocument/2006/math">
                    <m:r>
                      <a:rPr lang="en-US" b="0" i="0" dirty="0" smtClean="0">
                        <a:solidFill>
                          <a:schemeClr val="tx2"/>
                        </a:solidFill>
                        <a:latin typeface="Cambria Math" panose="02040503050406030204" pitchFamily="18" charset="0"/>
                      </a:rPr>
                      <m:t> </m:t>
                    </m:r>
                    <m:r>
                      <a:rPr lang="en-US" i="1" dirty="0">
                        <a:solidFill>
                          <a:schemeClr val="tx2"/>
                        </a:solidFill>
                        <a:latin typeface="Cambria Math" panose="02040503050406030204" pitchFamily="18" charset="0"/>
                      </a:rPr>
                      <m:t>𝑉</m:t>
                    </m:r>
                    <m:r>
                      <a:rPr lang="en-US" i="1" baseline="-25000" dirty="0">
                        <a:solidFill>
                          <a:schemeClr val="tx2"/>
                        </a:solidFill>
                        <a:latin typeface="Cambria Math" panose="02040503050406030204" pitchFamily="18" charset="0"/>
                      </a:rPr>
                      <m:t>1</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𝐿</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b="0" i="1" dirty="0" smtClean="0">
                        <a:solidFill>
                          <a:schemeClr val="tx2"/>
                        </a:solidFill>
                        <a:latin typeface="Cambria Math" panose="02040503050406030204" pitchFamily="18" charset="0"/>
                      </a:rPr>
                      <m:t>𝑝</m:t>
                    </m:r>
                  </m:oMath>
                </a14:m>
                <a:endParaRPr lang="en-US"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r>
                      <a:rPr lang="en-US" b="0" i="1" dirty="0" smtClean="0">
                        <a:solidFill>
                          <a:schemeClr val="tx2"/>
                        </a:solidFill>
                        <a:latin typeface="Cambria Math" panose="02040503050406030204" pitchFamily="18" charset="0"/>
                      </a:rPr>
                      <m:t>𝐿</m:t>
                    </m:r>
                  </m:oMath>
                </a14:m>
                <a:endParaRPr lang="en-US" dirty="0">
                  <a:solidFill>
                    <a:schemeClr val="tx2"/>
                  </a:solidFill>
                </a:endParaRPr>
              </a:p>
            </p:txBody>
          </p:sp>
        </mc:Choice>
        <mc:Fallback xmlns="">
          <p:sp>
            <p:nvSpPr>
              <p:cNvPr id="15" name="TextBox 14">
                <a:extLst>
                  <a:ext uri="{FF2B5EF4-FFF2-40B4-BE49-F238E27FC236}">
                    <a16:creationId xmlns:a16="http://schemas.microsoft.com/office/drawing/2014/main" id="{27FF57BB-C294-AAA4-5C8E-828D90BE1B43}"/>
                  </a:ext>
                </a:extLst>
              </p:cNvPr>
              <p:cNvSpPr txBox="1">
                <a:spLocks noRot="1" noChangeAspect="1" noMove="1" noResize="1" noEditPoints="1" noAdjustHandles="1" noChangeArrowheads="1" noChangeShapeType="1" noTextEdit="1"/>
              </p:cNvSpPr>
              <p:nvPr/>
            </p:nvSpPr>
            <p:spPr>
              <a:xfrm>
                <a:off x="960120" y="5600701"/>
                <a:ext cx="1743362" cy="1223989"/>
              </a:xfrm>
              <a:prstGeom prst="rect">
                <a:avLst/>
              </a:prstGeom>
              <a:blipFill>
                <a:blip r:embed="rId4"/>
                <a:stretch>
                  <a:fillRect l="-3158" t="-2985" b="-4975"/>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A84FA510-EB72-7AA1-C4CC-F738DC05BB14}"/>
              </a:ext>
            </a:extLst>
          </p:cNvPr>
          <p:cNvSpPr>
            <a:spLocks noGrp="1"/>
          </p:cNvSpPr>
          <p:nvPr>
            <p:ph type="ftr" sz="quarter" idx="11"/>
          </p:nvPr>
        </p:nvSpPr>
        <p:spPr/>
        <p:txBody>
          <a:bodyPr/>
          <a:lstStyle/>
          <a:p>
            <a:r>
              <a:rPr lang="en-US"/>
              <a:t>Informs 2022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03A271-E07E-8318-9F9F-AAC45F7B7D7F}"/>
                  </a:ext>
                </a:extLst>
              </p:cNvPr>
              <p:cNvSpPr txBox="1"/>
              <p:nvPr/>
            </p:nvSpPr>
            <p:spPr>
              <a:xfrm>
                <a:off x="6457950" y="5600701"/>
                <a:ext cx="3059427" cy="369332"/>
              </a:xfrm>
              <a:prstGeom prst="rect">
                <a:avLst/>
              </a:prstGeom>
              <a:noFill/>
            </p:spPr>
            <p:txBody>
              <a:bodyPr wrap="square">
                <a:spAutoFit/>
              </a:bodyPr>
              <a:lstStyle/>
              <a:p>
                <a:r>
                  <a:rPr lang="en-US" dirty="0">
                    <a:solidFill>
                      <a:schemeClr val="tx2"/>
                    </a:solidFill>
                  </a:rPr>
                  <a:t>Prob: </a:t>
                </a:r>
                <a14:m>
                  <m:oMath xmlns:m="http://schemas.openxmlformats.org/officeDocument/2006/math">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𝑞𝐿</m:t>
                        </m:r>
                      </m:sup>
                    </m:sSup>
                  </m:oMath>
                </a14:m>
                <a:endParaRPr lang="en-US" dirty="0"/>
              </a:p>
            </p:txBody>
          </p:sp>
        </mc:Choice>
        <mc:Fallback xmlns="">
          <p:sp>
            <p:nvSpPr>
              <p:cNvPr id="17" name="TextBox 16">
                <a:extLst>
                  <a:ext uri="{FF2B5EF4-FFF2-40B4-BE49-F238E27FC236}">
                    <a16:creationId xmlns:a16="http://schemas.microsoft.com/office/drawing/2014/main" id="{3A03A271-E07E-8318-9F9F-AAC45F7B7D7F}"/>
                  </a:ext>
                </a:extLst>
              </p:cNvPr>
              <p:cNvSpPr txBox="1">
                <a:spLocks noRot="1" noChangeAspect="1" noMove="1" noResize="1" noEditPoints="1" noAdjustHandles="1" noChangeArrowheads="1" noChangeShapeType="1" noTextEdit="1"/>
              </p:cNvSpPr>
              <p:nvPr/>
            </p:nvSpPr>
            <p:spPr>
              <a:xfrm>
                <a:off x="6457950" y="5600701"/>
                <a:ext cx="3059427" cy="369332"/>
              </a:xfrm>
              <a:prstGeom prst="rect">
                <a:avLst/>
              </a:prstGeom>
              <a:blipFill>
                <a:blip r:embed="rId6"/>
                <a:stretch>
                  <a:fillRect l="-1653" t="-10345" b="-2758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E3BB7DD1-B38F-57EF-93B9-627116FD53DA}"/>
              </a:ext>
            </a:extLst>
          </p:cNvPr>
          <p:cNvCxnSpPr>
            <a:cxnSpLocks/>
          </p:cNvCxnSpPr>
          <p:nvPr/>
        </p:nvCxnSpPr>
        <p:spPr>
          <a:xfrm>
            <a:off x="1524000" y="5097780"/>
            <a:ext cx="70827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6">
            <a:extLst>
              <a:ext uri="{FF2B5EF4-FFF2-40B4-BE49-F238E27FC236}">
                <a16:creationId xmlns:a16="http://schemas.microsoft.com/office/drawing/2014/main" id="{D3D52ACF-D2D4-A2BC-FF3C-DD834AB47E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189" y="2274571"/>
            <a:ext cx="2190940" cy="28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96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pic>
        <p:nvPicPr>
          <p:cNvPr id="17" name="Picture 16">
            <a:extLst>
              <a:ext uri="{FF2B5EF4-FFF2-40B4-BE49-F238E27FC236}">
                <a16:creationId xmlns:a16="http://schemas.microsoft.com/office/drawing/2014/main" id="{479BF5BB-43D2-2640-2AFD-1A560A41E01C}"/>
              </a:ext>
            </a:extLst>
          </p:cNvPr>
          <p:cNvPicPr>
            <a:picLocks noChangeAspect="1"/>
          </p:cNvPicPr>
          <p:nvPr/>
        </p:nvPicPr>
        <p:blipFill>
          <a:blip r:embed="rId4"/>
          <a:stretch>
            <a:fillRect/>
          </a:stretch>
        </p:blipFill>
        <p:spPr>
          <a:xfrm>
            <a:off x="4366866" y="2525500"/>
            <a:ext cx="2140008" cy="21722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201F807-11D4-5860-04D4-575FB04FBEB3}"/>
                  </a:ext>
                </a:extLst>
              </p:cNvPr>
              <p:cNvSpPr txBox="1"/>
              <p:nvPr/>
            </p:nvSpPr>
            <p:spPr>
              <a:xfrm>
                <a:off x="960120" y="5600701"/>
                <a:ext cx="1754968" cy="1200329"/>
              </a:xfrm>
              <a:prstGeom prst="rect">
                <a:avLst/>
              </a:prstGeom>
              <a:noFill/>
            </p:spPr>
            <p:txBody>
              <a:bodyPr wrap="none" rtlCol="0">
                <a:spAutoFit/>
              </a:bodyPr>
              <a:lstStyle/>
              <a:p>
                <a:r>
                  <a:rPr lang="en-US" dirty="0">
                    <a:solidFill>
                      <a:schemeClr val="tx2"/>
                    </a:solidFill>
                  </a:rPr>
                  <a:t>Price: </a:t>
                </a:r>
                <a:r>
                  <a:rPr lang="en-US" i="1" dirty="0">
                    <a:solidFill>
                      <a:schemeClr val="tx2"/>
                    </a:solidFill>
                  </a:rPr>
                  <a:t>p</a:t>
                </a:r>
              </a:p>
              <a:p>
                <a:r>
                  <a:rPr lang="en-US" dirty="0">
                    <a:solidFill>
                      <a:schemeClr val="tx2"/>
                    </a:solidFill>
                  </a:rPr>
                  <a:t>Valuation:</a:t>
                </a:r>
                <a14:m>
                  <m:oMath xmlns:m="http://schemas.openxmlformats.org/officeDocument/2006/math">
                    <m:r>
                      <a:rPr lang="en-US" b="0" i="0" dirty="0" smtClean="0">
                        <a:solidFill>
                          <a:schemeClr val="tx2"/>
                        </a:solidFill>
                        <a:latin typeface="Cambria Math" panose="02040503050406030204" pitchFamily="18" charset="0"/>
                      </a:rPr>
                      <m:t> </m:t>
                    </m:r>
                    <m:r>
                      <a:rPr lang="en-US" i="1" dirty="0">
                        <a:solidFill>
                          <a:schemeClr val="tx2"/>
                        </a:solidFill>
                        <a:latin typeface="Cambria Math" panose="02040503050406030204" pitchFamily="18" charset="0"/>
                      </a:rPr>
                      <m:t>𝑉</m:t>
                    </m:r>
                    <m:r>
                      <a:rPr lang="en-US" i="1" baseline="-25000" dirty="0">
                        <a:solidFill>
                          <a:schemeClr val="tx2"/>
                        </a:solidFill>
                        <a:latin typeface="Cambria Math" panose="02040503050406030204" pitchFamily="18" charset="0"/>
                      </a:rPr>
                      <m:t>1</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𝐿</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i="0" dirty="0" smtClean="0">
                        <a:solidFill>
                          <a:schemeClr val="tx2"/>
                        </a:solidFill>
                        <a:latin typeface="Cambria Math" panose="02040503050406030204" pitchFamily="18" charset="0"/>
                      </a:rPr>
                      <m:t>2</m:t>
                    </m:r>
                    <m:r>
                      <a:rPr lang="en-US" i="1" dirty="0" smtClean="0">
                        <a:solidFill>
                          <a:schemeClr val="tx2"/>
                        </a:solidFill>
                        <a:latin typeface="Cambria Math" panose="02040503050406030204" pitchFamily="18" charset="0"/>
                      </a:rPr>
                      <m:t>𝑝</m:t>
                    </m:r>
                  </m:oMath>
                </a14:m>
                <a:endParaRPr lang="en-US" i="1"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r>
                      <a:rPr lang="en-US" b="0" i="1" dirty="0" smtClean="0">
                        <a:solidFill>
                          <a:schemeClr val="tx2"/>
                        </a:solidFill>
                        <a:latin typeface="Cambria Math" panose="02040503050406030204" pitchFamily="18" charset="0"/>
                      </a:rPr>
                      <m:t>𝐿</m:t>
                    </m:r>
                  </m:oMath>
                </a14:m>
                <a:endParaRPr lang="en-US" dirty="0">
                  <a:solidFill>
                    <a:schemeClr val="tx2"/>
                  </a:solidFill>
                </a:endParaRPr>
              </a:p>
            </p:txBody>
          </p:sp>
        </mc:Choice>
        <mc:Fallback xmlns="">
          <p:sp>
            <p:nvSpPr>
              <p:cNvPr id="12" name="TextBox 11">
                <a:extLst>
                  <a:ext uri="{FF2B5EF4-FFF2-40B4-BE49-F238E27FC236}">
                    <a16:creationId xmlns:a16="http://schemas.microsoft.com/office/drawing/2014/main" id="{0201F807-11D4-5860-04D4-575FB04FBEB3}"/>
                  </a:ext>
                </a:extLst>
              </p:cNvPr>
              <p:cNvSpPr txBox="1">
                <a:spLocks noRot="1" noChangeAspect="1" noMove="1" noResize="1" noEditPoints="1" noAdjustHandles="1" noChangeArrowheads="1" noChangeShapeType="1" noTextEdit="1"/>
              </p:cNvSpPr>
              <p:nvPr/>
            </p:nvSpPr>
            <p:spPr>
              <a:xfrm>
                <a:off x="960120" y="5600701"/>
                <a:ext cx="1754968" cy="1200329"/>
              </a:xfrm>
              <a:prstGeom prst="rect">
                <a:avLst/>
              </a:prstGeom>
              <a:blipFill>
                <a:blip r:embed="rId5"/>
                <a:stretch>
                  <a:fillRect l="-3136" t="-3046" b="-7107"/>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7496F8D4-8EBF-6DF8-73A4-AA4F4129FBC7}"/>
              </a:ext>
            </a:extLst>
          </p:cNvPr>
          <p:cNvSpPr>
            <a:spLocks noGrp="1"/>
          </p:cNvSpPr>
          <p:nvPr>
            <p:ph type="ftr" sz="quarter" idx="11"/>
          </p:nvPr>
        </p:nvSpPr>
        <p:spPr/>
        <p:txBody>
          <a:bodyPr/>
          <a:lstStyle/>
          <a:p>
            <a:r>
              <a:rPr lang="en-US"/>
              <a:t>Informs 2022</a:t>
            </a:r>
          </a:p>
        </p:txBody>
      </p:sp>
      <p:cxnSp>
        <p:nvCxnSpPr>
          <p:cNvPr id="18" name="Straight Arrow Connector 17">
            <a:extLst>
              <a:ext uri="{FF2B5EF4-FFF2-40B4-BE49-F238E27FC236}">
                <a16:creationId xmlns:a16="http://schemas.microsoft.com/office/drawing/2014/main" id="{CD4AD52F-95E9-6553-F34A-33DFFA97F5D4}"/>
              </a:ext>
            </a:extLst>
          </p:cNvPr>
          <p:cNvCxnSpPr>
            <a:cxnSpLocks/>
          </p:cNvCxnSpPr>
          <p:nvPr/>
        </p:nvCxnSpPr>
        <p:spPr>
          <a:xfrm>
            <a:off x="1524000" y="5097780"/>
            <a:ext cx="70827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6">
            <a:extLst>
              <a:ext uri="{FF2B5EF4-FFF2-40B4-BE49-F238E27FC236}">
                <a16:creationId xmlns:a16="http://schemas.microsoft.com/office/drawing/2014/main" id="{7590E335-0135-5D3B-1991-E9AEB7066D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89" y="2274571"/>
            <a:ext cx="2190940" cy="28346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8403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C00993F-7700-56BB-4FAF-C561D69CF7C5}"/>
              </a:ext>
            </a:extLst>
          </p:cNvPr>
          <p:cNvPicPr>
            <a:picLocks noChangeAspect="1"/>
          </p:cNvPicPr>
          <p:nvPr/>
        </p:nvPicPr>
        <p:blipFill>
          <a:blip r:embed="rId4"/>
          <a:stretch>
            <a:fillRect/>
          </a:stretch>
        </p:blipFill>
        <p:spPr>
          <a:xfrm>
            <a:off x="4366866" y="2525500"/>
            <a:ext cx="2140008" cy="2172230"/>
          </a:xfrm>
          <a:prstGeom prst="rect">
            <a:avLst/>
          </a:prstGeom>
        </p:spPr>
      </p:pic>
      <p:sp>
        <p:nvSpPr>
          <p:cNvPr id="5" name="Title 1">
            <a:extLst>
              <a:ext uri="{FF2B5EF4-FFF2-40B4-BE49-F238E27FC236}">
                <a16:creationId xmlns:a16="http://schemas.microsoft.com/office/drawing/2014/main" id="{C4B5F648-0ABB-7E4B-EEC2-D173E5BC1501}"/>
              </a:ext>
            </a:extLst>
          </p:cNvPr>
          <p:cNvSpPr>
            <a:spLocks noGrp="1"/>
          </p:cNvSpPr>
          <p:nvPr>
            <p:ph type="title"/>
          </p:nvPr>
        </p:nvSpPr>
        <p:spPr>
          <a:xfrm>
            <a:off x="628650" y="365126"/>
            <a:ext cx="7886700" cy="1325563"/>
          </a:xfrm>
        </p:spPr>
        <p:txBody>
          <a:bodyPr>
            <a:normAutofit/>
          </a:bodyPr>
          <a:lstStyle/>
          <a:p>
            <a:r>
              <a:rPr lang="en-US" sz="3600" dirty="0"/>
              <a:t>Online Dating Platform Example</a:t>
            </a:r>
          </a:p>
        </p:txBody>
      </p:sp>
      <p:cxnSp>
        <p:nvCxnSpPr>
          <p:cNvPr id="9" name="Straight Connector 8">
            <a:extLst>
              <a:ext uri="{FF2B5EF4-FFF2-40B4-BE49-F238E27FC236}">
                <a16:creationId xmlns:a16="http://schemas.microsoft.com/office/drawing/2014/main" id="{6557FD69-FFE2-13F9-BBB6-46CD50E8C911}"/>
              </a:ext>
            </a:extLst>
          </p:cNvPr>
          <p:cNvCxnSpPr>
            <a:cxnSpLocks/>
          </p:cNvCxnSpPr>
          <p:nvPr/>
        </p:nvCxnSpPr>
        <p:spPr>
          <a:xfrm>
            <a:off x="3863340" y="469773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5DFEB-0ED6-61C0-E24A-D06344B0C6E0}"/>
              </a:ext>
            </a:extLst>
          </p:cNvPr>
          <p:cNvCxnSpPr>
            <a:cxnSpLocks/>
          </p:cNvCxnSpPr>
          <p:nvPr/>
        </p:nvCxnSpPr>
        <p:spPr>
          <a:xfrm>
            <a:off x="7010400" y="4667250"/>
            <a:ext cx="0" cy="4114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F22F01-AD17-EDEA-82B0-F7E388FC3068}"/>
              </a:ext>
            </a:extLst>
          </p:cNvPr>
          <p:cNvSpPr txBox="1"/>
          <p:nvPr/>
        </p:nvSpPr>
        <p:spPr>
          <a:xfrm>
            <a:off x="2446020" y="5120641"/>
            <a:ext cx="834390" cy="430887"/>
          </a:xfrm>
          <a:prstGeom prst="rect">
            <a:avLst/>
          </a:prstGeom>
          <a:noFill/>
        </p:spPr>
        <p:txBody>
          <a:bodyPr wrap="square" rtlCol="0">
            <a:spAutoFit/>
          </a:bodyPr>
          <a:lstStyle/>
          <a:p>
            <a:r>
              <a:rPr lang="en-US" sz="2200" b="1" dirty="0">
                <a:solidFill>
                  <a:schemeClr val="tx2"/>
                </a:solidFill>
              </a:rPr>
              <a:t>1</a:t>
            </a:r>
          </a:p>
        </p:txBody>
      </p:sp>
      <p:sp>
        <p:nvSpPr>
          <p:cNvPr id="16" name="TextBox 15">
            <a:extLst>
              <a:ext uri="{FF2B5EF4-FFF2-40B4-BE49-F238E27FC236}">
                <a16:creationId xmlns:a16="http://schemas.microsoft.com/office/drawing/2014/main" id="{502A7E0E-283D-2848-EDDB-DACB508A874F}"/>
              </a:ext>
            </a:extLst>
          </p:cNvPr>
          <p:cNvSpPr txBox="1"/>
          <p:nvPr/>
        </p:nvSpPr>
        <p:spPr>
          <a:xfrm>
            <a:off x="5375910" y="5101591"/>
            <a:ext cx="834390" cy="430887"/>
          </a:xfrm>
          <a:prstGeom prst="rect">
            <a:avLst/>
          </a:prstGeom>
          <a:noFill/>
        </p:spPr>
        <p:txBody>
          <a:bodyPr wrap="square" rtlCol="0">
            <a:spAutoFit/>
          </a:bodyPr>
          <a:lstStyle/>
          <a:p>
            <a:r>
              <a:rPr lang="en-US" sz="2200" b="1" dirty="0">
                <a:solidFill>
                  <a:schemeClr val="tx2"/>
                </a:solidFill>
              </a:rPr>
              <a:t>2</a:t>
            </a:r>
          </a:p>
        </p:txBody>
      </p:sp>
      <p:sp>
        <p:nvSpPr>
          <p:cNvPr id="3" name="Heart 2">
            <a:extLst>
              <a:ext uri="{FF2B5EF4-FFF2-40B4-BE49-F238E27FC236}">
                <a16:creationId xmlns:a16="http://schemas.microsoft.com/office/drawing/2014/main" id="{D6455D48-DCE6-46A6-B826-F877CF0391C1}"/>
              </a:ext>
            </a:extLst>
          </p:cNvPr>
          <p:cNvSpPr/>
          <p:nvPr/>
        </p:nvSpPr>
        <p:spPr>
          <a:xfrm>
            <a:off x="4194074" y="2495512"/>
            <a:ext cx="2485592" cy="2139891"/>
          </a:xfrm>
          <a:prstGeom prst="heart">
            <a:avLst/>
          </a:prstGeom>
          <a:noFill/>
          <a:ln w="38100">
            <a:solidFill>
              <a:srgbClr val="00B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A91A4784-F2AD-4537-8D21-9F1020654C2B}"/>
              </a:ext>
            </a:extLst>
          </p:cNvPr>
          <p:cNvCxnSpPr>
            <a:cxnSpLocks/>
          </p:cNvCxnSpPr>
          <p:nvPr/>
        </p:nvCxnSpPr>
        <p:spPr>
          <a:xfrm flipH="1">
            <a:off x="198812" y="5078730"/>
            <a:ext cx="429838" cy="42291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3654AE-38DC-EFAD-F7D3-6B3348F3C130}"/>
                  </a:ext>
                </a:extLst>
              </p:cNvPr>
              <p:cNvSpPr txBox="1"/>
              <p:nvPr/>
            </p:nvSpPr>
            <p:spPr>
              <a:xfrm>
                <a:off x="960120" y="5600701"/>
                <a:ext cx="1811586" cy="1200329"/>
              </a:xfrm>
              <a:prstGeom prst="rect">
                <a:avLst/>
              </a:prstGeom>
              <a:noFill/>
            </p:spPr>
            <p:txBody>
              <a:bodyPr wrap="none" rtlCol="0">
                <a:spAutoFit/>
              </a:bodyPr>
              <a:lstStyle/>
              <a:p>
                <a:r>
                  <a:rPr lang="en-US" dirty="0">
                    <a:solidFill>
                      <a:schemeClr val="tx2"/>
                    </a:solidFill>
                  </a:rPr>
                  <a:t>Price: </a:t>
                </a:r>
                <a:r>
                  <a:rPr lang="en-US" i="1" dirty="0">
                    <a:solidFill>
                      <a:schemeClr val="tx2"/>
                    </a:solidFill>
                  </a:rPr>
                  <a:t>p</a:t>
                </a:r>
              </a:p>
              <a:p>
                <a:r>
                  <a:rPr lang="en-US" dirty="0">
                    <a:solidFill>
                      <a:schemeClr val="tx2"/>
                    </a:solidFill>
                  </a:rPr>
                  <a:t>Valuation:</a:t>
                </a:r>
                <a14:m>
                  <m:oMath xmlns:m="http://schemas.openxmlformats.org/officeDocument/2006/math">
                    <m:r>
                      <a:rPr lang="en-US" b="0" i="0" dirty="0" smtClean="0">
                        <a:solidFill>
                          <a:schemeClr val="tx2"/>
                        </a:solidFill>
                        <a:latin typeface="Cambria Math" panose="02040503050406030204" pitchFamily="18" charset="0"/>
                      </a:rPr>
                      <m:t> </m:t>
                    </m:r>
                    <m:r>
                      <a:rPr lang="en-US" i="1" dirty="0">
                        <a:solidFill>
                          <a:schemeClr val="tx2"/>
                        </a:solidFill>
                        <a:latin typeface="Cambria Math" panose="02040503050406030204" pitchFamily="18" charset="0"/>
                      </a:rPr>
                      <m:t>𝑉</m:t>
                    </m:r>
                    <m:r>
                      <a:rPr lang="en-US" i="1" baseline="-25000" dirty="0">
                        <a:solidFill>
                          <a:schemeClr val="tx2"/>
                        </a:solidFill>
                        <a:latin typeface="Cambria Math" panose="02040503050406030204" pitchFamily="18" charset="0"/>
                      </a:rPr>
                      <m:t>1</m:t>
                    </m:r>
                    <m:sSup>
                      <m:sSupPr>
                        <m:ctrlPr>
                          <a:rPr lang="en-US" b="0" i="1" dirty="0" smtClean="0">
                            <a:solidFill>
                              <a:schemeClr val="tx2"/>
                            </a:solidFill>
                            <a:latin typeface="Cambria Math" panose="02040503050406030204" pitchFamily="18" charset="0"/>
                          </a:rPr>
                        </m:ctrlPr>
                      </m:sSupPr>
                      <m:e>
                        <m:r>
                          <a:rPr lang="en-US" b="0" i="1" dirty="0" smtClean="0">
                            <a:solidFill>
                              <a:schemeClr val="tx2"/>
                            </a:solidFill>
                            <a:latin typeface="Cambria Math" panose="02040503050406030204" pitchFamily="18" charset="0"/>
                          </a:rPr>
                          <m:t>𝛿</m:t>
                        </m:r>
                      </m:e>
                      <m:sup>
                        <m:r>
                          <a:rPr lang="en-US" b="0" i="1" dirty="0" smtClean="0">
                            <a:solidFill>
                              <a:schemeClr val="tx2"/>
                            </a:solidFill>
                            <a:latin typeface="Cambria Math" panose="02040503050406030204" pitchFamily="18" charset="0"/>
                          </a:rPr>
                          <m:t>𝐿</m:t>
                        </m:r>
                      </m:sup>
                    </m:sSup>
                  </m:oMath>
                </a14:m>
                <a:endParaRPr lang="en-US" dirty="0">
                  <a:solidFill>
                    <a:schemeClr val="tx2"/>
                  </a:solidFill>
                </a:endParaRPr>
              </a:p>
              <a:p>
                <a:r>
                  <a:rPr lang="en-US" dirty="0">
                    <a:solidFill>
                      <a:schemeClr val="tx2"/>
                    </a:solidFill>
                  </a:rPr>
                  <a:t>Revenue: </a:t>
                </a:r>
                <a14:m>
                  <m:oMath xmlns:m="http://schemas.openxmlformats.org/officeDocument/2006/math">
                    <m:r>
                      <a:rPr lang="en-US" i="1" dirty="0" smtClean="0">
                        <a:solidFill>
                          <a:schemeClr val="tx2"/>
                        </a:solidFill>
                        <a:latin typeface="Cambria Math" panose="02040503050406030204" pitchFamily="18" charset="0"/>
                      </a:rPr>
                      <m:t>2</m:t>
                    </m:r>
                    <m:r>
                      <a:rPr lang="en-US" i="1" dirty="0" smtClean="0">
                        <a:solidFill>
                          <a:schemeClr val="tx2"/>
                        </a:solidFill>
                        <a:latin typeface="Cambria Math" panose="02040503050406030204" pitchFamily="18" charset="0"/>
                      </a:rPr>
                      <m:t>𝑝</m:t>
                    </m:r>
                  </m:oMath>
                </a14:m>
                <a:endParaRPr lang="en-US" i="1" dirty="0">
                  <a:solidFill>
                    <a:schemeClr val="tx2"/>
                  </a:solidFill>
                </a:endParaRPr>
              </a:p>
              <a:p>
                <a:r>
                  <a:rPr lang="en-US" dirty="0">
                    <a:solidFill>
                      <a:schemeClr val="tx2"/>
                    </a:solidFill>
                  </a:rPr>
                  <a:t>Cost: </a:t>
                </a:r>
                <a14:m>
                  <m:oMath xmlns:m="http://schemas.openxmlformats.org/officeDocument/2006/math">
                    <m:r>
                      <a:rPr lang="en-US" i="1" dirty="0" smtClean="0">
                        <a:solidFill>
                          <a:schemeClr val="tx2"/>
                        </a:solidFill>
                        <a:latin typeface="Cambria Math" panose="02040503050406030204" pitchFamily="18" charset="0"/>
                      </a:rPr>
                      <m:t>𝑐</m:t>
                    </m:r>
                    <m:r>
                      <a:rPr lang="en-US" b="0" i="1" dirty="0" smtClean="0">
                        <a:solidFill>
                          <a:schemeClr val="tx2"/>
                        </a:solidFill>
                        <a:latin typeface="Cambria Math" panose="02040503050406030204" pitchFamily="18" charset="0"/>
                      </a:rPr>
                      <m:t>𝐿</m:t>
                    </m:r>
                    <m:r>
                      <a:rPr lang="en-US" b="0" i="1" dirty="0" smtClean="0">
                        <a:solidFill>
                          <a:schemeClr val="tx2"/>
                        </a:solidFill>
                        <a:latin typeface="Cambria Math" panose="02040503050406030204" pitchFamily="18" charset="0"/>
                      </a:rPr>
                      <m:t>+0.5</m:t>
                    </m:r>
                    <m:r>
                      <a:rPr lang="en-US" b="0" i="1" dirty="0" smtClean="0">
                        <a:solidFill>
                          <a:schemeClr val="tx2"/>
                        </a:solidFill>
                        <a:latin typeface="Cambria Math" panose="02040503050406030204" pitchFamily="18" charset="0"/>
                      </a:rPr>
                      <m:t>𝑐𝐿</m:t>
                    </m:r>
                  </m:oMath>
                </a14:m>
                <a:endParaRPr lang="en-US" i="1" dirty="0">
                  <a:solidFill>
                    <a:schemeClr val="tx2"/>
                  </a:solidFill>
                </a:endParaRPr>
              </a:p>
            </p:txBody>
          </p:sp>
        </mc:Choice>
        <mc:Fallback xmlns="">
          <p:sp>
            <p:nvSpPr>
              <p:cNvPr id="15" name="TextBox 14">
                <a:extLst>
                  <a:ext uri="{FF2B5EF4-FFF2-40B4-BE49-F238E27FC236}">
                    <a16:creationId xmlns:a16="http://schemas.microsoft.com/office/drawing/2014/main" id="{9D3654AE-38DC-EFAD-F7D3-6B3348F3C130}"/>
                  </a:ext>
                </a:extLst>
              </p:cNvPr>
              <p:cNvSpPr txBox="1">
                <a:spLocks noRot="1" noChangeAspect="1" noMove="1" noResize="1" noEditPoints="1" noAdjustHandles="1" noChangeArrowheads="1" noChangeShapeType="1" noTextEdit="1"/>
              </p:cNvSpPr>
              <p:nvPr/>
            </p:nvSpPr>
            <p:spPr>
              <a:xfrm>
                <a:off x="960120" y="5600701"/>
                <a:ext cx="1811586" cy="1200329"/>
              </a:xfrm>
              <a:prstGeom prst="rect">
                <a:avLst/>
              </a:prstGeom>
              <a:blipFill>
                <a:blip r:embed="rId5"/>
                <a:stretch>
                  <a:fillRect l="-3030" t="-3046" b="-7107"/>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32A0F006-F4A6-F980-0F49-6364BA252A89}"/>
              </a:ext>
            </a:extLst>
          </p:cNvPr>
          <p:cNvSpPr>
            <a:spLocks noGrp="1"/>
          </p:cNvSpPr>
          <p:nvPr>
            <p:ph type="ftr" sz="quarter" idx="11"/>
          </p:nvPr>
        </p:nvSpPr>
        <p:spPr/>
        <p:txBody>
          <a:bodyPr/>
          <a:lstStyle/>
          <a:p>
            <a:r>
              <a:rPr lang="en-US"/>
              <a:t>Informs 2022</a:t>
            </a:r>
          </a:p>
        </p:txBody>
      </p:sp>
      <p:cxnSp>
        <p:nvCxnSpPr>
          <p:cNvPr id="19" name="Straight Arrow Connector 18">
            <a:extLst>
              <a:ext uri="{FF2B5EF4-FFF2-40B4-BE49-F238E27FC236}">
                <a16:creationId xmlns:a16="http://schemas.microsoft.com/office/drawing/2014/main" id="{34BF20B4-E1BD-BA58-6609-1E714B6F66E6}"/>
              </a:ext>
            </a:extLst>
          </p:cNvPr>
          <p:cNvCxnSpPr>
            <a:cxnSpLocks/>
          </p:cNvCxnSpPr>
          <p:nvPr/>
        </p:nvCxnSpPr>
        <p:spPr>
          <a:xfrm>
            <a:off x="1524000" y="5097780"/>
            <a:ext cx="70827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6">
            <a:extLst>
              <a:ext uri="{FF2B5EF4-FFF2-40B4-BE49-F238E27FC236}">
                <a16:creationId xmlns:a16="http://schemas.microsoft.com/office/drawing/2014/main" id="{966625A7-215B-A351-1036-7C4C39F416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89" y="2274571"/>
            <a:ext cx="2190940" cy="28346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809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EFDBEB8-E168-8BB0-CBD2-95D405294A3A}"/>
              </a:ext>
            </a:extLst>
          </p:cNvPr>
          <p:cNvSpPr/>
          <p:nvPr/>
        </p:nvSpPr>
        <p:spPr>
          <a:xfrm>
            <a:off x="476885" y="1597794"/>
            <a:ext cx="8293042" cy="45896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a:extLst>
              <a:ext uri="{FF2B5EF4-FFF2-40B4-BE49-F238E27FC236}">
                <a16:creationId xmlns:a16="http://schemas.microsoft.com/office/drawing/2014/main" id="{04CB7188-63B4-58AF-DF4A-A3EE2C6669FF}"/>
              </a:ext>
            </a:extLst>
          </p:cNvPr>
          <p:cNvSpPr>
            <a:spLocks noGrp="1"/>
          </p:cNvSpPr>
          <p:nvPr>
            <p:ph type="title"/>
          </p:nvPr>
        </p:nvSpPr>
        <p:spPr>
          <a:xfrm>
            <a:off x="628650" y="365126"/>
            <a:ext cx="7886700" cy="1325563"/>
          </a:xfrm>
        </p:spPr>
        <p:txBody>
          <a:bodyPr>
            <a:normAutofit/>
          </a:bodyPr>
          <a:lstStyle/>
          <a:p>
            <a:r>
              <a:rPr lang="en-US" sz="3600" dirty="0"/>
              <a:t>Special Cases of ODP</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3E7251E-E9F3-A2B8-5CAA-8300B6CEAD9A}"/>
                  </a:ext>
                </a:extLst>
              </p:cNvPr>
              <p:cNvSpPr txBox="1"/>
              <p:nvPr/>
            </p:nvSpPr>
            <p:spPr>
              <a:xfrm>
                <a:off x="486145" y="1650670"/>
                <a:ext cx="7863840" cy="1400383"/>
              </a:xfrm>
              <a:prstGeom prst="rect">
                <a:avLst/>
              </a:prstGeom>
              <a:noFill/>
            </p:spPr>
            <p:txBody>
              <a:bodyPr wrap="square" rtlCol="0">
                <a:spAutoFit/>
              </a:bodyPr>
              <a:lstStyle/>
              <a:p>
                <a:pPr>
                  <a:spcBef>
                    <a:spcPts val="1200"/>
                  </a:spcBef>
                  <a:spcAft>
                    <a:spcPts val="600"/>
                  </a:spcAft>
                </a:pPr>
                <a:r>
                  <a:rPr lang="en-US" sz="2000" b="1" dirty="0"/>
                  <a:t>Freemium Pricing (FP)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b="1" dirty="0"/>
                  <a:t>)</a:t>
                </a:r>
                <a:endParaRPr lang="en-US" sz="2000" dirty="0">
                  <a:solidFill>
                    <a:schemeClr val="tx2"/>
                  </a:solidFill>
                </a:endParaRPr>
              </a:p>
              <a:p>
                <a:pPr>
                  <a:spcBef>
                    <a:spcPts val="1200"/>
                  </a:spcBef>
                  <a:spcAft>
                    <a:spcPts val="600"/>
                  </a:spcAft>
                </a:pPr>
                <a:r>
                  <a:rPr lang="en-US" sz="2000" dirty="0">
                    <a:solidFill>
                      <a:schemeClr val="tx2"/>
                    </a:solidFill>
                  </a:rPr>
                  <a:t>The platform’s expected profit is</a:t>
                </a:r>
                <a:endParaRPr lang="en-US" sz="2000" b="1" dirty="0">
                  <a:solidFill>
                    <a:schemeClr val="tx2"/>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𝑹</m:t>
                          </m:r>
                        </m:e>
                        <m:sub>
                          <m:r>
                            <a:rPr lang="en-US" sz="2000" b="1" i="1" smtClean="0">
                              <a:solidFill>
                                <a:schemeClr val="tx1"/>
                              </a:solidFill>
                              <a:latin typeface="Cambria Math" panose="02040503050406030204" pitchFamily="18" charset="0"/>
                            </a:rPr>
                            <m:t>𝑭𝑷</m:t>
                          </m:r>
                        </m:sub>
                      </m:sSub>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𝟎</m:t>
                          </m:r>
                        </m:e>
                      </m:d>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𝒄</m:t>
                          </m:r>
                        </m:e>
                      </m:d>
                      <m:r>
                        <a:rPr lang="en-US" sz="2000" b="1" i="1" smtClean="0">
                          <a:solidFill>
                            <a:schemeClr val="tx1"/>
                          </a:solidFill>
                          <a:latin typeface="Cambria Math" panose="02040503050406030204" pitchFamily="18" charset="0"/>
                        </a:rPr>
                        <m:t>𝑬</m:t>
                      </m:r>
                      <m:d>
                        <m:dPr>
                          <m:begChr m:val="["/>
                          <m:endChr m:val="]"/>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𝑻𝒊𝒎𝒆</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𝒐𝒏</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𝒑𝒍𝒂𝒕𝒇𝒐𝒓𝒎</m:t>
                          </m:r>
                        </m:e>
                        <m:e>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𝒗</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𝒒</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𝜹</m:t>
                              </m:r>
                            </m:e>
                          </m:d>
                        </m:e>
                      </m:d>
                    </m:oMath>
                  </m:oMathPara>
                </a14:m>
                <a:endParaRPr lang="en-US" sz="2000" b="1" dirty="0">
                  <a:solidFill>
                    <a:schemeClr val="tx1"/>
                  </a:solidFill>
                </a:endParaRPr>
              </a:p>
            </p:txBody>
          </p:sp>
        </mc:Choice>
        <mc:Fallback xmlns="">
          <p:sp>
            <p:nvSpPr>
              <p:cNvPr id="76" name="TextBox 75">
                <a:extLst>
                  <a:ext uri="{FF2B5EF4-FFF2-40B4-BE49-F238E27FC236}">
                    <a16:creationId xmlns:a16="http://schemas.microsoft.com/office/drawing/2014/main" id="{53E7251E-E9F3-A2B8-5CAA-8300B6CEAD9A}"/>
                  </a:ext>
                </a:extLst>
              </p:cNvPr>
              <p:cNvSpPr txBox="1">
                <a:spLocks noRot="1" noChangeAspect="1" noMove="1" noResize="1" noEditPoints="1" noAdjustHandles="1" noChangeArrowheads="1" noChangeShapeType="1" noTextEdit="1"/>
              </p:cNvSpPr>
              <p:nvPr/>
            </p:nvSpPr>
            <p:spPr>
              <a:xfrm>
                <a:off x="486145" y="1650670"/>
                <a:ext cx="7863840" cy="1400383"/>
              </a:xfrm>
              <a:prstGeom prst="rect">
                <a:avLst/>
              </a:prstGeom>
              <a:blipFill>
                <a:blip r:embed="rId3"/>
                <a:stretch>
                  <a:fillRect l="-806" t="-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E7EA140-58DF-8BDD-9C6E-70C07CBE563C}"/>
                  </a:ext>
                </a:extLst>
              </p:cNvPr>
              <p:cNvSpPr txBox="1"/>
              <p:nvPr/>
            </p:nvSpPr>
            <p:spPr>
              <a:xfrm>
                <a:off x="486145" y="3892617"/>
                <a:ext cx="8038467" cy="1862048"/>
              </a:xfrm>
              <a:prstGeom prst="rect">
                <a:avLst/>
              </a:prstGeom>
              <a:noFill/>
            </p:spPr>
            <p:txBody>
              <a:bodyPr wrap="square" rtlCol="0">
                <a:spAutoFit/>
              </a:bodyPr>
              <a:lstStyle/>
              <a:p>
                <a:pPr>
                  <a:spcBef>
                    <a:spcPts val="1200"/>
                  </a:spcBef>
                  <a:spcAft>
                    <a:spcPts val="600"/>
                  </a:spcAft>
                </a:pPr>
                <a:r>
                  <a:rPr lang="en-US" sz="2000" b="1" dirty="0"/>
                  <a:t>Contract Pricing (CP)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oMath>
                </a14:m>
                <a:r>
                  <a:rPr lang="en-US" sz="2000" b="1" dirty="0"/>
                  <a:t>)</a:t>
                </a:r>
              </a:p>
              <a:p>
                <a:pPr>
                  <a:spcBef>
                    <a:spcPts val="1200"/>
                  </a:spcBef>
                  <a:spcAft>
                    <a:spcPts val="600"/>
                  </a:spcAft>
                </a:pPr>
                <a:r>
                  <a:rPr lang="en-US" sz="2000" dirty="0">
                    <a:solidFill>
                      <a:schemeClr val="tx2"/>
                    </a:solidFill>
                  </a:rPr>
                  <a:t>The platform’s expected profit is</a:t>
                </a:r>
                <a:endParaRPr lang="en-US" sz="2000" b="1" dirty="0">
                  <a:solidFill>
                    <a:schemeClr val="tx2"/>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𝑹</m:t>
                          </m:r>
                        </m:e>
                        <m:sub>
                          <m:r>
                            <a:rPr lang="en-US" sz="2000" b="1" i="1" smtClean="0">
                              <a:solidFill>
                                <a:schemeClr val="tx1"/>
                              </a:solidFill>
                              <a:latin typeface="Cambria Math" panose="02040503050406030204" pitchFamily="18" charset="0"/>
                            </a:rPr>
                            <m:t>𝑪𝑷</m:t>
                          </m:r>
                        </m:sub>
                      </m:sSub>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𝒄𝑬</m:t>
                      </m:r>
                      <m:d>
                        <m:dPr>
                          <m:begChr m:val="["/>
                          <m:endChr m:val="]"/>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𝑻𝒊𝒎𝒆</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𝒐𝒏</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𝒑𝒍𝒂𝒕𝒇𝒐𝒓𝒎</m:t>
                          </m:r>
                        </m:e>
                        <m:e>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𝒗</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𝒑</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𝒒</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𝜹</m:t>
                              </m:r>
                            </m:e>
                          </m:d>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𝑷𝒓</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𝒗𝑬</m:t>
                      </m:r>
                      <m:r>
                        <a:rPr lang="en-US" sz="2000" b="1" i="1" smtClean="0">
                          <a:solidFill>
                            <a:schemeClr val="tx1"/>
                          </a:solidFill>
                          <a:latin typeface="Cambria Math" panose="02040503050406030204" pitchFamily="18" charset="0"/>
                        </a:rPr>
                        <m:t>[</m:t>
                      </m:r>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ea typeface="Cambria Math" panose="02040503050406030204" pitchFamily="18" charset="0"/>
                            </a:rPr>
                            <m:t>𝜹</m:t>
                          </m:r>
                        </m:e>
                        <m:sup>
                          <m:r>
                            <a:rPr lang="en-US" sz="2000" b="1" i="1" smtClean="0">
                              <a:solidFill>
                                <a:schemeClr val="tx1"/>
                              </a:solidFill>
                              <a:latin typeface="Cambria Math" panose="02040503050406030204" pitchFamily="18" charset="0"/>
                            </a:rPr>
                            <m:t>𝒕</m:t>
                          </m:r>
                        </m:sup>
                      </m:sSup>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m:t>
                      </m:r>
                    </m:oMath>
                  </m:oMathPara>
                </a14:m>
                <a:endParaRPr lang="en-US" sz="2000" b="1" dirty="0">
                  <a:solidFill>
                    <a:schemeClr val="tx1"/>
                  </a:solidFill>
                </a:endParaRPr>
              </a:p>
              <a:p>
                <a:pPr>
                  <a:spcBef>
                    <a:spcPts val="1200"/>
                  </a:spcBef>
                  <a:spcAft>
                    <a:spcPts val="600"/>
                  </a:spcAft>
                </a:pPr>
                <a:endParaRPr lang="en-US" sz="2000" b="1" dirty="0"/>
              </a:p>
            </p:txBody>
          </p:sp>
        </mc:Choice>
        <mc:Fallback xmlns="">
          <p:sp>
            <p:nvSpPr>
              <p:cNvPr id="77" name="TextBox 76">
                <a:extLst>
                  <a:ext uri="{FF2B5EF4-FFF2-40B4-BE49-F238E27FC236}">
                    <a16:creationId xmlns:a16="http://schemas.microsoft.com/office/drawing/2014/main" id="{4E7EA140-58DF-8BDD-9C6E-70C07CBE563C}"/>
                  </a:ext>
                </a:extLst>
              </p:cNvPr>
              <p:cNvSpPr txBox="1">
                <a:spLocks noRot="1" noChangeAspect="1" noMove="1" noResize="1" noEditPoints="1" noAdjustHandles="1" noChangeArrowheads="1" noChangeShapeType="1" noTextEdit="1"/>
              </p:cNvSpPr>
              <p:nvPr/>
            </p:nvSpPr>
            <p:spPr>
              <a:xfrm>
                <a:off x="486145" y="3892617"/>
                <a:ext cx="8038467" cy="1862048"/>
              </a:xfrm>
              <a:prstGeom prst="rect">
                <a:avLst/>
              </a:prstGeom>
              <a:blipFill>
                <a:blip r:embed="rId4"/>
                <a:stretch>
                  <a:fillRect l="-789" t="-2027"/>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F0A91E5-4D5B-5CA8-0300-2A57908649C9}"/>
              </a:ext>
            </a:extLst>
          </p:cNvPr>
          <p:cNvSpPr>
            <a:spLocks noGrp="1"/>
          </p:cNvSpPr>
          <p:nvPr>
            <p:ph type="ftr" sz="quarter" idx="11"/>
          </p:nvPr>
        </p:nvSpPr>
        <p:spPr/>
        <p:txBody>
          <a:bodyPr/>
          <a:lstStyle/>
          <a:p>
            <a:r>
              <a:rPr lang="en-US"/>
              <a:t>Informs 2022</a:t>
            </a:r>
          </a:p>
        </p:txBody>
      </p:sp>
      <p:pic>
        <p:nvPicPr>
          <p:cNvPr id="8" name="Picture 2" descr="Is-Bumble-Premium-Worth-it">
            <a:extLst>
              <a:ext uri="{FF2B5EF4-FFF2-40B4-BE49-F238E27FC236}">
                <a16:creationId xmlns:a16="http://schemas.microsoft.com/office/drawing/2014/main" id="{3BA719B6-FED3-0079-B3EF-1B4DD458BA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51002"/>
          <a:stretch/>
        </p:blipFill>
        <p:spPr bwMode="auto">
          <a:xfrm>
            <a:off x="7428309" y="3749685"/>
            <a:ext cx="1241367" cy="106807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E2DA17C-AF62-9AD0-F3B1-512491E1A2D5}"/>
              </a:ext>
            </a:extLst>
          </p:cNvPr>
          <p:cNvGrpSpPr/>
          <p:nvPr/>
        </p:nvGrpSpPr>
        <p:grpSpPr>
          <a:xfrm>
            <a:off x="7382625" y="1660408"/>
            <a:ext cx="1284490" cy="1068072"/>
            <a:chOff x="7443527" y="2119295"/>
            <a:chExt cx="1284490" cy="1068072"/>
          </a:xfrm>
        </p:grpSpPr>
        <p:grpSp>
          <p:nvGrpSpPr>
            <p:cNvPr id="6" name="Group 5">
              <a:extLst>
                <a:ext uri="{FF2B5EF4-FFF2-40B4-BE49-F238E27FC236}">
                  <a16:creationId xmlns:a16="http://schemas.microsoft.com/office/drawing/2014/main" id="{EFBB024C-4CE8-A295-6571-A844FABC93B5}"/>
                </a:ext>
              </a:extLst>
            </p:cNvPr>
            <p:cNvGrpSpPr/>
            <p:nvPr/>
          </p:nvGrpSpPr>
          <p:grpSpPr>
            <a:xfrm>
              <a:off x="7443527" y="2119295"/>
              <a:ext cx="1284490" cy="1068072"/>
              <a:chOff x="7443527" y="2119295"/>
              <a:chExt cx="1284490" cy="1068072"/>
            </a:xfrm>
          </p:grpSpPr>
          <p:grpSp>
            <p:nvGrpSpPr>
              <p:cNvPr id="5" name="Group 4">
                <a:extLst>
                  <a:ext uri="{FF2B5EF4-FFF2-40B4-BE49-F238E27FC236}">
                    <a16:creationId xmlns:a16="http://schemas.microsoft.com/office/drawing/2014/main" id="{D90B6A19-9022-0BA3-0CEF-4CDD06A254AB}"/>
                  </a:ext>
                </a:extLst>
              </p:cNvPr>
              <p:cNvGrpSpPr/>
              <p:nvPr/>
            </p:nvGrpSpPr>
            <p:grpSpPr>
              <a:xfrm>
                <a:off x="7443527" y="2119295"/>
                <a:ext cx="1241367" cy="1068072"/>
                <a:chOff x="6288405" y="1069960"/>
                <a:chExt cx="2396490" cy="2117407"/>
              </a:xfrm>
            </p:grpSpPr>
            <p:pic>
              <p:nvPicPr>
                <p:cNvPr id="10" name="Picture 2" descr="Is-Bumble-Premium-Worth-it">
                  <a:extLst>
                    <a:ext uri="{FF2B5EF4-FFF2-40B4-BE49-F238E27FC236}">
                      <a16:creationId xmlns:a16="http://schemas.microsoft.com/office/drawing/2014/main" id="{63870004-5081-0EB8-F8AF-60D9912D1E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9680" b="49362"/>
                <a:stretch/>
              </p:blipFill>
              <p:spPr bwMode="auto">
                <a:xfrm>
                  <a:off x="6288405" y="1069960"/>
                  <a:ext cx="2396490" cy="2117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EC38FAE-9C64-0F30-3161-EDC7F4518152}"/>
                    </a:ext>
                  </a:extLst>
                </p:cNvPr>
                <p:cNvSpPr/>
                <p:nvPr/>
              </p:nvSpPr>
              <p:spPr>
                <a:xfrm>
                  <a:off x="6934200" y="2253007"/>
                  <a:ext cx="1415785" cy="559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2" descr="Is-Bumble-Premium-Worth-it">
                <a:extLst>
                  <a:ext uri="{FF2B5EF4-FFF2-40B4-BE49-F238E27FC236}">
                    <a16:creationId xmlns:a16="http://schemas.microsoft.com/office/drawing/2014/main" id="{AB2FC858-BC99-4066-231E-15A97DE669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86586"/>
              <a:stretch/>
            </p:blipFill>
            <p:spPr bwMode="auto">
              <a:xfrm>
                <a:off x="7486650" y="2837679"/>
                <a:ext cx="1241367" cy="2924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DE12A483-5C6C-84A0-4EB3-784BF56CA337}"/>
                </a:ext>
              </a:extLst>
            </p:cNvPr>
            <p:cNvSpPr txBox="1"/>
            <p:nvPr/>
          </p:nvSpPr>
          <p:spPr>
            <a:xfrm>
              <a:off x="7873292" y="2653331"/>
              <a:ext cx="381836" cy="215444"/>
            </a:xfrm>
            <a:prstGeom prst="rect">
              <a:avLst/>
            </a:prstGeom>
            <a:noFill/>
          </p:spPr>
          <p:txBody>
            <a:bodyPr wrap="none" rtlCol="0">
              <a:spAutoFit/>
            </a:bodyPr>
            <a:lstStyle/>
            <a:p>
              <a:r>
                <a:rPr lang="en-US" sz="800" dirty="0">
                  <a:solidFill>
                    <a:schemeClr val="tx2"/>
                  </a:solidFill>
                </a:rPr>
                <a:t>Free</a:t>
              </a:r>
            </a:p>
          </p:txBody>
        </p:sp>
      </p:grpSp>
      <p:sp>
        <p:nvSpPr>
          <p:cNvPr id="20" name="TextBox 19">
            <a:extLst>
              <a:ext uri="{FF2B5EF4-FFF2-40B4-BE49-F238E27FC236}">
                <a16:creationId xmlns:a16="http://schemas.microsoft.com/office/drawing/2014/main" id="{F1FCC6A0-1773-96AA-E9B1-FC190F54F4E7}"/>
              </a:ext>
            </a:extLst>
          </p:cNvPr>
          <p:cNvSpPr txBox="1"/>
          <p:nvPr/>
        </p:nvSpPr>
        <p:spPr>
          <a:xfrm>
            <a:off x="1156953" y="3093444"/>
            <a:ext cx="6522223" cy="584775"/>
          </a:xfrm>
          <a:prstGeom prst="rect">
            <a:avLst/>
          </a:prstGeom>
          <a:noFill/>
          <a:ln>
            <a:solidFill>
              <a:srgbClr val="FF0000"/>
            </a:solidFill>
          </a:ln>
        </p:spPr>
        <p:txBody>
          <a:bodyPr wrap="square">
            <a:spAutoFit/>
          </a:bodyPr>
          <a:lstStyle/>
          <a:p>
            <a:r>
              <a:rPr lang="en-US" sz="1600" i="1" u="sng" dirty="0">
                <a:solidFill>
                  <a:schemeClr val="tx2"/>
                </a:solidFill>
              </a:rPr>
              <a:t>Note</a:t>
            </a:r>
            <a:r>
              <a:rPr lang="en-US" sz="1600" dirty="0">
                <a:solidFill>
                  <a:schemeClr val="tx2"/>
                </a:solidFill>
              </a:rPr>
              <a:t>: Monetization here can be thought of as from ads, selling metadata, etc. Price is intensity at which ads are shown. </a:t>
            </a:r>
            <a:endParaRPr lang="en-US" sz="1600" i="1" dirty="0">
              <a:solidFill>
                <a:schemeClr val="tx2"/>
              </a:solidFill>
            </a:endParaRPr>
          </a:p>
        </p:txBody>
      </p:sp>
    </p:spTree>
    <p:extLst>
      <p:ext uri="{BB962C8B-B14F-4D97-AF65-F5344CB8AC3E}">
        <p14:creationId xmlns:p14="http://schemas.microsoft.com/office/powerpoint/2010/main" val="203774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0" grpId="0" animBg="1"/>
      <p:bldP spid="2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Q1: Why Short Subscriptions?</a:t>
            </a:r>
          </a:p>
        </p:txBody>
      </p:sp>
      <p:sp>
        <p:nvSpPr>
          <p:cNvPr id="38" name="TextBox 37">
            <a:extLst>
              <a:ext uri="{FF2B5EF4-FFF2-40B4-BE49-F238E27FC236}">
                <a16:creationId xmlns:a16="http://schemas.microsoft.com/office/drawing/2014/main" id="{486968C9-3B99-E701-D179-31731420B284}"/>
              </a:ext>
            </a:extLst>
          </p:cNvPr>
          <p:cNvSpPr txBox="1"/>
          <p:nvPr/>
        </p:nvSpPr>
        <p:spPr>
          <a:xfrm>
            <a:off x="628650" y="4552813"/>
            <a:ext cx="8013906" cy="1615827"/>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No other period length achieves constant factor for all market params.</a:t>
            </a:r>
          </a:p>
          <a:p>
            <a:pPr marL="342900" indent="-342900">
              <a:buBlip>
                <a:blip r:embed="rId4"/>
              </a:buBlip>
            </a:pPr>
            <a:r>
              <a:rPr lang="en-US" dirty="0">
                <a:solidFill>
                  <a:schemeClr val="tx2"/>
                </a:solidFill>
              </a:rPr>
              <a:t>Freemium pricing is robust + easy to implement</a:t>
            </a:r>
          </a:p>
          <a:p>
            <a:pPr marL="342900" indent="-342900">
              <a:buBlip>
                <a:blip r:embed="rId4"/>
              </a:buBlip>
            </a:pPr>
            <a:r>
              <a:rPr lang="en-US" dirty="0">
                <a:solidFill>
                  <a:schemeClr val="tx2"/>
                </a:solidFill>
              </a:rPr>
              <a:t>Often more than 1/(1+e)! Close to 1 when 𝛿 is close 1</a:t>
            </a:r>
          </a:p>
          <a:p>
            <a:endParaRPr lang="en-US" dirty="0">
              <a:solidFill>
                <a:schemeClr val="tx2"/>
              </a:solidFill>
            </a:endParaRPr>
          </a:p>
        </p:txBody>
      </p:sp>
      <p:sp>
        <p:nvSpPr>
          <p:cNvPr id="6" name="Rectangle 5">
            <a:extLst>
              <a:ext uri="{FF2B5EF4-FFF2-40B4-BE49-F238E27FC236}">
                <a16:creationId xmlns:a16="http://schemas.microsoft.com/office/drawing/2014/main" id="{61272473-59EA-E343-6556-6D0C11258956}"/>
              </a:ext>
            </a:extLst>
          </p:cNvPr>
          <p:cNvSpPr/>
          <p:nvPr/>
        </p:nvSpPr>
        <p:spPr>
          <a:xfrm>
            <a:off x="579755" y="1654943"/>
            <a:ext cx="8062801" cy="25788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Content Placeholder 10">
                <a:extLst>
                  <a:ext uri="{FF2B5EF4-FFF2-40B4-BE49-F238E27FC236}">
                    <a16:creationId xmlns:a16="http://schemas.microsoft.com/office/drawing/2014/main" id="{152F1460-EBBB-3585-2CCE-E6D26E990D53}"/>
                  </a:ext>
                </a:extLst>
              </p:cNvPr>
              <p:cNvSpPr txBox="1">
                <a:spLocks/>
              </p:cNvSpPr>
              <p:nvPr/>
            </p:nvSpPr>
            <p:spPr>
              <a:xfrm>
                <a:off x="695408" y="1724177"/>
                <a:ext cx="7632459" cy="355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2000" b="1" u="sng" dirty="0">
                    <a:solidFill>
                      <a:schemeClr val="tx1"/>
                    </a:solidFill>
                  </a:rPr>
                  <a:t>Theorem 1 </a:t>
                </a:r>
                <a:r>
                  <a:rPr lang="en-US" sz="2000" u="sng" dirty="0">
                    <a:solidFill>
                      <a:schemeClr val="tx1"/>
                    </a:solidFill>
                  </a:rPr>
                  <a:t>[</a:t>
                </a:r>
                <a14:m>
                  <m:oMath xmlns:m="http://schemas.openxmlformats.org/officeDocument/2006/math">
                    <m:r>
                      <m:rPr>
                        <m:sty m:val="p"/>
                      </m:rPr>
                      <a:rPr lang="en-US" sz="2000" i="0" u="sng" smtClean="0">
                        <a:solidFill>
                          <a:schemeClr val="tx1"/>
                        </a:solidFill>
                        <a:latin typeface="Cambria Math" panose="02040503050406030204" pitchFamily="18" charset="0"/>
                      </a:rPr>
                      <m:t>F</m:t>
                    </m:r>
                    <m:r>
                      <m:rPr>
                        <m:sty m:val="p"/>
                      </m:rPr>
                      <a:rPr lang="en-US" sz="2000" b="0" i="0" u="sng" smtClean="0">
                        <a:solidFill>
                          <a:schemeClr val="tx1"/>
                        </a:solidFill>
                        <a:latin typeface="Cambria Math" panose="02040503050406030204" pitchFamily="18" charset="0"/>
                      </a:rPr>
                      <m:t>reemium</m:t>
                    </m:r>
                    <m:r>
                      <a:rPr lang="en-US" sz="2000" b="0" i="0" u="sng" smtClean="0">
                        <a:solidFill>
                          <a:schemeClr val="tx1"/>
                        </a:solidFill>
                        <a:latin typeface="Cambria Math" panose="02040503050406030204" pitchFamily="18" charset="0"/>
                      </a:rPr>
                      <m:t> </m:t>
                    </m:r>
                    <m:r>
                      <m:rPr>
                        <m:sty m:val="p"/>
                      </m:rPr>
                      <a:rPr lang="en-US" sz="2000" b="0" i="0" u="sng" smtClean="0">
                        <a:solidFill>
                          <a:schemeClr val="tx1"/>
                        </a:solidFill>
                        <a:latin typeface="Cambria Math" panose="02040503050406030204" pitchFamily="18" charset="0"/>
                      </a:rPr>
                      <m:t>Pricing</m:t>
                    </m:r>
                    <m:r>
                      <a:rPr lang="en-US" sz="2000" b="0" i="0" u="sng" smtClean="0">
                        <a:solidFill>
                          <a:schemeClr val="tx1"/>
                        </a:solidFill>
                        <a:latin typeface="Cambria Math" panose="02040503050406030204" pitchFamily="18" charset="0"/>
                      </a:rPr>
                      <m:t> </m:t>
                    </m:r>
                    <m:r>
                      <m:rPr>
                        <m:sty m:val="p"/>
                      </m:rPr>
                      <a:rPr lang="en-US" sz="2000" b="0" i="0" u="sng" smtClean="0">
                        <a:solidFill>
                          <a:schemeClr val="tx1"/>
                        </a:solidFill>
                        <a:latin typeface="Cambria Math" panose="02040503050406030204" pitchFamily="18" charset="0"/>
                      </a:rPr>
                      <m:t>is</m:t>
                    </m:r>
                    <m:r>
                      <a:rPr lang="en-US" sz="2000" b="0" i="0" u="sng" smtClean="0">
                        <a:solidFill>
                          <a:schemeClr val="tx1"/>
                        </a:solidFill>
                        <a:latin typeface="Cambria Math" panose="02040503050406030204" pitchFamily="18" charset="0"/>
                      </a:rPr>
                      <m:t> </m:t>
                    </m:r>
                  </m:oMath>
                </a14:m>
                <a:r>
                  <a:rPr lang="en-US" sz="2000" u="sng" dirty="0">
                    <a:solidFill>
                      <a:schemeClr val="tx1"/>
                    </a:solidFill>
                  </a:rPr>
                  <a:t>Approximately Optimal]. </a:t>
                </a:r>
              </a:p>
              <a:p>
                <a:pPr marL="0" indent="0">
                  <a:lnSpc>
                    <a:spcPct val="110000"/>
                  </a:lnSpc>
                  <a:buFont typeface="Arial" panose="020B0604020202020204" pitchFamily="34" charset="0"/>
                  <a:buNone/>
                </a:pPr>
                <a:r>
                  <a:rPr lang="en-US" sz="2000" dirty="0"/>
                  <a:t>For all positive valued distributions </a:t>
                </a:r>
                <a14:m>
                  <m:oMath xmlns:m="http://schemas.openxmlformats.org/officeDocument/2006/math">
                    <m:r>
                      <a:rPr lang="en-US" sz="2000" i="1" dirty="0" smtClean="0">
                        <a:latin typeface="Cambria Math" panose="02040503050406030204" pitchFamily="18" charset="0"/>
                      </a:rPr>
                      <m:t>𝐹</m:t>
                    </m:r>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smtClean="0">
                        <a:latin typeface="Cambria Math" panose="02040503050406030204" pitchFamily="18" charset="0"/>
                      </a:rPr>
                      <m:t>𝑐</m:t>
                    </m:r>
                    <m:r>
                      <a:rPr lang="en-US" sz="2000" i="1" dirty="0" smtClean="0">
                        <a:latin typeface="Cambria Math" panose="02040503050406030204" pitchFamily="18" charset="0"/>
                      </a:rPr>
                      <m:t>, </m:t>
                    </m:r>
                    <m:r>
                      <a:rPr lang="en-US" sz="2000" i="1" dirty="0" smtClean="0">
                        <a:latin typeface="Cambria Math" panose="02040503050406030204" pitchFamily="18" charset="0"/>
                      </a:rPr>
                      <m:t>𝑞</m:t>
                    </m:r>
                    <m:r>
                      <a:rPr lang="en-US" sz="2000" i="1" dirty="0" smtClean="0">
                        <a:latin typeface="Cambria Math" panose="02040503050406030204" pitchFamily="18" charset="0"/>
                      </a:rPr>
                      <m:t>&gt; 0</m:t>
                    </m:r>
                  </m:oMath>
                </a14:m>
                <a:r>
                  <a:rPr lang="en-US" sz="2000" dirty="0"/>
                  <a:t>, and </a:t>
                </a:r>
                <a14:m>
                  <m:oMath xmlns:m="http://schemas.openxmlformats.org/officeDocument/2006/math">
                    <m:r>
                      <a:rPr lang="en-US" sz="2000" i="1" dirty="0" smtClean="0">
                        <a:latin typeface="Cambria Math" panose="02040503050406030204" pitchFamily="18" charset="0"/>
                      </a:rPr>
                      <m:t>𝛿</m:t>
                    </m:r>
                    <m:r>
                      <a:rPr lang="en-US" sz="2000" i="1" dirty="0" smtClean="0">
                        <a:latin typeface="Cambria Math" panose="02040503050406030204" pitchFamily="18" charset="0"/>
                      </a:rPr>
                      <m:t>∈ (0,1) </m:t>
                    </m:r>
                  </m:oMath>
                </a14:m>
                <a:r>
                  <a:rPr lang="en-US" sz="2000" dirty="0"/>
                  <a:t>, then:</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𝑅</m:t>
                          </m:r>
                          <m:r>
                            <a:rPr lang="en-US" sz="2000" b="0" i="1" baseline="-25000" smtClean="0">
                              <a:latin typeface="Cambria Math" panose="02040503050406030204" pitchFamily="18" charset="0"/>
                            </a:rPr>
                            <m:t>𝐹𝑃</m:t>
                          </m:r>
                        </m:num>
                        <m:den>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smtClean="0">
                                      <a:latin typeface="Cambria Math" panose="02040503050406030204" pitchFamily="18" charset="0"/>
                                    </a:rPr>
                                    <m:t>max</m:t>
                                  </m:r>
                                </m:e>
                                <m:lim>
                                  <m:r>
                                    <a:rPr lang="en-US" sz="2000" i="1" smtClean="0">
                                      <a:latin typeface="Cambria Math" panose="02040503050406030204" pitchFamily="18" charset="0"/>
                                    </a:rPr>
                                    <m:t>𝐿</m:t>
                                  </m:r>
                                </m:lim>
                              </m:limLow>
                            </m:fName>
                            <m:e>
                              <m:r>
                                <a:rPr lang="en-US" sz="2000" i="1" smtClean="0">
                                  <a:latin typeface="Cambria Math" panose="02040503050406030204" pitchFamily="18" charset="0"/>
                                </a:rPr>
                                <m:t>𝑅</m:t>
                              </m:r>
                              <m:r>
                                <a:rPr lang="en-US" sz="2000" b="0" i="1" smtClean="0">
                                  <a:latin typeface="Cambria Math" panose="02040503050406030204" pitchFamily="18" charset="0"/>
                                </a:rPr>
                                <m:t>(</m:t>
                              </m:r>
                              <m:r>
                                <a:rPr lang="en-US" sz="2000" i="1" smtClean="0">
                                  <a:latin typeface="Cambria Math" panose="02040503050406030204" pitchFamily="18" charset="0"/>
                                </a:rPr>
                                <m:t>𝐿</m:t>
                              </m:r>
                              <m:r>
                                <a:rPr lang="en-US" sz="2000" i="1" smtClean="0">
                                  <a:latin typeface="Cambria Math" panose="02040503050406030204" pitchFamily="18" charset="0"/>
                                </a:rPr>
                                <m:t>)</m:t>
                              </m:r>
                            </m:e>
                          </m:func>
                        </m:den>
                      </m:f>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1</m:t>
                          </m:r>
                        </m:num>
                        <m:den>
                          <m:r>
                            <a:rPr lang="en-US" sz="2000" b="0" i="1" smtClean="0">
                              <a:latin typeface="Cambria Math" panose="02040503050406030204" pitchFamily="18" charset="0"/>
                            </a:rPr>
                            <m:t>1+</m:t>
                          </m:r>
                          <m:r>
                            <a:rPr lang="en-US" sz="2000" i="1" smtClean="0">
                              <a:latin typeface="Cambria Math" panose="02040503050406030204" pitchFamily="18" charset="0"/>
                            </a:rPr>
                            <m:t>𝑒</m:t>
                          </m:r>
                        </m:den>
                      </m:f>
                    </m:oMath>
                  </m:oMathPara>
                </a14:m>
                <a:endParaRPr lang="en-US" sz="2000" dirty="0"/>
              </a:p>
              <a:p>
                <a:pPr marL="0" indent="0">
                  <a:buFont typeface="Arial" panose="020B0604020202020204" pitchFamily="34" charset="0"/>
                  <a:buNone/>
                </a:pPr>
                <a:endParaRPr lang="en-US" sz="2000" dirty="0"/>
              </a:p>
            </p:txBody>
          </p:sp>
        </mc:Choice>
        <mc:Fallback xmlns="">
          <p:sp>
            <p:nvSpPr>
              <p:cNvPr id="9" name="Content Placeholder 10">
                <a:extLst>
                  <a:ext uri="{FF2B5EF4-FFF2-40B4-BE49-F238E27FC236}">
                    <a16:creationId xmlns:a16="http://schemas.microsoft.com/office/drawing/2014/main" id="{152F1460-EBBB-3585-2CCE-E6D26E990D53}"/>
                  </a:ext>
                </a:extLst>
              </p:cNvPr>
              <p:cNvSpPr txBox="1">
                <a:spLocks noRot="1" noChangeAspect="1" noMove="1" noResize="1" noEditPoints="1" noAdjustHandles="1" noChangeArrowheads="1" noChangeShapeType="1" noTextEdit="1"/>
              </p:cNvSpPr>
              <p:nvPr/>
            </p:nvSpPr>
            <p:spPr>
              <a:xfrm>
                <a:off x="695408" y="1724177"/>
                <a:ext cx="7632459" cy="3552919"/>
              </a:xfrm>
              <a:prstGeom prst="rect">
                <a:avLst/>
              </a:prstGeom>
              <a:blipFill>
                <a:blip r:embed="rId5"/>
                <a:stretch>
                  <a:fillRect l="-799" t="-6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F32256-80F8-9547-044A-843B7810C180}"/>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23716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Q2: Impacts of Costs?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8E9B1F0-3EA7-3E48-8C63-7C8A97F205BB}"/>
                  </a:ext>
                </a:extLst>
              </p:cNvPr>
              <p:cNvSpPr txBox="1"/>
              <p:nvPr/>
            </p:nvSpPr>
            <p:spPr>
              <a:xfrm>
                <a:off x="591185" y="4515568"/>
                <a:ext cx="8013906" cy="1308050"/>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When marginal operating cost </a:t>
                </a:r>
                <a14:m>
                  <m:oMath xmlns:m="http://schemas.openxmlformats.org/officeDocument/2006/math">
                    <m:r>
                      <a:rPr lang="en-US" i="1" dirty="0">
                        <a:latin typeface="Cambria Math" panose="02040503050406030204" pitchFamily="18" charset="0"/>
                      </a:rPr>
                      <m:t>𝑐</m:t>
                    </m:r>
                  </m:oMath>
                </a14:m>
                <a:r>
                  <a:rPr lang="en-US" i="1" dirty="0">
                    <a:solidFill>
                      <a:schemeClr val="tx2"/>
                    </a:solidFill>
                  </a:rPr>
                  <a:t> is low, longer payment period is better.</a:t>
                </a:r>
              </a:p>
              <a:p>
                <a:pPr marL="800100" lvl="1" indent="-342900">
                  <a:buBlip>
                    <a:blip r:embed="rId4"/>
                  </a:buBlip>
                </a:pPr>
                <a:r>
                  <a:rPr lang="en-US" dirty="0">
                    <a:solidFill>
                      <a:schemeClr val="tx2"/>
                    </a:solidFill>
                  </a:rPr>
                  <a:t>Often small in online dating markets!</a:t>
                </a:r>
              </a:p>
              <a:p>
                <a:pPr marL="342900" indent="-342900">
                  <a:buBlip>
                    <a:blip r:embed="rId4"/>
                  </a:buBlip>
                </a:pPr>
                <a:r>
                  <a:rPr lang="en-US" dirty="0">
                    <a:solidFill>
                      <a:schemeClr val="tx2"/>
                    </a:solidFill>
                  </a:rPr>
                  <a:t>FP and CP both have interesting properties we will focus on them.</a:t>
                </a:r>
              </a:p>
            </p:txBody>
          </p:sp>
        </mc:Choice>
        <mc:Fallback xmlns="">
          <p:sp>
            <p:nvSpPr>
              <p:cNvPr id="26" name="TextBox 25">
                <a:extLst>
                  <a:ext uri="{FF2B5EF4-FFF2-40B4-BE49-F238E27FC236}">
                    <a16:creationId xmlns:a16="http://schemas.microsoft.com/office/drawing/2014/main" id="{88E9B1F0-3EA7-3E48-8C63-7C8A97F205BB}"/>
                  </a:ext>
                </a:extLst>
              </p:cNvPr>
              <p:cNvSpPr txBox="1">
                <a:spLocks noRot="1" noChangeAspect="1" noMove="1" noResize="1" noEditPoints="1" noAdjustHandles="1" noChangeArrowheads="1" noChangeShapeType="1" noTextEdit="1"/>
              </p:cNvSpPr>
              <p:nvPr/>
            </p:nvSpPr>
            <p:spPr>
              <a:xfrm>
                <a:off x="591185" y="4515568"/>
                <a:ext cx="8013906" cy="1308050"/>
              </a:xfrm>
              <a:prstGeom prst="rect">
                <a:avLst/>
              </a:prstGeom>
              <a:blipFill>
                <a:blip r:embed="rId5"/>
                <a:stretch>
                  <a:fillRect l="-837" t="-2804" b="-700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03E3296-8B09-CAFB-5B4B-656413C876A2}"/>
              </a:ext>
            </a:extLst>
          </p:cNvPr>
          <p:cNvSpPr/>
          <p:nvPr/>
        </p:nvSpPr>
        <p:spPr>
          <a:xfrm>
            <a:off x="591185" y="1785870"/>
            <a:ext cx="7924165" cy="2351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Content Placeholder 10">
                <a:extLst>
                  <a:ext uri="{FF2B5EF4-FFF2-40B4-BE49-F238E27FC236}">
                    <a16:creationId xmlns:a16="http://schemas.microsoft.com/office/drawing/2014/main" id="{BBE98C54-6A0C-12D5-C080-93819DB315E1}"/>
                  </a:ext>
                </a:extLst>
              </p:cNvPr>
              <p:cNvSpPr>
                <a:spLocks noGrp="1"/>
              </p:cNvSpPr>
              <p:nvPr>
                <p:ph idx="1"/>
              </p:nvPr>
            </p:nvSpPr>
            <p:spPr>
              <a:xfrm>
                <a:off x="695408" y="1900825"/>
                <a:ext cx="7632459" cy="2236836"/>
              </a:xfrm>
            </p:spPr>
            <p:txBody>
              <a:bodyPr>
                <a:normAutofit/>
              </a:bodyPr>
              <a:lstStyle/>
              <a:p>
                <a:pPr marL="0" indent="0">
                  <a:lnSpc>
                    <a:spcPct val="110000"/>
                  </a:lnSpc>
                  <a:buNone/>
                </a:pPr>
                <a:r>
                  <a:rPr lang="en-US" sz="2000" b="1" u="sng" dirty="0">
                    <a:solidFill>
                      <a:schemeClr val="tx1"/>
                    </a:solidFill>
                  </a:rPr>
                  <a:t>Theorem 2 </a:t>
                </a:r>
                <a:r>
                  <a:rPr lang="en-US" sz="2000" u="sng" dirty="0">
                    <a:solidFill>
                      <a:schemeClr val="tx1"/>
                    </a:solidFill>
                  </a:rPr>
                  <a:t>[Profit Relationships as Cost Varies]. </a:t>
                </a:r>
              </a:p>
              <a:p>
                <a:pPr marL="0" indent="0">
                  <a:lnSpc>
                    <a:spcPct val="110000"/>
                  </a:lnSpc>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𝑞</m:t>
                    </m:r>
                  </m:oMath>
                </a14:m>
                <a:r>
                  <a:rPr lang="en-US" sz="2000" dirty="0"/>
                  <a:t> and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 </m:t>
                    </m:r>
                  </m:oMath>
                </a14:m>
                <a:r>
                  <a:rPr lang="en-US" sz="2000" dirty="0"/>
                  <a:t>, and for all </a:t>
                </a:r>
                <a14:m>
                  <m:oMath xmlns:m="http://schemas.openxmlformats.org/officeDocument/2006/math">
                    <m:r>
                      <a:rPr lang="en-US" sz="2000" b="0" i="1" dirty="0" smtClean="0">
                        <a:latin typeface="Cambria Math" panose="02040503050406030204" pitchFamily="18" charset="0"/>
                      </a:rPr>
                      <m:t>𝐿</m:t>
                    </m:r>
                    <m:r>
                      <a:rPr lang="en-US" sz="2000" i="1" dirty="0">
                        <a:latin typeface="Cambria Math" panose="02040503050406030204" pitchFamily="18" charset="0"/>
                      </a:rPr>
                      <m:t> </m:t>
                    </m:r>
                  </m:oMath>
                </a14:m>
                <a:r>
                  <a:rPr lang="en-US" sz="2000" dirty="0"/>
                  <a:t>:</a:t>
                </a:r>
              </a:p>
              <a:p>
                <a:pPr marL="342900" indent="-342900">
                  <a:buBlip>
                    <a:blip r:embed="rId4"/>
                  </a:buBlip>
                </a:pPr>
                <a:r>
                  <a:rPr lang="en-US" sz="2000" dirty="0"/>
                  <a:t>When </a:t>
                </a:r>
                <a14:m>
                  <m:oMath xmlns:m="http://schemas.openxmlformats.org/officeDocument/2006/math">
                    <m:r>
                      <a:rPr lang="en-US" sz="2000" i="1" dirty="0" smtClean="0">
                        <a:latin typeface="Cambria Math" panose="02040503050406030204" pitchFamily="18" charset="0"/>
                      </a:rPr>
                      <m:t>𝑐</m:t>
                    </m:r>
                    <m:r>
                      <a:rPr lang="en-US" sz="2000" i="1" dirty="0" smtClean="0">
                        <a:latin typeface="Cambria Math" panose="02040503050406030204" pitchFamily="18" charset="0"/>
                      </a:rPr>
                      <m:t> = 0</m:t>
                    </m:r>
                  </m:oMath>
                </a14:m>
                <a:r>
                  <a:rPr lang="en-US" sz="2000" dirty="0"/>
                  <a:t>,  </a:t>
                </a:r>
                <a14:m>
                  <m:oMath xmlns:m="http://schemas.openxmlformats.org/officeDocument/2006/math">
                    <m:sSub>
                      <m:sSubPr>
                        <m:ctrlPr>
                          <a:rPr lang="en-US" sz="2000" b="0" i="1" dirty="0" smtClean="0">
                            <a:latin typeface="Cambria Math" panose="02040503050406030204" pitchFamily="18" charset="0"/>
                          </a:rPr>
                        </m:ctrlPr>
                      </m:sSubPr>
                      <m:e>
                        <m:r>
                          <m:rPr>
                            <m:sty m:val="p"/>
                          </m:rPr>
                          <a:rPr lang="en-US" sz="2000" b="0" i="0" dirty="0" smtClean="0">
                            <a:latin typeface="Cambria Math" panose="02040503050406030204" pitchFamily="18" charset="0"/>
                          </a:rPr>
                          <m:t>R</m:t>
                        </m:r>
                      </m:e>
                      <m:sub>
                        <m:r>
                          <m:rPr>
                            <m:sty m:val="p"/>
                          </m:rPr>
                          <a:rPr lang="en-US" sz="2000" b="0" i="0" dirty="0" smtClean="0">
                            <a:latin typeface="Cambria Math" panose="02040503050406030204" pitchFamily="18" charset="0"/>
                          </a:rPr>
                          <m:t>CP</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𝑅</m:t>
                    </m:r>
                    <m:r>
                      <a:rPr lang="en-US" sz="2000" i="1" dirty="0">
                        <a:latin typeface="Cambria Math" panose="02040503050406030204" pitchFamily="18" charset="0"/>
                      </a:rPr>
                      <m:t>(</m:t>
                    </m:r>
                    <m:r>
                      <a:rPr lang="en-US" sz="2000" b="0" i="1" dirty="0" smtClean="0">
                        <a:latin typeface="Cambria Math" panose="02040503050406030204" pitchFamily="18" charset="0"/>
                      </a:rPr>
                      <m:t>𝐿</m:t>
                    </m:r>
                    <m:r>
                      <a:rPr lang="en-US" sz="2000" i="1" dirty="0">
                        <a:latin typeface="Cambria Math" panose="02040503050406030204" pitchFamily="18" charset="0"/>
                      </a:rPr>
                      <m:t>)</m:t>
                    </m:r>
                  </m:oMath>
                </a14:m>
                <a:r>
                  <a:rPr lang="en-US" sz="2000" dirty="0"/>
                  <a:t>. </a:t>
                </a:r>
              </a:p>
            </p:txBody>
          </p:sp>
        </mc:Choice>
        <mc:Fallback xmlns="">
          <p:sp>
            <p:nvSpPr>
              <p:cNvPr id="9" name="Content Placeholder 10">
                <a:extLst>
                  <a:ext uri="{FF2B5EF4-FFF2-40B4-BE49-F238E27FC236}">
                    <a16:creationId xmlns:a16="http://schemas.microsoft.com/office/drawing/2014/main" id="{BBE98C54-6A0C-12D5-C080-93819DB315E1}"/>
                  </a:ext>
                </a:extLst>
              </p:cNvPr>
              <p:cNvSpPr>
                <a:spLocks noGrp="1" noRot="1" noChangeAspect="1" noMove="1" noResize="1" noEditPoints="1" noAdjustHandles="1" noChangeArrowheads="1" noChangeShapeType="1" noTextEdit="1"/>
              </p:cNvSpPr>
              <p:nvPr>
                <p:ph idx="1"/>
              </p:nvPr>
            </p:nvSpPr>
            <p:spPr>
              <a:xfrm>
                <a:off x="695408" y="1900825"/>
                <a:ext cx="7632459" cy="2236836"/>
              </a:xfrm>
              <a:blipFill>
                <a:blip r:embed="rId6"/>
                <a:stretch>
                  <a:fillRect l="-799" t="-10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D79B2A9-BA02-882F-C532-F1B31284852E}"/>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388263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CA3766-44CD-BB2A-E226-338EC0DDC0AB}"/>
              </a:ext>
            </a:extLst>
          </p:cNvPr>
          <p:cNvSpPr>
            <a:spLocks noGrp="1"/>
          </p:cNvSpPr>
          <p:nvPr>
            <p:ph type="title"/>
          </p:nvPr>
        </p:nvSpPr>
        <p:spPr>
          <a:xfrm>
            <a:off x="628650" y="365126"/>
            <a:ext cx="7886700" cy="1325563"/>
          </a:xfrm>
        </p:spPr>
        <p:txBody>
          <a:bodyPr>
            <a:normAutofit/>
          </a:bodyPr>
          <a:lstStyle/>
          <a:p>
            <a:r>
              <a:rPr lang="en-US" sz="3600" dirty="0"/>
              <a:t>Q2: Impacts of Costs?</a:t>
            </a:r>
          </a:p>
        </p:txBody>
      </p:sp>
      <p:sp>
        <p:nvSpPr>
          <p:cNvPr id="7" name="Content Placeholder 10">
            <a:extLst>
              <a:ext uri="{FF2B5EF4-FFF2-40B4-BE49-F238E27FC236}">
                <a16:creationId xmlns:a16="http://schemas.microsoft.com/office/drawing/2014/main" id="{D736B548-A889-3C0F-030B-3B6F76DBDF8A}"/>
              </a:ext>
            </a:extLst>
          </p:cNvPr>
          <p:cNvSpPr>
            <a:spLocks noGrp="1"/>
          </p:cNvSpPr>
          <p:nvPr>
            <p:ph idx="1"/>
          </p:nvPr>
        </p:nvSpPr>
        <p:spPr>
          <a:xfrm>
            <a:off x="695408" y="1838478"/>
            <a:ext cx="7632459" cy="2527459"/>
          </a:xfrm>
        </p:spPr>
        <p:txBody>
          <a:bodyPr>
            <a:normAutofit/>
          </a:bodyPr>
          <a:lstStyle/>
          <a:p>
            <a:pPr marL="0" indent="0">
              <a:lnSpc>
                <a:spcPct val="110000"/>
              </a:lnSpc>
              <a:buNone/>
            </a:pPr>
            <a:r>
              <a:rPr lang="en-US" sz="2000" b="1" u="sng" dirty="0">
                <a:solidFill>
                  <a:schemeClr val="tx1"/>
                </a:solidFill>
              </a:rPr>
              <a:t>Example of Theorem 2 </a:t>
            </a:r>
            <a:r>
              <a:rPr lang="en-US" sz="2000" u="sng" dirty="0">
                <a:solidFill>
                  <a:schemeClr val="tx1"/>
                </a:solidFill>
              </a:rPr>
              <a:t>[Profit Relationships as Cost Varies]. </a:t>
            </a:r>
          </a:p>
          <a:p>
            <a:pPr marL="342900" indent="-342900">
              <a:buBlip>
                <a:blip r:embed="rId3"/>
              </a:buBlip>
            </a:pPr>
            <a:endParaRPr lang="en-US" sz="20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0B6318-7F08-91BB-B346-F686E88808C4}"/>
                  </a:ext>
                </a:extLst>
              </p:cNvPr>
              <p:cNvSpPr txBox="1"/>
              <p:nvPr/>
            </p:nvSpPr>
            <p:spPr>
              <a:xfrm>
                <a:off x="1805940" y="5886450"/>
                <a:ext cx="5417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 </m:t>
                      </m:r>
                      <m:r>
                        <a:rPr lang="en-US" b="0" i="1" smtClean="0">
                          <a:latin typeface="Cambria Math" panose="02040503050406030204" pitchFamily="18" charset="0"/>
                        </a:rPr>
                        <m:t>𝑞</m:t>
                      </m:r>
                      <m:r>
                        <a:rPr lang="en-US" b="0" i="1" smtClean="0">
                          <a:latin typeface="Cambria Math" panose="02040503050406030204" pitchFamily="18" charset="0"/>
                        </a:rPr>
                        <m:t>=0.2, </m:t>
                      </m:r>
                      <m:r>
                        <a:rPr lang="en-US" b="0" i="1" smtClean="0">
                          <a:latin typeface="Cambria Math" panose="02040503050406030204" pitchFamily="18" charset="0"/>
                        </a:rPr>
                        <m:t>𝐿</m:t>
                      </m:r>
                      <m:r>
                        <a:rPr lang="en-US" b="0" i="1" smtClean="0">
                          <a:latin typeface="Cambria Math" panose="02040503050406030204" pitchFamily="18" charset="0"/>
                        </a:rPr>
                        <m:t>=7,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(1)</m:t>
                      </m:r>
                    </m:oMath>
                  </m:oMathPara>
                </a14:m>
                <a:endParaRPr lang="en-US" dirty="0"/>
              </a:p>
            </p:txBody>
          </p:sp>
        </mc:Choice>
        <mc:Fallback xmlns="">
          <p:sp>
            <p:nvSpPr>
              <p:cNvPr id="3" name="TextBox 2">
                <a:extLst>
                  <a:ext uri="{FF2B5EF4-FFF2-40B4-BE49-F238E27FC236}">
                    <a16:creationId xmlns:a16="http://schemas.microsoft.com/office/drawing/2014/main" id="{960B6318-7F08-91BB-B346-F686E88808C4}"/>
                  </a:ext>
                </a:extLst>
              </p:cNvPr>
              <p:cNvSpPr txBox="1">
                <a:spLocks noRot="1" noChangeAspect="1" noMove="1" noResize="1" noEditPoints="1" noAdjustHandles="1" noChangeArrowheads="1" noChangeShapeType="1" noTextEdit="1"/>
              </p:cNvSpPr>
              <p:nvPr/>
            </p:nvSpPr>
            <p:spPr>
              <a:xfrm>
                <a:off x="1805940" y="5886450"/>
                <a:ext cx="5417820" cy="369332"/>
              </a:xfrm>
              <a:prstGeom prst="rect">
                <a:avLst/>
              </a:prstGeom>
              <a:blipFill>
                <a:blip r:embed="rId4"/>
                <a:stretch>
                  <a:fillRect b="-13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2EBD71-39FC-846D-0A93-CCA8288636CB}"/>
              </a:ext>
            </a:extLst>
          </p:cNvPr>
          <p:cNvSpPr>
            <a:spLocks noGrp="1"/>
          </p:cNvSpPr>
          <p:nvPr>
            <p:ph type="ftr" sz="quarter" idx="11"/>
          </p:nvPr>
        </p:nvSpPr>
        <p:spPr/>
        <p:txBody>
          <a:bodyPr/>
          <a:lstStyle/>
          <a:p>
            <a:r>
              <a:rPr lang="en-US"/>
              <a:t>Informs 2022</a:t>
            </a:r>
          </a:p>
        </p:txBody>
      </p:sp>
      <p:pic>
        <p:nvPicPr>
          <p:cNvPr id="8" name="Picture 7" descr="Chart, line chart, histogram&#10;&#10;Description automatically generated">
            <a:extLst>
              <a:ext uri="{FF2B5EF4-FFF2-40B4-BE49-F238E27FC236}">
                <a16:creationId xmlns:a16="http://schemas.microsoft.com/office/drawing/2014/main" id="{F4E64C18-A867-D2D4-CE73-EDAFDEEF5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0240" y="2322153"/>
            <a:ext cx="5059294" cy="3533475"/>
          </a:xfrm>
          <a:prstGeom prst="rect">
            <a:avLst/>
          </a:prstGeom>
        </p:spPr>
      </p:pic>
    </p:spTree>
    <p:extLst>
      <p:ext uri="{BB962C8B-B14F-4D97-AF65-F5344CB8AC3E}">
        <p14:creationId xmlns:p14="http://schemas.microsoft.com/office/powerpoint/2010/main" val="3911598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EFDBEB8-E168-8BB0-CBD2-95D405294A3A}"/>
              </a:ext>
            </a:extLst>
          </p:cNvPr>
          <p:cNvSpPr/>
          <p:nvPr/>
        </p:nvSpPr>
        <p:spPr>
          <a:xfrm>
            <a:off x="476885" y="1597794"/>
            <a:ext cx="8293042" cy="45896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a:extLst>
              <a:ext uri="{FF2B5EF4-FFF2-40B4-BE49-F238E27FC236}">
                <a16:creationId xmlns:a16="http://schemas.microsoft.com/office/drawing/2014/main" id="{04CB7188-63B4-58AF-DF4A-A3EE2C6669FF}"/>
              </a:ext>
            </a:extLst>
          </p:cNvPr>
          <p:cNvSpPr>
            <a:spLocks noGrp="1"/>
          </p:cNvSpPr>
          <p:nvPr>
            <p:ph type="title"/>
          </p:nvPr>
        </p:nvSpPr>
        <p:spPr>
          <a:xfrm>
            <a:off x="628650" y="365126"/>
            <a:ext cx="7886700" cy="1325563"/>
          </a:xfrm>
        </p:spPr>
        <p:txBody>
          <a:bodyPr>
            <a:normAutofit/>
          </a:bodyPr>
          <a:lstStyle/>
          <a:p>
            <a:r>
              <a:rPr lang="en-US" sz="3600" dirty="0"/>
              <a:t>Special Cases of ODP</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3E7251E-E9F3-A2B8-5CAA-8300B6CEAD9A}"/>
                  </a:ext>
                </a:extLst>
              </p:cNvPr>
              <p:cNvSpPr txBox="1"/>
              <p:nvPr/>
            </p:nvSpPr>
            <p:spPr>
              <a:xfrm>
                <a:off x="486145" y="1650670"/>
                <a:ext cx="7863840" cy="400110"/>
              </a:xfrm>
              <a:prstGeom prst="rect">
                <a:avLst/>
              </a:prstGeom>
              <a:noFill/>
            </p:spPr>
            <p:txBody>
              <a:bodyPr wrap="square" rtlCol="0">
                <a:spAutoFit/>
              </a:bodyPr>
              <a:lstStyle/>
              <a:p>
                <a:pPr>
                  <a:spcBef>
                    <a:spcPts val="1200"/>
                  </a:spcBef>
                  <a:spcAft>
                    <a:spcPts val="600"/>
                  </a:spcAft>
                </a:pPr>
                <a:r>
                  <a:rPr lang="en-US" sz="2000" b="1" dirty="0"/>
                  <a:t>Freemium Pricing (FP)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b="1" dirty="0"/>
                  <a:t>)</a:t>
                </a:r>
                <a:endParaRPr lang="en-US" sz="2000" dirty="0">
                  <a:solidFill>
                    <a:schemeClr val="tx2"/>
                  </a:solidFill>
                </a:endParaRPr>
              </a:p>
            </p:txBody>
          </p:sp>
        </mc:Choice>
        <mc:Fallback xmlns="">
          <p:sp>
            <p:nvSpPr>
              <p:cNvPr id="76" name="TextBox 75">
                <a:extLst>
                  <a:ext uri="{FF2B5EF4-FFF2-40B4-BE49-F238E27FC236}">
                    <a16:creationId xmlns:a16="http://schemas.microsoft.com/office/drawing/2014/main" id="{53E7251E-E9F3-A2B8-5CAA-8300B6CEAD9A}"/>
                  </a:ext>
                </a:extLst>
              </p:cNvPr>
              <p:cNvSpPr txBox="1">
                <a:spLocks noRot="1" noChangeAspect="1" noMove="1" noResize="1" noEditPoints="1" noAdjustHandles="1" noChangeArrowheads="1" noChangeShapeType="1" noTextEdit="1"/>
              </p:cNvSpPr>
              <p:nvPr/>
            </p:nvSpPr>
            <p:spPr>
              <a:xfrm>
                <a:off x="486145" y="1650670"/>
                <a:ext cx="7863840" cy="400110"/>
              </a:xfrm>
              <a:prstGeom prst="rect">
                <a:avLst/>
              </a:prstGeom>
              <a:blipFill>
                <a:blip r:embed="rId3"/>
                <a:stretch>
                  <a:fillRect l="-806" t="-93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E7EA140-58DF-8BDD-9C6E-70C07CBE563C}"/>
                  </a:ext>
                </a:extLst>
              </p:cNvPr>
              <p:cNvSpPr txBox="1"/>
              <p:nvPr/>
            </p:nvSpPr>
            <p:spPr>
              <a:xfrm>
                <a:off x="486145" y="3892617"/>
                <a:ext cx="8038467" cy="938719"/>
              </a:xfrm>
              <a:prstGeom prst="rect">
                <a:avLst/>
              </a:prstGeom>
              <a:noFill/>
            </p:spPr>
            <p:txBody>
              <a:bodyPr wrap="square" rtlCol="0">
                <a:spAutoFit/>
              </a:bodyPr>
              <a:lstStyle/>
              <a:p>
                <a:pPr>
                  <a:spcBef>
                    <a:spcPts val="1200"/>
                  </a:spcBef>
                  <a:spcAft>
                    <a:spcPts val="600"/>
                  </a:spcAft>
                </a:pPr>
                <a:r>
                  <a:rPr lang="en-US" sz="2000" b="1" dirty="0"/>
                  <a:t>Contract Pricing (CP)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oMath>
                </a14:m>
                <a:r>
                  <a:rPr lang="en-US" sz="2000" b="1" dirty="0"/>
                  <a:t>)</a:t>
                </a:r>
              </a:p>
              <a:p>
                <a:pPr>
                  <a:spcBef>
                    <a:spcPts val="1200"/>
                  </a:spcBef>
                  <a:spcAft>
                    <a:spcPts val="600"/>
                  </a:spcAft>
                </a:pPr>
                <a:endParaRPr lang="en-US" sz="2000" b="1" dirty="0"/>
              </a:p>
            </p:txBody>
          </p:sp>
        </mc:Choice>
        <mc:Fallback xmlns="">
          <p:sp>
            <p:nvSpPr>
              <p:cNvPr id="77" name="TextBox 76">
                <a:extLst>
                  <a:ext uri="{FF2B5EF4-FFF2-40B4-BE49-F238E27FC236}">
                    <a16:creationId xmlns:a16="http://schemas.microsoft.com/office/drawing/2014/main" id="{4E7EA140-58DF-8BDD-9C6E-70C07CBE563C}"/>
                  </a:ext>
                </a:extLst>
              </p:cNvPr>
              <p:cNvSpPr txBox="1">
                <a:spLocks noRot="1" noChangeAspect="1" noMove="1" noResize="1" noEditPoints="1" noAdjustHandles="1" noChangeArrowheads="1" noChangeShapeType="1" noTextEdit="1"/>
              </p:cNvSpPr>
              <p:nvPr/>
            </p:nvSpPr>
            <p:spPr>
              <a:xfrm>
                <a:off x="486145" y="3892617"/>
                <a:ext cx="8038467" cy="938719"/>
              </a:xfrm>
              <a:prstGeom prst="rect">
                <a:avLst/>
              </a:prstGeom>
              <a:blipFill>
                <a:blip r:embed="rId4"/>
                <a:stretch>
                  <a:fillRect l="-789" t="-400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F0A91E5-4D5B-5CA8-0300-2A57908649C9}"/>
              </a:ext>
            </a:extLst>
          </p:cNvPr>
          <p:cNvSpPr>
            <a:spLocks noGrp="1"/>
          </p:cNvSpPr>
          <p:nvPr>
            <p:ph type="ftr" sz="quarter" idx="11"/>
          </p:nvPr>
        </p:nvSpPr>
        <p:spPr/>
        <p:txBody>
          <a:bodyPr/>
          <a:lstStyle/>
          <a:p>
            <a:r>
              <a:rPr lang="en-US"/>
              <a:t>Informs 2022</a:t>
            </a:r>
          </a:p>
        </p:txBody>
      </p:sp>
      <p:pic>
        <p:nvPicPr>
          <p:cNvPr id="8" name="Picture 2" descr="Is-Bumble-Premium-Worth-it">
            <a:extLst>
              <a:ext uri="{FF2B5EF4-FFF2-40B4-BE49-F238E27FC236}">
                <a16:creationId xmlns:a16="http://schemas.microsoft.com/office/drawing/2014/main" id="{3BA719B6-FED3-0079-B3EF-1B4DD458BA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51002"/>
          <a:stretch/>
        </p:blipFill>
        <p:spPr bwMode="auto">
          <a:xfrm>
            <a:off x="7428309" y="3749685"/>
            <a:ext cx="1241367" cy="106807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E2DA17C-AF62-9AD0-F3B1-512491E1A2D5}"/>
              </a:ext>
            </a:extLst>
          </p:cNvPr>
          <p:cNvGrpSpPr/>
          <p:nvPr/>
        </p:nvGrpSpPr>
        <p:grpSpPr>
          <a:xfrm>
            <a:off x="7385408" y="1687175"/>
            <a:ext cx="1284490" cy="1068072"/>
            <a:chOff x="7443527" y="2119295"/>
            <a:chExt cx="1284490" cy="1068072"/>
          </a:xfrm>
        </p:grpSpPr>
        <p:grpSp>
          <p:nvGrpSpPr>
            <p:cNvPr id="6" name="Group 5">
              <a:extLst>
                <a:ext uri="{FF2B5EF4-FFF2-40B4-BE49-F238E27FC236}">
                  <a16:creationId xmlns:a16="http://schemas.microsoft.com/office/drawing/2014/main" id="{EFBB024C-4CE8-A295-6571-A844FABC93B5}"/>
                </a:ext>
              </a:extLst>
            </p:cNvPr>
            <p:cNvGrpSpPr/>
            <p:nvPr/>
          </p:nvGrpSpPr>
          <p:grpSpPr>
            <a:xfrm>
              <a:off x="7443527" y="2119295"/>
              <a:ext cx="1284490" cy="1068072"/>
              <a:chOff x="7443527" y="2119295"/>
              <a:chExt cx="1284490" cy="1068072"/>
            </a:xfrm>
          </p:grpSpPr>
          <p:grpSp>
            <p:nvGrpSpPr>
              <p:cNvPr id="5" name="Group 4">
                <a:extLst>
                  <a:ext uri="{FF2B5EF4-FFF2-40B4-BE49-F238E27FC236}">
                    <a16:creationId xmlns:a16="http://schemas.microsoft.com/office/drawing/2014/main" id="{D90B6A19-9022-0BA3-0CEF-4CDD06A254AB}"/>
                  </a:ext>
                </a:extLst>
              </p:cNvPr>
              <p:cNvGrpSpPr/>
              <p:nvPr/>
            </p:nvGrpSpPr>
            <p:grpSpPr>
              <a:xfrm>
                <a:off x="7443527" y="2119295"/>
                <a:ext cx="1241367" cy="1068072"/>
                <a:chOff x="6288405" y="1069960"/>
                <a:chExt cx="2396490" cy="2117407"/>
              </a:xfrm>
            </p:grpSpPr>
            <p:pic>
              <p:nvPicPr>
                <p:cNvPr id="10" name="Picture 2" descr="Is-Bumble-Premium-Worth-it">
                  <a:extLst>
                    <a:ext uri="{FF2B5EF4-FFF2-40B4-BE49-F238E27FC236}">
                      <a16:creationId xmlns:a16="http://schemas.microsoft.com/office/drawing/2014/main" id="{63870004-5081-0EB8-F8AF-60D9912D1E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9680" b="49362"/>
                <a:stretch/>
              </p:blipFill>
              <p:spPr bwMode="auto">
                <a:xfrm>
                  <a:off x="6288405" y="1069960"/>
                  <a:ext cx="2396490" cy="2117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EC38FAE-9C64-0F30-3161-EDC7F4518152}"/>
                    </a:ext>
                  </a:extLst>
                </p:cNvPr>
                <p:cNvSpPr/>
                <p:nvPr/>
              </p:nvSpPr>
              <p:spPr>
                <a:xfrm>
                  <a:off x="6934200" y="2253007"/>
                  <a:ext cx="1415785" cy="559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2" descr="Is-Bumble-Premium-Worth-it">
                <a:extLst>
                  <a:ext uri="{FF2B5EF4-FFF2-40B4-BE49-F238E27FC236}">
                    <a16:creationId xmlns:a16="http://schemas.microsoft.com/office/drawing/2014/main" id="{AB2FC858-BC99-4066-231E-15A97DE669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86586"/>
              <a:stretch/>
            </p:blipFill>
            <p:spPr bwMode="auto">
              <a:xfrm>
                <a:off x="7486650" y="2837679"/>
                <a:ext cx="1241367" cy="2924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DE12A483-5C6C-84A0-4EB3-784BF56CA337}"/>
                </a:ext>
              </a:extLst>
            </p:cNvPr>
            <p:cNvSpPr txBox="1"/>
            <p:nvPr/>
          </p:nvSpPr>
          <p:spPr>
            <a:xfrm>
              <a:off x="7873292" y="2653331"/>
              <a:ext cx="399468" cy="215444"/>
            </a:xfrm>
            <a:prstGeom prst="rect">
              <a:avLst/>
            </a:prstGeom>
            <a:noFill/>
          </p:spPr>
          <p:txBody>
            <a:bodyPr wrap="none" rtlCol="0">
              <a:spAutoFit/>
            </a:bodyPr>
            <a:lstStyle/>
            <a:p>
              <a:r>
                <a:rPr lang="en-US" sz="800" dirty="0">
                  <a:solidFill>
                    <a:schemeClr val="tx2"/>
                  </a:solidFill>
                </a:rPr>
                <a:t>Ads!</a:t>
              </a:r>
            </a:p>
          </p:txBody>
        </p:sp>
      </p:grpSp>
      <p:sp>
        <p:nvSpPr>
          <p:cNvPr id="17" name="TextBox 16">
            <a:extLst>
              <a:ext uri="{FF2B5EF4-FFF2-40B4-BE49-F238E27FC236}">
                <a16:creationId xmlns:a16="http://schemas.microsoft.com/office/drawing/2014/main" id="{2D24F630-6B6F-BA44-E765-A6AB6ECCCA2E}"/>
              </a:ext>
            </a:extLst>
          </p:cNvPr>
          <p:cNvSpPr txBox="1"/>
          <p:nvPr/>
        </p:nvSpPr>
        <p:spPr>
          <a:xfrm>
            <a:off x="520008" y="2230213"/>
            <a:ext cx="7559040" cy="1077218"/>
          </a:xfrm>
          <a:prstGeom prst="rect">
            <a:avLst/>
          </a:prstGeom>
          <a:noFill/>
        </p:spPr>
        <p:txBody>
          <a:bodyPr wrap="square">
            <a:spAutoFit/>
          </a:bodyPr>
          <a:lstStyle/>
          <a:p>
            <a:pPr>
              <a:spcAft>
                <a:spcPts val="600"/>
              </a:spcAft>
            </a:pPr>
            <a:r>
              <a:rPr lang="en-US" dirty="0">
                <a:solidFill>
                  <a:schemeClr val="tx2"/>
                </a:solidFill>
              </a:rPr>
              <a:t>Great initial policy</a:t>
            </a:r>
          </a:p>
          <a:p>
            <a:pPr marL="342900" indent="-342900">
              <a:spcAft>
                <a:spcPts val="600"/>
              </a:spcAft>
              <a:buBlip>
                <a:blip r:embed="rId6"/>
              </a:buBlip>
            </a:pPr>
            <a:r>
              <a:rPr lang="en-US" dirty="0">
                <a:solidFill>
                  <a:schemeClr val="tx2"/>
                </a:solidFill>
              </a:rPr>
              <a:t>Easy to implement, just run ads</a:t>
            </a:r>
            <a:endParaRPr lang="en-US" u="sng" dirty="0">
              <a:solidFill>
                <a:schemeClr val="tx2"/>
              </a:solidFill>
            </a:endParaRPr>
          </a:p>
          <a:p>
            <a:pPr marL="342900" indent="-342900">
              <a:spcAft>
                <a:spcPts val="600"/>
              </a:spcAft>
              <a:buBlip>
                <a:blip r:embed="rId6"/>
              </a:buBlip>
            </a:pPr>
            <a:r>
              <a:rPr lang="en-US" u="sng" dirty="0">
                <a:solidFill>
                  <a:schemeClr val="tx2"/>
                </a:solidFill>
              </a:rPr>
              <a:t>Pro</a:t>
            </a:r>
            <a:r>
              <a:rPr lang="en-US" dirty="0">
                <a:solidFill>
                  <a:schemeClr val="tx2"/>
                </a:solidFill>
              </a:rPr>
              <a:t>: Robust</a:t>
            </a:r>
          </a:p>
        </p:txBody>
      </p:sp>
      <p:sp>
        <p:nvSpPr>
          <p:cNvPr id="18" name="TextBox 17">
            <a:extLst>
              <a:ext uri="{FF2B5EF4-FFF2-40B4-BE49-F238E27FC236}">
                <a16:creationId xmlns:a16="http://schemas.microsoft.com/office/drawing/2014/main" id="{7EDEA680-9410-544C-FDB7-8191224DBFB4}"/>
              </a:ext>
            </a:extLst>
          </p:cNvPr>
          <p:cNvSpPr txBox="1"/>
          <p:nvPr/>
        </p:nvSpPr>
        <p:spPr>
          <a:xfrm>
            <a:off x="520008" y="4465086"/>
            <a:ext cx="7559040" cy="723275"/>
          </a:xfrm>
          <a:prstGeom prst="rect">
            <a:avLst/>
          </a:prstGeom>
          <a:noFill/>
        </p:spPr>
        <p:txBody>
          <a:bodyPr wrap="square">
            <a:spAutoFit/>
          </a:bodyPr>
          <a:lstStyle/>
          <a:p>
            <a:pPr marL="342900" indent="-342900">
              <a:spcAft>
                <a:spcPts val="600"/>
              </a:spcAft>
              <a:buBlip>
                <a:blip r:embed="rId6"/>
              </a:buBlip>
            </a:pPr>
            <a:r>
              <a:rPr lang="en-US" dirty="0">
                <a:solidFill>
                  <a:schemeClr val="tx2"/>
                </a:solidFill>
              </a:rPr>
              <a:t>Requires commitment from users to implement</a:t>
            </a:r>
          </a:p>
          <a:p>
            <a:pPr marL="342900" indent="-342900">
              <a:spcAft>
                <a:spcPts val="600"/>
              </a:spcAft>
              <a:buBlip>
                <a:blip r:embed="rId6"/>
              </a:buBlip>
            </a:pPr>
            <a:r>
              <a:rPr lang="en-US" u="sng" dirty="0">
                <a:solidFill>
                  <a:schemeClr val="tx2"/>
                </a:solidFill>
              </a:rPr>
              <a:t>Pro</a:t>
            </a:r>
            <a:r>
              <a:rPr lang="en-US" dirty="0">
                <a:solidFill>
                  <a:schemeClr val="tx2"/>
                </a:solidFill>
              </a:rPr>
              <a:t>: Optimal when costs are low!</a:t>
            </a:r>
          </a:p>
        </p:txBody>
      </p:sp>
    </p:spTree>
    <p:extLst>
      <p:ext uri="{BB962C8B-B14F-4D97-AF65-F5344CB8AC3E}">
        <p14:creationId xmlns:p14="http://schemas.microsoft.com/office/powerpoint/2010/main" val="113586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0FA9FA-9B39-48EF-FBB9-2AA305D0682F}"/>
              </a:ext>
            </a:extLst>
          </p:cNvPr>
          <p:cNvSpPr>
            <a:spLocks noGrp="1"/>
          </p:cNvSpPr>
          <p:nvPr>
            <p:ph type="title"/>
          </p:nvPr>
        </p:nvSpPr>
        <p:spPr>
          <a:xfrm>
            <a:off x="628650" y="365126"/>
            <a:ext cx="7886700" cy="1325563"/>
          </a:xfrm>
        </p:spPr>
        <p:txBody>
          <a:bodyPr>
            <a:normAutofit/>
          </a:bodyPr>
          <a:lstStyle/>
          <a:p>
            <a:r>
              <a:rPr lang="en-US" sz="3600" dirty="0"/>
              <a:t>Online Dating</a:t>
            </a:r>
          </a:p>
        </p:txBody>
      </p:sp>
      <p:sp>
        <p:nvSpPr>
          <p:cNvPr id="6" name="TextBox 5">
            <a:extLst>
              <a:ext uri="{FF2B5EF4-FFF2-40B4-BE49-F238E27FC236}">
                <a16:creationId xmlns:a16="http://schemas.microsoft.com/office/drawing/2014/main" id="{22D8CC97-D7D7-2F1A-A2D5-6D583E765F3A}"/>
              </a:ext>
            </a:extLst>
          </p:cNvPr>
          <p:cNvSpPr txBox="1"/>
          <p:nvPr/>
        </p:nvSpPr>
        <p:spPr>
          <a:xfrm>
            <a:off x="651510" y="1620812"/>
            <a:ext cx="8035290" cy="1646605"/>
          </a:xfrm>
          <a:prstGeom prst="rect">
            <a:avLst/>
          </a:prstGeom>
          <a:noFill/>
        </p:spPr>
        <p:txBody>
          <a:bodyPr wrap="square" rtlCol="0">
            <a:spAutoFit/>
          </a:bodyPr>
          <a:lstStyle/>
          <a:p>
            <a:pPr>
              <a:spcBef>
                <a:spcPts val="1200"/>
              </a:spcBef>
              <a:spcAft>
                <a:spcPts val="600"/>
              </a:spcAft>
            </a:pPr>
            <a:r>
              <a:rPr lang="en-US" altLang="zh-CN" sz="2000" b="1" dirty="0">
                <a:solidFill>
                  <a:schemeClr val="accent6">
                    <a:lumMod val="75000"/>
                  </a:schemeClr>
                </a:solidFill>
              </a:rPr>
              <a:t>Online dating platforms </a:t>
            </a:r>
            <a:r>
              <a:rPr lang="en-US" altLang="zh-CN" sz="2000" dirty="0">
                <a:solidFill>
                  <a:schemeClr val="tx2"/>
                </a:solidFill>
              </a:rPr>
              <a:t>revenues have swelled over the last five years, with an annual growth rate of 12.9%, rising to </a:t>
            </a:r>
            <a:r>
              <a:rPr lang="en-US" altLang="zh-CN" sz="2000" b="1" dirty="0">
                <a:solidFill>
                  <a:schemeClr val="accent1">
                    <a:lumMod val="50000"/>
                  </a:schemeClr>
                </a:solidFill>
              </a:rPr>
              <a:t>$5.3 billion </a:t>
            </a:r>
            <a:r>
              <a:rPr lang="en-US" altLang="zh-CN" sz="2000" dirty="0">
                <a:solidFill>
                  <a:schemeClr val="tx2"/>
                </a:solidFill>
              </a:rPr>
              <a:t>as mobile services expand. </a:t>
            </a:r>
          </a:p>
          <a:p>
            <a:endParaRPr lang="en-US" dirty="0">
              <a:solidFill>
                <a:schemeClr val="tx2"/>
              </a:solidFill>
            </a:endParaRPr>
          </a:p>
          <a:p>
            <a:pPr marL="342900" indent="-342900">
              <a:buBlip>
                <a:blip r:embed="rId4"/>
              </a:buBlip>
            </a:pPr>
            <a:endParaRPr lang="en-US" dirty="0">
              <a:solidFill>
                <a:schemeClr val="tx2"/>
              </a:solidFill>
            </a:endParaRPr>
          </a:p>
        </p:txBody>
      </p:sp>
      <p:pic>
        <p:nvPicPr>
          <p:cNvPr id="4" name="Picture 3">
            <a:extLst>
              <a:ext uri="{FF2B5EF4-FFF2-40B4-BE49-F238E27FC236}">
                <a16:creationId xmlns:a16="http://schemas.microsoft.com/office/drawing/2014/main" id="{DDBFEAFE-DAC6-8EA9-02A0-F93FA98D1DC7}"/>
              </a:ext>
            </a:extLst>
          </p:cNvPr>
          <p:cNvPicPr>
            <a:picLocks noChangeAspect="1"/>
          </p:cNvPicPr>
          <p:nvPr/>
        </p:nvPicPr>
        <p:blipFill>
          <a:blip r:embed="rId5"/>
          <a:stretch>
            <a:fillRect/>
          </a:stretch>
        </p:blipFill>
        <p:spPr>
          <a:xfrm>
            <a:off x="1291589" y="2660536"/>
            <a:ext cx="6172418" cy="3695815"/>
          </a:xfrm>
          <a:prstGeom prst="rect">
            <a:avLst/>
          </a:prstGeom>
        </p:spPr>
      </p:pic>
      <p:sp>
        <p:nvSpPr>
          <p:cNvPr id="3" name="Footer Placeholder 2">
            <a:extLst>
              <a:ext uri="{FF2B5EF4-FFF2-40B4-BE49-F238E27FC236}">
                <a16:creationId xmlns:a16="http://schemas.microsoft.com/office/drawing/2014/main" id="{D72208D0-DBD0-BFB9-7099-747A7A88DDF1}"/>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166282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Q3: Matching Proportion?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B5EDE6-336E-E142-B6A5-1C4BF13B4285}"/>
                  </a:ext>
                </a:extLst>
              </p:cNvPr>
              <p:cNvSpPr txBox="1"/>
              <p:nvPr/>
            </p:nvSpPr>
            <p:spPr>
              <a:xfrm>
                <a:off x="661274" y="1521834"/>
                <a:ext cx="8013906" cy="707886"/>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Definition: </a:t>
                </a:r>
                <a:r>
                  <a:rPr lang="en-US" sz="2000" dirty="0">
                    <a:solidFill>
                      <a:schemeClr val="tx2"/>
                    </a:solidFill>
                  </a:rPr>
                  <a:t>Let </a:t>
                </a:r>
                <a14:m>
                  <m:oMath xmlns:m="http://schemas.openxmlformats.org/officeDocument/2006/math">
                    <m:r>
                      <a:rPr lang="en-US" sz="2000" b="0" i="1" dirty="0" smtClean="0">
                        <a:solidFill>
                          <a:schemeClr val="tx2"/>
                        </a:solidFill>
                        <a:latin typeface="Cambria Math" panose="02040503050406030204" pitchFamily="18" charset="0"/>
                      </a:rPr>
                      <m:t>𝑀</m:t>
                    </m:r>
                    <m:r>
                      <a:rPr lang="en-US" sz="2000" b="0" i="1" dirty="0" smtClean="0">
                        <a:solidFill>
                          <a:schemeClr val="tx2"/>
                        </a:solidFill>
                        <a:latin typeface="Cambria Math" panose="02040503050406030204" pitchFamily="18" charset="0"/>
                      </a:rPr>
                      <m:t>(</m:t>
                    </m:r>
                    <m:r>
                      <a:rPr lang="en-US" sz="2000" b="0" i="1" dirty="0" err="1" smtClean="0">
                        <a:solidFill>
                          <a:schemeClr val="tx2"/>
                        </a:solidFill>
                        <a:latin typeface="Cambria Math" panose="02040503050406030204" pitchFamily="18" charset="0"/>
                      </a:rPr>
                      <m:t>𝐿</m:t>
                    </m:r>
                    <m:r>
                      <a:rPr lang="en-US" sz="2000" b="0" i="1" dirty="0" smtClean="0">
                        <a:solidFill>
                          <a:schemeClr val="tx2"/>
                        </a:solidFill>
                        <a:latin typeface="Cambria Math" panose="02040503050406030204" pitchFamily="18" charset="0"/>
                      </a:rPr>
                      <m:t>)</m:t>
                    </m:r>
                  </m:oMath>
                </a14:m>
                <a:r>
                  <a:rPr lang="en-US" sz="2000" dirty="0">
                    <a:solidFill>
                      <a:schemeClr val="tx2"/>
                    </a:solidFill>
                  </a:rPr>
                  <a:t> be the proportion of the market that ultimately gets matched under the profit-maximizing price.</a:t>
                </a:r>
                <a:endParaRPr lang="en-US" sz="2000" i="1" baseline="-25000" dirty="0">
                  <a:solidFill>
                    <a:schemeClr val="accent6">
                      <a:lumMod val="50000"/>
                    </a:schemeClr>
                  </a:solidFill>
                </a:endParaRPr>
              </a:p>
            </p:txBody>
          </p:sp>
        </mc:Choice>
        <mc:Fallback xmlns="">
          <p:sp>
            <p:nvSpPr>
              <p:cNvPr id="14" name="TextBox 13">
                <a:extLst>
                  <a:ext uri="{FF2B5EF4-FFF2-40B4-BE49-F238E27FC236}">
                    <a16:creationId xmlns:a16="http://schemas.microsoft.com/office/drawing/2014/main" id="{67B5EDE6-336E-E142-B6A5-1C4BF13B4285}"/>
                  </a:ext>
                </a:extLst>
              </p:cNvPr>
              <p:cNvSpPr txBox="1">
                <a:spLocks noRot="1" noChangeAspect="1" noMove="1" noResize="1" noEditPoints="1" noAdjustHandles="1" noChangeArrowheads="1" noChangeShapeType="1" noTextEdit="1"/>
              </p:cNvSpPr>
              <p:nvPr/>
            </p:nvSpPr>
            <p:spPr>
              <a:xfrm>
                <a:off x="661274" y="1521834"/>
                <a:ext cx="8013906" cy="707886"/>
              </a:xfrm>
              <a:prstGeom prst="rect">
                <a:avLst/>
              </a:prstGeom>
              <a:blipFill>
                <a:blip r:embed="rId4"/>
                <a:stretch>
                  <a:fillRect l="-632" t="-5357" b="-14286"/>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CE606582-F99D-CA01-FF95-CF01F8349C8A}"/>
              </a:ext>
            </a:extLst>
          </p:cNvPr>
          <p:cNvSpPr txBox="1"/>
          <p:nvPr/>
        </p:nvSpPr>
        <p:spPr>
          <a:xfrm>
            <a:off x="643398" y="4709170"/>
            <a:ext cx="8013906" cy="1585049"/>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5"/>
              </a:buBlip>
            </a:pPr>
            <a:r>
              <a:rPr lang="en-US" dirty="0">
                <a:solidFill>
                  <a:schemeClr val="tx2"/>
                </a:solidFill>
              </a:rPr>
              <a:t>When marginal cost is low, longer payment period also benefits users.</a:t>
            </a:r>
          </a:p>
          <a:p>
            <a:pPr marL="342900" indent="-342900">
              <a:buBlip>
                <a:blip r:embed="rId5"/>
              </a:buBlip>
            </a:pPr>
            <a:r>
              <a:rPr lang="en-US" dirty="0">
                <a:solidFill>
                  <a:schemeClr val="tx2"/>
                </a:solidFill>
              </a:rPr>
              <a:t>Low cost means more profit AND more welfare (match proportion) from longer payment periods</a:t>
            </a:r>
          </a:p>
          <a:p>
            <a:pPr marL="342900" indent="-342900">
              <a:buBlip>
                <a:blip r:embed="rId5"/>
              </a:buBlip>
            </a:pPr>
            <a:endParaRPr lang="en-US" dirty="0">
              <a:solidFill>
                <a:schemeClr val="tx2"/>
              </a:solidFill>
            </a:endParaRPr>
          </a:p>
        </p:txBody>
      </p:sp>
      <p:sp>
        <p:nvSpPr>
          <p:cNvPr id="7" name="Rectangle 6">
            <a:extLst>
              <a:ext uri="{FF2B5EF4-FFF2-40B4-BE49-F238E27FC236}">
                <a16:creationId xmlns:a16="http://schemas.microsoft.com/office/drawing/2014/main" id="{492D823D-2ABB-B6E9-0A4C-BE9A853606CB}"/>
              </a:ext>
            </a:extLst>
          </p:cNvPr>
          <p:cNvSpPr/>
          <p:nvPr/>
        </p:nvSpPr>
        <p:spPr>
          <a:xfrm>
            <a:off x="628650" y="2274570"/>
            <a:ext cx="8013906" cy="2074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Content Placeholder 10">
                <a:extLst>
                  <a:ext uri="{FF2B5EF4-FFF2-40B4-BE49-F238E27FC236}">
                    <a16:creationId xmlns:a16="http://schemas.microsoft.com/office/drawing/2014/main" id="{D9EE09F1-6423-F336-945E-2015AA977C4E}"/>
                  </a:ext>
                </a:extLst>
              </p:cNvPr>
              <p:cNvSpPr>
                <a:spLocks noGrp="1"/>
              </p:cNvSpPr>
              <p:nvPr>
                <p:ph idx="1"/>
              </p:nvPr>
            </p:nvSpPr>
            <p:spPr>
              <a:xfrm>
                <a:off x="819373" y="2423576"/>
                <a:ext cx="7632459" cy="1925704"/>
              </a:xfrm>
            </p:spPr>
            <p:txBody>
              <a:bodyPr>
                <a:normAutofit/>
              </a:bodyPr>
              <a:lstStyle/>
              <a:p>
                <a:pPr marL="0" indent="0">
                  <a:lnSpc>
                    <a:spcPct val="110000"/>
                  </a:lnSpc>
                  <a:buNone/>
                </a:pPr>
                <a:r>
                  <a:rPr lang="en-US" sz="2000" b="1" u="sng" dirty="0">
                    <a:solidFill>
                      <a:schemeClr val="tx1"/>
                    </a:solidFill>
                  </a:rPr>
                  <a:t>Theorem 3 </a:t>
                </a:r>
                <a:r>
                  <a:rPr lang="en-US" sz="2000" u="sng" dirty="0">
                    <a:solidFill>
                      <a:schemeClr val="tx1"/>
                    </a:solidFill>
                  </a:rPr>
                  <a:t>[Match Proportion Dominance]. </a:t>
                </a:r>
              </a:p>
              <a:p>
                <a:pPr marL="0" indent="0">
                  <a:lnSpc>
                    <a:spcPct val="110000"/>
                  </a:lnSpc>
                  <a:spcAft>
                    <a:spcPts val="600"/>
                  </a:spcAft>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𝑐</m:t>
                    </m:r>
                    <m:r>
                      <a:rPr lang="en-US" sz="2000" i="1" dirty="0">
                        <a:latin typeface="Cambria Math" panose="02040503050406030204" pitchFamily="18" charset="0"/>
                      </a:rPr>
                      <m:t>, </m:t>
                    </m:r>
                    <m:r>
                      <a:rPr lang="en-US" sz="2000" i="1" dirty="0">
                        <a:latin typeface="Cambria Math" panose="02040503050406030204" pitchFamily="18" charset="0"/>
                      </a:rPr>
                      <m:t>𝑞</m:t>
                    </m:r>
                  </m:oMath>
                </a14:m>
                <a:r>
                  <a:rPr lang="en-US" sz="2000" dirty="0"/>
                  <a:t>,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 </m:t>
                    </m:r>
                  </m:oMath>
                </a14:m>
                <a:r>
                  <a:rPr lang="en-US" sz="2000" dirty="0"/>
                  <a:t>, and when </a:t>
                </a:r>
                <a14:m>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rPr>
                              <m:t>𝛿</m:t>
                            </m:r>
                          </m:e>
                        </m:d>
                      </m:e>
                    </m:fun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 </m:t>
                    </m:r>
                  </m:oMath>
                </a14:m>
                <a:r>
                  <a:rPr lang="en-US" sz="2000" dirty="0"/>
                  <a:t>, </a:t>
                </a:r>
                <a14:m>
                  <m:oMath xmlns:m="http://schemas.openxmlformats.org/officeDocument/2006/math">
                    <m:r>
                      <a:rPr lang="en-US" sz="2000" i="1" dirty="0">
                        <a:latin typeface="Cambria Math" panose="02040503050406030204" pitchFamily="18" charset="0"/>
                      </a:rPr>
                      <m:t>𝑐</m:t>
                    </m:r>
                    <m:r>
                      <a:rPr lang="en-US" sz="2000" i="1" dirty="0">
                        <a:latin typeface="Cambria Math" panose="02040503050406030204" pitchFamily="18" charset="0"/>
                      </a:rPr>
                      <m:t> </m:t>
                    </m:r>
                  </m:oMath>
                </a14:m>
                <a:r>
                  <a:rPr lang="en-US" sz="2000" dirty="0"/>
                  <a:t>is sufficiently small:</a:t>
                </a:r>
              </a:p>
              <a:p>
                <a:pPr marL="0" indent="0">
                  <a:lnSpc>
                    <a:spcPct val="110000"/>
                  </a:lnSpc>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baseline="-25000" smtClean="0">
                          <a:latin typeface="Cambria Math" panose="02040503050406030204" pitchFamily="18" charset="0"/>
                        </a:rPr>
                        <m:t>𝐶𝑃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𝐹𝑃</m:t>
                          </m:r>
                        </m:sub>
                      </m:sSub>
                    </m:oMath>
                  </m:oMathPara>
                </a14:m>
                <a:endParaRPr lang="en-US" sz="2000" dirty="0"/>
              </a:p>
            </p:txBody>
          </p:sp>
        </mc:Choice>
        <mc:Fallback xmlns="">
          <p:sp>
            <p:nvSpPr>
              <p:cNvPr id="10" name="Content Placeholder 10">
                <a:extLst>
                  <a:ext uri="{FF2B5EF4-FFF2-40B4-BE49-F238E27FC236}">
                    <a16:creationId xmlns:a16="http://schemas.microsoft.com/office/drawing/2014/main" id="{D9EE09F1-6423-F336-945E-2015AA977C4E}"/>
                  </a:ext>
                </a:extLst>
              </p:cNvPr>
              <p:cNvSpPr>
                <a:spLocks noGrp="1" noRot="1" noChangeAspect="1" noMove="1" noResize="1" noEditPoints="1" noAdjustHandles="1" noChangeArrowheads="1" noChangeShapeType="1" noTextEdit="1"/>
              </p:cNvSpPr>
              <p:nvPr>
                <p:ph idx="1"/>
              </p:nvPr>
            </p:nvSpPr>
            <p:spPr>
              <a:xfrm>
                <a:off x="819373" y="2423576"/>
                <a:ext cx="7632459" cy="1925704"/>
              </a:xfrm>
              <a:blipFill>
                <a:blip r:embed="rId6"/>
                <a:stretch>
                  <a:fillRect l="-799" t="-12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E04F2ED-5039-75B5-EB35-8E381B2E399A}"/>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299995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73E493-9493-C378-08E0-B1A0F29FFDB5}"/>
              </a:ext>
            </a:extLst>
          </p:cNvPr>
          <p:cNvSpPr>
            <a:spLocks noGrp="1"/>
          </p:cNvSpPr>
          <p:nvPr>
            <p:ph type="title"/>
          </p:nvPr>
        </p:nvSpPr>
        <p:spPr>
          <a:xfrm>
            <a:off x="628650" y="365126"/>
            <a:ext cx="7886700" cy="1325563"/>
          </a:xfrm>
        </p:spPr>
        <p:txBody>
          <a:bodyPr>
            <a:normAutofit/>
          </a:bodyPr>
          <a:lstStyle/>
          <a:p>
            <a:r>
              <a:rPr lang="en-US" sz="3600" dirty="0"/>
              <a:t>Q3: Matching Proportion?</a:t>
            </a:r>
          </a:p>
        </p:txBody>
      </p:sp>
      <p:sp>
        <p:nvSpPr>
          <p:cNvPr id="8" name="Content Placeholder 10">
            <a:extLst>
              <a:ext uri="{FF2B5EF4-FFF2-40B4-BE49-F238E27FC236}">
                <a16:creationId xmlns:a16="http://schemas.microsoft.com/office/drawing/2014/main" id="{85C15F19-D2BB-1B62-B2BD-2C44174E8598}"/>
              </a:ext>
            </a:extLst>
          </p:cNvPr>
          <p:cNvSpPr>
            <a:spLocks noGrp="1"/>
          </p:cNvSpPr>
          <p:nvPr>
            <p:ph idx="1"/>
          </p:nvPr>
        </p:nvSpPr>
        <p:spPr>
          <a:xfrm>
            <a:off x="695408" y="1686176"/>
            <a:ext cx="7632459" cy="2527459"/>
          </a:xfrm>
        </p:spPr>
        <p:txBody>
          <a:bodyPr>
            <a:normAutofit/>
          </a:bodyPr>
          <a:lstStyle/>
          <a:p>
            <a:pPr marL="0" indent="0">
              <a:lnSpc>
                <a:spcPct val="110000"/>
              </a:lnSpc>
              <a:buNone/>
            </a:pPr>
            <a:r>
              <a:rPr lang="en-US" sz="2000" b="1" u="sng" dirty="0">
                <a:solidFill>
                  <a:schemeClr val="tx1"/>
                </a:solidFill>
              </a:rPr>
              <a:t>Example of Theorem 3 </a:t>
            </a:r>
            <a:r>
              <a:rPr lang="en-US" sz="2000" u="sng" dirty="0">
                <a:solidFill>
                  <a:schemeClr val="tx1"/>
                </a:solidFill>
              </a:rPr>
              <a:t>[Match Proportion Dominance]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05458B-2FA7-BE81-98B3-51BB83D05189}"/>
                  </a:ext>
                </a:extLst>
              </p:cNvPr>
              <p:cNvSpPr txBox="1"/>
              <p:nvPr/>
            </p:nvSpPr>
            <p:spPr>
              <a:xfrm>
                <a:off x="1805940" y="5886450"/>
                <a:ext cx="5417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 </m:t>
                      </m:r>
                      <m:r>
                        <a:rPr lang="en-US" b="0" i="1" smtClean="0">
                          <a:latin typeface="Cambria Math" panose="02040503050406030204" pitchFamily="18" charset="0"/>
                        </a:rPr>
                        <m:t>𝑞</m:t>
                      </m:r>
                      <m:r>
                        <a:rPr lang="en-US" b="0" i="1" smtClean="0">
                          <a:latin typeface="Cambria Math" panose="02040503050406030204" pitchFamily="18" charset="0"/>
                        </a:rPr>
                        <m:t>=0.2, </m:t>
                      </m:r>
                      <m:r>
                        <a:rPr lang="en-US" b="0" i="1" smtClean="0">
                          <a:latin typeface="Cambria Math" panose="02040503050406030204" pitchFamily="18" charset="0"/>
                        </a:rPr>
                        <m:t>𝐿</m:t>
                      </m:r>
                      <m:r>
                        <a:rPr lang="en-US" b="0" i="1" smtClean="0">
                          <a:latin typeface="Cambria Math" panose="02040503050406030204" pitchFamily="18" charset="0"/>
                        </a:rPr>
                        <m:t>=7,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(1)</m:t>
                      </m:r>
                    </m:oMath>
                  </m:oMathPara>
                </a14:m>
                <a:endParaRPr lang="en-US" dirty="0"/>
              </a:p>
            </p:txBody>
          </p:sp>
        </mc:Choice>
        <mc:Fallback xmlns="">
          <p:sp>
            <p:nvSpPr>
              <p:cNvPr id="17" name="TextBox 16">
                <a:extLst>
                  <a:ext uri="{FF2B5EF4-FFF2-40B4-BE49-F238E27FC236}">
                    <a16:creationId xmlns:a16="http://schemas.microsoft.com/office/drawing/2014/main" id="{AA05458B-2FA7-BE81-98B3-51BB83D05189}"/>
                  </a:ext>
                </a:extLst>
              </p:cNvPr>
              <p:cNvSpPr txBox="1">
                <a:spLocks noRot="1" noChangeAspect="1" noMove="1" noResize="1" noEditPoints="1" noAdjustHandles="1" noChangeArrowheads="1" noChangeShapeType="1" noTextEdit="1"/>
              </p:cNvSpPr>
              <p:nvPr/>
            </p:nvSpPr>
            <p:spPr>
              <a:xfrm>
                <a:off x="1805940" y="5886450"/>
                <a:ext cx="5417820" cy="369332"/>
              </a:xfrm>
              <a:prstGeom prst="rect">
                <a:avLst/>
              </a:prstGeom>
              <a:blipFill>
                <a:blip r:embed="rId3"/>
                <a:stretch>
                  <a:fillRect b="-1333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E083E84-A16D-6C0F-3DD5-FD91520D25D0}"/>
              </a:ext>
            </a:extLst>
          </p:cNvPr>
          <p:cNvSpPr>
            <a:spLocks noGrp="1"/>
          </p:cNvSpPr>
          <p:nvPr>
            <p:ph type="ftr" sz="quarter" idx="11"/>
          </p:nvPr>
        </p:nvSpPr>
        <p:spPr/>
        <p:txBody>
          <a:bodyPr/>
          <a:lstStyle/>
          <a:p>
            <a:r>
              <a:rPr lang="en-US"/>
              <a:t>Informs 2022</a:t>
            </a:r>
          </a:p>
        </p:txBody>
      </p:sp>
      <p:pic>
        <p:nvPicPr>
          <p:cNvPr id="6" name="Picture 5" descr="Chart, histogram&#10;&#10;Description automatically generated">
            <a:extLst>
              <a:ext uri="{FF2B5EF4-FFF2-40B4-BE49-F238E27FC236}">
                <a16:creationId xmlns:a16="http://schemas.microsoft.com/office/drawing/2014/main" id="{710BC2B8-B21D-2AC3-4F89-E1067AACD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2761" y="2108849"/>
            <a:ext cx="4905174" cy="3425836"/>
          </a:xfrm>
          <a:prstGeom prst="rect">
            <a:avLst/>
          </a:prstGeom>
        </p:spPr>
      </p:pic>
    </p:spTree>
    <p:extLst>
      <p:ext uri="{BB962C8B-B14F-4D97-AF65-F5344CB8AC3E}">
        <p14:creationId xmlns:p14="http://schemas.microsoft.com/office/powerpoint/2010/main" val="244030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47A08D5-FC7B-F5B1-E6B9-C48EF95FBB38}"/>
              </a:ext>
            </a:extLst>
          </p:cNvPr>
          <p:cNvGrpSpPr/>
          <p:nvPr/>
        </p:nvGrpSpPr>
        <p:grpSpPr>
          <a:xfrm>
            <a:off x="7252932" y="2291635"/>
            <a:ext cx="1008423" cy="839285"/>
            <a:chOff x="9500422" y="1669746"/>
            <a:chExt cx="1008423" cy="839285"/>
          </a:xfrm>
        </p:grpSpPr>
        <p:sp>
          <p:nvSpPr>
            <p:cNvPr id="12" name="TextBox 11">
              <a:extLst>
                <a:ext uri="{FF2B5EF4-FFF2-40B4-BE49-F238E27FC236}">
                  <a16:creationId xmlns:a16="http://schemas.microsoft.com/office/drawing/2014/main" id="{F7407947-3295-95E5-8F41-97392B6469C0}"/>
                </a:ext>
              </a:extLst>
            </p:cNvPr>
            <p:cNvSpPr txBox="1"/>
            <p:nvPr/>
          </p:nvSpPr>
          <p:spPr>
            <a:xfrm>
              <a:off x="9500422" y="2108921"/>
              <a:ext cx="98937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(CP)</a:t>
              </a:r>
            </a:p>
          </p:txBody>
        </p:sp>
        <p:sp>
          <p:nvSpPr>
            <p:cNvPr id="13" name="TextBox 12">
              <a:extLst>
                <a:ext uri="{FF2B5EF4-FFF2-40B4-BE49-F238E27FC236}">
                  <a16:creationId xmlns:a16="http://schemas.microsoft.com/office/drawing/2014/main" id="{AC66A934-B329-347E-3AA3-2E711A2971E5}"/>
                </a:ext>
              </a:extLst>
            </p:cNvPr>
            <p:cNvSpPr txBox="1"/>
            <p:nvPr/>
          </p:nvSpPr>
          <p:spPr>
            <a:xfrm>
              <a:off x="9549928" y="1669746"/>
              <a:ext cx="9589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(FP)</a:t>
              </a:r>
            </a:p>
          </p:txBody>
        </p:sp>
        <p:cxnSp>
          <p:nvCxnSpPr>
            <p:cNvPr id="14" name="Straight Connector 13">
              <a:extLst>
                <a:ext uri="{FF2B5EF4-FFF2-40B4-BE49-F238E27FC236}">
                  <a16:creationId xmlns:a16="http://schemas.microsoft.com/office/drawing/2014/main" id="{E3F154FD-36BE-230F-8CCB-59E13C173721}"/>
                </a:ext>
              </a:extLst>
            </p:cNvPr>
            <p:cNvCxnSpPr>
              <a:cxnSpLocks/>
              <a:stCxn id="12" idx="1"/>
            </p:cNvCxnSpPr>
            <p:nvPr/>
          </p:nvCxnSpPr>
          <p:spPr>
            <a:xfrm>
              <a:off x="9500422" y="2308976"/>
              <a:ext cx="34195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AB63D6F0-6F96-FB14-A5BC-7016373F2649}"/>
              </a:ext>
            </a:extLst>
          </p:cNvPr>
          <p:cNvSpPr txBox="1"/>
          <p:nvPr/>
        </p:nvSpPr>
        <p:spPr>
          <a:xfrm>
            <a:off x="4057351" y="5413496"/>
            <a:ext cx="10021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Cost (c)</a:t>
            </a:r>
          </a:p>
        </p:txBody>
      </p:sp>
      <p:sp>
        <p:nvSpPr>
          <p:cNvPr id="16" name="TextBox 15">
            <a:extLst>
              <a:ext uri="{FF2B5EF4-FFF2-40B4-BE49-F238E27FC236}">
                <a16:creationId xmlns:a16="http://schemas.microsoft.com/office/drawing/2014/main" id="{B44D7809-7A16-430B-DD02-A2E05A7A241F}"/>
              </a:ext>
            </a:extLst>
          </p:cNvPr>
          <p:cNvSpPr txBox="1"/>
          <p:nvPr/>
        </p:nvSpPr>
        <p:spPr>
          <a:xfrm rot="16200000">
            <a:off x="162996" y="3783876"/>
            <a:ext cx="245932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Match Proportion (M)</a:t>
            </a:r>
          </a:p>
        </p:txBody>
      </p:sp>
      <p:sp>
        <p:nvSpPr>
          <p:cNvPr id="5" name="Title 1">
            <a:extLst>
              <a:ext uri="{FF2B5EF4-FFF2-40B4-BE49-F238E27FC236}">
                <a16:creationId xmlns:a16="http://schemas.microsoft.com/office/drawing/2014/main" id="{EF73E493-9493-C378-08E0-B1A0F29FFDB5}"/>
              </a:ext>
            </a:extLst>
          </p:cNvPr>
          <p:cNvSpPr>
            <a:spLocks noGrp="1"/>
          </p:cNvSpPr>
          <p:nvPr>
            <p:ph type="title"/>
          </p:nvPr>
        </p:nvSpPr>
        <p:spPr>
          <a:xfrm>
            <a:off x="628650" y="365126"/>
            <a:ext cx="7886700" cy="1325563"/>
          </a:xfrm>
        </p:spPr>
        <p:txBody>
          <a:bodyPr>
            <a:normAutofit/>
          </a:bodyPr>
          <a:lstStyle/>
          <a:p>
            <a:r>
              <a:rPr lang="en-US" sz="3600" dirty="0" err="1"/>
              <a:t>Thm</a:t>
            </a:r>
            <a:r>
              <a:rPr lang="en-US" sz="3600" dirty="0"/>
              <a:t>. 2 + </a:t>
            </a:r>
            <a:r>
              <a:rPr lang="en-US" sz="3600" dirty="0" err="1"/>
              <a:t>Thm</a:t>
            </a:r>
            <a:r>
              <a:rPr lang="en-US" sz="3600" dirty="0"/>
              <a:t>. 3</a:t>
            </a:r>
          </a:p>
        </p:txBody>
      </p:sp>
      <p:sp>
        <p:nvSpPr>
          <p:cNvPr id="8" name="Content Placeholder 10">
            <a:extLst>
              <a:ext uri="{FF2B5EF4-FFF2-40B4-BE49-F238E27FC236}">
                <a16:creationId xmlns:a16="http://schemas.microsoft.com/office/drawing/2014/main" id="{85C15F19-D2BB-1B62-B2BD-2C44174E8598}"/>
              </a:ext>
            </a:extLst>
          </p:cNvPr>
          <p:cNvSpPr>
            <a:spLocks noGrp="1"/>
          </p:cNvSpPr>
          <p:nvPr>
            <p:ph idx="1"/>
          </p:nvPr>
        </p:nvSpPr>
        <p:spPr>
          <a:xfrm>
            <a:off x="695408" y="1686176"/>
            <a:ext cx="7632459" cy="2527459"/>
          </a:xfrm>
        </p:spPr>
        <p:txBody>
          <a:bodyPr>
            <a:normAutofit/>
          </a:bodyPr>
          <a:lstStyle/>
          <a:p>
            <a:pPr marL="0" indent="0">
              <a:lnSpc>
                <a:spcPct val="110000"/>
              </a:lnSpc>
              <a:buNone/>
            </a:pPr>
            <a:r>
              <a:rPr lang="en-US" sz="2000" b="1" u="sng" dirty="0">
                <a:solidFill>
                  <a:schemeClr val="tx1"/>
                </a:solidFill>
              </a:rPr>
              <a:t>Revenue and Match Proportion Dominance</a:t>
            </a:r>
            <a:endParaRPr lang="en-US" sz="2000" u="sng"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05458B-2FA7-BE81-98B3-51BB83D05189}"/>
                  </a:ext>
                </a:extLst>
              </p:cNvPr>
              <p:cNvSpPr txBox="1"/>
              <p:nvPr/>
            </p:nvSpPr>
            <p:spPr>
              <a:xfrm>
                <a:off x="1805940" y="5886450"/>
                <a:ext cx="54178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 </m:t>
                      </m:r>
                      <m:r>
                        <a:rPr lang="en-US" b="0" i="1" smtClean="0">
                          <a:latin typeface="Cambria Math" panose="02040503050406030204" pitchFamily="18" charset="0"/>
                        </a:rPr>
                        <m:t>𝑞</m:t>
                      </m:r>
                      <m:r>
                        <a:rPr lang="en-US" b="0" i="1" smtClean="0">
                          <a:latin typeface="Cambria Math" panose="02040503050406030204" pitchFamily="18" charset="0"/>
                        </a:rPr>
                        <m:t>=0.2, </m:t>
                      </m:r>
                      <m:r>
                        <a:rPr lang="en-US" b="0" i="1" smtClean="0">
                          <a:latin typeface="Cambria Math" panose="02040503050406030204" pitchFamily="18" charset="0"/>
                        </a:rPr>
                        <m:t>𝐿</m:t>
                      </m:r>
                      <m:r>
                        <a:rPr lang="en-US" b="0" i="1" smtClean="0">
                          <a:latin typeface="Cambria Math" panose="02040503050406030204" pitchFamily="18" charset="0"/>
                        </a:rPr>
                        <m:t>=7,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(1)</m:t>
                      </m:r>
                    </m:oMath>
                  </m:oMathPara>
                </a14:m>
                <a:endParaRPr lang="en-US" dirty="0"/>
              </a:p>
            </p:txBody>
          </p:sp>
        </mc:Choice>
        <mc:Fallback xmlns="">
          <p:sp>
            <p:nvSpPr>
              <p:cNvPr id="17" name="TextBox 16">
                <a:extLst>
                  <a:ext uri="{FF2B5EF4-FFF2-40B4-BE49-F238E27FC236}">
                    <a16:creationId xmlns:a16="http://schemas.microsoft.com/office/drawing/2014/main" id="{AA05458B-2FA7-BE81-98B3-51BB83D05189}"/>
                  </a:ext>
                </a:extLst>
              </p:cNvPr>
              <p:cNvSpPr txBox="1">
                <a:spLocks noRot="1" noChangeAspect="1" noMove="1" noResize="1" noEditPoints="1" noAdjustHandles="1" noChangeArrowheads="1" noChangeShapeType="1" noTextEdit="1"/>
              </p:cNvSpPr>
              <p:nvPr/>
            </p:nvSpPr>
            <p:spPr>
              <a:xfrm>
                <a:off x="1805940" y="5886450"/>
                <a:ext cx="5417820" cy="369332"/>
              </a:xfrm>
              <a:prstGeom prst="rect">
                <a:avLst/>
              </a:prstGeom>
              <a:blipFill>
                <a:blip r:embed="rId3"/>
                <a:stretch>
                  <a:fillRect b="-1333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E083E84-A16D-6C0F-3DD5-FD91520D25D0}"/>
              </a:ext>
            </a:extLst>
          </p:cNvPr>
          <p:cNvSpPr>
            <a:spLocks noGrp="1"/>
          </p:cNvSpPr>
          <p:nvPr>
            <p:ph type="ftr" sz="quarter" idx="11"/>
          </p:nvPr>
        </p:nvSpPr>
        <p:spPr/>
        <p:txBody>
          <a:bodyPr/>
          <a:lstStyle/>
          <a:p>
            <a:r>
              <a:rPr lang="en-US"/>
              <a:t>Informs 2022</a:t>
            </a:r>
          </a:p>
        </p:txBody>
      </p:sp>
      <p:sp>
        <p:nvSpPr>
          <p:cNvPr id="19" name="TextBox 18">
            <a:extLst>
              <a:ext uri="{FF2B5EF4-FFF2-40B4-BE49-F238E27FC236}">
                <a16:creationId xmlns:a16="http://schemas.microsoft.com/office/drawing/2014/main" id="{4C32D5C0-4C3C-55B9-9625-FF724BD9C9B6}"/>
              </a:ext>
            </a:extLst>
          </p:cNvPr>
          <p:cNvSpPr txBox="1"/>
          <p:nvPr/>
        </p:nvSpPr>
        <p:spPr>
          <a:xfrm rot="16200000">
            <a:off x="3858135" y="3709198"/>
            <a:ext cx="154821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Revenue (R)</a:t>
            </a:r>
          </a:p>
        </p:txBody>
      </p:sp>
      <p:pic>
        <p:nvPicPr>
          <p:cNvPr id="7" name="Picture 6">
            <a:extLst>
              <a:ext uri="{FF2B5EF4-FFF2-40B4-BE49-F238E27FC236}">
                <a16:creationId xmlns:a16="http://schemas.microsoft.com/office/drawing/2014/main" id="{E6B6F390-A15B-1473-E04C-1EDC30DCA922}"/>
              </a:ext>
            </a:extLst>
          </p:cNvPr>
          <p:cNvPicPr>
            <a:picLocks noChangeAspect="1"/>
          </p:cNvPicPr>
          <p:nvPr/>
        </p:nvPicPr>
        <p:blipFill>
          <a:blip r:embed="rId4"/>
          <a:stretch>
            <a:fillRect/>
          </a:stretch>
        </p:blipFill>
        <p:spPr>
          <a:xfrm>
            <a:off x="5059548" y="2420821"/>
            <a:ext cx="2049901" cy="3113863"/>
          </a:xfrm>
          <a:prstGeom prst="rect">
            <a:avLst/>
          </a:prstGeom>
        </p:spPr>
      </p:pic>
      <p:pic>
        <p:nvPicPr>
          <p:cNvPr id="10" name="Picture 9">
            <a:extLst>
              <a:ext uri="{FF2B5EF4-FFF2-40B4-BE49-F238E27FC236}">
                <a16:creationId xmlns:a16="http://schemas.microsoft.com/office/drawing/2014/main" id="{CF50C517-FF3A-DAEC-46F2-CC95B499B766}"/>
              </a:ext>
            </a:extLst>
          </p:cNvPr>
          <p:cNvPicPr>
            <a:picLocks noChangeAspect="1"/>
          </p:cNvPicPr>
          <p:nvPr/>
        </p:nvPicPr>
        <p:blipFill>
          <a:blip r:embed="rId5"/>
          <a:stretch>
            <a:fillRect/>
          </a:stretch>
        </p:blipFill>
        <p:spPr>
          <a:xfrm>
            <a:off x="1857264" y="2427169"/>
            <a:ext cx="1900926" cy="3059854"/>
          </a:xfrm>
          <a:prstGeom prst="rect">
            <a:avLst/>
          </a:prstGeom>
        </p:spPr>
      </p:pic>
    </p:spTree>
    <p:extLst>
      <p:ext uri="{BB962C8B-B14F-4D97-AF65-F5344CB8AC3E}">
        <p14:creationId xmlns:p14="http://schemas.microsoft.com/office/powerpoint/2010/main" val="3423595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C4A8D0-2D53-A7D0-196A-11FD5D2284BD}"/>
              </a:ext>
            </a:extLst>
          </p:cNvPr>
          <p:cNvSpPr/>
          <p:nvPr/>
        </p:nvSpPr>
        <p:spPr>
          <a:xfrm>
            <a:off x="628650" y="2448193"/>
            <a:ext cx="8013906" cy="2192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Q4: Heterogenous Matching Rates?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FE5089-A39C-2E4F-A8BF-8AA6119F222F}"/>
                  </a:ext>
                </a:extLst>
              </p:cNvPr>
              <p:cNvSpPr txBox="1"/>
              <p:nvPr/>
            </p:nvSpPr>
            <p:spPr>
              <a:xfrm>
                <a:off x="628650" y="1620911"/>
                <a:ext cx="8013906" cy="707886"/>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Generalization: </a:t>
                </a:r>
                <a:r>
                  <a:rPr lang="en-US" sz="2000" dirty="0">
                    <a:solidFill>
                      <a:schemeClr val="tx2"/>
                    </a:solidFill>
                  </a:rPr>
                  <a:t>Assume there are </a:t>
                </a:r>
                <a14:m>
                  <m:oMath xmlns:m="http://schemas.openxmlformats.org/officeDocument/2006/math">
                    <m:r>
                      <a:rPr lang="en-US" sz="2000" b="0" i="1" dirty="0" smtClean="0">
                        <a:solidFill>
                          <a:schemeClr val="tx2"/>
                        </a:solidFill>
                        <a:latin typeface="Cambria Math" panose="02040503050406030204" pitchFamily="18" charset="0"/>
                      </a:rPr>
                      <m:t>𝑘</m:t>
                    </m:r>
                    <m:r>
                      <a:rPr lang="en-US" sz="2000" b="0" i="1" dirty="0" smtClean="0">
                        <a:solidFill>
                          <a:schemeClr val="tx2"/>
                        </a:solidFill>
                        <a:latin typeface="Cambria Math" panose="02040503050406030204" pitchFamily="18" charset="0"/>
                      </a:rPr>
                      <m:t> </m:t>
                    </m:r>
                  </m:oMath>
                </a14:m>
                <a:r>
                  <a:rPr lang="en-US" sz="2000" dirty="0">
                    <a:solidFill>
                      <a:schemeClr val="tx2"/>
                    </a:solidFill>
                  </a:rPr>
                  <a:t>possible matching rates </a:t>
                </a:r>
                <a14:m>
                  <m:oMath xmlns:m="http://schemas.openxmlformats.org/officeDocument/2006/math">
                    <m:r>
                      <m:rPr>
                        <m:lit/>
                      </m:rPr>
                      <a:rPr lang="en-US" sz="2000" b="0" i="1" dirty="0" smtClean="0">
                        <a:solidFill>
                          <a:schemeClr val="tx2"/>
                        </a:solidFill>
                        <a:latin typeface="Cambria Math" panose="02040503050406030204" pitchFamily="18" charset="0"/>
                      </a:rPr>
                      <m:t>{</m:t>
                    </m:r>
                    <m:sSub>
                      <m:sSubPr>
                        <m:ctrlPr>
                          <a:rPr lang="en-US" sz="2000" i="1" dirty="0" smtClean="0">
                            <a:solidFill>
                              <a:schemeClr val="tx2"/>
                            </a:solidFill>
                            <a:latin typeface="Cambria Math" panose="02040503050406030204" pitchFamily="18" charset="0"/>
                          </a:rPr>
                        </m:ctrlPr>
                      </m:sSubPr>
                      <m:e>
                        <m:r>
                          <a:rPr lang="en-US" sz="2000" b="0" i="1" dirty="0">
                            <a:solidFill>
                              <a:schemeClr val="tx2"/>
                            </a:solidFill>
                            <a:latin typeface="Cambria Math" panose="02040503050406030204" pitchFamily="18" charset="0"/>
                          </a:rPr>
                          <m:t>𝑞</m:t>
                        </m:r>
                      </m:e>
                      <m:sub>
                        <m:r>
                          <a:rPr lang="en-US" sz="2000" b="0" i="1" dirty="0">
                            <a:solidFill>
                              <a:schemeClr val="tx2"/>
                            </a:solidFill>
                            <a:latin typeface="Cambria Math" panose="02040503050406030204" pitchFamily="18" charset="0"/>
                          </a:rPr>
                          <m:t>1</m:t>
                        </m:r>
                      </m:sub>
                    </m:sSub>
                    <m:r>
                      <a:rPr lang="en-US" sz="2000" b="0" i="1" dirty="0">
                        <a:solidFill>
                          <a:schemeClr val="tx2"/>
                        </a:solidFill>
                        <a:latin typeface="Cambria Math" panose="02040503050406030204" pitchFamily="18" charset="0"/>
                      </a:rPr>
                      <m:t>,…, </m:t>
                    </m:r>
                    <m:sSub>
                      <m:sSubPr>
                        <m:ctrlPr>
                          <a:rPr lang="en-US" sz="2000" i="1" dirty="0" err="1">
                            <a:solidFill>
                              <a:schemeClr val="tx2"/>
                            </a:solidFill>
                            <a:latin typeface="Cambria Math" panose="02040503050406030204" pitchFamily="18" charset="0"/>
                          </a:rPr>
                        </m:ctrlPr>
                      </m:sSubPr>
                      <m:e>
                        <m:r>
                          <a:rPr lang="en-US" sz="2000" b="0" i="1" dirty="0" err="1">
                            <a:solidFill>
                              <a:schemeClr val="tx2"/>
                            </a:solidFill>
                            <a:latin typeface="Cambria Math" panose="02040503050406030204" pitchFamily="18" charset="0"/>
                          </a:rPr>
                          <m:t>𝑞</m:t>
                        </m:r>
                      </m:e>
                      <m:sub>
                        <m:r>
                          <a:rPr lang="en-US" sz="2000" b="0" i="1" dirty="0" err="1">
                            <a:solidFill>
                              <a:schemeClr val="tx2"/>
                            </a:solidFill>
                            <a:latin typeface="Cambria Math" panose="02040503050406030204" pitchFamily="18" charset="0"/>
                          </a:rPr>
                          <m:t>𝑘</m:t>
                        </m:r>
                      </m:sub>
                    </m:sSub>
                    <m:r>
                      <m:rPr>
                        <m:lit/>
                      </m:rPr>
                      <a:rPr lang="en-US" sz="2000" b="0" i="1" dirty="0" smtClean="0">
                        <a:solidFill>
                          <a:schemeClr val="tx2"/>
                        </a:solidFill>
                        <a:latin typeface="Cambria Math" panose="02040503050406030204" pitchFamily="18" charset="0"/>
                      </a:rPr>
                      <m:t>}</m:t>
                    </m:r>
                    <m:r>
                      <a:rPr lang="en-US" sz="2000" b="0" i="1" dirty="0" smtClean="0">
                        <a:solidFill>
                          <a:schemeClr val="tx2"/>
                        </a:solidFill>
                        <a:latin typeface="Cambria Math" panose="02040503050406030204" pitchFamily="18" charset="0"/>
                      </a:rPr>
                      <m:t> </m:t>
                    </m:r>
                  </m:oMath>
                </a14:m>
                <a:r>
                  <a:rPr lang="en-US" sz="2000" dirty="0">
                    <a:solidFill>
                      <a:schemeClr val="tx2"/>
                    </a:solidFill>
                  </a:rPr>
                  <a:t>, where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b="0" i="1" dirty="0" smtClean="0">
                            <a:solidFill>
                              <a:schemeClr val="tx2"/>
                            </a:solidFill>
                            <a:latin typeface="Cambria Math" panose="02040503050406030204" pitchFamily="18" charset="0"/>
                          </a:rPr>
                          <m:t>𝑞</m:t>
                        </m:r>
                      </m:e>
                      <m:sub>
                        <m:r>
                          <a:rPr lang="en-US" sz="2000" b="0" i="1" dirty="0" smtClean="0">
                            <a:solidFill>
                              <a:schemeClr val="tx2"/>
                            </a:solidFill>
                            <a:latin typeface="Cambria Math" panose="02040503050406030204" pitchFamily="18" charset="0"/>
                          </a:rPr>
                          <m:t>1</m:t>
                        </m:r>
                      </m:sub>
                    </m:sSub>
                    <m:r>
                      <a:rPr lang="en-US" sz="2000" b="0" i="1" dirty="0" smtClean="0">
                        <a:solidFill>
                          <a:schemeClr val="tx2"/>
                        </a:solidFill>
                        <a:latin typeface="Cambria Math" panose="02040503050406030204" pitchFamily="18" charset="0"/>
                      </a:rPr>
                      <m:t>≤ </m:t>
                    </m:r>
                    <m:sSub>
                      <m:sSubPr>
                        <m:ctrlPr>
                          <a:rPr lang="en-US" sz="2000" i="1" dirty="0" smtClean="0">
                            <a:solidFill>
                              <a:schemeClr val="tx2"/>
                            </a:solidFill>
                            <a:latin typeface="Cambria Math" panose="02040503050406030204" pitchFamily="18" charset="0"/>
                          </a:rPr>
                        </m:ctrlPr>
                      </m:sSubPr>
                      <m:e>
                        <m:r>
                          <a:rPr lang="en-US" sz="2000" b="0" i="1" dirty="0" smtClean="0">
                            <a:solidFill>
                              <a:schemeClr val="tx2"/>
                            </a:solidFill>
                            <a:latin typeface="Cambria Math" panose="02040503050406030204" pitchFamily="18" charset="0"/>
                          </a:rPr>
                          <m:t>𝑞</m:t>
                        </m:r>
                      </m:e>
                      <m:sub>
                        <m:r>
                          <a:rPr lang="en-US" sz="2000" b="0" i="1" dirty="0" smtClean="0">
                            <a:solidFill>
                              <a:schemeClr val="tx2"/>
                            </a:solidFill>
                            <a:latin typeface="Cambria Math" panose="02040503050406030204" pitchFamily="18" charset="0"/>
                          </a:rPr>
                          <m:t>2</m:t>
                        </m:r>
                      </m:sub>
                    </m:sSub>
                    <m:r>
                      <a:rPr lang="en-US" sz="2000" b="0" i="1" dirty="0" smtClean="0">
                        <a:solidFill>
                          <a:schemeClr val="tx2"/>
                        </a:solidFill>
                        <a:latin typeface="Cambria Math" panose="02040503050406030204" pitchFamily="18" charset="0"/>
                      </a:rPr>
                      <m:t>≤ …≤ </m:t>
                    </m:r>
                    <m:sSub>
                      <m:sSubPr>
                        <m:ctrlPr>
                          <a:rPr lang="en-US" sz="2000" i="1" dirty="0" err="1" smtClean="0">
                            <a:solidFill>
                              <a:schemeClr val="tx2"/>
                            </a:solidFill>
                            <a:latin typeface="Cambria Math" panose="02040503050406030204" pitchFamily="18" charset="0"/>
                          </a:rPr>
                        </m:ctrlPr>
                      </m:sSubPr>
                      <m:e>
                        <m:r>
                          <a:rPr lang="en-US" sz="2000" b="0" i="1" dirty="0" err="1">
                            <a:solidFill>
                              <a:schemeClr val="tx2"/>
                            </a:solidFill>
                            <a:latin typeface="Cambria Math" panose="02040503050406030204" pitchFamily="18" charset="0"/>
                          </a:rPr>
                          <m:t>𝑞</m:t>
                        </m:r>
                      </m:e>
                      <m:sub>
                        <m:r>
                          <a:rPr lang="en-US" sz="2000" b="0" i="1" dirty="0" err="1">
                            <a:solidFill>
                              <a:schemeClr val="tx2"/>
                            </a:solidFill>
                            <a:latin typeface="Cambria Math" panose="02040503050406030204" pitchFamily="18" charset="0"/>
                          </a:rPr>
                          <m:t>𝑘</m:t>
                        </m:r>
                      </m:sub>
                    </m:sSub>
                  </m:oMath>
                </a14:m>
                <a:endParaRPr lang="en-US" sz="2000" i="1" baseline="-25000" dirty="0">
                  <a:solidFill>
                    <a:schemeClr val="accent6">
                      <a:lumMod val="50000"/>
                    </a:schemeClr>
                  </a:solidFill>
                </a:endParaRPr>
              </a:p>
            </p:txBody>
          </p:sp>
        </mc:Choice>
        <mc:Fallback xmlns="">
          <p:sp>
            <p:nvSpPr>
              <p:cNvPr id="12" name="TextBox 11">
                <a:extLst>
                  <a:ext uri="{FF2B5EF4-FFF2-40B4-BE49-F238E27FC236}">
                    <a16:creationId xmlns:a16="http://schemas.microsoft.com/office/drawing/2014/main" id="{63FE5089-A39C-2E4F-A8BF-8AA6119F222F}"/>
                  </a:ext>
                </a:extLst>
              </p:cNvPr>
              <p:cNvSpPr txBox="1">
                <a:spLocks noRot="1" noChangeAspect="1" noMove="1" noResize="1" noEditPoints="1" noAdjustHandles="1" noChangeArrowheads="1" noChangeShapeType="1" noTextEdit="1"/>
              </p:cNvSpPr>
              <p:nvPr/>
            </p:nvSpPr>
            <p:spPr>
              <a:xfrm>
                <a:off x="628650" y="1620911"/>
                <a:ext cx="8013906" cy="707886"/>
              </a:xfrm>
              <a:prstGeom prst="rect">
                <a:avLst/>
              </a:prstGeom>
              <a:blipFill>
                <a:blip r:embed="rId3"/>
                <a:stretch>
                  <a:fillRect l="-791" t="-5263"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0">
                <a:extLst>
                  <a:ext uri="{FF2B5EF4-FFF2-40B4-BE49-F238E27FC236}">
                    <a16:creationId xmlns:a16="http://schemas.microsoft.com/office/drawing/2014/main" id="{D5153D73-4268-17AE-6FC3-21660E61B8FB}"/>
                  </a:ext>
                </a:extLst>
              </p:cNvPr>
              <p:cNvSpPr>
                <a:spLocks noGrp="1"/>
              </p:cNvSpPr>
              <p:nvPr>
                <p:ph idx="1"/>
              </p:nvPr>
            </p:nvSpPr>
            <p:spPr>
              <a:xfrm>
                <a:off x="695408" y="2522739"/>
                <a:ext cx="7632459" cy="2527459"/>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[Strategic Matchmakers]. </a:t>
                </a:r>
              </a:p>
              <a:p>
                <a:pPr marL="0" indent="0">
                  <a:lnSpc>
                    <a:spcPct val="110000"/>
                  </a:lnSpc>
                  <a:buNone/>
                </a:pPr>
                <a:r>
                  <a:rPr lang="en-US" sz="2000" dirty="0"/>
                  <a:t>For all positive valued, MHR distributions </a:t>
                </a:r>
                <a14:m>
                  <m:oMath xmlns:m="http://schemas.openxmlformats.org/officeDocument/2006/math">
                    <m:r>
                      <a:rPr lang="en-US" sz="2000" i="1" dirty="0" smtClean="0">
                        <a:latin typeface="Cambria Math" panose="02040503050406030204" pitchFamily="18" charset="0"/>
                      </a:rPr>
                      <m:t>𝐹</m:t>
                    </m:r>
                  </m:oMath>
                </a14:m>
                <a:r>
                  <a:rPr lang="en-US" sz="2000" dirty="0"/>
                  <a:t>,</a:t>
                </a:r>
                <a14:m>
                  <m:oMath xmlns:m="http://schemas.openxmlformats.org/officeDocument/2006/math">
                    <m:r>
                      <a:rPr lang="en-US" sz="2000" i="1" dirty="0" smtClean="0">
                        <a:latin typeface="Cambria Math" panose="02040503050406030204" pitchFamily="18" charset="0"/>
                      </a:rPr>
                      <m:t> </m:t>
                    </m:r>
                  </m:oMath>
                </a14:m>
                <a:r>
                  <a:rPr lang="en-US" sz="2000" dirty="0"/>
                  <a:t>parameters </a:t>
                </a:r>
                <a14:m>
                  <m:oMath xmlns:m="http://schemas.openxmlformats.org/officeDocument/2006/math">
                    <m:r>
                      <a:rPr lang="en-US" sz="2000" i="1" dirty="0">
                        <a:latin typeface="Cambria Math" panose="02040503050406030204" pitchFamily="18" charset="0"/>
                      </a:rPr>
                      <m:t>𝑐</m:t>
                    </m:r>
                    <m:r>
                      <a:rPr lang="en-US" sz="2000" i="1" dirty="0">
                        <a:latin typeface="Cambria Math" panose="02040503050406030204" pitchFamily="18" charset="0"/>
                      </a:rPr>
                      <m:t>, </m:t>
                    </m:r>
                    <m:r>
                      <a:rPr lang="en-US" sz="2000" i="1" dirty="0">
                        <a:latin typeface="Cambria Math" panose="02040503050406030204" pitchFamily="18" charset="0"/>
                      </a:rPr>
                      <m:t>𝑞</m:t>
                    </m:r>
                    <m:r>
                      <a:rPr lang="en-US" sz="2000" i="1" dirty="0">
                        <a:latin typeface="Cambria Math" panose="02040503050406030204" pitchFamily="18" charset="0"/>
                      </a:rPr>
                      <m:t> &gt; 0</m:t>
                    </m:r>
                  </m:oMath>
                </a14:m>
                <a:r>
                  <a:rPr lang="en-US" sz="2000" dirty="0"/>
                  <a:t>, and </a:t>
                </a:r>
                <a14:m>
                  <m:oMath xmlns:m="http://schemas.openxmlformats.org/officeDocument/2006/math">
                    <m:r>
                      <a:rPr lang="en-US" sz="2000" i="1" dirty="0">
                        <a:latin typeface="Cambria Math" panose="02040503050406030204" pitchFamily="18" charset="0"/>
                      </a:rPr>
                      <m:t>𝛿</m:t>
                    </m:r>
                    <m:r>
                      <a:rPr lang="en-US" sz="2000" i="1" dirty="0">
                        <a:latin typeface="Cambria Math" panose="02040503050406030204" pitchFamily="18" charset="0"/>
                      </a:rPr>
                      <m:t>∈ (0,1)</m:t>
                    </m:r>
                  </m:oMath>
                </a14:m>
                <a:r>
                  <a:rPr lang="en-US" sz="2000" dirty="0"/>
                  <a:t>,</a:t>
                </a:r>
              </a:p>
              <a:p>
                <a:pPr marL="342900" indent="-342900">
                  <a:buBlip>
                    <a:blip r:embed="rId4"/>
                  </a:buBlip>
                </a:pPr>
                <a:r>
                  <a:rPr lang="en-US" sz="2000" dirty="0"/>
                  <a:t>Within each period, the match rate ordering is decreasing</a:t>
                </a:r>
              </a:p>
              <a:p>
                <a:pPr marL="342900" indent="-342900">
                  <a:buBlip>
                    <a:blip r:embed="rId4"/>
                  </a:buBlip>
                </a:pPr>
                <a:r>
                  <a:rPr lang="en-US" sz="2000" dirty="0"/>
                  <a:t>Between periods, the average match rate is increasing</a:t>
                </a:r>
              </a:p>
              <a:p>
                <a:pPr marL="342900" indent="-342900">
                  <a:buBlip>
                    <a:blip r:embed="rId4"/>
                  </a:buBlip>
                </a:pPr>
                <a:endParaRPr lang="en-US" sz="2000" dirty="0"/>
              </a:p>
            </p:txBody>
          </p:sp>
        </mc:Choice>
        <mc:Fallback xmlns="">
          <p:sp>
            <p:nvSpPr>
              <p:cNvPr id="13" name="Content Placeholder 10">
                <a:extLst>
                  <a:ext uri="{FF2B5EF4-FFF2-40B4-BE49-F238E27FC236}">
                    <a16:creationId xmlns:a16="http://schemas.microsoft.com/office/drawing/2014/main" id="{D5153D73-4268-17AE-6FC3-21660E61B8FB}"/>
                  </a:ext>
                </a:extLst>
              </p:cNvPr>
              <p:cNvSpPr>
                <a:spLocks noGrp="1" noRot="1" noChangeAspect="1" noMove="1" noResize="1" noEditPoints="1" noAdjustHandles="1" noChangeArrowheads="1" noChangeShapeType="1" noTextEdit="1"/>
              </p:cNvSpPr>
              <p:nvPr>
                <p:ph idx="1"/>
              </p:nvPr>
            </p:nvSpPr>
            <p:spPr>
              <a:xfrm>
                <a:off x="695408" y="2522739"/>
                <a:ext cx="7632459" cy="2527459"/>
              </a:xfrm>
              <a:blipFill>
                <a:blip r:embed="rId5"/>
                <a:stretch>
                  <a:fillRect l="-799" t="-966" r="-159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529F23A-A8E4-EB80-3B05-4FE86E974C7B}"/>
              </a:ext>
            </a:extLst>
          </p:cNvPr>
          <p:cNvSpPr txBox="1"/>
          <p:nvPr/>
        </p:nvSpPr>
        <p:spPr>
          <a:xfrm>
            <a:off x="643398" y="4759733"/>
            <a:ext cx="8013906" cy="1031051"/>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4"/>
              </a:buBlip>
            </a:pPr>
            <a:r>
              <a:rPr lang="en-US" dirty="0">
                <a:solidFill>
                  <a:schemeClr val="tx2"/>
                </a:solidFill>
              </a:rPr>
              <a:t>(CP) aligns the incentives of platforms and users.</a:t>
            </a:r>
          </a:p>
          <a:p>
            <a:pPr marL="342900" indent="-342900">
              <a:buBlip>
                <a:blip r:embed="rId4"/>
              </a:buBlip>
            </a:pPr>
            <a:r>
              <a:rPr lang="en-US" dirty="0">
                <a:solidFill>
                  <a:schemeClr val="tx2"/>
                </a:solidFill>
              </a:rPr>
              <a:t>(FP) misaligns the incentives of platforms and users.</a:t>
            </a:r>
          </a:p>
        </p:txBody>
      </p:sp>
      <p:sp>
        <p:nvSpPr>
          <p:cNvPr id="4" name="Footer Placeholder 3">
            <a:extLst>
              <a:ext uri="{FF2B5EF4-FFF2-40B4-BE49-F238E27FC236}">
                <a16:creationId xmlns:a16="http://schemas.microsoft.com/office/drawing/2014/main" id="{1C215B8A-7A50-01F6-D579-6859DA3857C4}"/>
              </a:ext>
            </a:extLst>
          </p:cNvPr>
          <p:cNvSpPr>
            <a:spLocks noGrp="1"/>
          </p:cNvSpPr>
          <p:nvPr>
            <p:ph type="ftr" sz="quarter" idx="11"/>
          </p:nvPr>
        </p:nvSpPr>
        <p:spPr/>
        <p:txBody>
          <a:bodyPr/>
          <a:lstStyle/>
          <a:p>
            <a:r>
              <a:rPr lang="en-US" dirty="0"/>
              <a:t>Informs 2022</a:t>
            </a:r>
          </a:p>
        </p:txBody>
      </p:sp>
    </p:spTree>
    <p:extLst>
      <p:ext uri="{BB962C8B-B14F-4D97-AF65-F5344CB8AC3E}">
        <p14:creationId xmlns:p14="http://schemas.microsoft.com/office/powerpoint/2010/main" val="165487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EFDBEB8-E168-8BB0-CBD2-95D405294A3A}"/>
              </a:ext>
            </a:extLst>
          </p:cNvPr>
          <p:cNvSpPr/>
          <p:nvPr/>
        </p:nvSpPr>
        <p:spPr>
          <a:xfrm>
            <a:off x="476885" y="1597794"/>
            <a:ext cx="8293042" cy="45896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a:extLst>
              <a:ext uri="{FF2B5EF4-FFF2-40B4-BE49-F238E27FC236}">
                <a16:creationId xmlns:a16="http://schemas.microsoft.com/office/drawing/2014/main" id="{04CB7188-63B4-58AF-DF4A-A3EE2C6669FF}"/>
              </a:ext>
            </a:extLst>
          </p:cNvPr>
          <p:cNvSpPr>
            <a:spLocks noGrp="1"/>
          </p:cNvSpPr>
          <p:nvPr>
            <p:ph type="title"/>
          </p:nvPr>
        </p:nvSpPr>
        <p:spPr>
          <a:xfrm>
            <a:off x="628650" y="365126"/>
            <a:ext cx="7886700" cy="1325563"/>
          </a:xfrm>
        </p:spPr>
        <p:txBody>
          <a:bodyPr>
            <a:normAutofit/>
          </a:bodyPr>
          <a:lstStyle/>
          <a:p>
            <a:r>
              <a:rPr lang="en-US" sz="3600" dirty="0"/>
              <a:t>Conclusions ODP</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3E7251E-E9F3-A2B8-5CAA-8300B6CEAD9A}"/>
                  </a:ext>
                </a:extLst>
              </p:cNvPr>
              <p:cNvSpPr txBox="1"/>
              <p:nvPr/>
            </p:nvSpPr>
            <p:spPr>
              <a:xfrm>
                <a:off x="486145" y="1650670"/>
                <a:ext cx="7863840" cy="400110"/>
              </a:xfrm>
              <a:prstGeom prst="rect">
                <a:avLst/>
              </a:prstGeom>
              <a:noFill/>
            </p:spPr>
            <p:txBody>
              <a:bodyPr wrap="square" rtlCol="0">
                <a:spAutoFit/>
              </a:bodyPr>
              <a:lstStyle/>
              <a:p>
                <a:pPr>
                  <a:spcBef>
                    <a:spcPts val="1200"/>
                  </a:spcBef>
                  <a:spcAft>
                    <a:spcPts val="600"/>
                  </a:spcAft>
                </a:pPr>
                <a:r>
                  <a:rPr lang="en-US" sz="2000" b="1" dirty="0"/>
                  <a:t>Freemium Pricing (FP)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b="1" dirty="0"/>
                  <a:t>)</a:t>
                </a:r>
                <a:endParaRPr lang="en-US" sz="2000" dirty="0">
                  <a:solidFill>
                    <a:schemeClr val="tx2"/>
                  </a:solidFill>
                </a:endParaRPr>
              </a:p>
            </p:txBody>
          </p:sp>
        </mc:Choice>
        <mc:Fallback xmlns="">
          <p:sp>
            <p:nvSpPr>
              <p:cNvPr id="76" name="TextBox 75">
                <a:extLst>
                  <a:ext uri="{FF2B5EF4-FFF2-40B4-BE49-F238E27FC236}">
                    <a16:creationId xmlns:a16="http://schemas.microsoft.com/office/drawing/2014/main" id="{53E7251E-E9F3-A2B8-5CAA-8300B6CEAD9A}"/>
                  </a:ext>
                </a:extLst>
              </p:cNvPr>
              <p:cNvSpPr txBox="1">
                <a:spLocks noRot="1" noChangeAspect="1" noMove="1" noResize="1" noEditPoints="1" noAdjustHandles="1" noChangeArrowheads="1" noChangeShapeType="1" noTextEdit="1"/>
              </p:cNvSpPr>
              <p:nvPr/>
            </p:nvSpPr>
            <p:spPr>
              <a:xfrm>
                <a:off x="486145" y="1650670"/>
                <a:ext cx="7863840" cy="400110"/>
              </a:xfrm>
              <a:prstGeom prst="rect">
                <a:avLst/>
              </a:prstGeom>
              <a:blipFill>
                <a:blip r:embed="rId3"/>
                <a:stretch>
                  <a:fillRect l="-806" t="-93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E7EA140-58DF-8BDD-9C6E-70C07CBE563C}"/>
                  </a:ext>
                </a:extLst>
              </p:cNvPr>
              <p:cNvSpPr txBox="1"/>
              <p:nvPr/>
            </p:nvSpPr>
            <p:spPr>
              <a:xfrm>
                <a:off x="486145" y="3892617"/>
                <a:ext cx="8038467" cy="938719"/>
              </a:xfrm>
              <a:prstGeom prst="rect">
                <a:avLst/>
              </a:prstGeom>
              <a:noFill/>
            </p:spPr>
            <p:txBody>
              <a:bodyPr wrap="square" rtlCol="0">
                <a:spAutoFit/>
              </a:bodyPr>
              <a:lstStyle/>
              <a:p>
                <a:pPr>
                  <a:spcBef>
                    <a:spcPts val="1200"/>
                  </a:spcBef>
                  <a:spcAft>
                    <a:spcPts val="600"/>
                  </a:spcAft>
                </a:pPr>
                <a:r>
                  <a:rPr lang="en-US" sz="2000" b="1" dirty="0"/>
                  <a:t>Contract Pricing (CP) (</a:t>
                </a:r>
                <a14:m>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oMath>
                </a14:m>
                <a:r>
                  <a:rPr lang="en-US" sz="2000" b="1" dirty="0"/>
                  <a:t>)</a:t>
                </a:r>
              </a:p>
              <a:p>
                <a:pPr>
                  <a:spcBef>
                    <a:spcPts val="1200"/>
                  </a:spcBef>
                  <a:spcAft>
                    <a:spcPts val="600"/>
                  </a:spcAft>
                </a:pPr>
                <a:endParaRPr lang="en-US" sz="2000" b="1" dirty="0"/>
              </a:p>
            </p:txBody>
          </p:sp>
        </mc:Choice>
        <mc:Fallback xmlns="">
          <p:sp>
            <p:nvSpPr>
              <p:cNvPr id="77" name="TextBox 76">
                <a:extLst>
                  <a:ext uri="{FF2B5EF4-FFF2-40B4-BE49-F238E27FC236}">
                    <a16:creationId xmlns:a16="http://schemas.microsoft.com/office/drawing/2014/main" id="{4E7EA140-58DF-8BDD-9C6E-70C07CBE563C}"/>
                  </a:ext>
                </a:extLst>
              </p:cNvPr>
              <p:cNvSpPr txBox="1">
                <a:spLocks noRot="1" noChangeAspect="1" noMove="1" noResize="1" noEditPoints="1" noAdjustHandles="1" noChangeArrowheads="1" noChangeShapeType="1" noTextEdit="1"/>
              </p:cNvSpPr>
              <p:nvPr/>
            </p:nvSpPr>
            <p:spPr>
              <a:xfrm>
                <a:off x="486145" y="3892617"/>
                <a:ext cx="8038467" cy="938719"/>
              </a:xfrm>
              <a:prstGeom prst="rect">
                <a:avLst/>
              </a:prstGeom>
              <a:blipFill>
                <a:blip r:embed="rId4"/>
                <a:stretch>
                  <a:fillRect l="-789" t="-400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F0A91E5-4D5B-5CA8-0300-2A57908649C9}"/>
              </a:ext>
            </a:extLst>
          </p:cNvPr>
          <p:cNvSpPr>
            <a:spLocks noGrp="1"/>
          </p:cNvSpPr>
          <p:nvPr>
            <p:ph type="ftr" sz="quarter" idx="11"/>
          </p:nvPr>
        </p:nvSpPr>
        <p:spPr/>
        <p:txBody>
          <a:bodyPr/>
          <a:lstStyle/>
          <a:p>
            <a:r>
              <a:rPr lang="en-US"/>
              <a:t>Informs 2022</a:t>
            </a:r>
          </a:p>
        </p:txBody>
      </p:sp>
      <p:pic>
        <p:nvPicPr>
          <p:cNvPr id="8" name="Picture 2" descr="Is-Bumble-Premium-Worth-it">
            <a:extLst>
              <a:ext uri="{FF2B5EF4-FFF2-40B4-BE49-F238E27FC236}">
                <a16:creationId xmlns:a16="http://schemas.microsoft.com/office/drawing/2014/main" id="{3BA719B6-FED3-0079-B3EF-1B4DD458BA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51002"/>
          <a:stretch/>
        </p:blipFill>
        <p:spPr bwMode="auto">
          <a:xfrm>
            <a:off x="7428309" y="3749685"/>
            <a:ext cx="1241367" cy="106807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E2DA17C-AF62-9AD0-F3B1-512491E1A2D5}"/>
              </a:ext>
            </a:extLst>
          </p:cNvPr>
          <p:cNvGrpSpPr/>
          <p:nvPr/>
        </p:nvGrpSpPr>
        <p:grpSpPr>
          <a:xfrm>
            <a:off x="7406117" y="1657631"/>
            <a:ext cx="1284490" cy="1068072"/>
            <a:chOff x="7443527" y="2119295"/>
            <a:chExt cx="1284490" cy="1068072"/>
          </a:xfrm>
        </p:grpSpPr>
        <p:grpSp>
          <p:nvGrpSpPr>
            <p:cNvPr id="6" name="Group 5">
              <a:extLst>
                <a:ext uri="{FF2B5EF4-FFF2-40B4-BE49-F238E27FC236}">
                  <a16:creationId xmlns:a16="http://schemas.microsoft.com/office/drawing/2014/main" id="{EFBB024C-4CE8-A295-6571-A844FABC93B5}"/>
                </a:ext>
              </a:extLst>
            </p:cNvPr>
            <p:cNvGrpSpPr/>
            <p:nvPr/>
          </p:nvGrpSpPr>
          <p:grpSpPr>
            <a:xfrm>
              <a:off x="7443527" y="2119295"/>
              <a:ext cx="1284490" cy="1068072"/>
              <a:chOff x="7443527" y="2119295"/>
              <a:chExt cx="1284490" cy="1068072"/>
            </a:xfrm>
          </p:grpSpPr>
          <p:grpSp>
            <p:nvGrpSpPr>
              <p:cNvPr id="5" name="Group 4">
                <a:extLst>
                  <a:ext uri="{FF2B5EF4-FFF2-40B4-BE49-F238E27FC236}">
                    <a16:creationId xmlns:a16="http://schemas.microsoft.com/office/drawing/2014/main" id="{D90B6A19-9022-0BA3-0CEF-4CDD06A254AB}"/>
                  </a:ext>
                </a:extLst>
              </p:cNvPr>
              <p:cNvGrpSpPr/>
              <p:nvPr/>
            </p:nvGrpSpPr>
            <p:grpSpPr>
              <a:xfrm>
                <a:off x="7443527" y="2119295"/>
                <a:ext cx="1241367" cy="1068072"/>
                <a:chOff x="6288405" y="1069960"/>
                <a:chExt cx="2396490" cy="2117407"/>
              </a:xfrm>
            </p:grpSpPr>
            <p:pic>
              <p:nvPicPr>
                <p:cNvPr id="10" name="Picture 2" descr="Is-Bumble-Premium-Worth-it">
                  <a:extLst>
                    <a:ext uri="{FF2B5EF4-FFF2-40B4-BE49-F238E27FC236}">
                      <a16:creationId xmlns:a16="http://schemas.microsoft.com/office/drawing/2014/main" id="{63870004-5081-0EB8-F8AF-60D9912D1E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9680" b="49362"/>
                <a:stretch/>
              </p:blipFill>
              <p:spPr bwMode="auto">
                <a:xfrm>
                  <a:off x="6288405" y="1069960"/>
                  <a:ext cx="2396490" cy="2117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EC38FAE-9C64-0F30-3161-EDC7F4518152}"/>
                    </a:ext>
                  </a:extLst>
                </p:cNvPr>
                <p:cNvSpPr/>
                <p:nvPr/>
              </p:nvSpPr>
              <p:spPr>
                <a:xfrm>
                  <a:off x="6934200" y="2253007"/>
                  <a:ext cx="1415785" cy="55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descr="Is-Bumble-Premium-Worth-it">
                <a:extLst>
                  <a:ext uri="{FF2B5EF4-FFF2-40B4-BE49-F238E27FC236}">
                    <a16:creationId xmlns:a16="http://schemas.microsoft.com/office/drawing/2014/main" id="{AB2FC858-BC99-4066-231E-15A97DE669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86586"/>
              <a:stretch/>
            </p:blipFill>
            <p:spPr bwMode="auto">
              <a:xfrm>
                <a:off x="7486650" y="2837679"/>
                <a:ext cx="1241367" cy="2924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DE12A483-5C6C-84A0-4EB3-784BF56CA337}"/>
                </a:ext>
              </a:extLst>
            </p:cNvPr>
            <p:cNvSpPr txBox="1"/>
            <p:nvPr/>
          </p:nvSpPr>
          <p:spPr>
            <a:xfrm>
              <a:off x="7873292" y="2653331"/>
              <a:ext cx="399468" cy="215444"/>
            </a:xfrm>
            <a:prstGeom prst="rect">
              <a:avLst/>
            </a:prstGeom>
            <a:noFill/>
          </p:spPr>
          <p:txBody>
            <a:bodyPr wrap="none" rtlCol="0">
              <a:spAutoFit/>
            </a:bodyPr>
            <a:lstStyle/>
            <a:p>
              <a:r>
                <a:rPr lang="en-US" sz="800" dirty="0">
                  <a:solidFill>
                    <a:schemeClr val="tx2"/>
                  </a:solidFill>
                </a:rPr>
                <a:t>Ads!</a:t>
              </a:r>
            </a:p>
          </p:txBody>
        </p:sp>
      </p:grpSp>
      <p:sp>
        <p:nvSpPr>
          <p:cNvPr id="17" name="TextBox 16">
            <a:extLst>
              <a:ext uri="{FF2B5EF4-FFF2-40B4-BE49-F238E27FC236}">
                <a16:creationId xmlns:a16="http://schemas.microsoft.com/office/drawing/2014/main" id="{2D24F630-6B6F-BA44-E765-A6AB6ECCCA2E}"/>
              </a:ext>
            </a:extLst>
          </p:cNvPr>
          <p:cNvSpPr txBox="1"/>
          <p:nvPr/>
        </p:nvSpPr>
        <p:spPr>
          <a:xfrm>
            <a:off x="520008" y="2230213"/>
            <a:ext cx="7559040" cy="1077218"/>
          </a:xfrm>
          <a:prstGeom prst="rect">
            <a:avLst/>
          </a:prstGeom>
          <a:noFill/>
        </p:spPr>
        <p:txBody>
          <a:bodyPr wrap="square">
            <a:spAutoFit/>
          </a:bodyPr>
          <a:lstStyle/>
          <a:p>
            <a:pPr>
              <a:spcAft>
                <a:spcPts val="600"/>
              </a:spcAft>
            </a:pPr>
            <a:r>
              <a:rPr lang="en-US" dirty="0">
                <a:solidFill>
                  <a:schemeClr val="tx2"/>
                </a:solidFill>
              </a:rPr>
              <a:t>Great initial policy</a:t>
            </a:r>
          </a:p>
          <a:p>
            <a:pPr marL="342900" indent="-342900">
              <a:spcAft>
                <a:spcPts val="600"/>
              </a:spcAft>
              <a:buBlip>
                <a:blip r:embed="rId6"/>
              </a:buBlip>
            </a:pPr>
            <a:r>
              <a:rPr lang="en-US" dirty="0">
                <a:solidFill>
                  <a:schemeClr val="tx2"/>
                </a:solidFill>
              </a:rPr>
              <a:t>Easy to implement!</a:t>
            </a:r>
            <a:endParaRPr lang="en-US" u="sng" dirty="0">
              <a:solidFill>
                <a:schemeClr val="tx2"/>
              </a:solidFill>
            </a:endParaRPr>
          </a:p>
          <a:p>
            <a:pPr marL="342900" indent="-342900">
              <a:spcAft>
                <a:spcPts val="600"/>
              </a:spcAft>
              <a:buBlip>
                <a:blip r:embed="rId6"/>
              </a:buBlip>
            </a:pPr>
            <a:r>
              <a:rPr lang="en-US" u="sng" dirty="0">
                <a:solidFill>
                  <a:schemeClr val="tx2"/>
                </a:solidFill>
              </a:rPr>
              <a:t>Pro</a:t>
            </a:r>
            <a:r>
              <a:rPr lang="en-US" dirty="0">
                <a:solidFill>
                  <a:schemeClr val="tx2"/>
                </a:solidFill>
              </a:rPr>
              <a:t>: Robust</a:t>
            </a:r>
          </a:p>
        </p:txBody>
      </p:sp>
      <p:sp>
        <p:nvSpPr>
          <p:cNvPr id="18" name="TextBox 17">
            <a:extLst>
              <a:ext uri="{FF2B5EF4-FFF2-40B4-BE49-F238E27FC236}">
                <a16:creationId xmlns:a16="http://schemas.microsoft.com/office/drawing/2014/main" id="{7EDEA680-9410-544C-FDB7-8191224DBFB4}"/>
              </a:ext>
            </a:extLst>
          </p:cNvPr>
          <p:cNvSpPr txBox="1"/>
          <p:nvPr/>
        </p:nvSpPr>
        <p:spPr>
          <a:xfrm>
            <a:off x="520008" y="4465086"/>
            <a:ext cx="7559040" cy="1354217"/>
          </a:xfrm>
          <a:prstGeom prst="rect">
            <a:avLst/>
          </a:prstGeom>
          <a:noFill/>
        </p:spPr>
        <p:txBody>
          <a:bodyPr wrap="square">
            <a:spAutoFit/>
          </a:bodyPr>
          <a:lstStyle/>
          <a:p>
            <a:pPr marL="342900" indent="-342900">
              <a:spcAft>
                <a:spcPts val="600"/>
              </a:spcAft>
              <a:buBlip>
                <a:blip r:embed="rId6"/>
              </a:buBlip>
            </a:pPr>
            <a:r>
              <a:rPr lang="en-US" u="sng" dirty="0">
                <a:solidFill>
                  <a:schemeClr val="tx2"/>
                </a:solidFill>
              </a:rPr>
              <a:t>Pro</a:t>
            </a:r>
            <a:r>
              <a:rPr lang="en-US" dirty="0">
                <a:solidFill>
                  <a:schemeClr val="tx2"/>
                </a:solidFill>
              </a:rPr>
              <a:t>: Optimal when costs are low!</a:t>
            </a:r>
          </a:p>
          <a:p>
            <a:pPr marL="342900" indent="-342900">
              <a:spcAft>
                <a:spcPts val="600"/>
              </a:spcAft>
              <a:buBlip>
                <a:blip r:embed="rId6"/>
              </a:buBlip>
            </a:pPr>
            <a:r>
              <a:rPr lang="en-US" u="sng" dirty="0">
                <a:solidFill>
                  <a:schemeClr val="tx2"/>
                </a:solidFill>
              </a:rPr>
              <a:t>Pro</a:t>
            </a:r>
            <a:r>
              <a:rPr lang="en-US" dirty="0">
                <a:solidFill>
                  <a:schemeClr val="tx2"/>
                </a:solidFill>
              </a:rPr>
              <a:t>: Matches a higher proportion of the users!</a:t>
            </a:r>
          </a:p>
          <a:p>
            <a:pPr marL="342900" indent="-342900">
              <a:spcAft>
                <a:spcPts val="600"/>
              </a:spcAft>
              <a:buBlip>
                <a:blip r:embed="rId6"/>
              </a:buBlip>
            </a:pPr>
            <a:r>
              <a:rPr lang="en-US" u="sng" dirty="0">
                <a:solidFill>
                  <a:schemeClr val="tx2"/>
                </a:solidFill>
              </a:rPr>
              <a:t>Pro</a:t>
            </a:r>
            <a:r>
              <a:rPr lang="en-US" dirty="0">
                <a:solidFill>
                  <a:schemeClr val="tx2"/>
                </a:solidFill>
              </a:rPr>
              <a:t>: Users are incentivized to provide information, translates to lower prices, higher profit, better served market!</a:t>
            </a:r>
          </a:p>
        </p:txBody>
      </p:sp>
    </p:spTree>
    <p:extLst>
      <p:ext uri="{BB962C8B-B14F-4D97-AF65-F5344CB8AC3E}">
        <p14:creationId xmlns:p14="http://schemas.microsoft.com/office/powerpoint/2010/main" val="415455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8"/>
            <a:ext cx="7886700" cy="1357259"/>
          </a:xfrm>
        </p:spPr>
        <p:txBody>
          <a:bodyPr>
            <a:noAutofit/>
          </a:bodyPr>
          <a:lstStyle/>
          <a:p>
            <a:pPr marL="342900" indent="-342900">
              <a:buBlip>
                <a:blip r:embed="rId3"/>
              </a:buBlip>
            </a:pPr>
            <a:r>
              <a:rPr lang="en-US" sz="1600" dirty="0">
                <a:solidFill>
                  <a:schemeClr val="tx2"/>
                </a:solidFill>
                <a:hlinkClick r:id="rId4"/>
              </a:rPr>
              <a:t>https://papers.ssrn.com/sol3/papers.cfm?abstract_id=4032735</a:t>
            </a:r>
            <a:r>
              <a:rPr lang="en-US" sz="1600" dirty="0">
                <a:solidFill>
                  <a:schemeClr val="tx2"/>
                </a:solidFill>
              </a:rPr>
              <a:t> </a:t>
            </a:r>
          </a:p>
          <a:p>
            <a:pPr marL="800100" lvl="1" indent="-342900">
              <a:buBlip>
                <a:blip r:embed="rId3"/>
              </a:buBlip>
            </a:pPr>
            <a:r>
              <a:rPr lang="en-US" sz="1600" dirty="0">
                <a:solidFill>
                  <a:schemeClr val="tx2"/>
                </a:solidFill>
              </a:rPr>
              <a:t> New version coming soon!</a:t>
            </a:r>
          </a:p>
          <a:p>
            <a:pPr marL="342900" indent="-342900">
              <a:buBlip>
                <a:blip r:embed="rId3"/>
              </a:buBlip>
            </a:pPr>
            <a:r>
              <a:rPr lang="en-US" sz="1600" dirty="0">
                <a:solidFill>
                  <a:schemeClr val="tx2"/>
                </a:solidFill>
              </a:rPr>
              <a:t>Comments, questions  </a:t>
            </a:r>
            <a:r>
              <a:rPr lang="en-US" sz="1600" dirty="0">
                <a:solidFill>
                  <a:schemeClr val="tx2"/>
                </a:solidFill>
                <a:hlinkClick r:id="rId5"/>
              </a:rPr>
              <a:t>tic54@pitt.edu</a:t>
            </a:r>
            <a:endParaRPr lang="en-US" sz="1600" dirty="0">
              <a:solidFill>
                <a:schemeClr val="tx2"/>
              </a:solidFill>
            </a:endParaRPr>
          </a:p>
          <a:p>
            <a:pPr marL="342900" indent="-342900">
              <a:buBlip>
                <a:blip r:embed="rId3"/>
              </a:buBlip>
            </a:pPr>
            <a:r>
              <a:rPr lang="en-US" sz="1600" dirty="0">
                <a:solidFill>
                  <a:schemeClr val="tx2"/>
                </a:solidFill>
              </a:rPr>
              <a:t>More papers: </a:t>
            </a:r>
            <a:r>
              <a:rPr lang="en-US" sz="1600" dirty="0">
                <a:solidFill>
                  <a:schemeClr val="tx2"/>
                </a:solidFill>
                <a:hlinkClick r:id="rId6"/>
              </a:rPr>
              <a:t>https://tcui-pitt.github.io/</a:t>
            </a:r>
            <a:r>
              <a:rPr lang="en-US" sz="1600" dirty="0">
                <a:solidFill>
                  <a:schemeClr val="tx2"/>
                </a:solidFill>
              </a:rPr>
              <a:t>, </a:t>
            </a:r>
            <a:r>
              <a:rPr lang="en-US" sz="1600" dirty="0">
                <a:solidFill>
                  <a:schemeClr val="tx2"/>
                </a:solidFill>
                <a:hlinkClick r:id="rId7"/>
              </a:rPr>
              <a:t>https://mhamilton-pitt.github.io/</a:t>
            </a:r>
            <a:r>
              <a:rPr lang="en-US" sz="1600" dirty="0">
                <a:solidFill>
                  <a:schemeClr val="tx2"/>
                </a:solidFill>
              </a:rPr>
              <a:t> </a:t>
            </a:r>
            <a:endParaRPr lang="en-US" sz="1600" dirty="0"/>
          </a:p>
        </p:txBody>
      </p:sp>
      <p:sp>
        <p:nvSpPr>
          <p:cNvPr id="5" name="Footer Placeholder 4">
            <a:extLst>
              <a:ext uri="{FF2B5EF4-FFF2-40B4-BE49-F238E27FC236}">
                <a16:creationId xmlns:a16="http://schemas.microsoft.com/office/drawing/2014/main" id="{BBD53310-4149-E96D-DF18-7378BC767677}"/>
              </a:ext>
            </a:extLst>
          </p:cNvPr>
          <p:cNvSpPr>
            <a:spLocks noGrp="1"/>
          </p:cNvSpPr>
          <p:nvPr>
            <p:ph type="ftr" sz="quarter" idx="11"/>
          </p:nvPr>
        </p:nvSpPr>
        <p:spPr/>
        <p:txBody>
          <a:bodyPr/>
          <a:lstStyle/>
          <a:p>
            <a:r>
              <a:rPr lang="en-US"/>
              <a:t>Informs 2022</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Online Dating</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1646605"/>
          </a:xfrm>
          <a:prstGeom prst="rect">
            <a:avLst/>
          </a:prstGeom>
          <a:noFill/>
        </p:spPr>
        <p:txBody>
          <a:bodyPr wrap="square" rtlCol="0">
            <a:spAutoFit/>
          </a:bodyPr>
          <a:lstStyle/>
          <a:p>
            <a:pPr>
              <a:spcBef>
                <a:spcPts val="1200"/>
              </a:spcBef>
              <a:spcAft>
                <a:spcPts val="600"/>
              </a:spcAft>
            </a:pPr>
            <a:r>
              <a:rPr lang="en-US" altLang="zh-CN" sz="2000" b="1" dirty="0">
                <a:solidFill>
                  <a:schemeClr val="accent6">
                    <a:lumMod val="75000"/>
                  </a:schemeClr>
                </a:solidFill>
              </a:rPr>
              <a:t>Online dating platforms </a:t>
            </a:r>
            <a:r>
              <a:rPr lang="en-US" altLang="zh-CN" sz="2000" dirty="0">
                <a:solidFill>
                  <a:schemeClr val="tx2"/>
                </a:solidFill>
              </a:rPr>
              <a:t>have displaced conventional mediums such as family, school, or the workplace, to become the </a:t>
            </a:r>
            <a:r>
              <a:rPr lang="en-US" altLang="zh-CN" sz="2000" b="1" dirty="0">
                <a:solidFill>
                  <a:srgbClr val="002060"/>
                </a:solidFill>
              </a:rPr>
              <a:t>most</a:t>
            </a:r>
            <a:r>
              <a:rPr lang="en-US" altLang="zh-CN" sz="2000" dirty="0">
                <a:solidFill>
                  <a:schemeClr val="tx2"/>
                </a:solidFill>
              </a:rPr>
              <a:t> common way for new couples to meet. </a:t>
            </a:r>
          </a:p>
          <a:p>
            <a:endParaRPr lang="en-US" dirty="0">
              <a:solidFill>
                <a:schemeClr val="tx2"/>
              </a:solidFill>
            </a:endParaRPr>
          </a:p>
          <a:p>
            <a:pPr marL="342900" indent="-342900">
              <a:buBlip>
                <a:blip r:embed="rId4"/>
              </a:buBlip>
            </a:pPr>
            <a:endParaRPr lang="en-US" dirty="0">
              <a:solidFill>
                <a:schemeClr val="tx2"/>
              </a:solidFill>
            </a:endParaRPr>
          </a:p>
        </p:txBody>
      </p:sp>
      <p:pic>
        <p:nvPicPr>
          <p:cNvPr id="1028" name="Picture 4">
            <a:extLst>
              <a:ext uri="{FF2B5EF4-FFF2-40B4-BE49-F238E27FC236}">
                <a16:creationId xmlns:a16="http://schemas.microsoft.com/office/drawing/2014/main" id="{34A0BBCA-F5FE-151A-39C4-4400E09B8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07" y="2859267"/>
            <a:ext cx="4495522" cy="33441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C9CAA24-261E-4A79-9160-58249912C14C}"/>
              </a:ext>
            </a:extLst>
          </p:cNvPr>
          <p:cNvGrpSpPr/>
          <p:nvPr/>
        </p:nvGrpSpPr>
        <p:grpSpPr>
          <a:xfrm>
            <a:off x="5233056" y="2880049"/>
            <a:ext cx="3645823" cy="3327671"/>
            <a:chOff x="5233056" y="2859267"/>
            <a:chExt cx="3645823" cy="3327671"/>
          </a:xfrm>
        </p:grpSpPr>
        <p:pic>
          <p:nvPicPr>
            <p:cNvPr id="6" name="Picture 5">
              <a:extLst>
                <a:ext uri="{FF2B5EF4-FFF2-40B4-BE49-F238E27FC236}">
                  <a16:creationId xmlns:a16="http://schemas.microsoft.com/office/drawing/2014/main" id="{61E2CA82-BD5B-9412-6C77-90542B0FA004}"/>
                </a:ext>
              </a:extLst>
            </p:cNvPr>
            <p:cNvPicPr>
              <a:picLocks noChangeAspect="1"/>
            </p:cNvPicPr>
            <p:nvPr/>
          </p:nvPicPr>
          <p:blipFill>
            <a:blip r:embed="rId6"/>
            <a:stretch>
              <a:fillRect/>
            </a:stretch>
          </p:blipFill>
          <p:spPr>
            <a:xfrm>
              <a:off x="5233057" y="2892052"/>
              <a:ext cx="3530636" cy="3294886"/>
            </a:xfrm>
            <a:prstGeom prst="rect">
              <a:avLst/>
            </a:prstGeom>
          </p:spPr>
        </p:pic>
        <p:cxnSp>
          <p:nvCxnSpPr>
            <p:cNvPr id="4" name="Straight Connector 3">
              <a:extLst>
                <a:ext uri="{FF2B5EF4-FFF2-40B4-BE49-F238E27FC236}">
                  <a16:creationId xmlns:a16="http://schemas.microsoft.com/office/drawing/2014/main" id="{F2AF5F08-8004-467E-AA60-5FA210C136FA}"/>
                </a:ext>
              </a:extLst>
            </p:cNvPr>
            <p:cNvCxnSpPr/>
            <p:nvPr/>
          </p:nvCxnSpPr>
          <p:spPr>
            <a:xfrm>
              <a:off x="5233056" y="2859267"/>
              <a:ext cx="3566160" cy="0"/>
            </a:xfrm>
            <a:prstGeom prst="line">
              <a:avLst/>
            </a:prstGeom>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E0F149-77C4-4D4E-B333-21D5C1D6BB26}"/>
                </a:ext>
              </a:extLst>
            </p:cNvPr>
            <p:cNvCxnSpPr/>
            <p:nvPr/>
          </p:nvCxnSpPr>
          <p:spPr>
            <a:xfrm>
              <a:off x="5312719" y="6166156"/>
              <a:ext cx="3566160" cy="0"/>
            </a:xfrm>
            <a:prstGeom prst="line">
              <a:avLst/>
            </a:prstGeom>
            <a:ln w="12700">
              <a:solidFill>
                <a:schemeClr val="tx2">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7" name="Footer Placeholder 6">
            <a:extLst>
              <a:ext uri="{FF2B5EF4-FFF2-40B4-BE49-F238E27FC236}">
                <a16:creationId xmlns:a16="http://schemas.microsoft.com/office/drawing/2014/main" id="{A33FA5A0-5A91-151E-D027-64956F12E91F}"/>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317441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7CC7C1-07B5-92FA-1560-727B75FA04B7}"/>
              </a:ext>
            </a:extLst>
          </p:cNvPr>
          <p:cNvSpPr>
            <a:spLocks noGrp="1"/>
          </p:cNvSpPr>
          <p:nvPr>
            <p:ph type="title"/>
          </p:nvPr>
        </p:nvSpPr>
        <p:spPr>
          <a:xfrm>
            <a:off x="628650" y="365126"/>
            <a:ext cx="7886700" cy="1325563"/>
          </a:xfrm>
        </p:spPr>
        <p:txBody>
          <a:bodyPr>
            <a:normAutofit/>
          </a:bodyPr>
          <a:lstStyle/>
          <a:p>
            <a:r>
              <a:rPr lang="en-US" sz="3600" dirty="0"/>
              <a:t>Online Dating in Practice</a:t>
            </a:r>
          </a:p>
        </p:txBody>
      </p:sp>
      <p:pic>
        <p:nvPicPr>
          <p:cNvPr id="8" name="Picture 7">
            <a:extLst>
              <a:ext uri="{FF2B5EF4-FFF2-40B4-BE49-F238E27FC236}">
                <a16:creationId xmlns:a16="http://schemas.microsoft.com/office/drawing/2014/main" id="{0DD6C763-BB3C-AB65-3DB2-3EC7FDAE53C5}"/>
              </a:ext>
            </a:extLst>
          </p:cNvPr>
          <p:cNvPicPr>
            <a:picLocks noChangeAspect="1"/>
          </p:cNvPicPr>
          <p:nvPr/>
        </p:nvPicPr>
        <p:blipFill rotWithShape="1">
          <a:blip r:embed="rId3"/>
          <a:srcRect l="50000"/>
          <a:stretch/>
        </p:blipFill>
        <p:spPr>
          <a:xfrm>
            <a:off x="697230" y="2108555"/>
            <a:ext cx="2646537" cy="3971441"/>
          </a:xfrm>
          <a:prstGeom prst="rect">
            <a:avLst/>
          </a:prstGeom>
        </p:spPr>
      </p:pic>
      <p:sp>
        <p:nvSpPr>
          <p:cNvPr id="3" name="Footer Placeholder 2">
            <a:extLst>
              <a:ext uri="{FF2B5EF4-FFF2-40B4-BE49-F238E27FC236}">
                <a16:creationId xmlns:a16="http://schemas.microsoft.com/office/drawing/2014/main" id="{4DD785E8-2C31-2C08-4C8D-40AF9409410C}"/>
              </a:ext>
            </a:extLst>
          </p:cNvPr>
          <p:cNvSpPr>
            <a:spLocks noGrp="1"/>
          </p:cNvSpPr>
          <p:nvPr>
            <p:ph type="ftr" sz="quarter" idx="11"/>
          </p:nvPr>
        </p:nvSpPr>
        <p:spPr/>
        <p:txBody>
          <a:bodyPr/>
          <a:lstStyle/>
          <a:p>
            <a:r>
              <a:rPr lang="en-US"/>
              <a:t>Informs 2022</a:t>
            </a:r>
          </a:p>
        </p:txBody>
      </p:sp>
      <p:sp>
        <p:nvSpPr>
          <p:cNvPr id="4" name="TextBox 3">
            <a:extLst>
              <a:ext uri="{FF2B5EF4-FFF2-40B4-BE49-F238E27FC236}">
                <a16:creationId xmlns:a16="http://schemas.microsoft.com/office/drawing/2014/main" id="{1F6347FF-A221-5DC2-5652-850FBD7566EB}"/>
              </a:ext>
            </a:extLst>
          </p:cNvPr>
          <p:cNvSpPr txBox="1"/>
          <p:nvPr/>
        </p:nvSpPr>
        <p:spPr>
          <a:xfrm>
            <a:off x="1707411" y="1739223"/>
            <a:ext cx="761747" cy="369332"/>
          </a:xfrm>
          <a:prstGeom prst="rect">
            <a:avLst/>
          </a:prstGeom>
          <a:noFill/>
        </p:spPr>
        <p:txBody>
          <a:bodyPr wrap="none" rtlCol="0">
            <a:spAutoFit/>
          </a:bodyPr>
          <a:lstStyle/>
          <a:p>
            <a:r>
              <a:rPr lang="en-US" i="1" dirty="0">
                <a:solidFill>
                  <a:schemeClr val="tx2"/>
                </a:solidFill>
              </a:rPr>
              <a:t>Hinge</a:t>
            </a:r>
          </a:p>
        </p:txBody>
      </p:sp>
      <p:sp>
        <p:nvSpPr>
          <p:cNvPr id="9" name="TextBox 8">
            <a:extLst>
              <a:ext uri="{FF2B5EF4-FFF2-40B4-BE49-F238E27FC236}">
                <a16:creationId xmlns:a16="http://schemas.microsoft.com/office/drawing/2014/main" id="{A74CAB62-876B-A952-273C-94C756301592}"/>
              </a:ext>
            </a:extLst>
          </p:cNvPr>
          <p:cNvSpPr txBox="1"/>
          <p:nvPr/>
        </p:nvSpPr>
        <p:spPr>
          <a:xfrm>
            <a:off x="5639744" y="1610005"/>
            <a:ext cx="894797" cy="369332"/>
          </a:xfrm>
          <a:prstGeom prst="rect">
            <a:avLst/>
          </a:prstGeom>
          <a:noFill/>
        </p:spPr>
        <p:txBody>
          <a:bodyPr wrap="none" rtlCol="0">
            <a:spAutoFit/>
          </a:bodyPr>
          <a:lstStyle/>
          <a:p>
            <a:r>
              <a:rPr lang="en-US" i="1" dirty="0">
                <a:solidFill>
                  <a:schemeClr val="tx2"/>
                </a:solidFill>
              </a:rPr>
              <a:t>Bumble</a:t>
            </a:r>
          </a:p>
        </p:txBody>
      </p:sp>
      <p:pic>
        <p:nvPicPr>
          <p:cNvPr id="11" name="Picture 10" descr="Graphical user interface, application&#10;&#10;Description automatically generated">
            <a:extLst>
              <a:ext uri="{FF2B5EF4-FFF2-40B4-BE49-F238E27FC236}">
                <a16:creationId xmlns:a16="http://schemas.microsoft.com/office/drawing/2014/main" id="{6735DB41-35A7-66A9-2A28-75342EE34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585" y="2072166"/>
            <a:ext cx="4591050" cy="4010025"/>
          </a:xfrm>
          <a:prstGeom prst="rect">
            <a:avLst/>
          </a:prstGeom>
        </p:spPr>
      </p:pic>
    </p:spTree>
    <p:extLst>
      <p:ext uri="{BB962C8B-B14F-4D97-AF65-F5344CB8AC3E}">
        <p14:creationId xmlns:p14="http://schemas.microsoft.com/office/powerpoint/2010/main" val="315484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Outline/Expectations</a:t>
            </a:r>
          </a:p>
        </p:txBody>
      </p:sp>
      <p:sp>
        <p:nvSpPr>
          <p:cNvPr id="7" name="Rectangle 6">
            <a:extLst>
              <a:ext uri="{FF2B5EF4-FFF2-40B4-BE49-F238E27FC236}">
                <a16:creationId xmlns:a16="http://schemas.microsoft.com/office/drawing/2014/main" id="{C9D89899-2019-2076-84B8-94D227C2E49A}"/>
              </a:ext>
            </a:extLst>
          </p:cNvPr>
          <p:cNvSpPr/>
          <p:nvPr/>
        </p:nvSpPr>
        <p:spPr>
          <a:xfrm>
            <a:off x="628650" y="1690689"/>
            <a:ext cx="7886700" cy="4801314"/>
          </a:xfrm>
          <a:prstGeom prst="rect">
            <a:avLst/>
          </a:prstGeom>
        </p:spPr>
        <p:txBody>
          <a:bodyPr wrap="square">
            <a:spAutoFit/>
          </a:bodyPr>
          <a:lstStyle/>
          <a:p>
            <a:r>
              <a:rPr lang="en-US" altLang="zh-CN" i="1" dirty="0">
                <a:solidFill>
                  <a:schemeClr val="accent6">
                    <a:lumMod val="75000"/>
                  </a:schemeClr>
                </a:solidFill>
              </a:rPr>
              <a:t>Qu: </a:t>
            </a:r>
            <a:r>
              <a:rPr lang="en-US" altLang="zh-CN" b="1" dirty="0">
                <a:solidFill>
                  <a:schemeClr val="accent6">
                    <a:lumMod val="75000"/>
                  </a:schemeClr>
                </a:solidFill>
              </a:rPr>
              <a:t>What is the right subscription set-up for online dating apps?</a:t>
            </a:r>
          </a:p>
          <a:p>
            <a:pPr marL="342900" indent="-342900">
              <a:buBlip>
                <a:blip r:embed="rId4"/>
              </a:buBlip>
            </a:pPr>
            <a:r>
              <a:rPr lang="en-US" dirty="0">
                <a:solidFill>
                  <a:schemeClr val="tx2"/>
                </a:solidFill>
              </a:rPr>
              <a:t>What maximizes revenue? What maximizes welfare?</a:t>
            </a:r>
          </a:p>
          <a:p>
            <a:pPr marL="342900" indent="-342900">
              <a:buBlip>
                <a:blip r:embed="rId4"/>
              </a:buBlip>
            </a:pPr>
            <a:endParaRPr lang="en-US" dirty="0">
              <a:solidFill>
                <a:schemeClr val="tx2"/>
              </a:solidFill>
            </a:endParaRPr>
          </a:p>
          <a:p>
            <a:r>
              <a:rPr lang="en-US" altLang="zh-CN" i="1" dirty="0"/>
              <a:t>Simplifying Assumption: </a:t>
            </a:r>
            <a:r>
              <a:rPr lang="en-US" altLang="zh-CN" b="1" dirty="0"/>
              <a:t>We focus on </a:t>
            </a:r>
            <a:r>
              <a:rPr lang="en-US" altLang="zh-CN" b="1" i="1" dirty="0"/>
              <a:t>swipe </a:t>
            </a:r>
            <a:r>
              <a:rPr lang="en-US" altLang="zh-CN" b="1" dirty="0"/>
              <a:t>apps</a:t>
            </a:r>
          </a:p>
          <a:p>
            <a:pPr marL="342900" indent="-342900">
              <a:buBlip>
                <a:blip r:embed="rId4"/>
              </a:buBlip>
            </a:pPr>
            <a:r>
              <a:rPr lang="en-US" dirty="0">
                <a:solidFill>
                  <a:schemeClr val="tx2"/>
                </a:solidFill>
              </a:rPr>
              <a:t>Users swipe left or right on candidate partners. No searching.</a:t>
            </a:r>
          </a:p>
          <a:p>
            <a:pPr marL="800100" lvl="1" indent="-342900">
              <a:buBlip>
                <a:blip r:embed="rId4"/>
              </a:buBlip>
            </a:pPr>
            <a:r>
              <a:rPr lang="en-US" dirty="0">
                <a:solidFill>
                  <a:schemeClr val="tx2"/>
                </a:solidFill>
              </a:rPr>
              <a:t>Dominant paradigm: Tinder, Bumble, Hinge etc.</a:t>
            </a:r>
          </a:p>
          <a:p>
            <a:pPr marL="342900" indent="-342900">
              <a:buBlip>
                <a:blip r:embed="rId4"/>
              </a:buBlip>
            </a:pPr>
            <a:endParaRPr lang="en-US" dirty="0">
              <a:solidFill>
                <a:schemeClr val="tx2"/>
              </a:solidFill>
            </a:endParaRPr>
          </a:p>
          <a:p>
            <a:r>
              <a:rPr lang="en-US" altLang="zh-CN" i="1" dirty="0"/>
              <a:t>Simplifying Assumption : </a:t>
            </a:r>
            <a:r>
              <a:rPr lang="en-US" altLang="zh-CN" b="1" dirty="0"/>
              <a:t>Users are looking for </a:t>
            </a:r>
            <a:r>
              <a:rPr lang="en-US" altLang="zh-CN" b="1" i="1" dirty="0"/>
              <a:t>love</a:t>
            </a:r>
            <a:endParaRPr lang="en-US" altLang="zh-CN" b="1" dirty="0"/>
          </a:p>
          <a:p>
            <a:pPr marL="342900" indent="-342900">
              <a:buBlip>
                <a:blip r:embed="rId4"/>
              </a:buBlip>
            </a:pPr>
            <a:r>
              <a:rPr lang="en-US" dirty="0">
                <a:solidFill>
                  <a:schemeClr val="tx2"/>
                </a:solidFill>
              </a:rPr>
              <a:t>A </a:t>
            </a:r>
            <a:r>
              <a:rPr lang="en-US" b="1" dirty="0">
                <a:solidFill>
                  <a:schemeClr val="accent6">
                    <a:lumMod val="75000"/>
                  </a:schemeClr>
                </a:solidFill>
              </a:rPr>
              <a:t>match </a:t>
            </a:r>
            <a:r>
              <a:rPr lang="en-US" dirty="0">
                <a:solidFill>
                  <a:schemeClr val="tx2"/>
                </a:solidFill>
              </a:rPr>
              <a:t>will be a permanent pairing after which users leave the site</a:t>
            </a:r>
          </a:p>
          <a:p>
            <a:pPr marL="800100" lvl="1" indent="-342900">
              <a:buBlip>
                <a:blip r:embed="rId4"/>
              </a:buBlip>
            </a:pPr>
            <a:r>
              <a:rPr lang="en-US" dirty="0">
                <a:solidFill>
                  <a:schemeClr val="tx2"/>
                </a:solidFill>
              </a:rPr>
              <a:t>No short term or casual dating in our model.</a:t>
            </a:r>
            <a:endParaRPr lang="en-US" b="1" dirty="0">
              <a:solidFill>
                <a:schemeClr val="accent6">
                  <a:lumMod val="75000"/>
                </a:schemeClr>
              </a:solidFill>
            </a:endParaRPr>
          </a:p>
          <a:p>
            <a:endParaRPr lang="en-US" dirty="0">
              <a:solidFill>
                <a:schemeClr val="tx2"/>
              </a:solidFill>
            </a:endParaRPr>
          </a:p>
          <a:p>
            <a:r>
              <a:rPr lang="en-US" altLang="zh-CN" i="1" dirty="0"/>
              <a:t>Simplifying Assumption : </a:t>
            </a:r>
            <a:r>
              <a:rPr lang="en-US" altLang="zh-CN" b="1" i="1" dirty="0"/>
              <a:t>One</a:t>
            </a:r>
            <a:r>
              <a:rPr lang="en-US" altLang="zh-CN" b="1" dirty="0"/>
              <a:t> subscription option</a:t>
            </a:r>
          </a:p>
          <a:p>
            <a:pPr marL="342900" indent="-342900">
              <a:buBlip>
                <a:blip r:embed="rId4"/>
              </a:buBlip>
            </a:pPr>
            <a:r>
              <a:rPr lang="en-US" dirty="0">
                <a:solidFill>
                  <a:schemeClr val="tx2"/>
                </a:solidFill>
              </a:rPr>
              <a:t>Strategy space is a subscription period length and price pair</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p:txBody>
      </p:sp>
      <p:sp>
        <p:nvSpPr>
          <p:cNvPr id="5" name="Footer Placeholder 4">
            <a:extLst>
              <a:ext uri="{FF2B5EF4-FFF2-40B4-BE49-F238E27FC236}">
                <a16:creationId xmlns:a16="http://schemas.microsoft.com/office/drawing/2014/main" id="{452DBDDD-4910-1504-DB48-634568B7BAB0}"/>
              </a:ext>
            </a:extLst>
          </p:cNvPr>
          <p:cNvSpPr>
            <a:spLocks noGrp="1"/>
          </p:cNvSpPr>
          <p:nvPr>
            <p:ph type="ftr" sz="quarter" idx="11"/>
          </p:nvPr>
        </p:nvSpPr>
        <p:spPr/>
        <p:txBody>
          <a:bodyPr/>
          <a:lstStyle/>
          <a:p>
            <a:r>
              <a:rPr lang="en-US"/>
              <a:t>Informs 2022</a:t>
            </a:r>
          </a:p>
        </p:txBody>
      </p:sp>
    </p:spTree>
    <p:custDataLst>
      <p:tags r:id="rId1"/>
    </p:custDataLst>
    <p:extLst>
      <p:ext uri="{BB962C8B-B14F-4D97-AF65-F5344CB8AC3E}">
        <p14:creationId xmlns:p14="http://schemas.microsoft.com/office/powerpoint/2010/main" val="2167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Contributions</a:t>
            </a:r>
            <a:endParaRPr lang="en-US" sz="3600" dirty="0"/>
          </a:p>
        </p:txBody>
      </p:sp>
      <p:sp>
        <p:nvSpPr>
          <p:cNvPr id="7" name="Rectangle 6">
            <a:extLst>
              <a:ext uri="{FF2B5EF4-FFF2-40B4-BE49-F238E27FC236}">
                <a16:creationId xmlns:a16="http://schemas.microsoft.com/office/drawing/2014/main" id="{C9D89899-2019-2076-84B8-94D227C2E49A}"/>
              </a:ext>
            </a:extLst>
          </p:cNvPr>
          <p:cNvSpPr/>
          <p:nvPr/>
        </p:nvSpPr>
        <p:spPr>
          <a:xfrm>
            <a:off x="628650" y="1690689"/>
            <a:ext cx="7527565" cy="4801314"/>
          </a:xfrm>
          <a:prstGeom prst="rect">
            <a:avLst/>
          </a:prstGeom>
        </p:spPr>
        <p:txBody>
          <a:bodyPr wrap="square">
            <a:spAutoFit/>
          </a:bodyPr>
          <a:lstStyle/>
          <a:p>
            <a:r>
              <a:rPr lang="en-US" altLang="zh-CN" i="1" dirty="0"/>
              <a:t>C1: </a:t>
            </a:r>
            <a:r>
              <a:rPr lang="en-US" altLang="zh-CN" b="1" i="1" dirty="0"/>
              <a:t>Derive revenue bounds for subscription models (</a:t>
            </a:r>
            <a:r>
              <a:rPr lang="en-US" altLang="zh-CN" b="1" i="1" dirty="0" err="1"/>
              <a:t>Thm</a:t>
            </a:r>
            <a:r>
              <a:rPr lang="en-US" altLang="zh-CN" b="1" i="1" dirty="0"/>
              <a:t>. 1).</a:t>
            </a:r>
          </a:p>
          <a:p>
            <a:pPr marL="342900" indent="-342900">
              <a:buBlip>
                <a:blip r:embed="rId4"/>
              </a:buBlip>
            </a:pPr>
            <a:r>
              <a:rPr lang="en-US" dirty="0">
                <a:solidFill>
                  <a:schemeClr val="tx2"/>
                </a:solidFill>
              </a:rPr>
              <a:t>We give a novel model to describe the pricing for online dating platforms and prove bounds on the profit ratio of </a:t>
            </a:r>
            <a:r>
              <a:rPr lang="en-US" i="1" dirty="0">
                <a:solidFill>
                  <a:schemeClr val="tx2"/>
                </a:solidFill>
              </a:rPr>
              <a:t>freemium pricing</a:t>
            </a:r>
            <a:r>
              <a:rPr lang="en-US" dirty="0">
                <a:solidFill>
                  <a:schemeClr val="tx2"/>
                </a:solidFill>
              </a:rPr>
              <a:t> to the optimal achievable profits.</a:t>
            </a:r>
          </a:p>
          <a:p>
            <a:pPr marL="342900" indent="-342900">
              <a:buBlip>
                <a:blip r:embed="rId4"/>
              </a:buBlip>
            </a:pPr>
            <a:endParaRPr lang="en-US" dirty="0">
              <a:solidFill>
                <a:schemeClr val="tx2"/>
              </a:solidFill>
            </a:endParaRPr>
          </a:p>
          <a:p>
            <a:r>
              <a:rPr lang="en-US" altLang="zh-CN" i="1" dirty="0"/>
              <a:t>C2: </a:t>
            </a:r>
            <a:r>
              <a:rPr lang="en-US" altLang="zh-CN" b="1" i="1" dirty="0"/>
              <a:t>Fine-grained analysis for cost and matching proportion (</a:t>
            </a:r>
            <a:r>
              <a:rPr lang="en-US" altLang="zh-CN" b="1" i="1" dirty="0" err="1"/>
              <a:t>Thm</a:t>
            </a:r>
            <a:r>
              <a:rPr lang="en-US" altLang="zh-CN" b="1" i="1" dirty="0"/>
              <a:t>. 2 &amp; 3).</a:t>
            </a:r>
          </a:p>
          <a:p>
            <a:pPr marL="342900" indent="-342900">
              <a:buBlip>
                <a:blip r:embed="rId4"/>
              </a:buBlip>
            </a:pPr>
            <a:r>
              <a:rPr lang="en-US" dirty="0">
                <a:solidFill>
                  <a:schemeClr val="tx2"/>
                </a:solidFill>
              </a:rPr>
              <a:t>When the marginal operating cost, </a:t>
            </a:r>
            <a:r>
              <a:rPr lang="en-US" i="1" dirty="0">
                <a:solidFill>
                  <a:schemeClr val="tx2"/>
                </a:solidFill>
              </a:rPr>
              <a:t>c</a:t>
            </a:r>
            <a:r>
              <a:rPr lang="en-US" dirty="0">
                <a:solidFill>
                  <a:schemeClr val="tx2"/>
                </a:solidFill>
              </a:rPr>
              <a:t>, is small, we show longer subscription periods are better for profit and increase the match rate!</a:t>
            </a:r>
          </a:p>
          <a:p>
            <a:pPr marL="342900" indent="-342900">
              <a:buBlip>
                <a:blip r:embed="rId4"/>
              </a:buBlip>
            </a:pPr>
            <a:endParaRPr lang="en-US" dirty="0">
              <a:solidFill>
                <a:schemeClr val="tx2"/>
              </a:solidFill>
            </a:endParaRPr>
          </a:p>
          <a:p>
            <a:r>
              <a:rPr lang="en-US" altLang="zh-CN" i="1" dirty="0"/>
              <a:t>C3: </a:t>
            </a:r>
            <a:r>
              <a:rPr lang="en-US" altLang="zh-CN" b="1" i="1" dirty="0"/>
              <a:t>Extensions to heterogenous matching rate (</a:t>
            </a:r>
            <a:r>
              <a:rPr lang="en-US" altLang="zh-CN" b="1" i="1" dirty="0" err="1"/>
              <a:t>Thm</a:t>
            </a:r>
            <a:r>
              <a:rPr lang="en-US" altLang="zh-CN" b="1" i="1" dirty="0"/>
              <a:t> 4).</a:t>
            </a:r>
          </a:p>
          <a:p>
            <a:pPr marL="342900" indent="-342900">
              <a:buBlip>
                <a:blip r:embed="rId4"/>
              </a:buBlip>
            </a:pPr>
            <a:r>
              <a:rPr lang="en-US" dirty="0">
                <a:solidFill>
                  <a:schemeClr val="tx2"/>
                </a:solidFill>
              </a:rPr>
              <a:t>When the platform strategically varies the match rate, (FP) has the incentive to offer users the worst matches while (CP)’s incentive is to match the user as quickly as possible.</a:t>
            </a:r>
          </a:p>
          <a:p>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p:txBody>
      </p:sp>
      <p:sp>
        <p:nvSpPr>
          <p:cNvPr id="5" name="Footer Placeholder 4">
            <a:extLst>
              <a:ext uri="{FF2B5EF4-FFF2-40B4-BE49-F238E27FC236}">
                <a16:creationId xmlns:a16="http://schemas.microsoft.com/office/drawing/2014/main" id="{C743439A-DDCC-70BE-5E53-0A958F5D647B}"/>
              </a:ext>
            </a:extLst>
          </p:cNvPr>
          <p:cNvSpPr>
            <a:spLocks noGrp="1"/>
          </p:cNvSpPr>
          <p:nvPr>
            <p:ph type="ftr" sz="quarter" idx="11"/>
          </p:nvPr>
        </p:nvSpPr>
        <p:spPr/>
        <p:txBody>
          <a:bodyPr/>
          <a:lstStyle/>
          <a:p>
            <a:r>
              <a:rPr lang="en-US"/>
              <a:t>Informs 2022</a:t>
            </a:r>
            <a:endParaRPr lang="en-US" dirty="0"/>
          </a:p>
        </p:txBody>
      </p:sp>
    </p:spTree>
    <p:custDataLst>
      <p:tags r:id="rId1"/>
    </p:custDataLst>
    <p:extLst>
      <p:ext uri="{BB962C8B-B14F-4D97-AF65-F5344CB8AC3E}">
        <p14:creationId xmlns:p14="http://schemas.microsoft.com/office/powerpoint/2010/main" val="355202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5A6EA4C-AEE4-48FC-83AE-6722789EAFCA}"/>
              </a:ext>
            </a:extLst>
          </p:cNvPr>
          <p:cNvSpPr/>
          <p:nvPr/>
        </p:nvSpPr>
        <p:spPr>
          <a:xfrm>
            <a:off x="476884" y="1597794"/>
            <a:ext cx="8213035" cy="4700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Model: ODP</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5E58C9-789F-48D0-AD07-0D03CDBEA361}"/>
                  </a:ext>
                </a:extLst>
              </p:cNvPr>
              <p:cNvSpPr txBox="1"/>
              <p:nvPr/>
            </p:nvSpPr>
            <p:spPr>
              <a:xfrm>
                <a:off x="486145" y="1650670"/>
                <a:ext cx="7863840" cy="1692771"/>
              </a:xfrm>
              <a:prstGeom prst="rect">
                <a:avLst/>
              </a:prstGeom>
              <a:noFill/>
            </p:spPr>
            <p:txBody>
              <a:bodyPr wrap="square" rtlCol="0">
                <a:spAutoFit/>
              </a:bodyPr>
              <a:lstStyle/>
              <a:p>
                <a:pPr>
                  <a:spcBef>
                    <a:spcPts val="1200"/>
                  </a:spcBef>
                  <a:spcAft>
                    <a:spcPts val="600"/>
                  </a:spcAft>
                </a:pPr>
                <a:r>
                  <a:rPr lang="en-US" sz="2000" b="1" dirty="0"/>
                  <a:t>User:</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𝑽</m:t>
                    </m:r>
                    <m:r>
                      <a:rPr lang="en-US" sz="2000" b="1" i="1" dirty="0" smtClean="0">
                        <a:solidFill>
                          <a:schemeClr val="tx2"/>
                        </a:solidFill>
                        <a:latin typeface="Cambria Math" panose="02040503050406030204" pitchFamily="18" charset="0"/>
                      </a:rPr>
                      <m:t>: </m:t>
                    </m:r>
                  </m:oMath>
                </a14:m>
                <a:r>
                  <a:rPr lang="en-US" sz="2000" dirty="0">
                    <a:solidFill>
                      <a:schemeClr val="tx2"/>
                    </a:solidFill>
                  </a:rPr>
                  <a:t>User’s valuation/</a:t>
                </a:r>
                <a:r>
                  <a:rPr lang="en-US" sz="2000" dirty="0" err="1">
                    <a:solidFill>
                      <a:schemeClr val="tx2"/>
                    </a:solidFill>
                  </a:rPr>
                  <a:t>WtP</a:t>
                </a:r>
                <a:r>
                  <a:rPr lang="en-US" sz="2000" dirty="0">
                    <a:solidFill>
                      <a:schemeClr val="tx2"/>
                    </a:solidFill>
                  </a:rPr>
                  <a:t> for a match follows distribution </a:t>
                </a:r>
                <a14:m>
                  <m:oMath xmlns:m="http://schemas.openxmlformats.org/officeDocument/2006/math">
                    <m:r>
                      <m:rPr>
                        <m:sty m:val="p"/>
                      </m:rPr>
                      <a:rPr lang="en-US" sz="2000" dirty="0">
                        <a:solidFill>
                          <a:schemeClr val="tx2"/>
                        </a:solidFill>
                        <a:latin typeface="Cambria Math" panose="02040503050406030204" pitchFamily="18" charset="0"/>
                      </a:rPr>
                      <m:t>V</m:t>
                    </m:r>
                    <m:r>
                      <a:rPr lang="en-US" sz="2000" b="0" i="0" dirty="0" smtClean="0">
                        <a:solidFill>
                          <a:schemeClr val="tx2"/>
                        </a:solidFill>
                        <a:latin typeface="Cambria Math" panose="02040503050406030204" pitchFamily="18" charset="0"/>
                      </a:rPr>
                      <m:t>~</m:t>
                    </m:r>
                    <m:r>
                      <a:rPr lang="en-US" sz="2000" i="1" dirty="0" smtClean="0">
                        <a:solidFill>
                          <a:schemeClr val="tx2"/>
                        </a:solidFill>
                        <a:latin typeface="Cambria Math" panose="02040503050406030204" pitchFamily="18" charset="0"/>
                      </a:rPr>
                      <m:t>𝐹</m:t>
                    </m:r>
                  </m:oMath>
                </a14:m>
                <a:r>
                  <a:rPr lang="en-US" sz="2000" b="1" dirty="0">
                    <a:solidFill>
                      <a:schemeClr val="tx2"/>
                    </a:solidFill>
                  </a:rPr>
                  <a:t>, </a:t>
                </a:r>
              </a:p>
              <a:p>
                <a:pPr marL="342900" indent="-342900">
                  <a:spcAft>
                    <a:spcPts val="600"/>
                  </a:spcAft>
                  <a:buBlip>
                    <a:blip r:embed="rId3"/>
                  </a:buBlip>
                </a:pPr>
                <a14:m>
                  <m:oMath xmlns:m="http://schemas.openxmlformats.org/officeDocument/2006/math">
                    <m:r>
                      <a:rPr lang="en-US" sz="2000" b="1" i="1" dirty="0">
                        <a:solidFill>
                          <a:schemeClr val="accent6">
                            <a:lumMod val="75000"/>
                          </a:schemeClr>
                        </a:solidFill>
                        <a:latin typeface="Cambria Math" panose="02040503050406030204" pitchFamily="18" charset="0"/>
                      </a:rPr>
                      <m:t>𝜹</m:t>
                    </m:r>
                    <m:r>
                      <a:rPr lang="en-US" sz="2000" b="1" i="1" dirty="0" smtClean="0">
                        <a:solidFill>
                          <a:schemeClr val="accent6">
                            <a:lumMod val="75000"/>
                          </a:schemeClr>
                        </a:solidFill>
                        <a:latin typeface="Cambria Math" panose="02040503050406030204" pitchFamily="18" charset="0"/>
                      </a:rPr>
                      <m:t>:</m:t>
                    </m:r>
                    <m:r>
                      <a:rPr lang="en-US" sz="2000" b="1" i="1" dirty="0">
                        <a:solidFill>
                          <a:schemeClr val="accent6">
                            <a:lumMod val="75000"/>
                          </a:schemeClr>
                        </a:solidFill>
                        <a:latin typeface="Cambria Math" panose="02040503050406030204" pitchFamily="18" charset="0"/>
                      </a:rPr>
                      <m:t> </m:t>
                    </m:r>
                  </m:oMath>
                </a14:m>
                <a:r>
                  <a:rPr lang="en-US" sz="2000" dirty="0">
                    <a:solidFill>
                      <a:schemeClr val="tx2"/>
                    </a:solidFill>
                  </a:rPr>
                  <a:t>Valuation/</a:t>
                </a:r>
                <a:r>
                  <a:rPr lang="en-US" sz="2000" dirty="0" err="1">
                    <a:solidFill>
                      <a:schemeClr val="tx2"/>
                    </a:solidFill>
                  </a:rPr>
                  <a:t>WtP</a:t>
                </a:r>
                <a:r>
                  <a:rPr lang="en-US" sz="2000" dirty="0">
                    <a:solidFill>
                      <a:schemeClr val="tx2"/>
                    </a:solidFill>
                  </a:rPr>
                  <a:t> decays at a constant rate </a:t>
                </a:r>
                <a14:m>
                  <m:oMath xmlns:m="http://schemas.openxmlformats.org/officeDocument/2006/math">
                    <m:r>
                      <a:rPr lang="en-US" sz="2000" b="0" i="1" smtClean="0">
                        <a:solidFill>
                          <a:schemeClr val="tx2"/>
                        </a:solidFill>
                        <a:latin typeface="Cambria Math" panose="02040503050406030204" pitchFamily="18" charset="0"/>
                      </a:rPr>
                      <m:t>𝛿</m:t>
                    </m:r>
                    <m:r>
                      <a:rPr lang="en-US" sz="2000" b="0" i="1" smtClean="0">
                        <a:solidFill>
                          <a:schemeClr val="tx2"/>
                        </a:solidFill>
                        <a:latin typeface="Cambria Math" panose="02040503050406030204" pitchFamily="18" charset="0"/>
                      </a:rPr>
                      <m:t>∈(0, 1)</m:t>
                    </m:r>
                  </m:oMath>
                </a14:m>
                <a:r>
                  <a:rPr lang="en-US" sz="2000" b="1" dirty="0">
                    <a:solidFill>
                      <a:schemeClr val="tx2"/>
                    </a:solidFill>
                  </a:rPr>
                  <a:t>, </a:t>
                </a:r>
              </a:p>
              <a:p>
                <a:pPr>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𝑽</m:t>
                          </m:r>
                        </m:e>
                        <m:sub>
                          <m:r>
                            <a:rPr lang="en-US" sz="2000" b="1" i="1" smtClean="0">
                              <a:solidFill>
                                <a:schemeClr val="tx1"/>
                              </a:solidFill>
                              <a:latin typeface="Cambria Math" panose="02040503050406030204" pitchFamily="18" charset="0"/>
                            </a:rPr>
                            <m:t>𝒕</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𝑽</m:t>
                      </m:r>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𝜹</m:t>
                          </m:r>
                        </m:e>
                        <m:sup>
                          <m:r>
                            <a:rPr lang="en-US" sz="2000" b="1" i="1" smtClean="0">
                              <a:solidFill>
                                <a:schemeClr val="tx1"/>
                              </a:solidFill>
                              <a:latin typeface="Cambria Math" panose="02040503050406030204" pitchFamily="18" charset="0"/>
                            </a:rPr>
                            <m:t>𝒕</m:t>
                          </m:r>
                        </m:sup>
                      </m:sSup>
                    </m:oMath>
                  </m:oMathPara>
                </a14:m>
                <a:endParaRPr lang="en-US" sz="2000" b="1" dirty="0">
                  <a:solidFill>
                    <a:schemeClr val="tx1"/>
                  </a:solidFill>
                </a:endParaRPr>
              </a:p>
            </p:txBody>
          </p:sp>
        </mc:Choice>
        <mc:Fallback xmlns="">
          <p:sp>
            <p:nvSpPr>
              <p:cNvPr id="62" name="TextBox 61">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86145" y="1650670"/>
                <a:ext cx="7863840" cy="1692771"/>
              </a:xfrm>
              <a:prstGeom prst="rect">
                <a:avLst/>
              </a:prstGeom>
              <a:blipFill>
                <a:blip r:embed="rId4"/>
                <a:stretch>
                  <a:fillRect l="-806" t="-223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03558C4-47C8-EBE0-4F44-7F94995F1BAE}"/>
              </a:ext>
            </a:extLst>
          </p:cNvPr>
          <p:cNvSpPr>
            <a:spLocks noGrp="1"/>
          </p:cNvSpPr>
          <p:nvPr>
            <p:ph type="ftr" sz="quarter" idx="11"/>
          </p:nvPr>
        </p:nvSpPr>
        <p:spPr/>
        <p:txBody>
          <a:bodyPr/>
          <a:lstStyle/>
          <a:p>
            <a:r>
              <a:rPr lang="en-US"/>
              <a:t>Informs 2022</a:t>
            </a:r>
          </a:p>
        </p:txBody>
      </p:sp>
      <p:sp>
        <p:nvSpPr>
          <p:cNvPr id="12" name="TextBox 11">
            <a:extLst>
              <a:ext uri="{FF2B5EF4-FFF2-40B4-BE49-F238E27FC236}">
                <a16:creationId xmlns:a16="http://schemas.microsoft.com/office/drawing/2014/main" id="{816D310E-AB9C-A92E-46F5-3A2F024D9EC9}"/>
              </a:ext>
            </a:extLst>
          </p:cNvPr>
          <p:cNvSpPr txBox="1"/>
          <p:nvPr/>
        </p:nvSpPr>
        <p:spPr>
          <a:xfrm>
            <a:off x="1139883" y="3320643"/>
            <a:ext cx="7023456" cy="1077218"/>
          </a:xfrm>
          <a:prstGeom prst="rect">
            <a:avLst/>
          </a:prstGeom>
          <a:noFill/>
          <a:ln>
            <a:solidFill>
              <a:srgbClr val="FF0000"/>
            </a:solidFill>
          </a:ln>
        </p:spPr>
        <p:txBody>
          <a:bodyPr wrap="square" rtlCol="0">
            <a:spAutoFit/>
          </a:bodyPr>
          <a:lstStyle/>
          <a:p>
            <a:pPr>
              <a:spcBef>
                <a:spcPts val="1200"/>
              </a:spcBef>
              <a:spcAft>
                <a:spcPts val="600"/>
              </a:spcAft>
            </a:pPr>
            <a:r>
              <a:rPr lang="en-US" i="1" u="sng" dirty="0">
                <a:solidFill>
                  <a:schemeClr val="tx2"/>
                </a:solidFill>
              </a:rPr>
              <a:t>Note</a:t>
            </a:r>
            <a:r>
              <a:rPr lang="en-US" dirty="0">
                <a:solidFill>
                  <a:schemeClr val="tx2"/>
                </a:solidFill>
              </a:rPr>
              <a:t>: This is valuation of app service. </a:t>
            </a:r>
          </a:p>
          <a:p>
            <a:pPr marL="342900" indent="-342900">
              <a:spcAft>
                <a:spcPts val="600"/>
              </a:spcAft>
              <a:buBlip>
                <a:blip r:embed="rId3"/>
              </a:buBlip>
            </a:pPr>
            <a:r>
              <a:rPr lang="en-US" dirty="0">
                <a:solidFill>
                  <a:schemeClr val="tx2"/>
                </a:solidFill>
                <a:latin typeface="Cambria Math" panose="02040503050406030204" pitchFamily="18" charset="0"/>
              </a:rPr>
              <a:t>61% of Hinge users feel “overwhelmed by modern dating process”</a:t>
            </a:r>
          </a:p>
          <a:p>
            <a:pPr marL="342900" indent="-342900">
              <a:spcAft>
                <a:spcPts val="600"/>
              </a:spcAft>
              <a:buBlip>
                <a:blip r:embed="rId3"/>
              </a:buBlip>
            </a:pPr>
            <a:r>
              <a:rPr lang="en-US" dirty="0">
                <a:solidFill>
                  <a:schemeClr val="tx2"/>
                </a:solidFill>
                <a:latin typeface="Cambria Math" panose="02040503050406030204" pitchFamily="18" charset="0"/>
              </a:rPr>
              <a:t>Four in five report some degree of burnout</a:t>
            </a:r>
          </a:p>
        </p:txBody>
      </p:sp>
    </p:spTree>
    <p:extLst>
      <p:ext uri="{BB962C8B-B14F-4D97-AF65-F5344CB8AC3E}">
        <p14:creationId xmlns:p14="http://schemas.microsoft.com/office/powerpoint/2010/main" val="30647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5A6EA4C-AEE4-48FC-83AE-6722789EAFCA}"/>
              </a:ext>
            </a:extLst>
          </p:cNvPr>
          <p:cNvSpPr/>
          <p:nvPr/>
        </p:nvSpPr>
        <p:spPr>
          <a:xfrm>
            <a:off x="476884" y="1597794"/>
            <a:ext cx="8213035" cy="4700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Model: ODP</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5E58C9-789F-48D0-AD07-0D03CDBEA361}"/>
                  </a:ext>
                </a:extLst>
              </p:cNvPr>
              <p:cNvSpPr txBox="1"/>
              <p:nvPr/>
            </p:nvSpPr>
            <p:spPr>
              <a:xfrm>
                <a:off x="486145" y="1650670"/>
                <a:ext cx="7863840" cy="1692771"/>
              </a:xfrm>
              <a:prstGeom prst="rect">
                <a:avLst/>
              </a:prstGeom>
              <a:noFill/>
            </p:spPr>
            <p:txBody>
              <a:bodyPr wrap="square" rtlCol="0">
                <a:spAutoFit/>
              </a:bodyPr>
              <a:lstStyle/>
              <a:p>
                <a:pPr>
                  <a:spcBef>
                    <a:spcPts val="1200"/>
                  </a:spcBef>
                  <a:spcAft>
                    <a:spcPts val="600"/>
                  </a:spcAft>
                </a:pPr>
                <a:r>
                  <a:rPr lang="en-US" sz="2000" b="1" dirty="0"/>
                  <a:t>User:</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𝑽</m:t>
                    </m:r>
                    <m:r>
                      <a:rPr lang="en-US" sz="2000" b="1" i="1" dirty="0" smtClean="0">
                        <a:solidFill>
                          <a:schemeClr val="tx2"/>
                        </a:solidFill>
                        <a:latin typeface="Cambria Math" panose="02040503050406030204" pitchFamily="18" charset="0"/>
                      </a:rPr>
                      <m:t>: </m:t>
                    </m:r>
                  </m:oMath>
                </a14:m>
                <a:r>
                  <a:rPr lang="en-US" sz="2000" dirty="0">
                    <a:solidFill>
                      <a:schemeClr val="tx2"/>
                    </a:solidFill>
                  </a:rPr>
                  <a:t>User’s valuation/</a:t>
                </a:r>
                <a:r>
                  <a:rPr lang="en-US" sz="2000" dirty="0" err="1">
                    <a:solidFill>
                      <a:schemeClr val="tx2"/>
                    </a:solidFill>
                  </a:rPr>
                  <a:t>WtP</a:t>
                </a:r>
                <a:r>
                  <a:rPr lang="en-US" sz="2000" dirty="0">
                    <a:solidFill>
                      <a:schemeClr val="tx2"/>
                    </a:solidFill>
                  </a:rPr>
                  <a:t> for a match follows distribution </a:t>
                </a:r>
                <a14:m>
                  <m:oMath xmlns:m="http://schemas.openxmlformats.org/officeDocument/2006/math">
                    <m:r>
                      <m:rPr>
                        <m:sty m:val="p"/>
                      </m:rPr>
                      <a:rPr lang="en-US" sz="2000" dirty="0">
                        <a:solidFill>
                          <a:schemeClr val="tx2"/>
                        </a:solidFill>
                        <a:latin typeface="Cambria Math" panose="02040503050406030204" pitchFamily="18" charset="0"/>
                      </a:rPr>
                      <m:t>V</m:t>
                    </m:r>
                    <m:r>
                      <a:rPr lang="en-US" sz="2000" b="0" i="0" dirty="0" smtClean="0">
                        <a:solidFill>
                          <a:schemeClr val="tx2"/>
                        </a:solidFill>
                        <a:latin typeface="Cambria Math" panose="02040503050406030204" pitchFamily="18" charset="0"/>
                      </a:rPr>
                      <m:t>~</m:t>
                    </m:r>
                    <m:r>
                      <a:rPr lang="en-US" sz="2000" i="1" dirty="0" smtClean="0">
                        <a:solidFill>
                          <a:schemeClr val="tx2"/>
                        </a:solidFill>
                        <a:latin typeface="Cambria Math" panose="02040503050406030204" pitchFamily="18" charset="0"/>
                      </a:rPr>
                      <m:t>𝐹</m:t>
                    </m:r>
                  </m:oMath>
                </a14:m>
                <a:r>
                  <a:rPr lang="en-US" sz="2000" b="1" dirty="0">
                    <a:solidFill>
                      <a:schemeClr val="tx2"/>
                    </a:solidFill>
                  </a:rPr>
                  <a:t>, </a:t>
                </a:r>
              </a:p>
              <a:p>
                <a:pPr marL="342900" indent="-342900">
                  <a:spcAft>
                    <a:spcPts val="600"/>
                  </a:spcAft>
                  <a:buBlip>
                    <a:blip r:embed="rId3"/>
                  </a:buBlip>
                </a:pPr>
                <a14:m>
                  <m:oMath xmlns:m="http://schemas.openxmlformats.org/officeDocument/2006/math">
                    <m:r>
                      <a:rPr lang="en-US" sz="2000" b="1" i="1" dirty="0">
                        <a:solidFill>
                          <a:schemeClr val="accent6">
                            <a:lumMod val="75000"/>
                          </a:schemeClr>
                        </a:solidFill>
                        <a:latin typeface="Cambria Math" panose="02040503050406030204" pitchFamily="18" charset="0"/>
                      </a:rPr>
                      <m:t>𝜹</m:t>
                    </m:r>
                    <m:r>
                      <a:rPr lang="en-US" sz="2000" b="1" i="1" dirty="0" smtClean="0">
                        <a:solidFill>
                          <a:schemeClr val="accent6">
                            <a:lumMod val="75000"/>
                          </a:schemeClr>
                        </a:solidFill>
                        <a:latin typeface="Cambria Math" panose="02040503050406030204" pitchFamily="18" charset="0"/>
                      </a:rPr>
                      <m:t>:</m:t>
                    </m:r>
                    <m:r>
                      <a:rPr lang="en-US" sz="2000" b="1" i="1" dirty="0">
                        <a:solidFill>
                          <a:schemeClr val="accent6">
                            <a:lumMod val="75000"/>
                          </a:schemeClr>
                        </a:solidFill>
                        <a:latin typeface="Cambria Math" panose="02040503050406030204" pitchFamily="18" charset="0"/>
                      </a:rPr>
                      <m:t> </m:t>
                    </m:r>
                  </m:oMath>
                </a14:m>
                <a:r>
                  <a:rPr lang="en-US" sz="2000" dirty="0">
                    <a:solidFill>
                      <a:schemeClr val="tx2"/>
                    </a:solidFill>
                  </a:rPr>
                  <a:t>Valuation/</a:t>
                </a:r>
                <a:r>
                  <a:rPr lang="en-US" sz="2000" dirty="0" err="1">
                    <a:solidFill>
                      <a:schemeClr val="tx2"/>
                    </a:solidFill>
                  </a:rPr>
                  <a:t>WtP</a:t>
                </a:r>
                <a:r>
                  <a:rPr lang="en-US" sz="2000" dirty="0">
                    <a:solidFill>
                      <a:schemeClr val="tx2"/>
                    </a:solidFill>
                  </a:rPr>
                  <a:t> decays at a constant rate </a:t>
                </a:r>
                <a14:m>
                  <m:oMath xmlns:m="http://schemas.openxmlformats.org/officeDocument/2006/math">
                    <m:r>
                      <a:rPr lang="en-US" sz="2000" b="0" i="1" smtClean="0">
                        <a:solidFill>
                          <a:schemeClr val="tx2"/>
                        </a:solidFill>
                        <a:latin typeface="Cambria Math" panose="02040503050406030204" pitchFamily="18" charset="0"/>
                      </a:rPr>
                      <m:t>𝛿</m:t>
                    </m:r>
                    <m:r>
                      <a:rPr lang="en-US" sz="2000" b="0" i="1" smtClean="0">
                        <a:solidFill>
                          <a:schemeClr val="tx2"/>
                        </a:solidFill>
                        <a:latin typeface="Cambria Math" panose="02040503050406030204" pitchFamily="18" charset="0"/>
                      </a:rPr>
                      <m:t>∈(0, 1)</m:t>
                    </m:r>
                  </m:oMath>
                </a14:m>
                <a:r>
                  <a:rPr lang="en-US" sz="2000" b="1" dirty="0">
                    <a:solidFill>
                      <a:schemeClr val="tx2"/>
                    </a:solidFill>
                  </a:rPr>
                  <a:t>, </a:t>
                </a:r>
              </a:p>
              <a:p>
                <a:pPr>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𝑽</m:t>
                          </m:r>
                        </m:e>
                        <m:sub>
                          <m:r>
                            <a:rPr lang="en-US" sz="2000" b="1" i="1" smtClean="0">
                              <a:solidFill>
                                <a:schemeClr val="tx1"/>
                              </a:solidFill>
                              <a:latin typeface="Cambria Math" panose="02040503050406030204" pitchFamily="18" charset="0"/>
                            </a:rPr>
                            <m:t>𝒕</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𝑽</m:t>
                      </m:r>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𝜹</m:t>
                          </m:r>
                        </m:e>
                        <m:sup>
                          <m:r>
                            <a:rPr lang="en-US" sz="2000" b="1" i="1" smtClean="0">
                              <a:solidFill>
                                <a:schemeClr val="tx1"/>
                              </a:solidFill>
                              <a:latin typeface="Cambria Math" panose="02040503050406030204" pitchFamily="18" charset="0"/>
                            </a:rPr>
                            <m:t>𝒕</m:t>
                          </m:r>
                        </m:sup>
                      </m:sSup>
                    </m:oMath>
                  </m:oMathPara>
                </a14:m>
                <a:endParaRPr lang="en-US" sz="2000" b="1" dirty="0">
                  <a:solidFill>
                    <a:schemeClr val="tx1"/>
                  </a:solidFill>
                </a:endParaRPr>
              </a:p>
            </p:txBody>
          </p:sp>
        </mc:Choice>
        <mc:Fallback xmlns="">
          <p:sp>
            <p:nvSpPr>
              <p:cNvPr id="62" name="TextBox 61">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86145" y="1650670"/>
                <a:ext cx="7863840" cy="1692771"/>
              </a:xfrm>
              <a:prstGeom prst="rect">
                <a:avLst/>
              </a:prstGeom>
              <a:blipFill>
                <a:blip r:embed="rId4"/>
                <a:stretch>
                  <a:fillRect l="-806" t="-22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5E58C9-789F-48D0-AD07-0D03CDBEA361}"/>
                  </a:ext>
                </a:extLst>
              </p:cNvPr>
              <p:cNvSpPr txBox="1"/>
              <p:nvPr/>
            </p:nvSpPr>
            <p:spPr>
              <a:xfrm>
                <a:off x="454081" y="3290612"/>
                <a:ext cx="8038467" cy="1816331"/>
              </a:xfrm>
              <a:prstGeom prst="rect">
                <a:avLst/>
              </a:prstGeom>
              <a:noFill/>
            </p:spPr>
            <p:txBody>
              <a:bodyPr wrap="square" rtlCol="0">
                <a:spAutoFit/>
              </a:bodyPr>
              <a:lstStyle/>
              <a:p>
                <a:pPr>
                  <a:spcBef>
                    <a:spcPts val="1200"/>
                  </a:spcBef>
                  <a:spcAft>
                    <a:spcPts val="600"/>
                  </a:spcAft>
                </a:pPr>
                <a:r>
                  <a:rPr lang="en-US" sz="2000" b="1" dirty="0"/>
                  <a:t>Platform: </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𝒑</m:t>
                    </m:r>
                    <m:r>
                      <a:rPr lang="en-US" sz="2000" b="1" i="1" dirty="0" smtClean="0">
                        <a:solidFill>
                          <a:schemeClr val="accent6">
                            <a:lumMod val="75000"/>
                          </a:schemeClr>
                        </a:solidFill>
                        <a:latin typeface="Cambria Math" panose="02040503050406030204" pitchFamily="18" charset="0"/>
                      </a:rPr>
                      <m:t>,</m:t>
                    </m:r>
                    <m:r>
                      <a:rPr lang="en-US" sz="2000" b="1" i="1" dirty="0" smtClean="0">
                        <a:solidFill>
                          <a:schemeClr val="accent6">
                            <a:lumMod val="75000"/>
                          </a:schemeClr>
                        </a:solidFill>
                        <a:latin typeface="Cambria Math" panose="02040503050406030204" pitchFamily="18" charset="0"/>
                      </a:rPr>
                      <m:t>𝑳</m:t>
                    </m:r>
                    <m:r>
                      <a:rPr lang="en-US" sz="2000" b="1" i="1" dirty="0" smtClean="0">
                        <a:solidFill>
                          <a:schemeClr val="tx2"/>
                        </a:solidFill>
                        <a:latin typeface="Cambria Math" panose="02040503050406030204" pitchFamily="18" charset="0"/>
                      </a:rPr>
                      <m:t>: </m:t>
                    </m:r>
                  </m:oMath>
                </a14:m>
                <a:r>
                  <a:rPr lang="en-US" dirty="0">
                    <a:solidFill>
                      <a:schemeClr val="tx2"/>
                    </a:solidFill>
                  </a:rPr>
                  <a:t>Online dating platform offers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𝒄</m:t>
                    </m:r>
                    <m:r>
                      <a:rPr lang="en-US" sz="2000" b="1" i="1" dirty="0" smtClean="0">
                        <a:solidFill>
                          <a:schemeClr val="tx2"/>
                        </a:solidFill>
                        <a:latin typeface="Cambria Math" panose="02040503050406030204" pitchFamily="18" charset="0"/>
                      </a:rPr>
                      <m:t>: </m:t>
                    </m:r>
                  </m:oMath>
                </a14:m>
                <a:r>
                  <a:rPr lang="en-US" dirty="0">
                    <a:solidFill>
                      <a:schemeClr val="tx2"/>
                    </a:solidFill>
                  </a:rPr>
                  <a:t>The unit operating cost for providing services is </a:t>
                </a:r>
                <a14:m>
                  <m:oMath xmlns:m="http://schemas.openxmlformats.org/officeDocument/2006/math">
                    <m:r>
                      <a:rPr lang="en-US" b="0" i="1" smtClean="0">
                        <a:solidFill>
                          <a:schemeClr val="tx2"/>
                        </a:solidFill>
                        <a:latin typeface="Cambria Math" panose="02040503050406030204" pitchFamily="18" charset="0"/>
                      </a:rPr>
                      <m:t>𝑐</m:t>
                    </m:r>
                  </m:oMath>
                </a14:m>
                <a:r>
                  <a:rPr lang="en-US" dirty="0">
                    <a:solidFill>
                      <a:schemeClr val="tx2"/>
                    </a:solidFill>
                  </a:rPr>
                  <a:t>. </a:t>
                </a:r>
              </a:p>
              <a:p>
                <a:pPr marL="342900" indent="-342900">
                  <a:spcAft>
                    <a:spcPts val="600"/>
                  </a:spcAft>
                  <a:buBlip>
                    <a:blip r:embed="rId3"/>
                  </a:buBlip>
                </a:pPr>
                <a14:m>
                  <m:oMath xmlns:m="http://schemas.openxmlformats.org/officeDocument/2006/math">
                    <m:r>
                      <a:rPr lang="en-US" sz="2000" b="1" i="1" dirty="0">
                        <a:solidFill>
                          <a:schemeClr val="accent6">
                            <a:lumMod val="75000"/>
                          </a:schemeClr>
                        </a:solidFill>
                        <a:latin typeface="Cambria Math" panose="02040503050406030204" pitchFamily="18" charset="0"/>
                      </a:rPr>
                      <m:t>𝒒</m:t>
                    </m:r>
                    <m:r>
                      <a:rPr lang="en-US" sz="2000" b="1" i="1" dirty="0">
                        <a:solidFill>
                          <a:schemeClr val="tx2"/>
                        </a:solidFill>
                        <a:latin typeface="Cambria Math" panose="02040503050406030204" pitchFamily="18" charset="0"/>
                      </a:rPr>
                      <m:t>: </m:t>
                    </m:r>
                  </m:oMath>
                </a14:m>
                <a:r>
                  <a:rPr lang="en-US" dirty="0">
                    <a:solidFill>
                      <a:schemeClr val="tx2"/>
                    </a:solidFill>
                  </a:rPr>
                  <a:t>For each period, users match with probability </a:t>
                </a:r>
                <a14:m>
                  <m:oMath xmlns:m="http://schemas.openxmlformats.org/officeDocument/2006/math">
                    <m:r>
                      <a:rPr lang="en-US" sz="2000" i="1">
                        <a:solidFill>
                          <a:schemeClr val="tx2"/>
                        </a:solidFill>
                        <a:latin typeface="Cambria Math" panose="02040503050406030204" pitchFamily="18" charset="0"/>
                      </a:rPr>
                      <m:t>1−</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𝑒</m:t>
                        </m:r>
                      </m:e>
                      <m:sup>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𝑞𝐿</m:t>
                        </m:r>
                      </m:sup>
                    </m:sSup>
                  </m:oMath>
                </a14:m>
                <a:r>
                  <a:rPr lang="en-US" dirty="0">
                    <a:solidFill>
                      <a:schemeClr val="tx2"/>
                    </a:solidFill>
                  </a:rPr>
                  <a:t>. </a:t>
                </a:r>
              </a:p>
            </p:txBody>
          </p:sp>
        </mc:Choice>
        <mc:Fallback xmlns="">
          <p:sp>
            <p:nvSpPr>
              <p:cNvPr id="27" name="TextBox 26">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54081" y="3290612"/>
                <a:ext cx="8038467" cy="1816331"/>
              </a:xfrm>
              <a:prstGeom prst="rect">
                <a:avLst/>
              </a:prstGeom>
              <a:blipFill>
                <a:blip r:embed="rId5"/>
                <a:stretch>
                  <a:fillRect l="-789" t="-2083" b="-416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03558C4-47C8-EBE0-4F44-7F94995F1BAE}"/>
              </a:ext>
            </a:extLst>
          </p:cNvPr>
          <p:cNvSpPr>
            <a:spLocks noGrp="1"/>
          </p:cNvSpPr>
          <p:nvPr>
            <p:ph type="ftr" sz="quarter" idx="11"/>
          </p:nvPr>
        </p:nvSpPr>
        <p:spPr/>
        <p:txBody>
          <a:bodyPr/>
          <a:lstStyle/>
          <a:p>
            <a:r>
              <a:rPr lang="en-US"/>
              <a:t>Informs 2022</a:t>
            </a:r>
          </a:p>
        </p:txBody>
      </p:sp>
      <p:sp>
        <p:nvSpPr>
          <p:cNvPr id="12" name="TextBox 11">
            <a:extLst>
              <a:ext uri="{FF2B5EF4-FFF2-40B4-BE49-F238E27FC236}">
                <a16:creationId xmlns:a16="http://schemas.microsoft.com/office/drawing/2014/main" id="{816D310E-AB9C-A92E-46F5-3A2F024D9EC9}"/>
              </a:ext>
            </a:extLst>
          </p:cNvPr>
          <p:cNvSpPr txBox="1"/>
          <p:nvPr/>
        </p:nvSpPr>
        <p:spPr>
          <a:xfrm>
            <a:off x="1410017" y="5120425"/>
            <a:ext cx="6346767" cy="1077218"/>
          </a:xfrm>
          <a:prstGeom prst="rect">
            <a:avLst/>
          </a:prstGeom>
          <a:noFill/>
          <a:ln>
            <a:solidFill>
              <a:srgbClr val="FF0000"/>
            </a:solidFill>
          </a:ln>
        </p:spPr>
        <p:txBody>
          <a:bodyPr wrap="square" rtlCol="0">
            <a:spAutoFit/>
          </a:bodyPr>
          <a:lstStyle/>
          <a:p>
            <a:pPr>
              <a:spcBef>
                <a:spcPts val="1200"/>
              </a:spcBef>
              <a:spcAft>
                <a:spcPts val="600"/>
              </a:spcAft>
            </a:pPr>
            <a:r>
              <a:rPr lang="en-US" i="1" u="sng" dirty="0">
                <a:solidFill>
                  <a:schemeClr val="tx2"/>
                </a:solidFill>
              </a:rPr>
              <a:t>Note</a:t>
            </a:r>
            <a:r>
              <a:rPr lang="en-US" dirty="0">
                <a:solidFill>
                  <a:schemeClr val="tx2"/>
                </a:solidFill>
              </a:rPr>
              <a:t>: Swipe apps are discrete.</a:t>
            </a:r>
          </a:p>
          <a:p>
            <a:pPr marL="342900" indent="-342900">
              <a:spcAft>
                <a:spcPts val="600"/>
              </a:spcAft>
              <a:buBlip>
                <a:blip r:embed="rId3"/>
              </a:buBlip>
            </a:pPr>
            <a:r>
              <a:rPr lang="en-US" dirty="0">
                <a:solidFill>
                  <a:schemeClr val="tx2"/>
                </a:solidFill>
                <a:latin typeface="Cambria Math" panose="02040503050406030204" pitchFamily="18" charset="0"/>
              </a:rPr>
              <a:t>Match with small probability </a:t>
            </a:r>
            <a:r>
              <a:rPr lang="en-US" i="1" dirty="0">
                <a:solidFill>
                  <a:schemeClr val="tx2"/>
                </a:solidFill>
                <a:latin typeface="Cambria Math" panose="02040503050406030204" pitchFamily="18" charset="0"/>
              </a:rPr>
              <a:t>~q, </a:t>
            </a:r>
            <a:r>
              <a:rPr lang="en-US" dirty="0">
                <a:solidFill>
                  <a:schemeClr val="tx2"/>
                </a:solidFill>
                <a:latin typeface="Cambria Math" panose="02040503050406030204" pitchFamily="18" charset="0"/>
              </a:rPr>
              <a:t>see </a:t>
            </a:r>
            <a:r>
              <a:rPr lang="en-US" i="1" dirty="0">
                <a:solidFill>
                  <a:schemeClr val="tx2"/>
                </a:solidFill>
                <a:latin typeface="Cambria Math" panose="02040503050406030204" pitchFamily="18" charset="0"/>
              </a:rPr>
              <a:t>T(L)</a:t>
            </a:r>
            <a:r>
              <a:rPr lang="en-US" dirty="0">
                <a:solidFill>
                  <a:schemeClr val="tx2"/>
                </a:solidFill>
                <a:latin typeface="Cambria Math" panose="02040503050406030204" pitchFamily="18" charset="0"/>
              </a:rPr>
              <a:t> people a period</a:t>
            </a:r>
          </a:p>
          <a:p>
            <a:pPr marL="342900" indent="-342900">
              <a:spcAft>
                <a:spcPts val="600"/>
              </a:spcAft>
              <a:buBlip>
                <a:blip r:embed="rId3"/>
              </a:buBlip>
            </a:pPr>
            <a:r>
              <a:rPr lang="en-US" dirty="0">
                <a:solidFill>
                  <a:schemeClr val="tx2"/>
                </a:solidFill>
                <a:latin typeface="Cambria Math" panose="02040503050406030204" pitchFamily="18" charset="0"/>
              </a:rPr>
              <a:t>Should be geometric, we smooth it to </a:t>
            </a:r>
            <a:r>
              <a:rPr lang="en-US" dirty="0" err="1">
                <a:solidFill>
                  <a:schemeClr val="tx2"/>
                </a:solidFill>
                <a:latin typeface="Cambria Math" panose="02040503050406030204" pitchFamily="18" charset="0"/>
              </a:rPr>
              <a:t>trunc</a:t>
            </a:r>
            <a:r>
              <a:rPr lang="en-US" dirty="0">
                <a:solidFill>
                  <a:schemeClr val="tx2"/>
                </a:solidFill>
                <a:latin typeface="Cambria Math" panose="02040503050406030204" pitchFamily="18" charset="0"/>
              </a:rPr>
              <a:t>. exponential</a:t>
            </a:r>
          </a:p>
        </p:txBody>
      </p:sp>
    </p:spTree>
    <p:extLst>
      <p:ext uri="{BB962C8B-B14F-4D97-AF65-F5344CB8AC3E}">
        <p14:creationId xmlns:p14="http://schemas.microsoft.com/office/powerpoint/2010/main" val="128981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5A6EA4C-AEE4-48FC-83AE-6722789EAFCA}"/>
              </a:ext>
            </a:extLst>
          </p:cNvPr>
          <p:cNvSpPr/>
          <p:nvPr/>
        </p:nvSpPr>
        <p:spPr>
          <a:xfrm>
            <a:off x="476884" y="1597794"/>
            <a:ext cx="8213035" cy="4700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Model: ODP</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5E58C9-789F-48D0-AD07-0D03CDBEA361}"/>
                  </a:ext>
                </a:extLst>
              </p:cNvPr>
              <p:cNvSpPr txBox="1"/>
              <p:nvPr/>
            </p:nvSpPr>
            <p:spPr>
              <a:xfrm>
                <a:off x="486145" y="1650670"/>
                <a:ext cx="7863840" cy="1692771"/>
              </a:xfrm>
              <a:prstGeom prst="rect">
                <a:avLst/>
              </a:prstGeom>
              <a:noFill/>
            </p:spPr>
            <p:txBody>
              <a:bodyPr wrap="square" rtlCol="0">
                <a:spAutoFit/>
              </a:bodyPr>
              <a:lstStyle/>
              <a:p>
                <a:pPr>
                  <a:spcBef>
                    <a:spcPts val="1200"/>
                  </a:spcBef>
                  <a:spcAft>
                    <a:spcPts val="600"/>
                  </a:spcAft>
                </a:pPr>
                <a:r>
                  <a:rPr lang="en-US" sz="2000" b="1" dirty="0"/>
                  <a:t>User:</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𝑽</m:t>
                    </m:r>
                    <m:r>
                      <a:rPr lang="en-US" sz="2000" b="1" i="1" dirty="0" smtClean="0">
                        <a:solidFill>
                          <a:schemeClr val="tx2"/>
                        </a:solidFill>
                        <a:latin typeface="Cambria Math" panose="02040503050406030204" pitchFamily="18" charset="0"/>
                      </a:rPr>
                      <m:t>: </m:t>
                    </m:r>
                  </m:oMath>
                </a14:m>
                <a:r>
                  <a:rPr lang="en-US" sz="2000" dirty="0">
                    <a:solidFill>
                      <a:schemeClr val="tx2"/>
                    </a:solidFill>
                  </a:rPr>
                  <a:t>User’s valuation/</a:t>
                </a:r>
                <a:r>
                  <a:rPr lang="en-US" sz="2000" dirty="0" err="1">
                    <a:solidFill>
                      <a:schemeClr val="tx2"/>
                    </a:solidFill>
                  </a:rPr>
                  <a:t>WtP</a:t>
                </a:r>
                <a:r>
                  <a:rPr lang="en-US" sz="2000" dirty="0">
                    <a:solidFill>
                      <a:schemeClr val="tx2"/>
                    </a:solidFill>
                  </a:rPr>
                  <a:t> for a match follows distribution </a:t>
                </a:r>
                <a14:m>
                  <m:oMath xmlns:m="http://schemas.openxmlformats.org/officeDocument/2006/math">
                    <m:r>
                      <m:rPr>
                        <m:sty m:val="p"/>
                      </m:rPr>
                      <a:rPr lang="en-US" sz="2000" dirty="0">
                        <a:solidFill>
                          <a:schemeClr val="tx2"/>
                        </a:solidFill>
                        <a:latin typeface="Cambria Math" panose="02040503050406030204" pitchFamily="18" charset="0"/>
                      </a:rPr>
                      <m:t>V</m:t>
                    </m:r>
                    <m:r>
                      <a:rPr lang="en-US" sz="2000" b="0" i="0" dirty="0" smtClean="0">
                        <a:solidFill>
                          <a:schemeClr val="tx2"/>
                        </a:solidFill>
                        <a:latin typeface="Cambria Math" panose="02040503050406030204" pitchFamily="18" charset="0"/>
                      </a:rPr>
                      <m:t>~</m:t>
                    </m:r>
                    <m:r>
                      <a:rPr lang="en-US" sz="2000" i="1" dirty="0" smtClean="0">
                        <a:solidFill>
                          <a:schemeClr val="tx2"/>
                        </a:solidFill>
                        <a:latin typeface="Cambria Math" panose="02040503050406030204" pitchFamily="18" charset="0"/>
                      </a:rPr>
                      <m:t>𝐹</m:t>
                    </m:r>
                  </m:oMath>
                </a14:m>
                <a:r>
                  <a:rPr lang="en-US" sz="2000" b="1" dirty="0">
                    <a:solidFill>
                      <a:schemeClr val="tx2"/>
                    </a:solidFill>
                  </a:rPr>
                  <a:t>, </a:t>
                </a:r>
              </a:p>
              <a:p>
                <a:pPr marL="342900" indent="-342900">
                  <a:spcAft>
                    <a:spcPts val="600"/>
                  </a:spcAft>
                  <a:buBlip>
                    <a:blip r:embed="rId3"/>
                  </a:buBlip>
                </a:pPr>
                <a14:m>
                  <m:oMath xmlns:m="http://schemas.openxmlformats.org/officeDocument/2006/math">
                    <m:r>
                      <a:rPr lang="en-US" sz="2000" b="1" i="1" dirty="0">
                        <a:solidFill>
                          <a:schemeClr val="accent6">
                            <a:lumMod val="75000"/>
                          </a:schemeClr>
                        </a:solidFill>
                        <a:latin typeface="Cambria Math" panose="02040503050406030204" pitchFamily="18" charset="0"/>
                      </a:rPr>
                      <m:t>𝜹</m:t>
                    </m:r>
                    <m:r>
                      <a:rPr lang="en-US" sz="2000" b="1" i="1" dirty="0" smtClean="0">
                        <a:solidFill>
                          <a:schemeClr val="accent6">
                            <a:lumMod val="75000"/>
                          </a:schemeClr>
                        </a:solidFill>
                        <a:latin typeface="Cambria Math" panose="02040503050406030204" pitchFamily="18" charset="0"/>
                      </a:rPr>
                      <m:t>:</m:t>
                    </m:r>
                    <m:r>
                      <a:rPr lang="en-US" sz="2000" b="1" i="1" dirty="0">
                        <a:solidFill>
                          <a:schemeClr val="accent6">
                            <a:lumMod val="75000"/>
                          </a:schemeClr>
                        </a:solidFill>
                        <a:latin typeface="Cambria Math" panose="02040503050406030204" pitchFamily="18" charset="0"/>
                      </a:rPr>
                      <m:t> </m:t>
                    </m:r>
                  </m:oMath>
                </a14:m>
                <a:r>
                  <a:rPr lang="en-US" sz="2000" dirty="0">
                    <a:solidFill>
                      <a:schemeClr val="tx2"/>
                    </a:solidFill>
                  </a:rPr>
                  <a:t>Valuation/</a:t>
                </a:r>
                <a:r>
                  <a:rPr lang="en-US" sz="2000" dirty="0" err="1">
                    <a:solidFill>
                      <a:schemeClr val="tx2"/>
                    </a:solidFill>
                  </a:rPr>
                  <a:t>WtP</a:t>
                </a:r>
                <a:r>
                  <a:rPr lang="en-US" sz="2000" dirty="0">
                    <a:solidFill>
                      <a:schemeClr val="tx2"/>
                    </a:solidFill>
                  </a:rPr>
                  <a:t> decays at a constant rate </a:t>
                </a:r>
                <a14:m>
                  <m:oMath xmlns:m="http://schemas.openxmlformats.org/officeDocument/2006/math">
                    <m:r>
                      <a:rPr lang="en-US" sz="2000" b="0" i="1" smtClean="0">
                        <a:solidFill>
                          <a:schemeClr val="tx2"/>
                        </a:solidFill>
                        <a:latin typeface="Cambria Math" panose="02040503050406030204" pitchFamily="18" charset="0"/>
                      </a:rPr>
                      <m:t>𝛿</m:t>
                    </m:r>
                    <m:r>
                      <a:rPr lang="en-US" sz="2000" b="0" i="1" smtClean="0">
                        <a:solidFill>
                          <a:schemeClr val="tx2"/>
                        </a:solidFill>
                        <a:latin typeface="Cambria Math" panose="02040503050406030204" pitchFamily="18" charset="0"/>
                      </a:rPr>
                      <m:t>∈(0, 1)</m:t>
                    </m:r>
                  </m:oMath>
                </a14:m>
                <a:r>
                  <a:rPr lang="en-US" sz="2000" b="1" dirty="0">
                    <a:solidFill>
                      <a:schemeClr val="tx2"/>
                    </a:solidFill>
                  </a:rPr>
                  <a:t>, </a:t>
                </a:r>
              </a:p>
              <a:p>
                <a:pPr>
                  <a:spcAft>
                    <a:spcPts val="600"/>
                  </a:spcAft>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𝑽</m:t>
                          </m:r>
                        </m:e>
                        <m:sub>
                          <m:r>
                            <a:rPr lang="en-US" sz="2000" b="1" i="1" smtClean="0">
                              <a:solidFill>
                                <a:schemeClr val="tx1"/>
                              </a:solidFill>
                              <a:latin typeface="Cambria Math" panose="02040503050406030204" pitchFamily="18" charset="0"/>
                            </a:rPr>
                            <m:t>𝒕</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𝑽</m:t>
                      </m:r>
                      <m:sSup>
                        <m:sSupPr>
                          <m:ctrlPr>
                            <a:rPr lang="en-US" sz="2000" b="1" i="1" smtClean="0">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𝜹</m:t>
                          </m:r>
                        </m:e>
                        <m:sup>
                          <m:r>
                            <a:rPr lang="en-US" sz="2000" b="1" i="1" smtClean="0">
                              <a:solidFill>
                                <a:schemeClr val="tx1"/>
                              </a:solidFill>
                              <a:latin typeface="Cambria Math" panose="02040503050406030204" pitchFamily="18" charset="0"/>
                            </a:rPr>
                            <m:t>𝒕</m:t>
                          </m:r>
                        </m:sup>
                      </m:sSup>
                    </m:oMath>
                  </m:oMathPara>
                </a14:m>
                <a:endParaRPr lang="en-US" sz="2000" b="1" dirty="0">
                  <a:solidFill>
                    <a:schemeClr val="tx1"/>
                  </a:solidFill>
                </a:endParaRPr>
              </a:p>
            </p:txBody>
          </p:sp>
        </mc:Choice>
        <mc:Fallback xmlns="">
          <p:sp>
            <p:nvSpPr>
              <p:cNvPr id="62" name="TextBox 61">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86145" y="1650670"/>
                <a:ext cx="7863840" cy="1692771"/>
              </a:xfrm>
              <a:prstGeom prst="rect">
                <a:avLst/>
              </a:prstGeom>
              <a:blipFill>
                <a:blip r:embed="rId4"/>
                <a:stretch>
                  <a:fillRect l="-806" t="-22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5E58C9-789F-48D0-AD07-0D03CDBEA361}"/>
                  </a:ext>
                </a:extLst>
              </p:cNvPr>
              <p:cNvSpPr txBox="1"/>
              <p:nvPr/>
            </p:nvSpPr>
            <p:spPr>
              <a:xfrm>
                <a:off x="454081" y="3290612"/>
                <a:ext cx="8038467" cy="1816331"/>
              </a:xfrm>
              <a:prstGeom prst="rect">
                <a:avLst/>
              </a:prstGeom>
              <a:noFill/>
            </p:spPr>
            <p:txBody>
              <a:bodyPr wrap="square" rtlCol="0">
                <a:spAutoFit/>
              </a:bodyPr>
              <a:lstStyle/>
              <a:p>
                <a:pPr>
                  <a:spcBef>
                    <a:spcPts val="1200"/>
                  </a:spcBef>
                  <a:spcAft>
                    <a:spcPts val="600"/>
                  </a:spcAft>
                </a:pPr>
                <a:r>
                  <a:rPr lang="en-US" sz="2000" b="1" dirty="0"/>
                  <a:t>Platform: </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𝒑</m:t>
                    </m:r>
                    <m:r>
                      <a:rPr lang="en-US" sz="2000" b="1" i="1" dirty="0" smtClean="0">
                        <a:solidFill>
                          <a:schemeClr val="accent6">
                            <a:lumMod val="75000"/>
                          </a:schemeClr>
                        </a:solidFill>
                        <a:latin typeface="Cambria Math" panose="02040503050406030204" pitchFamily="18" charset="0"/>
                      </a:rPr>
                      <m:t>,</m:t>
                    </m:r>
                    <m:r>
                      <a:rPr lang="en-US" sz="2000" b="1" i="1" dirty="0" smtClean="0">
                        <a:solidFill>
                          <a:schemeClr val="accent6">
                            <a:lumMod val="75000"/>
                          </a:schemeClr>
                        </a:solidFill>
                        <a:latin typeface="Cambria Math" panose="02040503050406030204" pitchFamily="18" charset="0"/>
                      </a:rPr>
                      <m:t>𝑳</m:t>
                    </m:r>
                    <m:r>
                      <a:rPr lang="en-US" sz="2000" b="1" i="1" dirty="0" smtClean="0">
                        <a:solidFill>
                          <a:schemeClr val="tx2"/>
                        </a:solidFill>
                        <a:latin typeface="Cambria Math" panose="02040503050406030204" pitchFamily="18" charset="0"/>
                      </a:rPr>
                      <m:t>: </m:t>
                    </m:r>
                  </m:oMath>
                </a14:m>
                <a:r>
                  <a:rPr lang="en-US" dirty="0">
                    <a:solidFill>
                      <a:schemeClr val="tx2"/>
                    </a:solidFill>
                  </a:rPr>
                  <a:t>Online dating platform offers price </a:t>
                </a:r>
                <a14:m>
                  <m:oMath xmlns:m="http://schemas.openxmlformats.org/officeDocument/2006/math">
                    <m:r>
                      <a:rPr lang="en-US" b="0" i="1" smtClean="0">
                        <a:solidFill>
                          <a:schemeClr val="tx2"/>
                        </a:solidFill>
                        <a:latin typeface="Cambria Math" panose="02040503050406030204" pitchFamily="18" charset="0"/>
                      </a:rPr>
                      <m:t>𝑝</m:t>
                    </m:r>
                  </m:oMath>
                </a14:m>
                <a:r>
                  <a:rPr lang="en-US" dirty="0">
                    <a:solidFill>
                      <a:schemeClr val="tx2"/>
                    </a:solidFill>
                  </a:rPr>
                  <a:t> for using the platform for a period of length </a:t>
                </a:r>
                <a14:m>
                  <m:oMath xmlns:m="http://schemas.openxmlformats.org/officeDocument/2006/math">
                    <m:r>
                      <a:rPr lang="en-US" i="1" dirty="0" smtClean="0">
                        <a:solidFill>
                          <a:schemeClr val="tx2"/>
                        </a:solidFill>
                        <a:latin typeface="Cambria Math" panose="02040503050406030204" pitchFamily="18" charset="0"/>
                      </a:rPr>
                      <m:t>𝐿</m:t>
                    </m:r>
                  </m:oMath>
                </a14:m>
                <a:r>
                  <a:rPr lang="en-US" dirty="0">
                    <a:solidFill>
                      <a:schemeClr val="tx2"/>
                    </a:solidFill>
                  </a:rPr>
                  <a:t>.</a:t>
                </a:r>
              </a:p>
              <a:p>
                <a:pPr marL="342900" indent="-342900">
                  <a:spcAft>
                    <a:spcPts val="600"/>
                  </a:spcAft>
                  <a:buBlip>
                    <a:blip r:embed="rId3"/>
                  </a:buBlip>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𝒄</m:t>
                    </m:r>
                    <m:r>
                      <a:rPr lang="en-US" sz="2000" b="1" i="1" dirty="0" smtClean="0">
                        <a:solidFill>
                          <a:schemeClr val="tx2"/>
                        </a:solidFill>
                        <a:latin typeface="Cambria Math" panose="02040503050406030204" pitchFamily="18" charset="0"/>
                      </a:rPr>
                      <m:t>: </m:t>
                    </m:r>
                  </m:oMath>
                </a14:m>
                <a:r>
                  <a:rPr lang="en-US" dirty="0">
                    <a:solidFill>
                      <a:schemeClr val="tx2"/>
                    </a:solidFill>
                  </a:rPr>
                  <a:t>The unit operating cost for providing services is </a:t>
                </a:r>
                <a14:m>
                  <m:oMath xmlns:m="http://schemas.openxmlformats.org/officeDocument/2006/math">
                    <m:r>
                      <a:rPr lang="en-US" b="0" i="1" smtClean="0">
                        <a:solidFill>
                          <a:schemeClr val="tx2"/>
                        </a:solidFill>
                        <a:latin typeface="Cambria Math" panose="02040503050406030204" pitchFamily="18" charset="0"/>
                      </a:rPr>
                      <m:t>𝑐</m:t>
                    </m:r>
                  </m:oMath>
                </a14:m>
                <a:r>
                  <a:rPr lang="en-US" dirty="0">
                    <a:solidFill>
                      <a:schemeClr val="tx2"/>
                    </a:solidFill>
                  </a:rPr>
                  <a:t>. </a:t>
                </a:r>
              </a:p>
              <a:p>
                <a:pPr marL="342900" indent="-342900">
                  <a:spcAft>
                    <a:spcPts val="600"/>
                  </a:spcAft>
                  <a:buBlip>
                    <a:blip r:embed="rId3"/>
                  </a:buBlip>
                </a:pPr>
                <a14:m>
                  <m:oMath xmlns:m="http://schemas.openxmlformats.org/officeDocument/2006/math">
                    <m:r>
                      <a:rPr lang="en-US" sz="2000" b="1" i="1" dirty="0">
                        <a:solidFill>
                          <a:schemeClr val="accent6">
                            <a:lumMod val="75000"/>
                          </a:schemeClr>
                        </a:solidFill>
                        <a:latin typeface="Cambria Math" panose="02040503050406030204" pitchFamily="18" charset="0"/>
                      </a:rPr>
                      <m:t>𝒒</m:t>
                    </m:r>
                    <m:r>
                      <a:rPr lang="en-US" sz="2000" b="1" i="1" dirty="0">
                        <a:solidFill>
                          <a:schemeClr val="tx2"/>
                        </a:solidFill>
                        <a:latin typeface="Cambria Math" panose="02040503050406030204" pitchFamily="18" charset="0"/>
                      </a:rPr>
                      <m:t>: </m:t>
                    </m:r>
                  </m:oMath>
                </a14:m>
                <a:r>
                  <a:rPr lang="en-US" dirty="0">
                    <a:solidFill>
                      <a:schemeClr val="tx2"/>
                    </a:solidFill>
                  </a:rPr>
                  <a:t>For each period, users match with probability </a:t>
                </a:r>
                <a14:m>
                  <m:oMath xmlns:m="http://schemas.openxmlformats.org/officeDocument/2006/math">
                    <m:r>
                      <a:rPr lang="en-US" sz="2000" i="1">
                        <a:solidFill>
                          <a:schemeClr val="tx2"/>
                        </a:solidFill>
                        <a:latin typeface="Cambria Math" panose="02040503050406030204" pitchFamily="18" charset="0"/>
                      </a:rPr>
                      <m:t>1−</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𝑒</m:t>
                        </m:r>
                      </m:e>
                      <m:sup>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𝑞𝐿</m:t>
                        </m:r>
                      </m:sup>
                    </m:sSup>
                  </m:oMath>
                </a14:m>
                <a:r>
                  <a:rPr lang="en-US" dirty="0">
                    <a:solidFill>
                      <a:schemeClr val="tx2"/>
                    </a:solidFill>
                  </a:rPr>
                  <a:t>. </a:t>
                </a:r>
              </a:p>
            </p:txBody>
          </p:sp>
        </mc:Choice>
        <mc:Fallback xmlns="">
          <p:sp>
            <p:nvSpPr>
              <p:cNvPr id="27" name="TextBox 26">
                <a:extLst>
                  <a:ext uri="{FF2B5EF4-FFF2-40B4-BE49-F238E27FC236}">
                    <a16:creationId xmlns:a16="http://schemas.microsoft.com/office/drawing/2014/main" id="{3F5E58C9-789F-48D0-AD07-0D03CDBEA361}"/>
                  </a:ext>
                </a:extLst>
              </p:cNvPr>
              <p:cNvSpPr txBox="1">
                <a:spLocks noRot="1" noChangeAspect="1" noMove="1" noResize="1" noEditPoints="1" noAdjustHandles="1" noChangeArrowheads="1" noChangeShapeType="1" noTextEdit="1"/>
              </p:cNvSpPr>
              <p:nvPr/>
            </p:nvSpPr>
            <p:spPr>
              <a:xfrm>
                <a:off x="454081" y="3290612"/>
                <a:ext cx="8038467" cy="1816331"/>
              </a:xfrm>
              <a:prstGeom prst="rect">
                <a:avLst/>
              </a:prstGeom>
              <a:blipFill>
                <a:blip r:embed="rId5"/>
                <a:stretch>
                  <a:fillRect l="-789" t="-2083" b="-416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03558C4-47C8-EBE0-4F44-7F94995F1BAE}"/>
              </a:ext>
            </a:extLst>
          </p:cNvPr>
          <p:cNvSpPr>
            <a:spLocks noGrp="1"/>
          </p:cNvSpPr>
          <p:nvPr>
            <p:ph type="ftr" sz="quarter" idx="11"/>
          </p:nvPr>
        </p:nvSpPr>
        <p:spPr/>
        <p:txBody>
          <a:bodyPr/>
          <a:lstStyle/>
          <a:p>
            <a:r>
              <a:rPr lang="en-US"/>
              <a:t>Informs 2022</a:t>
            </a:r>
          </a:p>
        </p:txBody>
      </p:sp>
      <p:grpSp>
        <p:nvGrpSpPr>
          <p:cNvPr id="7" name="Group 6">
            <a:extLst>
              <a:ext uri="{FF2B5EF4-FFF2-40B4-BE49-F238E27FC236}">
                <a16:creationId xmlns:a16="http://schemas.microsoft.com/office/drawing/2014/main" id="{6B87747C-185C-3F4E-BC58-EA598FCE42E9}"/>
              </a:ext>
            </a:extLst>
          </p:cNvPr>
          <p:cNvGrpSpPr/>
          <p:nvPr/>
        </p:nvGrpSpPr>
        <p:grpSpPr>
          <a:xfrm>
            <a:off x="673625" y="5290686"/>
            <a:ext cx="7462215" cy="872609"/>
            <a:chOff x="673625" y="5290686"/>
            <a:chExt cx="7462215" cy="87260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68CFDA-E82C-5480-A3BB-EEC19CEF8AE8}"/>
                    </a:ext>
                  </a:extLst>
                </p:cNvPr>
                <p:cNvSpPr txBox="1"/>
                <p:nvPr/>
              </p:nvSpPr>
              <p:spPr>
                <a:xfrm>
                  <a:off x="673625" y="5352147"/>
                  <a:ext cx="743870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𝑹</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𝒑</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𝑳</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𝒑𝑬</m:t>
                        </m:r>
                        <m:d>
                          <m:dPr>
                            <m:begChr m:val="["/>
                            <m:endChr m:val="]"/>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𝑷𝒆𝒓𝒊𝒐𝒅𝒔</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𝒐𝒏</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𝒑𝒍𝒂𝒕𝒇𝒐𝒓𝒎</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𝒄𝑬</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𝑻𝒊𝒎𝒆</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𝒐𝒏</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𝒑𝒍𝒂𝒕𝒇𝒐𝒓𝒎</m:t>
                        </m:r>
                        <m:r>
                          <a:rPr lang="en-US" sz="2000" b="1" i="1" smtClean="0">
                            <a:solidFill>
                              <a:schemeClr val="tx1"/>
                            </a:solidFill>
                            <a:latin typeface="Cambria Math" panose="02040503050406030204" pitchFamily="18" charset="0"/>
                          </a:rPr>
                          <m:t>]</m:t>
                        </m:r>
                      </m:oMath>
                    </m:oMathPara>
                  </a14:m>
                  <a:endParaRPr lang="en-US" sz="2000" b="1" dirty="0">
                    <a:solidFill>
                      <a:schemeClr val="tx1"/>
                    </a:solidFill>
                  </a:endParaRPr>
                </a:p>
              </p:txBody>
            </p:sp>
          </mc:Choice>
          <mc:Fallback xmlns="">
            <p:sp>
              <p:nvSpPr>
                <p:cNvPr id="3" name="TextBox 2">
                  <a:extLst>
                    <a:ext uri="{FF2B5EF4-FFF2-40B4-BE49-F238E27FC236}">
                      <a16:creationId xmlns:a16="http://schemas.microsoft.com/office/drawing/2014/main" id="{9D68CFDA-E82C-5480-A3BB-EEC19CEF8AE8}"/>
                    </a:ext>
                  </a:extLst>
                </p:cNvPr>
                <p:cNvSpPr txBox="1">
                  <a:spLocks noRot="1" noChangeAspect="1" noMove="1" noResize="1" noEditPoints="1" noAdjustHandles="1" noChangeArrowheads="1" noChangeShapeType="1" noTextEdit="1"/>
                </p:cNvSpPr>
                <p:nvPr/>
              </p:nvSpPr>
              <p:spPr>
                <a:xfrm>
                  <a:off x="673625" y="5352147"/>
                  <a:ext cx="7438703" cy="307777"/>
                </a:xfrm>
                <a:prstGeom prst="rect">
                  <a:avLst/>
                </a:prstGeom>
                <a:blipFill>
                  <a:blip r:embed="rId6"/>
                  <a:stretch>
                    <a:fillRect t="-8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E1E162A-4833-B695-F626-BB7953C6853A}"/>
                    </a:ext>
                  </a:extLst>
                </p:cNvPr>
                <p:cNvSpPr txBox="1"/>
                <p:nvPr/>
              </p:nvSpPr>
              <p:spPr>
                <a:xfrm>
                  <a:off x="1008160" y="5825038"/>
                  <a:ext cx="2452274" cy="3352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𝑹</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𝑳</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𝒎𝒂</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𝒑</m:t>
                            </m:r>
                          </m:sub>
                        </m:sSub>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𝑹</m:t>
                        </m:r>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𝒑</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𝑳</m:t>
                            </m:r>
                          </m:e>
                        </m:d>
                      </m:oMath>
                    </m:oMathPara>
                  </a14:m>
                  <a:endParaRPr lang="en-US" sz="2000" b="1" dirty="0">
                    <a:solidFill>
                      <a:schemeClr val="tx1"/>
                    </a:solidFill>
                  </a:endParaRPr>
                </a:p>
              </p:txBody>
            </p:sp>
          </mc:Choice>
          <mc:Fallback xmlns="">
            <p:sp>
              <p:nvSpPr>
                <p:cNvPr id="9" name="TextBox 8">
                  <a:extLst>
                    <a:ext uri="{FF2B5EF4-FFF2-40B4-BE49-F238E27FC236}">
                      <a16:creationId xmlns:a16="http://schemas.microsoft.com/office/drawing/2014/main" id="{7E1E162A-4833-B695-F626-BB7953C6853A}"/>
                    </a:ext>
                  </a:extLst>
                </p:cNvPr>
                <p:cNvSpPr txBox="1">
                  <a:spLocks noRot="1" noChangeAspect="1" noMove="1" noResize="1" noEditPoints="1" noAdjustHandles="1" noChangeArrowheads="1" noChangeShapeType="1" noTextEdit="1"/>
                </p:cNvSpPr>
                <p:nvPr/>
              </p:nvSpPr>
              <p:spPr>
                <a:xfrm>
                  <a:off x="1008160" y="5825038"/>
                  <a:ext cx="2452274" cy="335285"/>
                </a:xfrm>
                <a:prstGeom prst="rect">
                  <a:avLst/>
                </a:prstGeom>
                <a:blipFill>
                  <a:blip r:embed="rId7"/>
                  <a:stretch>
                    <a:fillRect l="-1737" b="-2181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12C22578-2FEE-BF10-CCB3-393D051BE43A}"/>
                </a:ext>
              </a:extLst>
            </p:cNvPr>
            <p:cNvSpPr/>
            <p:nvPr/>
          </p:nvSpPr>
          <p:spPr>
            <a:xfrm>
              <a:off x="673625" y="5290686"/>
              <a:ext cx="7462215" cy="87260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856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4|12.2"/>
</p:tagLst>
</file>

<file path=ppt/tags/tag10.xml><?xml version="1.0" encoding="utf-8"?>
<p:tagLst xmlns:a="http://schemas.openxmlformats.org/drawingml/2006/main" xmlns:r="http://schemas.openxmlformats.org/officeDocument/2006/relationships" xmlns:p="http://schemas.openxmlformats.org/presentationml/2006/main">
  <p:tag name="TIMING" val="|46.3"/>
</p:tagLst>
</file>

<file path=ppt/tags/tag2.xml><?xml version="1.0" encoding="utf-8"?>
<p:tagLst xmlns:a="http://schemas.openxmlformats.org/drawingml/2006/main" xmlns:r="http://schemas.openxmlformats.org/officeDocument/2006/relationships" xmlns:p="http://schemas.openxmlformats.org/presentationml/2006/main">
  <p:tag name="TIMING" val="|41.7"/>
</p:tagLst>
</file>

<file path=ppt/tags/tag3.xml><?xml version="1.0" encoding="utf-8"?>
<p:tagLst xmlns:a="http://schemas.openxmlformats.org/drawingml/2006/main" xmlns:r="http://schemas.openxmlformats.org/officeDocument/2006/relationships" xmlns:p="http://schemas.openxmlformats.org/presentationml/2006/main">
  <p:tag name="TIMING" val="|56.3"/>
</p:tagLst>
</file>

<file path=ppt/tags/tag4.xml><?xml version="1.0" encoding="utf-8"?>
<p:tagLst xmlns:a="http://schemas.openxmlformats.org/drawingml/2006/main" xmlns:r="http://schemas.openxmlformats.org/officeDocument/2006/relationships" xmlns:p="http://schemas.openxmlformats.org/presentationml/2006/main">
  <p:tag name="TIMING" val="|56.3"/>
</p:tagLst>
</file>

<file path=ppt/tags/tag5.xml><?xml version="1.0" encoding="utf-8"?>
<p:tagLst xmlns:a="http://schemas.openxmlformats.org/drawingml/2006/main" xmlns:r="http://schemas.openxmlformats.org/officeDocument/2006/relationships" xmlns:p="http://schemas.openxmlformats.org/presentationml/2006/main">
  <p:tag name="TIMING" val="|3.4"/>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0.6"/>
</p:tagLst>
</file>

<file path=ppt/tags/tag8.xml><?xml version="1.0" encoding="utf-8"?>
<p:tagLst xmlns:a="http://schemas.openxmlformats.org/drawingml/2006/main" xmlns:r="http://schemas.openxmlformats.org/officeDocument/2006/relationships" xmlns:p="http://schemas.openxmlformats.org/presentationml/2006/main">
  <p:tag name="TIMING" val="|39.4"/>
</p:tagLst>
</file>

<file path=ppt/tags/tag9.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36767</TotalTime>
  <Words>3458</Words>
  <Application>Microsoft Macintosh PowerPoint</Application>
  <PresentationFormat>On-screen Show (4:3)</PresentationFormat>
  <Paragraphs>280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Bodoni MT</vt:lpstr>
      <vt:lpstr>Calibri</vt:lpstr>
      <vt:lpstr>Cambria Math</vt:lpstr>
      <vt:lpstr>Palatino Linotype</vt:lpstr>
      <vt:lpstr>Times New Roman</vt:lpstr>
      <vt:lpstr>Office Theme</vt:lpstr>
      <vt:lpstr>Pricing Strategies for Online Dating Platforms</vt:lpstr>
      <vt:lpstr>Online Dating</vt:lpstr>
      <vt:lpstr>Online Dating</vt:lpstr>
      <vt:lpstr>Online Dating in Practice</vt:lpstr>
      <vt:lpstr>PowerPoint Presentation</vt:lpstr>
      <vt:lpstr>PowerPoint Presentation</vt:lpstr>
      <vt:lpstr>Model: ODP</vt:lpstr>
      <vt:lpstr>Model: ODP</vt:lpstr>
      <vt:lpstr>Model: ODP</vt:lpstr>
      <vt:lpstr>Online Dating Platform Example</vt:lpstr>
      <vt:lpstr>Online Dating Platform Example</vt:lpstr>
      <vt:lpstr>Online Dating Platform Example</vt:lpstr>
      <vt:lpstr>Online Dating Platform Example</vt:lpstr>
      <vt:lpstr>Online Dating Platform Example</vt:lpstr>
      <vt:lpstr>Special Cases of ODP</vt:lpstr>
      <vt:lpstr>Q1: Why Short Subscriptions?</vt:lpstr>
      <vt:lpstr>Q2: Impacts of Costs?</vt:lpstr>
      <vt:lpstr>Q2: Impacts of Costs?</vt:lpstr>
      <vt:lpstr>Special Cases of ODP</vt:lpstr>
      <vt:lpstr>Q3: Matching Proportion?</vt:lpstr>
      <vt:lpstr>Q3: Matching Proportion?</vt:lpstr>
      <vt:lpstr>Thm. 2 + Thm. 3</vt:lpstr>
      <vt:lpstr>Q4: Heterogenous Matching Rates?</vt:lpstr>
      <vt:lpstr>Conclusions ODP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603</cp:revision>
  <dcterms:created xsi:type="dcterms:W3CDTF">2018-04-11T17:52:34Z</dcterms:created>
  <dcterms:modified xsi:type="dcterms:W3CDTF">2022-11-16T16:06:13Z</dcterms:modified>
</cp:coreProperties>
</file>