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7" r:id="rId5"/>
    <p:sldId id="320" r:id="rId6"/>
    <p:sldId id="319" r:id="rId7"/>
    <p:sldId id="317" r:id="rId8"/>
    <p:sldId id="302" r:id="rId9"/>
    <p:sldId id="305" r:id="rId10"/>
    <p:sldId id="266" r:id="rId11"/>
    <p:sldId id="307" r:id="rId12"/>
    <p:sldId id="309" r:id="rId13"/>
    <p:sldId id="313" r:id="rId14"/>
    <p:sldId id="315" r:id="rId15"/>
    <p:sldId id="321" r:id="rId16"/>
    <p:sldId id="293"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3810" autoAdjust="0"/>
  </p:normalViewPr>
  <p:slideViewPr>
    <p:cSldViewPr snapToGrid="0" showGuides="1">
      <p:cViewPr varScale="1">
        <p:scale>
          <a:sx n="95" d="100"/>
          <a:sy n="95" d="100"/>
        </p:scale>
        <p:origin x="67" y="15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11/26/2022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8.xml"/><Relationship Id="rId5" Type="http://schemas.openxmlformats.org/officeDocument/2006/relationships/image" Target="../media/image9.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a-data-science-web-app-to-predict-real-estate-price-d2366df2a4fd" TargetMode="External"/><Relationship Id="rId7" Type="http://schemas.openxmlformats.org/officeDocument/2006/relationships/hyperlink" Target="https://www.kaggle.com/datasets/mohammedaltet/egypt-villas-with-amenities-price" TargetMode="External"/><Relationship Id="rId2" Type="http://schemas.openxmlformats.org/officeDocument/2006/relationships/hyperlink" Target="https://www.fortunebuilders.com/real-estate-apps/" TargetMode="External"/><Relationship Id="rId1" Type="http://schemas.openxmlformats.org/officeDocument/2006/relationships/slideLayout" Target="../slideLayouts/slideLayout6.xml"/><Relationship Id="rId6" Type="http://schemas.openxmlformats.org/officeDocument/2006/relationships/hyperlink" Target="https://www.xome.com/" TargetMode="External"/><Relationship Id="rId5" Type="http://schemas.openxmlformats.org/officeDocument/2006/relationships/hyperlink" Target="https://www.loopnet.com/" TargetMode="External"/><Relationship Id="rId4" Type="http://schemas.openxmlformats.org/officeDocument/2006/relationships/hyperlink" Target="https://www.biggerpocket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xmlns=""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fontScale="90000"/>
          </a:bodyPr>
          <a:lstStyle/>
          <a:p>
            <a:r>
              <a:rPr lang="en-US" dirty="0" smtClean="0"/>
              <a:t>Real-Estate Smart Prediction System </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549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(Cont…):</a:t>
            </a:r>
            <a:endParaRPr lang="en-US" dirty="0"/>
          </a:p>
        </p:txBody>
      </p:sp>
      <p:sp>
        <p:nvSpPr>
          <p:cNvPr id="3" name="Content Placeholder 2"/>
          <p:cNvSpPr>
            <a:spLocks noGrp="1"/>
          </p:cNvSpPr>
          <p:nvPr>
            <p:ph idx="1"/>
          </p:nvPr>
        </p:nvSpPr>
        <p:spPr/>
        <p:txBody>
          <a:bodyPr>
            <a:normAutofit/>
          </a:bodyPr>
          <a:lstStyle/>
          <a:p>
            <a:r>
              <a:rPr lang="en-US" sz="3200" dirty="0"/>
              <a:t>There will be part like </a:t>
            </a:r>
            <a:r>
              <a:rPr lang="en-US" sz="3200" dirty="0" smtClean="0"/>
              <a:t>auction:</a:t>
            </a:r>
            <a:endParaRPr lang="en-US" sz="3200" dirty="0"/>
          </a:p>
          <a:p>
            <a:pPr marL="964350" lvl="1" indent="-514350">
              <a:buFont typeface="+mj-lt"/>
              <a:buAutoNum type="arabicParenR"/>
            </a:pPr>
            <a:r>
              <a:rPr lang="en-US" sz="2800" dirty="0" smtClean="0"/>
              <a:t>Seller </a:t>
            </a:r>
            <a:r>
              <a:rPr lang="en-US" sz="2800" dirty="0"/>
              <a:t>can add his </a:t>
            </a:r>
            <a:r>
              <a:rPr lang="en-US" sz="2800" dirty="0" smtClean="0"/>
              <a:t>estate </a:t>
            </a:r>
            <a:r>
              <a:rPr lang="en-US" sz="2800" dirty="0"/>
              <a:t>and choose date of auction’s starting.</a:t>
            </a:r>
          </a:p>
          <a:p>
            <a:pPr marL="964350" lvl="1" indent="-514350">
              <a:buFont typeface="+mj-lt"/>
              <a:buAutoNum type="arabicParenR"/>
            </a:pPr>
            <a:r>
              <a:rPr lang="en-US" sz="2800" dirty="0" smtClean="0"/>
              <a:t>Buyer </a:t>
            </a:r>
            <a:r>
              <a:rPr lang="en-US" sz="2800" dirty="0"/>
              <a:t>can add this </a:t>
            </a:r>
            <a:r>
              <a:rPr lang="en-US" sz="2800" dirty="0" smtClean="0"/>
              <a:t>estate </a:t>
            </a:r>
            <a:r>
              <a:rPr lang="en-US" sz="2800" dirty="0"/>
              <a:t>to his wish list and get </a:t>
            </a:r>
            <a:r>
              <a:rPr lang="en-US" sz="2800" dirty="0" smtClean="0"/>
              <a:t>notification before starting.</a:t>
            </a:r>
            <a:endParaRPr lang="en-US" sz="2800" dirty="0"/>
          </a:p>
          <a:p>
            <a:pPr marL="964350" lvl="1" indent="-514350">
              <a:buFont typeface="+mj-lt"/>
              <a:buAutoNum type="arabicParenR"/>
            </a:pPr>
            <a:r>
              <a:rPr lang="en-US" sz="2800" dirty="0" smtClean="0"/>
              <a:t>There is </a:t>
            </a:r>
            <a:r>
              <a:rPr lang="en-US" sz="2800" dirty="0"/>
              <a:t>screen with highest price and name of the owner of the highest price, </a:t>
            </a:r>
            <a:r>
              <a:rPr lang="en-US" sz="2800" dirty="0" smtClean="0"/>
              <a:t>screen </a:t>
            </a:r>
            <a:r>
              <a:rPr lang="en-US" sz="2800" dirty="0"/>
              <a:t>update automatic when another buyer enter high price.</a:t>
            </a:r>
          </a:p>
          <a:p>
            <a:pPr marL="964350" lvl="1" indent="-514350">
              <a:buFont typeface="+mj-lt"/>
              <a:buAutoNum type="arabicParenR"/>
            </a:pPr>
            <a:r>
              <a:rPr lang="en-US" sz="2800" dirty="0" smtClean="0"/>
              <a:t>When </a:t>
            </a:r>
            <a:r>
              <a:rPr lang="en-US" sz="2800" dirty="0"/>
              <a:t>auction end buyer and seller get message with info. about each </a:t>
            </a:r>
            <a:r>
              <a:rPr lang="en-US" sz="2800" dirty="0" smtClean="0"/>
              <a:t>others included </a:t>
            </a:r>
            <a:r>
              <a:rPr lang="en-US" sz="2800" dirty="0"/>
              <a:t>phone number</a:t>
            </a:r>
            <a:r>
              <a:rPr lang="en-US" sz="2800" dirty="0" smtClean="0"/>
              <a:t>.</a:t>
            </a:r>
          </a:p>
          <a:p>
            <a:pPr marL="964350" lvl="1" indent="-514350">
              <a:buFont typeface="+mj-lt"/>
              <a:buAutoNum type="arabicParenR"/>
            </a:pPr>
            <a:r>
              <a:rPr lang="en-US" sz="2800" dirty="0"/>
              <a:t>The higher auction price, the higher the </a:t>
            </a:r>
            <a:r>
              <a:rPr lang="en-US" sz="2800" dirty="0" smtClean="0"/>
              <a:t>risk.</a:t>
            </a:r>
            <a:endParaRPr lang="en-US" sz="2800" dirty="0"/>
          </a:p>
          <a:p>
            <a:pPr marL="0" indent="0">
              <a:lnSpc>
                <a:spcPct val="110000"/>
              </a:lnSpc>
              <a:buNone/>
            </a:pPr>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t>10</a:t>
            </a:fld>
            <a:endParaRPr lang="en-US" dirty="0"/>
          </a:p>
        </p:txBody>
      </p:sp>
    </p:spTree>
    <p:extLst>
      <p:ext uri="{BB962C8B-B14F-4D97-AF65-F5344CB8AC3E}">
        <p14:creationId xmlns:p14="http://schemas.microsoft.com/office/powerpoint/2010/main" val="329433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Slide Number Placeholder 2"/>
          <p:cNvSpPr>
            <a:spLocks noGrp="1"/>
          </p:cNvSpPr>
          <p:nvPr>
            <p:ph type="sldNum" sz="quarter" idx="12"/>
          </p:nvPr>
        </p:nvSpPr>
        <p:spPr/>
        <p:txBody>
          <a:bodyPr/>
          <a:lstStyle/>
          <a:p>
            <a:fld id="{03DC2DEF-D2FE-4B45-ABA4-9F153FD1C98A}" type="slidenum">
              <a:rPr lang="en-US" smtClean="0"/>
              <a:t>11</a:t>
            </a:fld>
            <a:endParaRPr lang="en-US" dirty="0"/>
          </a:p>
        </p:txBody>
      </p:sp>
      <p:sp>
        <p:nvSpPr>
          <p:cNvPr id="4" name="Chart Placeholder 3"/>
          <p:cNvSpPr>
            <a:spLocks noGrp="1"/>
          </p:cNvSpPr>
          <p:nvPr>
            <p:ph type="chart" sz="quarter" idx="13"/>
          </p:nvPr>
        </p:nvSpPr>
        <p:spPr/>
      </p:sp>
      <p:graphicFrame>
        <p:nvGraphicFramePr>
          <p:cNvPr id="7" name="Table 6"/>
          <p:cNvGraphicFramePr>
            <a:graphicFrameLocks noGrp="1"/>
          </p:cNvGraphicFramePr>
          <p:nvPr>
            <p:extLst>
              <p:ext uri="{D42A27DB-BD31-4B8C-83A1-F6EECF244321}">
                <p14:modId xmlns:p14="http://schemas.microsoft.com/office/powerpoint/2010/main" val="2507898272"/>
              </p:ext>
            </p:extLst>
          </p:nvPr>
        </p:nvGraphicFramePr>
        <p:xfrm>
          <a:off x="448449" y="908494"/>
          <a:ext cx="11070451" cy="5623370"/>
        </p:xfrm>
        <a:graphic>
          <a:graphicData uri="http://schemas.openxmlformats.org/drawingml/2006/table">
            <a:tbl>
              <a:tblPr firstRow="1" bandRow="1">
                <a:tableStyleId>{5C22544A-7EE6-4342-B048-85BDC9FD1C3A}</a:tableStyleId>
              </a:tblPr>
              <a:tblGrid>
                <a:gridCol w="3698337">
                  <a:extLst>
                    <a:ext uri="{9D8B030D-6E8A-4147-A177-3AD203B41FA5}">
                      <a16:colId xmlns:a16="http://schemas.microsoft.com/office/drawing/2014/main" val="1688143178"/>
                    </a:ext>
                  </a:extLst>
                </a:gridCol>
                <a:gridCol w="1416846">
                  <a:extLst>
                    <a:ext uri="{9D8B030D-6E8A-4147-A177-3AD203B41FA5}">
                      <a16:colId xmlns:a16="http://schemas.microsoft.com/office/drawing/2014/main" val="3016343105"/>
                    </a:ext>
                  </a:extLst>
                </a:gridCol>
                <a:gridCol w="1431380">
                  <a:extLst>
                    <a:ext uri="{9D8B030D-6E8A-4147-A177-3AD203B41FA5}">
                      <a16:colId xmlns:a16="http://schemas.microsoft.com/office/drawing/2014/main" val="3347254786"/>
                    </a:ext>
                  </a:extLst>
                </a:gridCol>
                <a:gridCol w="1254379">
                  <a:extLst>
                    <a:ext uri="{9D8B030D-6E8A-4147-A177-3AD203B41FA5}">
                      <a16:colId xmlns:a16="http://schemas.microsoft.com/office/drawing/2014/main" val="2483855563"/>
                    </a:ext>
                  </a:extLst>
                </a:gridCol>
                <a:gridCol w="1512909">
                  <a:extLst>
                    <a:ext uri="{9D8B030D-6E8A-4147-A177-3AD203B41FA5}">
                      <a16:colId xmlns:a16="http://schemas.microsoft.com/office/drawing/2014/main" val="3922241580"/>
                    </a:ext>
                  </a:extLst>
                </a:gridCol>
                <a:gridCol w="1756600">
                  <a:extLst>
                    <a:ext uri="{9D8B030D-6E8A-4147-A177-3AD203B41FA5}">
                      <a16:colId xmlns:a16="http://schemas.microsoft.com/office/drawing/2014/main" val="3643124856"/>
                    </a:ext>
                  </a:extLst>
                </a:gridCol>
              </a:tblGrid>
              <a:tr h="597073">
                <a:tc>
                  <a:txBody>
                    <a:bodyPr/>
                    <a:lstStyle/>
                    <a:p>
                      <a:r>
                        <a:rPr lang="en-US" dirty="0" smtClean="0"/>
                        <a:t>Features</a:t>
                      </a:r>
                      <a:endParaRPr lang="en-US" dirty="0"/>
                    </a:p>
                  </a:txBody>
                  <a:tcPr/>
                </a:tc>
                <a:tc>
                  <a:txBody>
                    <a:bodyPr/>
                    <a:lstStyle/>
                    <a:p>
                      <a:r>
                        <a:rPr lang="en-US" dirty="0" smtClean="0"/>
                        <a:t>Our System</a:t>
                      </a:r>
                      <a:endParaRPr lang="en-US" dirty="0"/>
                    </a:p>
                  </a:txBody>
                  <a:tcPr/>
                </a:tc>
                <a:tc>
                  <a:txBody>
                    <a:bodyPr/>
                    <a:lstStyle/>
                    <a:p>
                      <a:r>
                        <a:rPr lang="en-US" dirty="0" smtClean="0"/>
                        <a:t>Bigger pockets</a:t>
                      </a:r>
                      <a:endParaRPr lang="en-US" dirty="0"/>
                    </a:p>
                  </a:txBody>
                  <a:tcPr/>
                </a:tc>
                <a:tc>
                  <a:txBody>
                    <a:bodyPr/>
                    <a:lstStyle/>
                    <a:p>
                      <a:r>
                        <a:rPr lang="en-US" dirty="0" smtClean="0"/>
                        <a:t>LoopNet</a:t>
                      </a:r>
                      <a:endParaRPr lang="en-US" dirty="0"/>
                    </a:p>
                  </a:txBody>
                  <a:tcPr/>
                </a:tc>
                <a:tc>
                  <a:txBody>
                    <a:bodyPr/>
                    <a:lstStyle/>
                    <a:p>
                      <a:r>
                        <a:rPr lang="en-US" dirty="0" smtClean="0"/>
                        <a:t>Xome</a:t>
                      </a:r>
                      <a:endParaRPr lang="en-US" dirty="0"/>
                    </a:p>
                  </a:txBody>
                  <a:tcPr/>
                </a:tc>
                <a:tc>
                  <a:txBody>
                    <a:bodyPr/>
                    <a:lstStyle/>
                    <a:p>
                      <a:r>
                        <a:rPr lang="en-US" dirty="0" smtClean="0"/>
                        <a:t>Buffer</a:t>
                      </a:r>
                      <a:endParaRPr lang="en-US" dirty="0"/>
                    </a:p>
                  </a:txBody>
                  <a:tcPr/>
                </a:tc>
                <a:extLst>
                  <a:ext uri="{0D108BD9-81ED-4DB2-BD59-A6C34878D82A}">
                    <a16:rowId xmlns:a16="http://schemas.microsoft.com/office/drawing/2014/main" val="2053608061"/>
                  </a:ext>
                </a:extLst>
              </a:tr>
              <a:tr h="438013">
                <a:tc>
                  <a:txBody>
                    <a:bodyPr/>
                    <a:lstStyle/>
                    <a:p>
                      <a:r>
                        <a:rPr lang="en-US" dirty="0" smtClean="0"/>
                        <a:t>Register and login</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4227234102"/>
                  </a:ext>
                </a:extLst>
              </a:tr>
              <a:tr h="438013">
                <a:tc>
                  <a:txBody>
                    <a:bodyPr/>
                    <a:lstStyle/>
                    <a:p>
                      <a:r>
                        <a:rPr lang="en-US" dirty="0" smtClean="0"/>
                        <a:t>Filtering estates by regions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336557895"/>
                  </a:ext>
                </a:extLst>
              </a:tr>
              <a:tr h="438013">
                <a:tc>
                  <a:txBody>
                    <a:bodyPr/>
                    <a:lstStyle/>
                    <a:p>
                      <a:r>
                        <a:rPr lang="en-US" dirty="0" smtClean="0"/>
                        <a:t>Making a wish list of visited items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738166123"/>
                  </a:ext>
                </a:extLst>
              </a:tr>
              <a:tr h="597073">
                <a:tc>
                  <a:txBody>
                    <a:bodyPr/>
                    <a:lstStyle/>
                    <a:p>
                      <a:r>
                        <a:rPr lang="en-US" dirty="0" smtClean="0"/>
                        <a:t>User can either rent or offer his estate for rent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924246850"/>
                  </a:ext>
                </a:extLst>
              </a:tr>
              <a:tr h="438013">
                <a:tc>
                  <a:txBody>
                    <a:bodyPr/>
                    <a:lstStyle/>
                    <a:p>
                      <a:r>
                        <a:rPr lang="en-US" dirty="0" smtClean="0"/>
                        <a:t>Predict the price range</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2094601795"/>
                  </a:ext>
                </a:extLst>
              </a:tr>
              <a:tr h="434972">
                <a:tc>
                  <a:txBody>
                    <a:bodyPr/>
                    <a:lstStyle/>
                    <a:p>
                      <a:r>
                        <a:rPr lang="en-US" dirty="0" smtClean="0"/>
                        <a:t>Rating and reviewing </a:t>
                      </a:r>
                      <a:endParaRPr lang="en-US" dirty="0"/>
                    </a:p>
                  </a:txBody>
                  <a:tcPr/>
                </a:tc>
                <a:tc>
                  <a:txBody>
                    <a:bodyPr/>
                    <a:lstStyle/>
                    <a:p>
                      <a:r>
                        <a:rPr lang="en-US" dirty="0" smtClean="0"/>
                        <a:t>Yes</a:t>
                      </a:r>
                      <a:endParaRPr lang="en-US" dirty="0"/>
                    </a:p>
                  </a:txBody>
                  <a:tcPr/>
                </a:tc>
                <a:tc>
                  <a:txBody>
                    <a:bodyPr/>
                    <a:lstStyle/>
                    <a:p>
                      <a:r>
                        <a:rPr lang="en-US" dirty="0" smtClean="0"/>
                        <a:t> 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470621022"/>
                  </a:ext>
                </a:extLst>
              </a:tr>
              <a:tr h="438013">
                <a:tc>
                  <a:txBody>
                    <a:bodyPr/>
                    <a:lstStyle/>
                    <a:p>
                      <a:r>
                        <a:rPr lang="en-US" dirty="0" smtClean="0"/>
                        <a:t>Prediction for price by space and location </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878833310"/>
                  </a:ext>
                </a:extLst>
              </a:tr>
              <a:tr h="4692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Auction system</a:t>
                      </a:r>
                      <a:endParaRPr lang="en-US" dirty="0" smtClean="0"/>
                    </a:p>
                    <a:p>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2688372221"/>
                  </a:ext>
                </a:extLst>
              </a:tr>
              <a:tr h="438013">
                <a:tc>
                  <a:txBody>
                    <a:bodyPr/>
                    <a:lstStyle/>
                    <a:p>
                      <a:r>
                        <a:rPr lang="en-US" dirty="0" smtClean="0"/>
                        <a:t>Chat between users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555462234"/>
                  </a:ext>
                </a:extLst>
              </a:tr>
              <a:tr h="438013">
                <a:tc>
                  <a:txBody>
                    <a:bodyPr/>
                    <a:lstStyle/>
                    <a:p>
                      <a:r>
                        <a:rPr lang="en-US" dirty="0" smtClean="0"/>
                        <a:t>Search</a:t>
                      </a:r>
                      <a:r>
                        <a:rPr lang="en-US" baseline="0" dirty="0" smtClean="0"/>
                        <a:t> by satellite</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3141488157"/>
                  </a:ext>
                </a:extLst>
              </a:tr>
            </a:tbl>
          </a:graphicData>
        </a:graphic>
      </p:graphicFrame>
    </p:spTree>
    <p:extLst>
      <p:ext uri="{BB962C8B-B14F-4D97-AF65-F5344CB8AC3E}">
        <p14:creationId xmlns:p14="http://schemas.microsoft.com/office/powerpoint/2010/main" val="84628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Slide Number Placeholder 2"/>
          <p:cNvSpPr>
            <a:spLocks noGrp="1"/>
          </p:cNvSpPr>
          <p:nvPr>
            <p:ph type="sldNum" sz="quarter" idx="12"/>
          </p:nvPr>
        </p:nvSpPr>
        <p:spPr/>
        <p:txBody>
          <a:bodyPr/>
          <a:lstStyle/>
          <a:p>
            <a:fld id="{03DC2DEF-D2FE-4B45-ABA4-9F153FD1C98A}" type="slidenum">
              <a:rPr lang="en-US" smtClean="0"/>
              <a:t>12</a:t>
            </a:fld>
            <a:endParaRPr lang="en-US" dirty="0"/>
          </a:p>
        </p:txBody>
      </p:sp>
      <p:sp>
        <p:nvSpPr>
          <p:cNvPr id="4" name="Chart Placeholder 3"/>
          <p:cNvSpPr>
            <a:spLocks noGrp="1"/>
          </p:cNvSpPr>
          <p:nvPr>
            <p:ph type="chart" sz="quarter" idx="13"/>
          </p:nvPr>
        </p:nvSpPr>
        <p:spPr>
          <a:xfrm>
            <a:off x="371475" y="1115460"/>
            <a:ext cx="11520488" cy="4967287"/>
          </a:xfrm>
        </p:spPr>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6" y="1115460"/>
            <a:ext cx="11520486" cy="5116898"/>
          </a:xfrm>
          <a:prstGeom prst="rect">
            <a:avLst/>
          </a:prstGeom>
        </p:spPr>
      </p:pic>
    </p:spTree>
    <p:extLst>
      <p:ext uri="{BB962C8B-B14F-4D97-AF65-F5344CB8AC3E}">
        <p14:creationId xmlns:p14="http://schemas.microsoft.com/office/powerpoint/2010/main" val="251608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a:xfrm>
            <a:off x="371475" y="204692"/>
            <a:ext cx="11520487" cy="758824"/>
          </a:xfrm>
        </p:spPr>
        <p:txBody>
          <a:bodyPr/>
          <a:lstStyle/>
          <a:p>
            <a:r>
              <a:rPr lang="en-US" dirty="0"/>
              <a:t>S</a:t>
            </a:r>
            <a:r>
              <a:rPr lang="en-US" dirty="0" smtClean="0"/>
              <a:t>oftware Tools:</a:t>
            </a:r>
            <a:endParaRPr lang="en-US" dirty="0"/>
          </a:p>
        </p:txBody>
      </p:sp>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smtClean="0"/>
              <a:t>HTML , CSS &amp; JS</a:t>
            </a:r>
          </a:p>
          <a:p>
            <a:r>
              <a:rPr lang="en-US" dirty="0" smtClean="0"/>
              <a:t>React to design</a:t>
            </a:r>
          </a:p>
          <a:p>
            <a:r>
              <a:rPr lang="en-US" dirty="0" smtClean="0"/>
              <a:t>front-end.</a:t>
            </a:r>
            <a:endParaRPr lang="en-US" dirty="0"/>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C# &amp; .Net framework</a:t>
            </a:r>
          </a:p>
          <a:p>
            <a:r>
              <a:rPr lang="en-US" dirty="0"/>
              <a:t>To manage </a:t>
            </a:r>
            <a:r>
              <a:rPr lang="en-US" dirty="0" smtClean="0"/>
              <a:t>back-end</a:t>
            </a:r>
            <a:r>
              <a:rPr lang="en-US" dirty="0"/>
              <a: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smtClean="0"/>
              <a:t>Database</a:t>
            </a:r>
            <a:endParaRPr lang="en-US" dirty="0"/>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smtClean="0"/>
              <a:t>Python in Linear Regression</a:t>
            </a:r>
            <a:endParaRPr lang="en-US" dirty="0"/>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13</a:t>
            </a:fld>
            <a:endParaRPr lang="en-US" dirty="0"/>
          </a:p>
        </p:txBody>
      </p:sp>
      <p:sp>
        <p:nvSpPr>
          <p:cNvPr id="4" name="Picture Placeholder 3"/>
          <p:cNvSpPr>
            <a:spLocks noGrp="1"/>
          </p:cNvSpPr>
          <p:nvPr>
            <p:ph type="pic" sz="quarter" idx="14"/>
          </p:nvPr>
        </p:nvSpPr>
        <p:spPr/>
      </p:sp>
      <p:pic>
        <p:nvPicPr>
          <p:cNvPr id="8196" name="Picture 4" descr="Learn C# Programming - التطبيقات على Google Play"/>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8647" b="8647"/>
          <a:stretch>
            <a:fillRect/>
          </a:stretch>
        </p:blipFill>
        <p:spPr bwMode="auto">
          <a:xfrm>
            <a:off x="3829111" y="4263232"/>
            <a:ext cx="16891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Python - Wikiversity"/>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t="8647" b="8647"/>
          <a:stretch>
            <a:fillRect/>
          </a:stretch>
        </p:blipFill>
        <p:spPr bwMode="auto">
          <a:xfrm>
            <a:off x="9659235" y="4263232"/>
            <a:ext cx="16891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login-page · GitHub Topics · GitHub"/>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8438" r="8438"/>
          <a:stretch>
            <a:fillRect/>
          </a:stretch>
        </p:blipFill>
        <p:spPr bwMode="auto">
          <a:xfrm>
            <a:off x="979828" y="1906878"/>
            <a:ext cx="16891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Azure Database for MySQL - Managed MySQL Database | Microsoft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7219" y="145137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6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a:hlinkClick r:id="rId2"/>
              </a:rPr>
              <a:t>https://www.fortunebuilders.com/real-estate-apps</a:t>
            </a:r>
            <a:r>
              <a:rPr lang="en-US" dirty="0" smtClean="0">
                <a:hlinkClick r:id="rId2"/>
              </a:rPr>
              <a:t>/</a:t>
            </a:r>
            <a:r>
              <a:rPr lang="en-US" dirty="0" smtClean="0"/>
              <a:t> (Related works)</a:t>
            </a:r>
          </a:p>
          <a:p>
            <a:pPr>
              <a:lnSpc>
                <a:spcPct val="110000"/>
              </a:lnSpc>
            </a:pPr>
            <a:r>
              <a:rPr lang="en-US" dirty="0">
                <a:hlinkClick r:id="rId3" tooltip="https://towardsdatascience.com/a-data-science-web-app-to-predict-real-estate-price-d2366df2a4fd"/>
              </a:rPr>
              <a:t>https://</a:t>
            </a:r>
            <a:r>
              <a:rPr lang="en-US" dirty="0" smtClean="0">
                <a:hlinkClick r:id="rId3" tooltip="https://towardsdatascience.com/a-data-science-web-app-to-predict-real-estate-price-d2366df2a4fd"/>
              </a:rPr>
              <a:t>towardsdatascience.com/a-data-science-web-app-to-predict-real-estate-price-d2366df2a4fd</a:t>
            </a:r>
            <a:r>
              <a:rPr lang="en-US" dirty="0" smtClean="0"/>
              <a:t> (Related works)</a:t>
            </a:r>
          </a:p>
          <a:p>
            <a:pPr>
              <a:lnSpc>
                <a:spcPct val="110000"/>
              </a:lnSpc>
            </a:pPr>
            <a:r>
              <a:rPr lang="en-US" dirty="0">
                <a:hlinkClick r:id="rId4" tooltip="https://www.biggerpockets.com/"/>
              </a:rPr>
              <a:t>https://www.biggerpockets.com/</a:t>
            </a:r>
            <a:r>
              <a:rPr lang="en-US" dirty="0"/>
              <a:t> (</a:t>
            </a:r>
            <a:r>
              <a:rPr lang="en-US" dirty="0" smtClean="0"/>
              <a:t>biggerpockets)</a:t>
            </a:r>
          </a:p>
          <a:p>
            <a:pPr>
              <a:lnSpc>
                <a:spcPct val="110000"/>
              </a:lnSpc>
            </a:pPr>
            <a:r>
              <a:rPr lang="en-US" dirty="0">
                <a:hlinkClick r:id="rId5" tooltip="https://www.loopnet.com/"/>
              </a:rPr>
              <a:t>https://www.loopnet.com</a:t>
            </a:r>
            <a:r>
              <a:rPr lang="en-US" dirty="0" smtClean="0">
                <a:hlinkClick r:id="rId5" tooltip="https://www.loopnet.com/"/>
              </a:rPr>
              <a:t>/</a:t>
            </a:r>
            <a:r>
              <a:rPr lang="en-US" dirty="0" smtClean="0"/>
              <a:t> (LoopNet)</a:t>
            </a:r>
          </a:p>
          <a:p>
            <a:pPr>
              <a:lnSpc>
                <a:spcPct val="110000"/>
              </a:lnSpc>
            </a:pPr>
            <a:r>
              <a:rPr lang="en-US" dirty="0">
                <a:hlinkClick r:id="rId6" tooltip="https://www.xome.com/"/>
              </a:rPr>
              <a:t>https://www.xome.com</a:t>
            </a:r>
            <a:r>
              <a:rPr lang="en-US" dirty="0" smtClean="0">
                <a:hlinkClick r:id="rId6" tooltip="https://www.xome.com/"/>
              </a:rPr>
              <a:t>/</a:t>
            </a:r>
            <a:r>
              <a:rPr lang="en-US" dirty="0" smtClean="0"/>
              <a:t> (Xome)</a:t>
            </a:r>
          </a:p>
          <a:p>
            <a:pPr>
              <a:lnSpc>
                <a:spcPct val="110000"/>
              </a:lnSpc>
            </a:pPr>
            <a:r>
              <a:rPr lang="en-US" dirty="0" smtClean="0">
                <a:hlinkClick r:id="rId7" tooltip="https://www.kaggle.com/datasets/mohammedaltet/egypt-villas-with-amenities-price"/>
              </a:rPr>
              <a:t>https</a:t>
            </a:r>
            <a:r>
              <a:rPr lang="en-US" dirty="0">
                <a:hlinkClick r:id="rId7" tooltip="https://www.kaggle.com/datasets/mohammedaltet/egypt-villas-with-amenities-price"/>
              </a:rPr>
              <a:t>://</a:t>
            </a:r>
            <a:r>
              <a:rPr lang="en-US" dirty="0" smtClean="0">
                <a:hlinkClick r:id="rId7" tooltip="https://www.kaggle.com/datasets/mohammedaltet/egypt-villas-with-amenities-price"/>
              </a:rPr>
              <a:t>www.kaggle.com/datasets/mohammedaltet/egypt-villas-with-amenities-price</a:t>
            </a:r>
            <a:r>
              <a:rPr lang="en-US" dirty="0" smtClean="0"/>
              <a:t> (Dataset)</a:t>
            </a:r>
          </a:p>
          <a:p>
            <a:pPr marL="0" indent="0">
              <a:lnSpc>
                <a:spcPct val="110000"/>
              </a:lnSpc>
              <a:buNone/>
            </a:pPr>
            <a:endParaRPr lang="en-US" dirty="0" smtClean="0"/>
          </a:p>
          <a:p>
            <a:pPr marL="0" indent="0">
              <a:lnSpc>
                <a:spcPct val="110000"/>
              </a:lnSpc>
              <a:buNone/>
            </a:pPr>
            <a:endParaRPr lang="en-US" dirty="0" smtClean="0"/>
          </a:p>
        </p:txBody>
      </p:sp>
      <p:sp>
        <p:nvSpPr>
          <p:cNvPr id="4" name="Slide Number Placeholder 3"/>
          <p:cNvSpPr>
            <a:spLocks noGrp="1"/>
          </p:cNvSpPr>
          <p:nvPr>
            <p:ph type="sldNum" sz="quarter" idx="12"/>
          </p:nvPr>
        </p:nvSpPr>
        <p:spPr/>
        <p:txBody>
          <a:bodyPr/>
          <a:lstStyle/>
          <a:p>
            <a:fld id="{03DC2DEF-D2FE-4B45-ABA4-9F153FD1C98A}" type="slidenum">
              <a:rPr lang="en-US" smtClean="0"/>
              <a:t>14</a:t>
            </a:fld>
            <a:endParaRPr lang="en-US" dirty="0"/>
          </a:p>
        </p:txBody>
      </p:sp>
    </p:spTree>
    <p:extLst>
      <p:ext uri="{BB962C8B-B14F-4D97-AF65-F5344CB8AC3E}">
        <p14:creationId xmlns:p14="http://schemas.microsoft.com/office/powerpoint/2010/main" val="280789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92" y="1481353"/>
            <a:ext cx="10515600" cy="1500187"/>
          </a:xfrm>
        </p:spPr>
        <p:txBody>
          <a:bodyPr>
            <a:normAutofit/>
          </a:bodyPr>
          <a:lstStyle/>
          <a:p>
            <a:r>
              <a:rPr lang="en-US" sz="5400" b="0" dirty="0" smtClean="0"/>
              <a:t>Supervisor:</a:t>
            </a:r>
            <a:endParaRPr lang="en-US" sz="5400" b="0" dirty="0"/>
          </a:p>
        </p:txBody>
      </p:sp>
      <p:sp>
        <p:nvSpPr>
          <p:cNvPr id="3" name="Text Placeholder 2"/>
          <p:cNvSpPr>
            <a:spLocks noGrp="1"/>
          </p:cNvSpPr>
          <p:nvPr>
            <p:ph type="body" idx="1"/>
          </p:nvPr>
        </p:nvSpPr>
        <p:spPr>
          <a:xfrm>
            <a:off x="695492" y="2772934"/>
            <a:ext cx="10515600" cy="805542"/>
          </a:xfrm>
        </p:spPr>
        <p:txBody>
          <a:bodyPr>
            <a:noAutofit/>
          </a:bodyPr>
          <a:lstStyle/>
          <a:p>
            <a:r>
              <a:rPr lang="en-US" sz="6600" dirty="0" smtClean="0"/>
              <a:t>Dr. </a:t>
            </a:r>
            <a:r>
              <a:rPr lang="en-US" sz="6600" dirty="0" err="1" smtClean="0"/>
              <a:t>Sherine</a:t>
            </a:r>
            <a:r>
              <a:rPr lang="en-US" sz="6600" dirty="0" smtClean="0"/>
              <a:t> </a:t>
            </a:r>
            <a:r>
              <a:rPr lang="en-US" sz="6600" dirty="0" err="1" smtClean="0"/>
              <a:t>Rady</a:t>
            </a:r>
            <a:endParaRPr lang="ar-EG" sz="6600" dirty="0" smtClean="0"/>
          </a:p>
          <a:p>
            <a:r>
              <a:rPr lang="en-US" sz="6600" dirty="0" smtClean="0"/>
              <a:t>TA. </a:t>
            </a:r>
            <a:r>
              <a:rPr lang="en-US" sz="6600" dirty="0" err="1" smtClean="0"/>
              <a:t>Amal</a:t>
            </a:r>
            <a:r>
              <a:rPr lang="en-US" sz="6600" dirty="0" smtClean="0"/>
              <a:t> </a:t>
            </a:r>
            <a:r>
              <a:rPr lang="en-US" sz="6600" dirty="0" err="1" smtClean="0"/>
              <a:t>Moustafa</a:t>
            </a:r>
            <a:endParaRPr lang="en-US" sz="6600" dirty="0"/>
          </a:p>
        </p:txBody>
      </p:sp>
      <p:sp>
        <p:nvSpPr>
          <p:cNvPr id="4" name="Slide Number Placeholder 3"/>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163087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r>
              <a:rPr lang="en-US" dirty="0" smtClean="0"/>
              <a:t>Abdelrahman Mohammed Ahmed.</a:t>
            </a:r>
          </a:p>
          <a:p>
            <a:r>
              <a:rPr lang="en-US" dirty="0" smtClean="0"/>
              <a:t>Amany Adel Soliman.</a:t>
            </a:r>
          </a:p>
          <a:p>
            <a:r>
              <a:rPr lang="en-US" dirty="0"/>
              <a:t>Shehab Adel Abdelgleel</a:t>
            </a:r>
            <a:r>
              <a:rPr lang="en-US" dirty="0" smtClean="0"/>
              <a:t>.</a:t>
            </a:r>
          </a:p>
          <a:p>
            <a:r>
              <a:rPr lang="en-US" dirty="0"/>
              <a:t>Abeer Ahmed Sholkamy</a:t>
            </a:r>
            <a:r>
              <a:rPr lang="en-US" dirty="0" smtClean="0"/>
              <a:t>.</a:t>
            </a:r>
          </a:p>
          <a:p>
            <a:r>
              <a:rPr lang="en-US" dirty="0" smtClean="0"/>
              <a:t>Osama Ahmed Ahmed.</a:t>
            </a:r>
          </a:p>
          <a:p>
            <a:r>
              <a:rPr lang="en-US" dirty="0" smtClean="0"/>
              <a:t>Esraa Mohammed Abdelhameed.</a:t>
            </a:r>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248197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smtClean="0"/>
              <a:t>Introduction.</a:t>
            </a:r>
            <a:endParaRPr lang="en-US" dirty="0"/>
          </a:p>
          <a:p>
            <a:pPr>
              <a:lnSpc>
                <a:spcPct val="110000"/>
              </a:lnSpc>
            </a:pPr>
            <a:r>
              <a:rPr lang="en-US" dirty="0" smtClean="0"/>
              <a:t>Problem definition.</a:t>
            </a:r>
            <a:endParaRPr lang="en-US" dirty="0"/>
          </a:p>
          <a:p>
            <a:pPr>
              <a:lnSpc>
                <a:spcPct val="110000"/>
              </a:lnSpc>
            </a:pPr>
            <a:r>
              <a:rPr lang="en-US" dirty="0" smtClean="0"/>
              <a:t>Objective.</a:t>
            </a:r>
          </a:p>
          <a:p>
            <a:pPr>
              <a:lnSpc>
                <a:spcPct val="110000"/>
              </a:lnSpc>
            </a:pPr>
            <a:r>
              <a:rPr lang="en-US" dirty="0"/>
              <a:t>Features. </a:t>
            </a:r>
          </a:p>
          <a:p>
            <a:pPr>
              <a:lnSpc>
                <a:spcPct val="110000"/>
              </a:lnSpc>
            </a:pPr>
            <a:r>
              <a:rPr lang="en-US" dirty="0" smtClean="0"/>
              <a:t>Related works.</a:t>
            </a:r>
            <a:endParaRPr lang="en-US" dirty="0"/>
          </a:p>
          <a:p>
            <a:pPr>
              <a:lnSpc>
                <a:spcPct val="110000"/>
              </a:lnSpc>
            </a:pPr>
            <a:r>
              <a:rPr lang="en-US" dirty="0" smtClean="0"/>
              <a:t>System Architecture.</a:t>
            </a:r>
            <a:endParaRPr lang="en-US" dirty="0"/>
          </a:p>
          <a:p>
            <a:pPr>
              <a:lnSpc>
                <a:spcPct val="110000"/>
              </a:lnSpc>
            </a:pPr>
            <a:r>
              <a:rPr lang="en-US" dirty="0" smtClean="0"/>
              <a:t>Software tools.</a:t>
            </a:r>
            <a:endParaRPr lang="en-US" dirty="0"/>
          </a:p>
          <a:p>
            <a:pPr>
              <a:lnSpc>
                <a:spcPct val="110000"/>
              </a:lnSpc>
            </a:pPr>
            <a:r>
              <a:rPr lang="en-US" dirty="0" smtClean="0"/>
              <a:t>References.</a:t>
            </a:r>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t>4</a:t>
            </a:fld>
            <a:endParaRPr lang="en-US" dirty="0"/>
          </a:p>
        </p:txBody>
      </p:sp>
    </p:spTree>
    <p:extLst>
      <p:ext uri="{BB962C8B-B14F-4D97-AF65-F5344CB8AC3E}">
        <p14:creationId xmlns:p14="http://schemas.microsoft.com/office/powerpoint/2010/main" val="190582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Introduction:</a:t>
            </a:r>
          </a:p>
        </p:txBody>
      </p:sp>
      <p:sp>
        <p:nvSpPr>
          <p:cNvPr id="3" name="Content Placeholder 2"/>
          <p:cNvSpPr>
            <a:spLocks noGrp="1"/>
          </p:cNvSpPr>
          <p:nvPr>
            <p:ph idx="1"/>
          </p:nvPr>
        </p:nvSpPr>
        <p:spPr/>
        <p:txBody>
          <a:bodyPr>
            <a:normAutofit/>
          </a:bodyPr>
          <a:lstStyle/>
          <a:p>
            <a:r>
              <a:rPr lang="en-US" sz="2400" dirty="0"/>
              <a:t>Real-Estate market in Egypt has always been challenging to deal with many features in the estate define it's values and our part is to let you know which one of them matters the most.</a:t>
            </a:r>
          </a:p>
        </p:txBody>
      </p:sp>
      <p:sp>
        <p:nvSpPr>
          <p:cNvPr id="4" name="Slide Number Placeholder 3"/>
          <p:cNvSpPr>
            <a:spLocks noGrp="1"/>
          </p:cNvSpPr>
          <p:nvPr>
            <p:ph type="sldNum" sz="quarter" idx="12"/>
          </p:nvPr>
        </p:nvSpPr>
        <p:spPr/>
        <p:txBody>
          <a:bodyPr/>
          <a:lstStyle/>
          <a:p>
            <a:fld id="{03DC2DEF-D2FE-4B45-ABA4-9F153FD1C98A}" type="slidenum">
              <a:rPr lang="en-US" smtClean="0"/>
              <a:t>5</a:t>
            </a:fld>
            <a:endParaRPr lang="en-US" dirty="0"/>
          </a:p>
        </p:txBody>
      </p:sp>
      <p:sp>
        <p:nvSpPr>
          <p:cNvPr id="7" name="Picture Placeholder 6"/>
          <p:cNvSpPr>
            <a:spLocks noGrp="1"/>
          </p:cNvSpPr>
          <p:nvPr>
            <p:ph type="pic" sz="quarter" idx="13"/>
          </p:nvPr>
        </p:nvSpPr>
        <p:spPr>
          <a:xfrm>
            <a:off x="988101" y="1016000"/>
            <a:ext cx="5138058" cy="4978400"/>
          </a:xfrm>
        </p:spPr>
      </p:sp>
      <p:pic>
        <p:nvPicPr>
          <p:cNvPr id="8"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xmlns="" val="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71081" y="1016000"/>
            <a:ext cx="5372097" cy="4978400"/>
          </a:xfrm>
          <a:prstGeom prst="rect">
            <a:avLst/>
          </a:prstGeom>
          <a:solidFill>
            <a:schemeClr val="bg1">
              <a:lumMod val="95000"/>
            </a:schemeClr>
          </a:solidFill>
        </p:spPr>
      </p:pic>
    </p:spTree>
    <p:extLst>
      <p:ext uri="{BB962C8B-B14F-4D97-AF65-F5344CB8AC3E}">
        <p14:creationId xmlns:p14="http://schemas.microsoft.com/office/powerpoint/2010/main" val="412361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 Definition:</a:t>
            </a:r>
            <a:endParaRPr lang="en-US" sz="4400" dirty="0"/>
          </a:p>
        </p:txBody>
      </p:sp>
      <p:sp>
        <p:nvSpPr>
          <p:cNvPr id="3" name="Content Placeholder 2"/>
          <p:cNvSpPr>
            <a:spLocks noGrp="1"/>
          </p:cNvSpPr>
          <p:nvPr>
            <p:ph idx="1"/>
          </p:nvPr>
        </p:nvSpPr>
        <p:spPr/>
        <p:txBody>
          <a:bodyPr>
            <a:normAutofit/>
          </a:bodyPr>
          <a:lstStyle/>
          <a:p>
            <a:r>
              <a:rPr lang="en-US" sz="2800" dirty="0"/>
              <a:t>In a market like </a:t>
            </a:r>
            <a:r>
              <a:rPr lang="en-US" sz="2800" dirty="0" smtClean="0"/>
              <a:t>Egypt it is </a:t>
            </a:r>
            <a:r>
              <a:rPr lang="en-US" sz="2800" dirty="0"/>
              <a:t>very hard to find an appropriate estate with a </a:t>
            </a:r>
            <a:r>
              <a:rPr lang="en-US" sz="2800" dirty="0" smtClean="0"/>
              <a:t>reasonable price, owner </a:t>
            </a:r>
            <a:r>
              <a:rPr lang="en-US" sz="2800" dirty="0"/>
              <a:t>find trouble in finding a buyer.</a:t>
            </a:r>
          </a:p>
        </p:txBody>
      </p:sp>
      <p:sp>
        <p:nvSpPr>
          <p:cNvPr id="4" name="Slide Number Placeholder 3"/>
          <p:cNvSpPr>
            <a:spLocks noGrp="1"/>
          </p:cNvSpPr>
          <p:nvPr>
            <p:ph type="sldNum" sz="quarter" idx="12"/>
          </p:nvPr>
        </p:nvSpPr>
        <p:spPr/>
        <p:txBody>
          <a:bodyPr/>
          <a:lstStyle/>
          <a:p>
            <a:fld id="{03DC2DEF-D2FE-4B45-ABA4-9F153FD1C98A}" type="slidenum">
              <a:rPr lang="en-US" smtClean="0"/>
              <a:t>6</a:t>
            </a:fld>
            <a:endParaRPr lang="en-US" dirty="0"/>
          </a:p>
        </p:txBody>
      </p:sp>
      <p:pic>
        <p:nvPicPr>
          <p:cNvPr id="2050" name="Picture 2" descr="5 Problems That Property Management Software Can Solve - HeadChannel"/>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1326" r="113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8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sz="4400" dirty="0" smtClean="0"/>
              <a:t>Objective:</a:t>
            </a:r>
            <a:endParaRPr lang="en-US" sz="4400"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3073967"/>
            <a:ext cx="5272764" cy="2920433"/>
          </a:xfrm>
        </p:spPr>
        <p:txBody>
          <a:bodyPr>
            <a:noAutofit/>
          </a:bodyPr>
          <a:lstStyle/>
          <a:p>
            <a:r>
              <a:rPr lang="en-US" sz="2400" dirty="0"/>
              <a:t>Offering help in finding the estate you need in fastest time and easiest way.</a:t>
            </a:r>
          </a:p>
          <a:p>
            <a:r>
              <a:rPr lang="en-US" sz="2400" dirty="0"/>
              <a:t>Help you to sell your estate.</a:t>
            </a:r>
          </a:p>
          <a:p>
            <a:r>
              <a:rPr lang="en-US" sz="2400" dirty="0"/>
              <a:t>Predicting the price of a estate based on the giving features.</a:t>
            </a:r>
          </a:p>
          <a:p>
            <a:r>
              <a:rPr lang="en-US" sz="2400" dirty="0" smtClean="0"/>
              <a:t>Prediction whether the estate </a:t>
            </a:r>
            <a:r>
              <a:rPr lang="en-US" sz="2400" dirty="0"/>
              <a:t>appropriate for </a:t>
            </a:r>
            <a:r>
              <a:rPr lang="en-US" sz="2400" dirty="0" smtClean="0"/>
              <a:t>investment </a:t>
            </a:r>
            <a:r>
              <a:rPr lang="en-US" sz="2400" dirty="0"/>
              <a:t>or not?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2" name="Picture Placeholder 1"/>
          <p:cNvSpPr>
            <a:spLocks noGrp="1"/>
          </p:cNvSpPr>
          <p:nvPr>
            <p:ph type="pic" sz="quarter" idx="13"/>
          </p:nvPr>
        </p:nvSpPr>
        <p:spPr/>
      </p:sp>
      <p:pic>
        <p:nvPicPr>
          <p:cNvPr id="8"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xmlns="" val="1"/>
              </a:ext>
            </a:extLst>
          </p:cNvPr>
          <p:cNvPicPr>
            <a:picLocks noChangeAspect="1"/>
          </p:cNvPicPr>
          <p:nvPr/>
        </p:nvPicPr>
        <p:blipFill>
          <a:blip r:embed="rId2" cstate="email">
            <a:extLst>
              <a:ext uri="{28A0092B-C50C-407E-A947-70E740481C1C}">
                <a14:useLocalDpi xmlns:a14="http://schemas.microsoft.com/office/drawing/2010/main"/>
              </a:ext>
            </a:extLst>
          </a:blip>
          <a:srcRect l="22645" r="22645"/>
          <a:stretch>
            <a:fillRect/>
          </a:stretch>
        </p:blipFill>
        <p:spPr>
          <a:xfrm>
            <a:off x="1117601" y="1016000"/>
            <a:ext cx="5138058" cy="4978400"/>
          </a:xfrm>
          <a:prstGeom prst="rect">
            <a:avLst/>
          </a:prstGeom>
          <a:solidFill>
            <a:schemeClr val="bg1">
              <a:lumMod val="95000"/>
            </a:schemeClr>
          </a:solidFill>
        </p:spPr>
      </p:pic>
    </p:spTree>
    <p:extLst>
      <p:ext uri="{BB962C8B-B14F-4D97-AF65-F5344CB8AC3E}">
        <p14:creationId xmlns:p14="http://schemas.microsoft.com/office/powerpoint/2010/main" val="130031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a:t>Users can register &amp; log in</a:t>
            </a:r>
            <a:r>
              <a:rPr lang="en-US" dirty="0" smtClean="0"/>
              <a:t>.</a:t>
            </a:r>
          </a:p>
          <a:p>
            <a:pPr>
              <a:lnSpc>
                <a:spcPct val="110000"/>
              </a:lnSpc>
            </a:pPr>
            <a:r>
              <a:rPr lang="en-US" dirty="0"/>
              <a:t>Each user have a profile with public rate</a:t>
            </a:r>
            <a:r>
              <a:rPr lang="en-US" dirty="0" smtClean="0"/>
              <a:t>.</a:t>
            </a:r>
            <a:endParaRPr lang="en-US" dirty="0"/>
          </a:p>
          <a:p>
            <a:pPr>
              <a:lnSpc>
                <a:spcPct val="110000"/>
              </a:lnSpc>
            </a:pPr>
            <a:r>
              <a:rPr lang="en-US" dirty="0" smtClean="0"/>
              <a:t>Filtering </a:t>
            </a:r>
            <a:r>
              <a:rPr lang="en-US" dirty="0"/>
              <a:t>estates by regions ,rate and price</a:t>
            </a:r>
            <a:r>
              <a:rPr lang="en-US" dirty="0" smtClean="0"/>
              <a:t>.</a:t>
            </a:r>
          </a:p>
          <a:p>
            <a:pPr>
              <a:lnSpc>
                <a:spcPct val="110000"/>
              </a:lnSpc>
            </a:pPr>
            <a:r>
              <a:rPr lang="en-US" dirty="0"/>
              <a:t>User can either rent or offer his estate for rent. </a:t>
            </a:r>
            <a:endParaRPr lang="en-US" dirty="0" smtClean="0"/>
          </a:p>
          <a:p>
            <a:pPr>
              <a:lnSpc>
                <a:spcPct val="110000"/>
              </a:lnSpc>
            </a:pPr>
            <a:r>
              <a:rPr lang="en-US" dirty="0" smtClean="0"/>
              <a:t>Each user can buy or sell.</a:t>
            </a:r>
            <a:endParaRPr lang="en-US" dirty="0"/>
          </a:p>
          <a:p>
            <a:pPr>
              <a:lnSpc>
                <a:spcPct val="110000"/>
              </a:lnSpc>
            </a:pPr>
            <a:r>
              <a:rPr lang="en-US" dirty="0"/>
              <a:t>Recommending estates that are nearby to the selected location.</a:t>
            </a:r>
          </a:p>
          <a:p>
            <a:pPr>
              <a:lnSpc>
                <a:spcPct val="110000"/>
              </a:lnSpc>
            </a:pPr>
            <a:r>
              <a:rPr lang="en-US" dirty="0"/>
              <a:t>Making a wish list of </a:t>
            </a:r>
            <a:r>
              <a:rPr lang="en-US" dirty="0" smtClean="0"/>
              <a:t>items</a:t>
            </a:r>
            <a:r>
              <a:rPr lang="en-US" dirty="0"/>
              <a:t>.</a:t>
            </a:r>
          </a:p>
          <a:p>
            <a:pPr>
              <a:lnSpc>
                <a:spcPct val="110000"/>
              </a:lnSpc>
            </a:pPr>
            <a:r>
              <a:rPr lang="en-US" dirty="0" smtClean="0"/>
              <a:t>Included </a:t>
            </a:r>
            <a:r>
              <a:rPr lang="en-US" dirty="0"/>
              <a:t>messaging system between </a:t>
            </a:r>
            <a:r>
              <a:rPr lang="en-US" dirty="0" smtClean="0"/>
              <a:t>users.</a:t>
            </a:r>
            <a:endParaRPr lang="en-US" dirty="0"/>
          </a:p>
          <a:p>
            <a:pPr>
              <a:lnSpc>
                <a:spcPct val="110000"/>
              </a:lnSpc>
            </a:pPr>
            <a:r>
              <a:rPr lang="en-US" dirty="0" smtClean="0"/>
              <a:t>Rating </a:t>
            </a:r>
            <a:r>
              <a:rPr lang="en-US" dirty="0"/>
              <a:t>and reviewing system happens after the completion of the deal.</a:t>
            </a:r>
          </a:p>
          <a:p>
            <a:pPr>
              <a:lnSpc>
                <a:spcPct val="110000"/>
              </a:lnSpc>
            </a:pPr>
            <a:r>
              <a:rPr lang="en-US" dirty="0"/>
              <a:t>Previewing the offers and discounts in the top.</a:t>
            </a:r>
          </a:p>
          <a:p>
            <a:pPr>
              <a:lnSpc>
                <a:spcPct val="110000"/>
              </a:lnSpc>
            </a:pPr>
            <a:r>
              <a:rPr lang="en-US" dirty="0" smtClean="0">
                <a:sym typeface="Wingdings" panose="05000000000000000000" pitchFamily="2" charset="2"/>
              </a:rPr>
              <a:t>Show </a:t>
            </a:r>
            <a:r>
              <a:rPr lang="en-US" dirty="0">
                <a:sym typeface="Wingdings" panose="05000000000000000000" pitchFamily="2" charset="2"/>
              </a:rPr>
              <a:t>top 10 sales &amp; top 10 sellers according to rating and people’s evaluation of them per week</a:t>
            </a:r>
            <a:r>
              <a:rPr lang="en-US" dirty="0" smtClean="0">
                <a:sym typeface="Wingdings" panose="05000000000000000000" pitchFamily="2" charset="2"/>
              </a:rPr>
              <a:t>.</a:t>
            </a:r>
            <a:endParaRPr lang="en-US"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110116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(Cont…):</a:t>
            </a:r>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t>Prediction </a:t>
            </a:r>
            <a:r>
              <a:rPr lang="en-US" dirty="0"/>
              <a:t>for price by space and </a:t>
            </a:r>
            <a:r>
              <a:rPr lang="en-US" dirty="0" smtClean="0"/>
              <a:t>location.</a:t>
            </a:r>
            <a:endParaRPr lang="en-US" dirty="0"/>
          </a:p>
          <a:p>
            <a:pPr>
              <a:lnSpc>
                <a:spcPct val="110000"/>
              </a:lnSpc>
            </a:pPr>
            <a:r>
              <a:rPr lang="en-US" dirty="0" smtClean="0"/>
              <a:t>Algorithm </a:t>
            </a:r>
            <a:r>
              <a:rPr lang="en-US" dirty="0"/>
              <a:t>to find the estate with the highest rate, </a:t>
            </a:r>
            <a:r>
              <a:rPr lang="en-US" dirty="0" smtClean="0"/>
              <a:t>lowest Price </a:t>
            </a:r>
            <a:r>
              <a:rPr lang="en-US" dirty="0"/>
              <a:t>and largest space.</a:t>
            </a:r>
          </a:p>
          <a:p>
            <a:pPr>
              <a:lnSpc>
                <a:spcPct val="110000"/>
              </a:lnSpc>
            </a:pPr>
            <a:r>
              <a:rPr lang="en-US" dirty="0" smtClean="0"/>
              <a:t>Market </a:t>
            </a:r>
            <a:r>
              <a:rPr lang="en-US" dirty="0"/>
              <a:t>risk price accuracy after 10 years(Bays rule</a:t>
            </a:r>
            <a:r>
              <a:rPr lang="en-US" dirty="0" smtClean="0"/>
              <a:t>): </a:t>
            </a:r>
          </a:p>
          <a:p>
            <a:pPr marL="0" indent="0">
              <a:lnSpc>
                <a:spcPct val="110000"/>
              </a:lnSpc>
              <a:buNone/>
            </a:pPr>
            <a:r>
              <a:rPr lang="en-US" dirty="0" smtClean="0"/>
              <a:t>(</a:t>
            </a:r>
            <a:r>
              <a:rPr lang="en-US" dirty="0"/>
              <a:t>using some information about the estate, system can </a:t>
            </a:r>
            <a:r>
              <a:rPr lang="en-US" dirty="0" smtClean="0"/>
              <a:t>tell the </a:t>
            </a:r>
            <a:r>
              <a:rPr lang="en-US" dirty="0"/>
              <a:t>user </a:t>
            </a:r>
            <a:r>
              <a:rPr lang="en-US" dirty="0" smtClean="0"/>
              <a:t>the percentage </a:t>
            </a:r>
            <a:r>
              <a:rPr lang="en-US" dirty="0"/>
              <a:t>of risk over the next 10 years</a:t>
            </a:r>
            <a:r>
              <a:rPr lang="en-US" dirty="0" smtClean="0"/>
              <a:t>).</a:t>
            </a:r>
          </a:p>
          <a:p>
            <a:pPr>
              <a:lnSpc>
                <a:spcPct val="110000"/>
              </a:lnSpc>
            </a:pPr>
            <a:r>
              <a:rPr lang="en-US" dirty="0" smtClean="0"/>
              <a:t>Predict </a:t>
            </a:r>
            <a:r>
              <a:rPr lang="en-US" dirty="0"/>
              <a:t>the price range(clustering</a:t>
            </a:r>
            <a:r>
              <a:rPr lang="en-US" dirty="0" smtClean="0"/>
              <a:t>).</a:t>
            </a:r>
            <a:endParaRPr lang="ar-EG" dirty="0" smtClean="0"/>
          </a:p>
          <a:p>
            <a:pPr>
              <a:lnSpc>
                <a:spcPct val="110000"/>
              </a:lnSpc>
            </a:pPr>
            <a:r>
              <a:rPr lang="en-US" dirty="0"/>
              <a:t>The identity of the buyer and seller is verified before delivery and dealing between </a:t>
            </a:r>
            <a:r>
              <a:rPr lang="en-US" dirty="0" smtClean="0"/>
              <a:t>them</a:t>
            </a:r>
            <a:r>
              <a:rPr lang="en-US" dirty="0"/>
              <a:t>.</a:t>
            </a:r>
          </a:p>
          <a:p>
            <a:pPr>
              <a:lnSpc>
                <a:spcPct val="110000"/>
              </a:lnSpc>
            </a:pPr>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t>9</a:t>
            </a:fld>
            <a:endParaRPr lang="en-US" dirty="0"/>
          </a:p>
        </p:txBody>
      </p:sp>
    </p:spTree>
    <p:extLst>
      <p:ext uri="{BB962C8B-B14F-4D97-AF65-F5344CB8AC3E}">
        <p14:creationId xmlns:p14="http://schemas.microsoft.com/office/powerpoint/2010/main" val="768812875"/>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60C99C-4D9A-4DAB-AA53-E488AEBCAE16}">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3.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653</Words>
  <Application>Microsoft Office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Real-Estate Smart Prediction System </vt:lpstr>
      <vt:lpstr>Supervisor:</vt:lpstr>
      <vt:lpstr>Team members:</vt:lpstr>
      <vt:lpstr>Agenda:</vt:lpstr>
      <vt:lpstr>Introduction:</vt:lpstr>
      <vt:lpstr>Problem Definition:</vt:lpstr>
      <vt:lpstr>Objective:</vt:lpstr>
      <vt:lpstr>Features:</vt:lpstr>
      <vt:lpstr>Features (Cont…):</vt:lpstr>
      <vt:lpstr>Features (Cont…):</vt:lpstr>
      <vt:lpstr>Related works:</vt:lpstr>
      <vt:lpstr>System Architecture:</vt:lpstr>
      <vt:lpstr>Software Tools: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2022-11-23T07:21:08Z</dcterms:created>
  <dcterms:modified xsi:type="dcterms:W3CDTF">2022-11-26T07:09:09Z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