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80" r:id="rId4"/>
    <p:sldId id="258" r:id="rId5"/>
    <p:sldId id="278" r:id="rId6"/>
    <p:sldId id="260" r:id="rId7"/>
    <p:sldId id="261" r:id="rId8"/>
    <p:sldId id="275" r:id="rId9"/>
    <p:sldId id="263" r:id="rId10"/>
    <p:sldId id="262" r:id="rId11"/>
    <p:sldId id="276" r:id="rId12"/>
    <p:sldId id="277" r:id="rId13"/>
    <p:sldId id="265" r:id="rId14"/>
    <p:sldId id="266" r:id="rId15"/>
    <p:sldId id="279" r:id="rId16"/>
    <p:sldId id="268" r:id="rId17"/>
    <p:sldId id="269" r:id="rId18"/>
    <p:sldId id="273" r:id="rId19"/>
    <p:sldId id="274" r:id="rId20"/>
    <p:sldId id="270" r:id="rId21"/>
    <p:sldId id="271" r:id="rId22"/>
    <p:sldId id="281" r:id="rId23"/>
    <p:sldId id="2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12/27/2022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12/27/2022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4504" y="2926081"/>
            <a:ext cx="8948056" cy="1549255"/>
          </a:xfrm>
        </p:spPr>
        <p:txBody>
          <a:bodyPr>
            <a:normAutofit/>
          </a:bodyPr>
          <a:lstStyle/>
          <a:p>
            <a:r>
              <a:rPr lang="en-US" dirty="0" smtClean="0">
                <a:latin typeface="Andalus" panose="02020603050405020304" pitchFamily="18" charset="-78"/>
                <a:cs typeface="Andalus" panose="02020603050405020304" pitchFamily="18" charset="-78"/>
              </a:rPr>
              <a:t>Cyber Security Project</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3954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a:latin typeface="Andalus" panose="02020603050405020304" pitchFamily="18" charset="-78"/>
                <a:cs typeface="Andalus" panose="02020603050405020304" pitchFamily="18" charset="-78"/>
              </a:rPr>
              <a:t>SQL Injection </a:t>
            </a:r>
            <a:r>
              <a:rPr lang="en-US" dirty="0" smtClean="0">
                <a:latin typeface="Andalus" panose="02020603050405020304" pitchFamily="18" charset="-78"/>
                <a:cs typeface="Andalus" panose="02020603050405020304" pitchFamily="18" charset="-78"/>
              </a:rPr>
              <a:t>Scenario </a:t>
            </a:r>
            <a:endParaRPr lang="en-US" dirty="0">
              <a:latin typeface="Andalus" panose="02020603050405020304" pitchFamily="18" charset="-78"/>
              <a:cs typeface="Andalus" panose="02020603050405020304" pitchFamily="18" charset="-78"/>
            </a:endParaRPr>
          </a:p>
        </p:txBody>
      </p:sp>
      <p:pic>
        <p:nvPicPr>
          <p:cNvPr id="7" name="Content Placeholder 6"/>
          <p:cNvPicPr>
            <a:picLocks noGrp="1" noChangeAspect="1"/>
          </p:cNvPicPr>
          <p:nvPr>
            <p:ph idx="1"/>
          </p:nvPr>
        </p:nvPicPr>
        <p:blipFill>
          <a:blip r:embed="rId2"/>
          <a:stretch>
            <a:fillRect/>
          </a:stretch>
        </p:blipFill>
        <p:spPr>
          <a:xfrm>
            <a:off x="3723459" y="543113"/>
            <a:ext cx="7824106" cy="2708344"/>
          </a:xfrm>
          <a:prstGeom prst="rect">
            <a:avLst/>
          </a:prstGeom>
        </p:spPr>
      </p:pic>
      <p:pic>
        <p:nvPicPr>
          <p:cNvPr id="8" name="Picture 7"/>
          <p:cNvPicPr>
            <a:picLocks noChangeAspect="1"/>
          </p:cNvPicPr>
          <p:nvPr/>
        </p:nvPicPr>
        <p:blipFill>
          <a:blip r:embed="rId3"/>
          <a:stretch>
            <a:fillRect/>
          </a:stretch>
        </p:blipFill>
        <p:spPr>
          <a:xfrm>
            <a:off x="3723458" y="3503988"/>
            <a:ext cx="7824107" cy="2946750"/>
          </a:xfrm>
          <a:prstGeom prst="rect">
            <a:avLst/>
          </a:prstGeom>
        </p:spPr>
      </p:pic>
    </p:spTree>
    <p:extLst>
      <p:ext uri="{BB962C8B-B14F-4D97-AF65-F5344CB8AC3E}">
        <p14:creationId xmlns:p14="http://schemas.microsoft.com/office/powerpoint/2010/main" val="24729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a:latin typeface="Andalus" panose="02020603050405020304" pitchFamily="18" charset="-78"/>
                <a:cs typeface="Andalus" panose="02020603050405020304" pitchFamily="18" charset="-78"/>
              </a:rPr>
              <a:t>SQL Injection </a:t>
            </a:r>
            <a:r>
              <a:rPr lang="en-US" dirty="0" smtClean="0">
                <a:latin typeface="Andalus" panose="02020603050405020304" pitchFamily="18" charset="-78"/>
                <a:cs typeface="Andalus" panose="02020603050405020304" pitchFamily="18" charset="-78"/>
              </a:rPr>
              <a:t>Scenario </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rotWithShape="1">
          <a:blip r:embed="rId2"/>
          <a:srcRect l="16210"/>
          <a:stretch/>
        </p:blipFill>
        <p:spPr>
          <a:xfrm>
            <a:off x="3788637" y="248187"/>
            <a:ext cx="7667626" cy="1570671"/>
          </a:xfrm>
          <a:prstGeom prst="rect">
            <a:avLst/>
          </a:prstGeom>
        </p:spPr>
      </p:pic>
      <p:pic>
        <p:nvPicPr>
          <p:cNvPr id="5" name="Picture 4"/>
          <p:cNvPicPr>
            <a:picLocks noChangeAspect="1"/>
          </p:cNvPicPr>
          <p:nvPr/>
        </p:nvPicPr>
        <p:blipFill rotWithShape="1">
          <a:blip r:embed="rId3"/>
          <a:srcRect l="17165"/>
          <a:stretch/>
        </p:blipFill>
        <p:spPr>
          <a:xfrm>
            <a:off x="3788637" y="2070560"/>
            <a:ext cx="7667626" cy="1315843"/>
          </a:xfrm>
          <a:prstGeom prst="rect">
            <a:avLst/>
          </a:prstGeom>
        </p:spPr>
      </p:pic>
      <p:pic>
        <p:nvPicPr>
          <p:cNvPr id="6" name="Picture 5"/>
          <p:cNvPicPr>
            <a:picLocks noChangeAspect="1"/>
          </p:cNvPicPr>
          <p:nvPr/>
        </p:nvPicPr>
        <p:blipFill rotWithShape="1">
          <a:blip r:embed="rId4"/>
          <a:srcRect l="16688"/>
          <a:stretch/>
        </p:blipFill>
        <p:spPr>
          <a:xfrm>
            <a:off x="3788637" y="3638105"/>
            <a:ext cx="7667626" cy="1315843"/>
          </a:xfrm>
          <a:prstGeom prst="rect">
            <a:avLst/>
          </a:prstGeom>
        </p:spPr>
      </p:pic>
      <p:pic>
        <p:nvPicPr>
          <p:cNvPr id="9" name="Picture 8"/>
          <p:cNvPicPr>
            <a:picLocks noChangeAspect="1"/>
          </p:cNvPicPr>
          <p:nvPr/>
        </p:nvPicPr>
        <p:blipFill rotWithShape="1">
          <a:blip r:embed="rId5"/>
          <a:srcRect l="16687"/>
          <a:stretch/>
        </p:blipFill>
        <p:spPr>
          <a:xfrm>
            <a:off x="3788637" y="5205650"/>
            <a:ext cx="7667626" cy="1138981"/>
          </a:xfrm>
          <a:prstGeom prst="rect">
            <a:avLst/>
          </a:prstGeom>
        </p:spPr>
      </p:pic>
    </p:spTree>
    <p:extLst>
      <p:ext uri="{BB962C8B-B14F-4D97-AF65-F5344CB8AC3E}">
        <p14:creationId xmlns:p14="http://schemas.microsoft.com/office/powerpoint/2010/main" val="57652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a:latin typeface="Andalus" panose="02020603050405020304" pitchFamily="18" charset="-78"/>
                <a:cs typeface="Andalus" panose="02020603050405020304" pitchFamily="18" charset="-78"/>
              </a:rPr>
              <a:t>SQL Injection </a:t>
            </a:r>
            <a:r>
              <a:rPr lang="en-US" dirty="0" smtClean="0">
                <a:latin typeface="Andalus" panose="02020603050405020304" pitchFamily="18" charset="-78"/>
                <a:cs typeface="Andalus" panose="02020603050405020304" pitchFamily="18" charset="-78"/>
              </a:rPr>
              <a:t>Scenario </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rotWithShape="1">
          <a:blip r:embed="rId2"/>
          <a:srcRect l="16109"/>
          <a:stretch/>
        </p:blipFill>
        <p:spPr>
          <a:xfrm>
            <a:off x="3749040" y="1298437"/>
            <a:ext cx="7723806" cy="1392511"/>
          </a:xfrm>
          <a:prstGeom prst="rect">
            <a:avLst/>
          </a:prstGeom>
        </p:spPr>
      </p:pic>
      <p:pic>
        <p:nvPicPr>
          <p:cNvPr id="6" name="Picture 5"/>
          <p:cNvPicPr>
            <a:picLocks noChangeAspect="1"/>
          </p:cNvPicPr>
          <p:nvPr/>
        </p:nvPicPr>
        <p:blipFill rotWithShape="1">
          <a:blip r:embed="rId3"/>
          <a:srcRect l="15479"/>
          <a:stretch/>
        </p:blipFill>
        <p:spPr>
          <a:xfrm>
            <a:off x="3749040" y="3540373"/>
            <a:ext cx="7824651" cy="1541350"/>
          </a:xfrm>
          <a:prstGeom prst="rect">
            <a:avLst/>
          </a:prstGeom>
        </p:spPr>
      </p:pic>
    </p:spTree>
    <p:extLst>
      <p:ext uri="{BB962C8B-B14F-4D97-AF65-F5344CB8AC3E}">
        <p14:creationId xmlns:p14="http://schemas.microsoft.com/office/powerpoint/2010/main" val="52338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a:latin typeface="Andalus" panose="02020603050405020304" pitchFamily="18" charset="-78"/>
                <a:cs typeface="Andalus" panose="02020603050405020304" pitchFamily="18" charset="-78"/>
              </a:rPr>
              <a:t>Insecure design </a:t>
            </a:r>
            <a:r>
              <a:rPr lang="en-US" dirty="0" smtClean="0">
                <a:latin typeface="Andalus" panose="02020603050405020304" pitchFamily="18" charset="-78"/>
                <a:cs typeface="Andalus" panose="02020603050405020304" pitchFamily="18" charset="-78"/>
              </a:rPr>
              <a:t>vulnerability</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rotWithShape="1">
          <a:blip r:embed="rId2"/>
          <a:srcRect t="72189"/>
          <a:stretch/>
        </p:blipFill>
        <p:spPr>
          <a:xfrm>
            <a:off x="3601124" y="653144"/>
            <a:ext cx="7093131" cy="1619793"/>
          </a:xfrm>
          <a:prstGeom prst="rect">
            <a:avLst/>
          </a:prstGeom>
        </p:spPr>
      </p:pic>
      <p:pic>
        <p:nvPicPr>
          <p:cNvPr id="3" name="Picture 2"/>
          <p:cNvPicPr>
            <a:picLocks noChangeAspect="1"/>
          </p:cNvPicPr>
          <p:nvPr/>
        </p:nvPicPr>
        <p:blipFill>
          <a:blip r:embed="rId3"/>
          <a:stretch>
            <a:fillRect/>
          </a:stretch>
        </p:blipFill>
        <p:spPr>
          <a:xfrm>
            <a:off x="3579485" y="2356035"/>
            <a:ext cx="7023201" cy="2194750"/>
          </a:xfrm>
          <a:prstGeom prst="rect">
            <a:avLst/>
          </a:prstGeom>
        </p:spPr>
      </p:pic>
      <p:sp>
        <p:nvSpPr>
          <p:cNvPr id="5" name="TextBox 4"/>
          <p:cNvSpPr txBox="1"/>
          <p:nvPr/>
        </p:nvSpPr>
        <p:spPr>
          <a:xfrm>
            <a:off x="3720866" y="4852851"/>
            <a:ext cx="6853646" cy="1015663"/>
          </a:xfrm>
          <a:prstGeom prst="rect">
            <a:avLst/>
          </a:prstGeom>
          <a:noFill/>
        </p:spPr>
        <p:txBody>
          <a:bodyPr wrap="square" rtlCol="0">
            <a:spAutoFit/>
          </a:bodyPr>
          <a:lstStyle/>
          <a:p>
            <a:r>
              <a:rPr lang="en-US" sz="2000" dirty="0">
                <a:latin typeface="Bahnschrift" panose="020B0502040204020203" pitchFamily="34" charset="0"/>
              </a:rPr>
              <a:t>If user enter username or password more than 2 times , website will block and user will try to access after 10 minutes </a:t>
            </a:r>
            <a:endParaRPr lang="en-US" sz="2000" dirty="0">
              <a:latin typeface="Bahnschrift" panose="020B0502040204020203" pitchFamily="34" charset="0"/>
            </a:endParaRPr>
          </a:p>
        </p:txBody>
      </p:sp>
    </p:spTree>
    <p:extLst>
      <p:ext uri="{BB962C8B-B14F-4D97-AF65-F5344CB8AC3E}">
        <p14:creationId xmlns:p14="http://schemas.microsoft.com/office/powerpoint/2010/main" val="217069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a:latin typeface="Andalus" panose="02020603050405020304" pitchFamily="18" charset="-78"/>
                <a:cs typeface="Andalus" panose="02020603050405020304" pitchFamily="18" charset="-78"/>
              </a:rPr>
              <a:t>Insecure design </a:t>
            </a:r>
            <a:r>
              <a:rPr lang="en-US" dirty="0" smtClean="0">
                <a:latin typeface="Andalus" panose="02020603050405020304" pitchFamily="18" charset="-78"/>
                <a:cs typeface="Andalus" panose="02020603050405020304" pitchFamily="18" charset="-78"/>
              </a:rPr>
              <a:t>Scenario </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3587306" y="2986871"/>
            <a:ext cx="7949248" cy="2853732"/>
          </a:xfrm>
          <a:prstGeom prst="rect">
            <a:avLst/>
          </a:prstGeom>
        </p:spPr>
      </p:pic>
      <p:pic>
        <p:nvPicPr>
          <p:cNvPr id="3" name="Picture 2"/>
          <p:cNvPicPr>
            <a:picLocks noChangeAspect="1"/>
          </p:cNvPicPr>
          <p:nvPr/>
        </p:nvPicPr>
        <p:blipFill>
          <a:blip r:embed="rId3"/>
          <a:stretch>
            <a:fillRect/>
          </a:stretch>
        </p:blipFill>
        <p:spPr>
          <a:xfrm>
            <a:off x="3587307" y="1227363"/>
            <a:ext cx="7949248" cy="1411333"/>
          </a:xfrm>
          <a:prstGeom prst="rect">
            <a:avLst/>
          </a:prstGeom>
        </p:spPr>
      </p:pic>
    </p:spTree>
    <p:extLst>
      <p:ext uri="{BB962C8B-B14F-4D97-AF65-F5344CB8AC3E}">
        <p14:creationId xmlns:p14="http://schemas.microsoft.com/office/powerpoint/2010/main" val="158011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smtClean="0">
                <a:latin typeface="Andalus" panose="02020603050405020304" pitchFamily="18" charset="-78"/>
                <a:cs typeface="Andalus" panose="02020603050405020304" pitchFamily="18" charset="-78"/>
              </a:rPr>
              <a:t>Security Misconfiguration vulnerability</a:t>
            </a:r>
            <a:endParaRPr lang="en-US" dirty="0">
              <a:latin typeface="Andalus" panose="02020603050405020304" pitchFamily="18" charset="-78"/>
              <a:cs typeface="Andalus" panose="02020603050405020304" pitchFamily="18" charset="-78"/>
            </a:endParaRPr>
          </a:p>
        </p:txBody>
      </p:sp>
      <p:pic>
        <p:nvPicPr>
          <p:cNvPr id="5" name="Content Placeholder 4"/>
          <p:cNvPicPr>
            <a:picLocks noGrp="1" noChangeAspect="1"/>
          </p:cNvPicPr>
          <p:nvPr>
            <p:ph idx="1"/>
          </p:nvPr>
        </p:nvPicPr>
        <p:blipFill rotWithShape="1">
          <a:blip r:embed="rId2"/>
          <a:srcRect t="49127"/>
          <a:stretch/>
        </p:blipFill>
        <p:spPr>
          <a:xfrm>
            <a:off x="3631473" y="1149531"/>
            <a:ext cx="7563939" cy="4598126"/>
          </a:xfrm>
          <a:prstGeom prst="rect">
            <a:avLst/>
          </a:prstGeom>
        </p:spPr>
      </p:pic>
    </p:spTree>
    <p:extLst>
      <p:ext uri="{BB962C8B-B14F-4D97-AF65-F5344CB8AC3E}">
        <p14:creationId xmlns:p14="http://schemas.microsoft.com/office/powerpoint/2010/main" val="456776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smtClean="0">
                <a:latin typeface="Andalus" panose="02020603050405020304" pitchFamily="18" charset="-78"/>
                <a:cs typeface="Andalus" panose="02020603050405020304" pitchFamily="18" charset="-78"/>
              </a:rPr>
              <a:t>Security Misconfiguration vulnerability</a:t>
            </a:r>
            <a:endParaRPr lang="en-US" dirty="0">
              <a:latin typeface="Andalus" panose="02020603050405020304" pitchFamily="18" charset="-78"/>
              <a:cs typeface="Andalus" panose="02020603050405020304" pitchFamily="18" charset="-78"/>
            </a:endParaRPr>
          </a:p>
        </p:txBody>
      </p:sp>
      <p:pic>
        <p:nvPicPr>
          <p:cNvPr id="7" name="Content Placeholder 6"/>
          <p:cNvPicPr>
            <a:picLocks noGrp="1" noChangeAspect="1"/>
          </p:cNvPicPr>
          <p:nvPr>
            <p:ph idx="1"/>
          </p:nvPr>
        </p:nvPicPr>
        <p:blipFill>
          <a:blip r:embed="rId2"/>
          <a:stretch>
            <a:fillRect/>
          </a:stretch>
        </p:blipFill>
        <p:spPr>
          <a:xfrm>
            <a:off x="3657602" y="966651"/>
            <a:ext cx="7432764" cy="4948063"/>
          </a:xfrm>
          <a:prstGeom prst="rect">
            <a:avLst/>
          </a:prstGeom>
        </p:spPr>
      </p:pic>
    </p:spTree>
    <p:extLst>
      <p:ext uri="{BB962C8B-B14F-4D97-AF65-F5344CB8AC3E}">
        <p14:creationId xmlns:p14="http://schemas.microsoft.com/office/powerpoint/2010/main" val="24988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smtClean="0">
                <a:latin typeface="Andalus" panose="02020603050405020304" pitchFamily="18" charset="-78"/>
                <a:cs typeface="Andalus" panose="02020603050405020304" pitchFamily="18" charset="-78"/>
              </a:rPr>
              <a:t>Security Misconfiguration Scenario </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3651613" y="1327240"/>
            <a:ext cx="6858000" cy="2905126"/>
          </a:xfrm>
          <a:prstGeom prst="rect">
            <a:avLst/>
          </a:prstGeom>
        </p:spPr>
      </p:pic>
      <p:sp>
        <p:nvSpPr>
          <p:cNvPr id="5" name="TextBox 4"/>
          <p:cNvSpPr txBox="1"/>
          <p:nvPr/>
        </p:nvSpPr>
        <p:spPr>
          <a:xfrm>
            <a:off x="4271554" y="4480561"/>
            <a:ext cx="6805748"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smtClean="0">
                <a:latin typeface="Bahnschrift" panose="020B0502040204020203" pitchFamily="34" charset="0"/>
              </a:rPr>
              <a:t>If you upload photo with correct format and correct size range it will upload in website </a:t>
            </a:r>
            <a:endParaRPr lang="en-US" sz="2000" dirty="0">
              <a:latin typeface="Bahnschrift" panose="020B0502040204020203" pitchFamily="34" charset="0"/>
            </a:endParaRPr>
          </a:p>
        </p:txBody>
      </p:sp>
    </p:spTree>
    <p:extLst>
      <p:ext uri="{BB962C8B-B14F-4D97-AF65-F5344CB8AC3E}">
        <p14:creationId xmlns:p14="http://schemas.microsoft.com/office/powerpoint/2010/main" val="412191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smtClean="0">
                <a:latin typeface="Andalus" panose="02020603050405020304" pitchFamily="18" charset="-78"/>
                <a:cs typeface="Andalus" panose="02020603050405020304" pitchFamily="18" charset="-78"/>
              </a:rPr>
              <a:t>Security Misconfiguration Scenario </a:t>
            </a:r>
            <a:endParaRPr lang="en-US" dirty="0">
              <a:latin typeface="Andalus" panose="02020603050405020304" pitchFamily="18" charset="-78"/>
              <a:cs typeface="Andalus" panose="02020603050405020304" pitchFamily="18" charset="-78"/>
            </a:endParaRPr>
          </a:p>
        </p:txBody>
      </p:sp>
      <p:sp>
        <p:nvSpPr>
          <p:cNvPr id="5" name="TextBox 4"/>
          <p:cNvSpPr txBox="1"/>
          <p:nvPr/>
        </p:nvSpPr>
        <p:spPr>
          <a:xfrm>
            <a:off x="4271554" y="4480561"/>
            <a:ext cx="6805748"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dirty="0" smtClean="0">
                <a:latin typeface="Bahnschrift" panose="020B0502040204020203" pitchFamily="34" charset="0"/>
              </a:rPr>
              <a:t>If you upload photo with correct format and incorrect size </a:t>
            </a:r>
            <a:r>
              <a:rPr lang="en-US" sz="2000" dirty="0">
                <a:latin typeface="Bahnschrift" panose="020B0502040204020203" pitchFamily="34" charset="0"/>
              </a:rPr>
              <a:t>range it will not load in the website and will display an error </a:t>
            </a:r>
            <a:r>
              <a:rPr lang="en-US" sz="2000" dirty="0" smtClean="0">
                <a:latin typeface="Bahnschrift" panose="020B0502040204020203" pitchFamily="34" charset="0"/>
              </a:rPr>
              <a:t>message</a:t>
            </a:r>
            <a:r>
              <a:rPr lang="en-US" sz="2000" dirty="0">
                <a:latin typeface="Bahnschrift" panose="020B0502040204020203" pitchFamily="34" charset="0"/>
              </a:rPr>
              <a:t>.</a:t>
            </a:r>
          </a:p>
        </p:txBody>
      </p:sp>
      <p:pic>
        <p:nvPicPr>
          <p:cNvPr id="6" name="Content Placeholder 5"/>
          <p:cNvPicPr>
            <a:picLocks noGrp="1" noChangeAspect="1"/>
          </p:cNvPicPr>
          <p:nvPr>
            <p:ph idx="1"/>
          </p:nvPr>
        </p:nvPicPr>
        <p:blipFill>
          <a:blip r:embed="rId2"/>
          <a:stretch>
            <a:fillRect/>
          </a:stretch>
        </p:blipFill>
        <p:spPr>
          <a:xfrm>
            <a:off x="3803332" y="1463040"/>
            <a:ext cx="7662438" cy="2650399"/>
          </a:xfrm>
          <a:prstGeom prst="rect">
            <a:avLst/>
          </a:prstGeom>
        </p:spPr>
      </p:pic>
    </p:spTree>
    <p:extLst>
      <p:ext uri="{BB962C8B-B14F-4D97-AF65-F5344CB8AC3E}">
        <p14:creationId xmlns:p14="http://schemas.microsoft.com/office/powerpoint/2010/main" val="92210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smtClean="0">
                <a:latin typeface="Andalus" panose="02020603050405020304" pitchFamily="18" charset="-78"/>
                <a:cs typeface="Andalus" panose="02020603050405020304" pitchFamily="18" charset="-78"/>
              </a:rPr>
              <a:t>Security Misconfiguration Scenario </a:t>
            </a:r>
            <a:endParaRPr lang="en-US" dirty="0">
              <a:latin typeface="Andalus" panose="02020603050405020304" pitchFamily="18" charset="-78"/>
              <a:cs typeface="Andalus" panose="02020603050405020304" pitchFamily="18" charset="-78"/>
            </a:endParaRPr>
          </a:p>
        </p:txBody>
      </p:sp>
      <p:sp>
        <p:nvSpPr>
          <p:cNvPr id="5" name="TextBox 4"/>
          <p:cNvSpPr txBox="1"/>
          <p:nvPr/>
        </p:nvSpPr>
        <p:spPr>
          <a:xfrm>
            <a:off x="3840480" y="4349932"/>
            <a:ext cx="6805748" cy="1015663"/>
          </a:xfrm>
          <a:prstGeom prst="rect">
            <a:avLst/>
          </a:prstGeom>
          <a:noFill/>
        </p:spPr>
        <p:txBody>
          <a:bodyPr wrap="square" rtlCol="0">
            <a:spAutoFit/>
          </a:bodyPr>
          <a:lstStyle/>
          <a:p>
            <a:pPr marL="342900" indent="-342900">
              <a:buFont typeface="Wingdings" panose="05000000000000000000" pitchFamily="2" charset="2"/>
              <a:buChar char="ü"/>
            </a:pPr>
            <a:r>
              <a:rPr lang="en-US" sz="2000" dirty="0" smtClean="0">
                <a:latin typeface="Bahnschrift" panose="020B0502040204020203" pitchFamily="34" charset="0"/>
              </a:rPr>
              <a:t>If you upload photo with incorrect format and correct size </a:t>
            </a:r>
            <a:r>
              <a:rPr lang="en-US" sz="2000" dirty="0">
                <a:latin typeface="Bahnschrift" panose="020B0502040204020203" pitchFamily="34" charset="0"/>
              </a:rPr>
              <a:t>range it will not load in the website and will display an error </a:t>
            </a:r>
            <a:r>
              <a:rPr lang="en-US" sz="2000" dirty="0" smtClean="0">
                <a:latin typeface="Bahnschrift" panose="020B0502040204020203" pitchFamily="34" charset="0"/>
              </a:rPr>
              <a:t>message</a:t>
            </a:r>
            <a:r>
              <a:rPr lang="en-US" sz="2000" dirty="0">
                <a:latin typeface="Bahnschrift" panose="020B0502040204020203" pitchFamily="34" charset="0"/>
              </a:rPr>
              <a:t>.</a:t>
            </a:r>
          </a:p>
        </p:txBody>
      </p:sp>
      <p:pic>
        <p:nvPicPr>
          <p:cNvPr id="4" name="Content Placeholder 3"/>
          <p:cNvPicPr>
            <a:picLocks noGrp="1" noChangeAspect="1"/>
          </p:cNvPicPr>
          <p:nvPr>
            <p:ph idx="1"/>
          </p:nvPr>
        </p:nvPicPr>
        <p:blipFill>
          <a:blip r:embed="rId2"/>
          <a:stretch>
            <a:fillRect/>
          </a:stretch>
        </p:blipFill>
        <p:spPr>
          <a:xfrm>
            <a:off x="3619666" y="1149531"/>
            <a:ext cx="7830720" cy="2862263"/>
          </a:xfrm>
          <a:prstGeom prst="rect">
            <a:avLst/>
          </a:prstGeom>
        </p:spPr>
      </p:pic>
    </p:spTree>
    <p:extLst>
      <p:ext uri="{BB962C8B-B14F-4D97-AF65-F5344CB8AC3E}">
        <p14:creationId xmlns:p14="http://schemas.microsoft.com/office/powerpoint/2010/main" val="333560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6842" y="1596934"/>
            <a:ext cx="2834640" cy="685800"/>
          </a:xfrm>
        </p:spPr>
        <p:txBody>
          <a:bodyPr/>
          <a:lstStyle/>
          <a:p>
            <a:r>
              <a:rPr lang="en-US" b="1" dirty="0" smtClean="0">
                <a:latin typeface="Andalus" panose="02020603050405020304" pitchFamily="18" charset="-78"/>
                <a:cs typeface="Andalus" panose="02020603050405020304" pitchFamily="18" charset="-78"/>
              </a:rPr>
              <a:t>Team Members</a:t>
            </a:r>
            <a:endParaRPr lang="en-US" b="1" dirty="0">
              <a:latin typeface="Andalus" panose="02020603050405020304" pitchFamily="18" charset="-78"/>
              <a:cs typeface="Andalus" panose="02020603050405020304" pitchFamily="18" charset="-78"/>
            </a:endParaRPr>
          </a:p>
        </p:txBody>
      </p:sp>
      <p:sp>
        <p:nvSpPr>
          <p:cNvPr id="5" name="Content Placeholder 4"/>
          <p:cNvSpPr>
            <a:spLocks noGrp="1"/>
          </p:cNvSpPr>
          <p:nvPr>
            <p:ph idx="1"/>
          </p:nvPr>
        </p:nvSpPr>
        <p:spPr/>
        <p:txBody>
          <a:bodyPr>
            <a:normAutofit/>
          </a:bodyPr>
          <a:lstStyle/>
          <a:p>
            <a:pPr>
              <a:buFont typeface="Wingdings" panose="05000000000000000000" pitchFamily="2" charset="2"/>
              <a:buChar char="§"/>
            </a:pPr>
            <a:r>
              <a:rPr lang="en-US" sz="2800" b="1" dirty="0" smtClean="0">
                <a:latin typeface="Andalus" panose="02020603050405020304" pitchFamily="18" charset="-78"/>
                <a:cs typeface="Andalus" panose="02020603050405020304" pitchFamily="18" charset="-78"/>
              </a:rPr>
              <a:t>Mohamed Hosny</a:t>
            </a:r>
          </a:p>
          <a:p>
            <a:pPr>
              <a:buFont typeface="Wingdings" panose="05000000000000000000" pitchFamily="2" charset="2"/>
              <a:buChar char="§"/>
            </a:pPr>
            <a:r>
              <a:rPr lang="en-US" sz="2800" b="1" dirty="0" smtClean="0">
                <a:latin typeface="Andalus" panose="02020603050405020304" pitchFamily="18" charset="-78"/>
                <a:cs typeface="Andalus" panose="02020603050405020304" pitchFamily="18" charset="-78"/>
              </a:rPr>
              <a:t>Esraa Mohamed</a:t>
            </a:r>
          </a:p>
          <a:p>
            <a:pPr>
              <a:buFont typeface="Wingdings" panose="05000000000000000000" pitchFamily="2" charset="2"/>
              <a:buChar char="§"/>
            </a:pPr>
            <a:r>
              <a:rPr lang="en-US" sz="2800" b="1" dirty="0" smtClean="0">
                <a:latin typeface="Andalus" panose="02020603050405020304" pitchFamily="18" charset="-78"/>
                <a:cs typeface="Andalus" panose="02020603050405020304" pitchFamily="18" charset="-78"/>
              </a:rPr>
              <a:t>Waad Mahmoud </a:t>
            </a:r>
          </a:p>
          <a:p>
            <a:pPr>
              <a:buFont typeface="Wingdings" panose="05000000000000000000" pitchFamily="2" charset="2"/>
              <a:buChar char="§"/>
            </a:pPr>
            <a:r>
              <a:rPr lang="en-US" sz="2800" b="1" dirty="0" smtClean="0">
                <a:latin typeface="Andalus" panose="02020603050405020304" pitchFamily="18" charset="-78"/>
                <a:cs typeface="Andalus" panose="02020603050405020304" pitchFamily="18" charset="-78"/>
              </a:rPr>
              <a:t>Aye Hussein </a:t>
            </a:r>
          </a:p>
          <a:p>
            <a:pPr>
              <a:buFont typeface="Wingdings" panose="05000000000000000000" pitchFamily="2" charset="2"/>
              <a:buChar char="§"/>
            </a:pPr>
            <a:r>
              <a:rPr lang="en-US" sz="2800" b="1" dirty="0" smtClean="0">
                <a:latin typeface="Andalus" panose="02020603050405020304" pitchFamily="18" charset="-78"/>
                <a:cs typeface="Andalus" panose="02020603050405020304" pitchFamily="18" charset="-78"/>
              </a:rPr>
              <a:t>Omnia Zaky</a:t>
            </a:r>
          </a:p>
          <a:p>
            <a:pPr>
              <a:buFont typeface="Wingdings" panose="05000000000000000000" pitchFamily="2" charset="2"/>
              <a:buChar char="§"/>
            </a:pPr>
            <a:r>
              <a:rPr lang="en-US" sz="2800" b="1" dirty="0" smtClean="0">
                <a:latin typeface="Andalus" panose="02020603050405020304" pitchFamily="18" charset="-78"/>
                <a:cs typeface="Andalus" panose="02020603050405020304" pitchFamily="18" charset="-78"/>
              </a:rPr>
              <a:t>Asmaa Samir </a:t>
            </a:r>
            <a:endParaRPr lang="en-US" sz="2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03630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smtClean="0">
                <a:latin typeface="Andalus" panose="02020603050405020304" pitchFamily="18" charset="-78"/>
                <a:cs typeface="Andalus" panose="02020603050405020304" pitchFamily="18" charset="-78"/>
              </a:rPr>
              <a:t>Identification and authentication vulnerability</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3632019" y="634105"/>
            <a:ext cx="7315200" cy="3154124"/>
          </a:xfrm>
          <a:prstGeom prst="rect">
            <a:avLst/>
          </a:prstGeom>
        </p:spPr>
      </p:pic>
      <p:pic>
        <p:nvPicPr>
          <p:cNvPr id="5" name="Picture 4"/>
          <p:cNvPicPr>
            <a:picLocks noChangeAspect="1"/>
          </p:cNvPicPr>
          <p:nvPr/>
        </p:nvPicPr>
        <p:blipFill>
          <a:blip r:embed="rId3"/>
          <a:stretch>
            <a:fillRect/>
          </a:stretch>
        </p:blipFill>
        <p:spPr>
          <a:xfrm>
            <a:off x="3632019" y="4076699"/>
            <a:ext cx="7315200" cy="1940507"/>
          </a:xfrm>
          <a:prstGeom prst="rect">
            <a:avLst/>
          </a:prstGeom>
        </p:spPr>
      </p:pic>
    </p:spTree>
    <p:extLst>
      <p:ext uri="{BB962C8B-B14F-4D97-AF65-F5344CB8AC3E}">
        <p14:creationId xmlns:p14="http://schemas.microsoft.com/office/powerpoint/2010/main" val="160380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a:latin typeface="Andalus" panose="02020603050405020304" pitchFamily="18" charset="-78"/>
                <a:cs typeface="Andalus" panose="02020603050405020304" pitchFamily="18" charset="-78"/>
              </a:rPr>
              <a:t>Identification and authentication </a:t>
            </a:r>
            <a:r>
              <a:rPr lang="en-US" dirty="0" smtClean="0">
                <a:latin typeface="Andalus" panose="02020603050405020304" pitchFamily="18" charset="-78"/>
                <a:cs typeface="Andalus" panose="02020603050405020304" pitchFamily="18" charset="-78"/>
              </a:rPr>
              <a:t>Scenario </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4247878" y="664573"/>
            <a:ext cx="5719082" cy="2628900"/>
          </a:xfrm>
          <a:prstGeom prst="rect">
            <a:avLst/>
          </a:prstGeom>
        </p:spPr>
      </p:pic>
      <p:pic>
        <p:nvPicPr>
          <p:cNvPr id="5" name="Picture 4"/>
          <p:cNvPicPr>
            <a:picLocks noChangeAspect="1"/>
          </p:cNvPicPr>
          <p:nvPr/>
        </p:nvPicPr>
        <p:blipFill>
          <a:blip r:embed="rId3"/>
          <a:stretch>
            <a:fillRect/>
          </a:stretch>
        </p:blipFill>
        <p:spPr>
          <a:xfrm>
            <a:off x="4247877" y="3479346"/>
            <a:ext cx="5719083" cy="2686324"/>
          </a:xfrm>
          <a:prstGeom prst="rect">
            <a:avLst/>
          </a:prstGeom>
        </p:spPr>
      </p:pic>
    </p:spTree>
    <p:extLst>
      <p:ext uri="{BB962C8B-B14F-4D97-AF65-F5344CB8AC3E}">
        <p14:creationId xmlns:p14="http://schemas.microsoft.com/office/powerpoint/2010/main" val="86711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3022746" cy="2566852"/>
          </a:xfrm>
        </p:spPr>
        <p:txBody>
          <a:bodyPr/>
          <a:lstStyle/>
          <a:p>
            <a:pPr algn="ctr"/>
            <a:r>
              <a:rPr lang="en-US" dirty="0">
                <a:latin typeface="Andalus" panose="02020603050405020304" pitchFamily="18" charset="-78"/>
                <a:cs typeface="Andalus" panose="02020603050405020304" pitchFamily="18" charset="-78"/>
              </a:rPr>
              <a:t>Identification and authentication </a:t>
            </a:r>
            <a:r>
              <a:rPr lang="en-US" dirty="0" smtClean="0">
                <a:latin typeface="Andalus" panose="02020603050405020304" pitchFamily="18" charset="-78"/>
                <a:cs typeface="Andalus" panose="02020603050405020304" pitchFamily="18" charset="-78"/>
              </a:rPr>
              <a:t>Scenario </a:t>
            </a:r>
            <a:endParaRPr lang="en-US" dirty="0">
              <a:latin typeface="Andalus" panose="02020603050405020304" pitchFamily="18" charset="-78"/>
              <a:cs typeface="Andalus" panose="02020603050405020304" pitchFamily="18" charset="-78"/>
            </a:endParaRPr>
          </a:p>
        </p:txBody>
      </p:sp>
      <p:pic>
        <p:nvPicPr>
          <p:cNvPr id="6" name="Picture 5"/>
          <p:cNvPicPr>
            <a:picLocks noChangeAspect="1"/>
          </p:cNvPicPr>
          <p:nvPr/>
        </p:nvPicPr>
        <p:blipFill>
          <a:blip r:embed="rId2"/>
          <a:stretch>
            <a:fillRect/>
          </a:stretch>
        </p:blipFill>
        <p:spPr>
          <a:xfrm>
            <a:off x="4704669" y="1064623"/>
            <a:ext cx="5040222" cy="4081563"/>
          </a:xfrm>
          <a:prstGeom prst="rect">
            <a:avLst/>
          </a:prstGeom>
        </p:spPr>
      </p:pic>
    </p:spTree>
    <p:extLst>
      <p:ext uri="{BB962C8B-B14F-4D97-AF65-F5344CB8AC3E}">
        <p14:creationId xmlns:p14="http://schemas.microsoft.com/office/powerpoint/2010/main" val="62754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1073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8334"/>
            <a:ext cx="3388507" cy="2060666"/>
          </a:xfrm>
        </p:spPr>
        <p:txBody>
          <a:bodyPr>
            <a:normAutofit/>
          </a:bodyPr>
          <a:lstStyle/>
          <a:p>
            <a:pPr algn="ctr"/>
            <a:r>
              <a:rPr lang="en-US" b="1" dirty="0">
                <a:latin typeface="Andalus" panose="02020603050405020304" pitchFamily="18" charset="-78"/>
                <a:cs typeface="Andalus" panose="02020603050405020304" pitchFamily="18" charset="-78"/>
              </a:rPr>
              <a:t>Define project scope and constrain</a:t>
            </a:r>
            <a:endParaRPr lang="en-US" b="1" dirty="0">
              <a:latin typeface="Andalus" panose="02020603050405020304" pitchFamily="18" charset="-78"/>
              <a:cs typeface="Andalus" panose="02020603050405020304" pitchFamily="18" charset="-78"/>
            </a:endParaRPr>
          </a:p>
        </p:txBody>
      </p:sp>
      <p:sp>
        <p:nvSpPr>
          <p:cNvPr id="3" name="TextBox 2"/>
          <p:cNvSpPr txBox="1"/>
          <p:nvPr/>
        </p:nvSpPr>
        <p:spPr>
          <a:xfrm>
            <a:off x="3670664" y="1368334"/>
            <a:ext cx="7707086" cy="4708981"/>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Bahnschrift" panose="020B0502040204020203" pitchFamily="34" charset="0"/>
              </a:rPr>
              <a:t>An inventory system is a process that tracks stock, supplies and sales through an entire supply chain. </a:t>
            </a:r>
            <a:r>
              <a:rPr lang="en-US" sz="2000" dirty="0">
                <a:latin typeface="Bahnschrift" panose="020B0502040204020203" pitchFamily="34" charset="0"/>
              </a:rPr>
              <a:t>Companies use inventory systems to ensure they know exactly what items they have available and the location in which they </a:t>
            </a:r>
            <a:r>
              <a:rPr lang="en-US" sz="2000" dirty="0" smtClean="0">
                <a:latin typeface="Bahnschrift" panose="020B0502040204020203" pitchFamily="34" charset="0"/>
              </a:rPr>
              <a:t>reside.</a:t>
            </a:r>
            <a:endParaRPr lang="ar-EG" sz="2000" dirty="0" smtClean="0">
              <a:latin typeface="Bahnschrift" panose="020B0502040204020203" pitchFamily="34" charset="0"/>
            </a:endParaRPr>
          </a:p>
          <a:p>
            <a:pPr marL="342900" indent="-342900">
              <a:buFont typeface="Wingdings" panose="05000000000000000000" pitchFamily="2" charset="2"/>
              <a:buChar char="q"/>
            </a:pPr>
            <a:endParaRPr lang="ar-EG" sz="2000" dirty="0" smtClean="0">
              <a:latin typeface="Bahnschrift" panose="020B0502040204020203" pitchFamily="34" charset="0"/>
            </a:endParaRPr>
          </a:p>
          <a:p>
            <a:pPr marL="342900" indent="-342900">
              <a:buFont typeface="Wingdings" panose="05000000000000000000" pitchFamily="2" charset="2"/>
              <a:buChar char="q"/>
            </a:pPr>
            <a:endParaRPr lang="ar-EG" sz="2000" dirty="0">
              <a:latin typeface="Bahnschrift" panose="020B0502040204020203" pitchFamily="34" charset="0"/>
            </a:endParaRPr>
          </a:p>
          <a:p>
            <a:pPr marL="342900" indent="-342900">
              <a:buFont typeface="Wingdings" panose="05000000000000000000" pitchFamily="2" charset="2"/>
              <a:buChar char="q"/>
            </a:pPr>
            <a:r>
              <a:rPr lang="en-US" sz="2000" dirty="0" smtClean="0">
                <a:latin typeface="Bahnschrift" panose="020B0502040204020203" pitchFamily="34" charset="0"/>
              </a:rPr>
              <a:t>Inventory </a:t>
            </a:r>
            <a:r>
              <a:rPr lang="en-US" sz="2000" dirty="0">
                <a:latin typeface="Bahnschrift" panose="020B0502040204020203" pitchFamily="34" charset="0"/>
              </a:rPr>
              <a:t>systems provide detailed records of new and returned products as they're entering or leaving the warehouse to help companies organize and account for their stock. These systems can also track data such as the number of units, cost per unit, serial number, lot numbers, purchase dates and production dates.</a:t>
            </a:r>
          </a:p>
          <a:p>
            <a:endParaRPr lang="ar-EG" sz="2000" dirty="0" smtClean="0">
              <a:latin typeface="Bahnschrift" panose="020B0502040204020203" pitchFamily="34" charset="0"/>
            </a:endParaRPr>
          </a:p>
          <a:p>
            <a:endParaRPr lang="ar-EG" sz="2000" dirty="0">
              <a:latin typeface="Bahnschrift" panose="020B0502040204020203" pitchFamily="34" charset="0"/>
            </a:endParaRPr>
          </a:p>
          <a:p>
            <a:r>
              <a:rPr lang="en-US" sz="2000" dirty="0" smtClean="0">
                <a:latin typeface="Bahnschrift" panose="020B0502040204020203" pitchFamily="34" charset="0"/>
              </a:rPr>
              <a:t> </a:t>
            </a:r>
            <a:endParaRPr lang="en-US" sz="2000" dirty="0">
              <a:latin typeface="Bahnschrift" panose="020B0502040204020203" pitchFamily="34" charset="0"/>
            </a:endParaRPr>
          </a:p>
        </p:txBody>
      </p:sp>
    </p:spTree>
    <p:extLst>
      <p:ext uri="{BB962C8B-B14F-4D97-AF65-F5344CB8AC3E}">
        <p14:creationId xmlns:p14="http://schemas.microsoft.com/office/powerpoint/2010/main" val="423921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smtClean="0">
                <a:latin typeface="Andalus" panose="02020603050405020304" pitchFamily="18" charset="-78"/>
                <a:cs typeface="Andalus" panose="02020603050405020304" pitchFamily="18" charset="-78"/>
              </a:rPr>
              <a:t>Broken Access Control vulnerability</a:t>
            </a:r>
            <a:endParaRPr lang="en-US" dirty="0">
              <a:latin typeface="Andalus" panose="02020603050405020304" pitchFamily="18" charset="-78"/>
              <a:cs typeface="Andalus" panose="02020603050405020304" pitchFamily="18" charset="-78"/>
            </a:endParaRPr>
          </a:p>
        </p:txBody>
      </p:sp>
      <p:pic>
        <p:nvPicPr>
          <p:cNvPr id="5" name="Content Placeholder 4"/>
          <p:cNvPicPr>
            <a:picLocks noGrp="1" noChangeAspect="1"/>
          </p:cNvPicPr>
          <p:nvPr>
            <p:ph idx="1"/>
          </p:nvPr>
        </p:nvPicPr>
        <p:blipFill>
          <a:blip r:embed="rId2"/>
          <a:stretch>
            <a:fillRect/>
          </a:stretch>
        </p:blipFill>
        <p:spPr>
          <a:xfrm>
            <a:off x="3867150" y="1018903"/>
            <a:ext cx="7315200" cy="4950823"/>
          </a:xfrm>
          <a:prstGeom prst="rect">
            <a:avLst/>
          </a:prstGeom>
        </p:spPr>
      </p:pic>
    </p:spTree>
    <p:extLst>
      <p:ext uri="{BB962C8B-B14F-4D97-AF65-F5344CB8AC3E}">
        <p14:creationId xmlns:p14="http://schemas.microsoft.com/office/powerpoint/2010/main" val="258779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smtClean="0">
                <a:latin typeface="Andalus" panose="02020603050405020304" pitchFamily="18" charset="-78"/>
                <a:cs typeface="Andalus" panose="02020603050405020304" pitchFamily="18" charset="-78"/>
              </a:rPr>
              <a:t>Broken Access Control Scenario </a:t>
            </a:r>
            <a:endParaRPr lang="en-US" dirty="0">
              <a:latin typeface="Andalus" panose="02020603050405020304" pitchFamily="18" charset="-78"/>
              <a:cs typeface="Andalus" panose="02020603050405020304" pitchFamily="18" charset="-78"/>
            </a:endParaRPr>
          </a:p>
        </p:txBody>
      </p:sp>
      <p:sp>
        <p:nvSpPr>
          <p:cNvPr id="6" name="TextBox 5"/>
          <p:cNvSpPr txBox="1"/>
          <p:nvPr/>
        </p:nvSpPr>
        <p:spPr>
          <a:xfrm>
            <a:off x="3854088" y="4362994"/>
            <a:ext cx="7537269" cy="1938992"/>
          </a:xfrm>
          <a:prstGeom prst="rect">
            <a:avLst/>
          </a:prstGeom>
          <a:noFill/>
        </p:spPr>
        <p:txBody>
          <a:bodyPr wrap="square" rtlCol="0">
            <a:spAutoFit/>
          </a:bodyPr>
          <a:lstStyle/>
          <a:p>
            <a:r>
              <a:rPr lang="en-US" sz="2000" dirty="0">
                <a:latin typeface="Bahnschrift" panose="020B0502040204020203" pitchFamily="34" charset="0"/>
              </a:rPr>
              <a:t>For each person on system have level number “User Level” such as: Admin=1 , Special =2 ,User =3 and so on.</a:t>
            </a:r>
          </a:p>
          <a:p>
            <a:r>
              <a:rPr lang="en-US" sz="2000" dirty="0">
                <a:latin typeface="Bahnschrift" panose="020B0502040204020203" pitchFamily="34" charset="0"/>
              </a:rPr>
              <a:t>Admin can Access and select all pages in website but user can control on some of them</a:t>
            </a:r>
            <a:r>
              <a:rPr lang="en-US" sz="2000" dirty="0">
                <a:latin typeface="Bahnschrift" panose="020B0502040204020203" pitchFamily="34" charset="0"/>
              </a:rPr>
              <a:t>.</a:t>
            </a:r>
            <a:r>
              <a:rPr lang="en-US" sz="2000" dirty="0">
                <a:latin typeface="Bahnschrift" panose="020B0502040204020203" pitchFamily="34" charset="0"/>
              </a:rPr>
              <a:t> </a:t>
            </a:r>
            <a:r>
              <a:rPr lang="en-US" sz="2000" dirty="0">
                <a:latin typeface="Bahnschrift" panose="020B0502040204020203" pitchFamily="34" charset="0"/>
              </a:rPr>
              <a:t>If he tries to access anything that is not under his control, the message will be displayed on the screen</a:t>
            </a:r>
          </a:p>
        </p:txBody>
      </p:sp>
      <p:pic>
        <p:nvPicPr>
          <p:cNvPr id="5" name="Content Placeholder 4"/>
          <p:cNvPicPr>
            <a:picLocks noGrp="1" noChangeAspect="1"/>
          </p:cNvPicPr>
          <p:nvPr>
            <p:ph idx="1"/>
          </p:nvPr>
        </p:nvPicPr>
        <p:blipFill>
          <a:blip r:embed="rId2"/>
          <a:stretch>
            <a:fillRect/>
          </a:stretch>
        </p:blipFill>
        <p:spPr>
          <a:xfrm>
            <a:off x="3540033" y="1665514"/>
            <a:ext cx="8060952" cy="2377440"/>
          </a:xfrm>
          <a:prstGeom prst="rect">
            <a:avLst/>
          </a:prstGeom>
        </p:spPr>
      </p:pic>
    </p:spTree>
    <p:extLst>
      <p:ext uri="{BB962C8B-B14F-4D97-AF65-F5344CB8AC3E}">
        <p14:creationId xmlns:p14="http://schemas.microsoft.com/office/powerpoint/2010/main" val="377672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smtClean="0">
                <a:latin typeface="Andalus" panose="02020603050405020304" pitchFamily="18" charset="-78"/>
                <a:cs typeface="Andalus" panose="02020603050405020304" pitchFamily="18" charset="-78"/>
              </a:rPr>
              <a:t>Broken Access Control Scenario </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3592829" y="1552781"/>
            <a:ext cx="7824107" cy="3572331"/>
          </a:xfrm>
          <a:prstGeom prst="rect">
            <a:avLst/>
          </a:prstGeom>
        </p:spPr>
      </p:pic>
    </p:spTree>
    <p:extLst>
      <p:ext uri="{BB962C8B-B14F-4D97-AF65-F5344CB8AC3E}">
        <p14:creationId xmlns:p14="http://schemas.microsoft.com/office/powerpoint/2010/main" val="424090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smtClean="0">
                <a:latin typeface="Andalus" panose="02020603050405020304" pitchFamily="18" charset="-78"/>
                <a:cs typeface="Andalus" panose="02020603050405020304" pitchFamily="18" charset="-78"/>
              </a:rPr>
              <a:t>Cryptographic  failures vulnerability</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3514453" y="1423852"/>
            <a:ext cx="7732667" cy="4060372"/>
          </a:xfrm>
          <a:prstGeom prst="rect">
            <a:avLst/>
          </a:prstGeom>
        </p:spPr>
      </p:pic>
    </p:spTree>
    <p:extLst>
      <p:ext uri="{BB962C8B-B14F-4D97-AF65-F5344CB8AC3E}">
        <p14:creationId xmlns:p14="http://schemas.microsoft.com/office/powerpoint/2010/main" val="200988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smtClean="0">
                <a:latin typeface="Andalus" panose="02020603050405020304" pitchFamily="18" charset="-78"/>
                <a:cs typeface="Andalus" panose="02020603050405020304" pitchFamily="18" charset="-78"/>
              </a:rPr>
              <a:t>Cryptographic  failures vulnerability</a:t>
            </a:r>
            <a:endParaRPr lang="en-US" dirty="0">
              <a:latin typeface="Andalus" panose="02020603050405020304" pitchFamily="18" charset="-78"/>
              <a:cs typeface="Andalus" panose="02020603050405020304" pitchFamily="18" charset="-78"/>
            </a:endParaRPr>
          </a:p>
        </p:txBody>
      </p:sp>
      <p:sp>
        <p:nvSpPr>
          <p:cNvPr id="6" name="TextBox 5"/>
          <p:cNvSpPr txBox="1"/>
          <p:nvPr/>
        </p:nvSpPr>
        <p:spPr>
          <a:xfrm>
            <a:off x="3631474" y="4042954"/>
            <a:ext cx="7916091" cy="1631216"/>
          </a:xfrm>
          <a:prstGeom prst="rect">
            <a:avLst/>
          </a:prstGeom>
          <a:noFill/>
        </p:spPr>
        <p:txBody>
          <a:bodyPr wrap="square" rtlCol="0">
            <a:spAutoFit/>
          </a:bodyPr>
          <a:lstStyle/>
          <a:p>
            <a:r>
              <a:rPr lang="en-US" sz="2000" dirty="0">
                <a:latin typeface="Bahnschrift" panose="020B0502040204020203" pitchFamily="34" charset="0"/>
              </a:rPr>
              <a:t>The </a:t>
            </a:r>
            <a:r>
              <a:rPr lang="en-US" sz="2000" dirty="0">
                <a:latin typeface="Bahnschrift" panose="020B0502040204020203" pitchFamily="34" charset="0"/>
              </a:rPr>
              <a:t>website requires the user to enter the user name and password, and the password is encrypted in the database by the "sha1 algorithm". When the user enters his password, it will be encrypted and compared to the password in the database. If they are the same, the user can log into the site</a:t>
            </a:r>
            <a:r>
              <a:rPr lang="en-US" dirty="0"/>
              <a:t>.</a:t>
            </a:r>
          </a:p>
        </p:txBody>
      </p:sp>
      <p:pic>
        <p:nvPicPr>
          <p:cNvPr id="10" name="Content Placeholder 9"/>
          <p:cNvPicPr>
            <a:picLocks noGrp="1" noChangeAspect="1"/>
          </p:cNvPicPr>
          <p:nvPr>
            <p:ph idx="1"/>
          </p:nvPr>
        </p:nvPicPr>
        <p:blipFill>
          <a:blip r:embed="rId2"/>
          <a:stretch>
            <a:fillRect/>
          </a:stretch>
        </p:blipFill>
        <p:spPr>
          <a:xfrm>
            <a:off x="3631474" y="1306285"/>
            <a:ext cx="7315200" cy="2427464"/>
          </a:xfrm>
          <a:prstGeom prst="rect">
            <a:avLst/>
          </a:prstGeom>
        </p:spPr>
      </p:pic>
    </p:spTree>
    <p:extLst>
      <p:ext uri="{BB962C8B-B14F-4D97-AF65-F5344CB8AC3E}">
        <p14:creationId xmlns:p14="http://schemas.microsoft.com/office/powerpoint/2010/main" val="132215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 y="1665514"/>
            <a:ext cx="2834640" cy="2377440"/>
          </a:xfrm>
        </p:spPr>
        <p:txBody>
          <a:bodyPr/>
          <a:lstStyle/>
          <a:p>
            <a:pPr algn="ctr"/>
            <a:r>
              <a:rPr lang="en-US" dirty="0" smtClean="0">
                <a:latin typeface="Andalus" panose="02020603050405020304" pitchFamily="18" charset="-78"/>
                <a:cs typeface="Andalus" panose="02020603050405020304" pitchFamily="18" charset="-78"/>
              </a:rPr>
              <a:t>SQL Injection  vulnerability</a:t>
            </a:r>
            <a:endParaRPr lang="en-US" dirty="0">
              <a:latin typeface="Andalus" panose="02020603050405020304" pitchFamily="18" charset="-78"/>
              <a:cs typeface="Andalus" panose="02020603050405020304" pitchFamily="18" charset="-78"/>
            </a:endParaRPr>
          </a:p>
        </p:txBody>
      </p:sp>
      <p:pic>
        <p:nvPicPr>
          <p:cNvPr id="5" name="Content Placeholder 4"/>
          <p:cNvPicPr>
            <a:picLocks noGrp="1" noChangeAspect="1"/>
          </p:cNvPicPr>
          <p:nvPr>
            <p:ph idx="1"/>
          </p:nvPr>
        </p:nvPicPr>
        <p:blipFill>
          <a:blip r:embed="rId2"/>
          <a:stretch>
            <a:fillRect/>
          </a:stretch>
        </p:blipFill>
        <p:spPr>
          <a:xfrm>
            <a:off x="3575252" y="1881052"/>
            <a:ext cx="7893935" cy="4735196"/>
          </a:xfrm>
          <a:prstGeom prst="rect">
            <a:avLst/>
          </a:prstGeom>
        </p:spPr>
      </p:pic>
      <p:pic>
        <p:nvPicPr>
          <p:cNvPr id="4" name="Picture 3"/>
          <p:cNvPicPr>
            <a:picLocks noChangeAspect="1"/>
          </p:cNvPicPr>
          <p:nvPr/>
        </p:nvPicPr>
        <p:blipFill>
          <a:blip r:embed="rId3"/>
          <a:stretch>
            <a:fillRect/>
          </a:stretch>
        </p:blipFill>
        <p:spPr>
          <a:xfrm>
            <a:off x="3575252" y="287383"/>
            <a:ext cx="7893935" cy="1378131"/>
          </a:xfrm>
          <a:prstGeom prst="rect">
            <a:avLst/>
          </a:prstGeom>
        </p:spPr>
      </p:pic>
    </p:spTree>
    <p:extLst>
      <p:ext uri="{BB962C8B-B14F-4D97-AF65-F5344CB8AC3E}">
        <p14:creationId xmlns:p14="http://schemas.microsoft.com/office/powerpoint/2010/main" val="77199168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1609</TotalTime>
  <Words>400</Words>
  <Application>Microsoft Office PowerPoint</Application>
  <PresentationFormat>Widescreen</PresentationFormat>
  <Paragraphs>42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Andalus</vt:lpstr>
      <vt:lpstr>Arial</vt:lpstr>
      <vt:lpstr>Bahnschrift</vt:lpstr>
      <vt:lpstr>Corbel</vt:lpstr>
      <vt:lpstr>Tahoma</vt:lpstr>
      <vt:lpstr>Wingdings</vt:lpstr>
      <vt:lpstr>Wingdings 2</vt:lpstr>
      <vt:lpstr>Frame</vt:lpstr>
      <vt:lpstr>Cyber Security Project</vt:lpstr>
      <vt:lpstr>Team Members</vt:lpstr>
      <vt:lpstr>Define project scope and constrain</vt:lpstr>
      <vt:lpstr>Broken Access Control vulnerability</vt:lpstr>
      <vt:lpstr>Broken Access Control Scenario </vt:lpstr>
      <vt:lpstr>Broken Access Control Scenario </vt:lpstr>
      <vt:lpstr>Cryptographic  failures vulnerability</vt:lpstr>
      <vt:lpstr>Cryptographic  failures vulnerability</vt:lpstr>
      <vt:lpstr>SQL Injection  vulnerability</vt:lpstr>
      <vt:lpstr>SQL Injection Scenario </vt:lpstr>
      <vt:lpstr>SQL Injection Scenario </vt:lpstr>
      <vt:lpstr>SQL Injection Scenario </vt:lpstr>
      <vt:lpstr>Insecure design vulnerability</vt:lpstr>
      <vt:lpstr>Insecure design Scenario </vt:lpstr>
      <vt:lpstr>Security Misconfiguration vulnerability</vt:lpstr>
      <vt:lpstr>Security Misconfiguration vulnerability</vt:lpstr>
      <vt:lpstr>Security Misconfiguration Scenario </vt:lpstr>
      <vt:lpstr>Security Misconfiguration Scenario </vt:lpstr>
      <vt:lpstr>Security Misconfiguration Scenario </vt:lpstr>
      <vt:lpstr>Identification and authentication vulnerability</vt:lpstr>
      <vt:lpstr>Identification and authentication Scenario </vt:lpstr>
      <vt:lpstr>Identification and authentication Scenario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Project</dc:title>
  <dc:creator>امنيه زكى زكى معوض حسن</dc:creator>
  <cp:lastModifiedBy>امنيه زكى زكى معوض حسن</cp:lastModifiedBy>
  <cp:revision>35</cp:revision>
  <dcterms:created xsi:type="dcterms:W3CDTF">2022-12-26T21:07:56Z</dcterms:created>
  <dcterms:modified xsi:type="dcterms:W3CDTF">2022-12-28T11:02:07Z</dcterms:modified>
</cp:coreProperties>
</file>