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6"/>
  </p:notesMasterIdLst>
  <p:sldIdLst>
    <p:sldId id="256" r:id="rId2"/>
    <p:sldId id="260" r:id="rId3"/>
    <p:sldId id="259" r:id="rId4"/>
    <p:sldId id="299" r:id="rId5"/>
    <p:sldId id="298" r:id="rId6"/>
    <p:sldId id="297" r:id="rId7"/>
    <p:sldId id="300" r:id="rId8"/>
    <p:sldId id="301" r:id="rId9"/>
    <p:sldId id="261" r:id="rId10"/>
    <p:sldId id="302" r:id="rId11"/>
    <p:sldId id="303" r:id="rId12"/>
    <p:sldId id="304" r:id="rId13"/>
    <p:sldId id="305" r:id="rId14"/>
    <p:sldId id="307" r:id="rId15"/>
    <p:sldId id="308" r:id="rId16"/>
    <p:sldId id="309" r:id="rId17"/>
    <p:sldId id="310" r:id="rId18"/>
    <p:sldId id="311" r:id="rId19"/>
    <p:sldId id="312" r:id="rId20"/>
    <p:sldId id="313" r:id="rId21"/>
    <p:sldId id="315" r:id="rId22"/>
    <p:sldId id="314" r:id="rId23"/>
    <p:sldId id="316" r:id="rId24"/>
    <p:sldId id="318" r:id="rId25"/>
    <p:sldId id="317" r:id="rId26"/>
    <p:sldId id="319" r:id="rId27"/>
    <p:sldId id="320" r:id="rId28"/>
    <p:sldId id="321" r:id="rId29"/>
    <p:sldId id="322" r:id="rId30"/>
    <p:sldId id="323" r:id="rId31"/>
    <p:sldId id="324" r:id="rId32"/>
    <p:sldId id="325" r:id="rId33"/>
    <p:sldId id="326" r:id="rId34"/>
    <p:sldId id="327" r:id="rId35"/>
  </p:sldIdLst>
  <p:sldSz cx="9144000" cy="5143500" type="screen16x9"/>
  <p:notesSz cx="6858000" cy="9144000"/>
  <p:embeddedFontLst>
    <p:embeddedFont>
      <p:font typeface="Commissioner" panose="020B0604020202020204" charset="0"/>
      <p:regular r:id="rId37"/>
      <p:bold r:id="rId38"/>
    </p:embeddedFont>
    <p:embeddedFont>
      <p:font typeface="Consolas" panose="020B0609020204030204" pitchFamily="49" charset="0"/>
      <p:regular r:id="rId39"/>
      <p:bold r:id="rId40"/>
      <p:italic r:id="rId41"/>
      <p:boldItalic r:id="rId42"/>
    </p:embeddedFont>
    <p:embeddedFont>
      <p:font typeface="Rajdhani Medium" panose="020B0604020202020204" charset="0"/>
      <p:regular r:id="rId43"/>
      <p:bold r:id="rId44"/>
    </p:embeddedFont>
    <p:embeddedFont>
      <p:font typeface="Rubik" panose="020B0604020202020204" charset="-79"/>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4FFFD"/>
    <a:srgbClr val="3F3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43A098-7CE2-4400-A5CA-7F7696B91031}">
  <a:tblStyle styleId="{7743A098-7CE2-4400-A5CA-7F7696B910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D6AA5F-A696-4F8D-8625-3730780E1B8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3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99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3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81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2e1048244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2e1048244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920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778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807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52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06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444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07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602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821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692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885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99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26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500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58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9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48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775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115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627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845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08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51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67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66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104824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104824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36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2e104824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2e104824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95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22e1048244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22e1048244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202" cy="5143504"/>
            <a:chOff x="0" y="0"/>
            <a:chExt cx="9144202" cy="5143504"/>
          </a:xfrm>
        </p:grpSpPr>
        <p:sp>
          <p:nvSpPr>
            <p:cNvPr id="10" name="Google Shape;10;p2"/>
            <p:cNvSpPr/>
            <p:nvPr/>
          </p:nvSpPr>
          <p:spPr>
            <a:xfrm>
              <a:off x="0" y="0"/>
              <a:ext cx="715690" cy="558969"/>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ommissioner"/>
                <a:ea typeface="Commissioner"/>
                <a:cs typeface="Commissioner"/>
                <a:sym typeface="Commissioner"/>
              </a:endParaRPr>
            </a:p>
          </p:txBody>
        </p:sp>
        <p:sp>
          <p:nvSpPr>
            <p:cNvPr id="11" name="Google Shape;11;p2"/>
            <p:cNvSpPr/>
            <p:nvPr/>
          </p:nvSpPr>
          <p:spPr>
            <a:xfrm>
              <a:off x="0" y="4613225"/>
              <a:ext cx="9144202" cy="530279"/>
            </a:xfrm>
            <a:custGeom>
              <a:avLst/>
              <a:gdLst/>
              <a:ahLst/>
              <a:cxnLst/>
              <a:rect l="l" t="t" r="r" b="b"/>
              <a:pathLst>
                <a:path w="260148" h="14731" extrusionOk="0">
                  <a:moveTo>
                    <a:pt x="1" y="0"/>
                  </a:moveTo>
                  <a:lnTo>
                    <a:pt x="1" y="14731"/>
                  </a:lnTo>
                  <a:lnTo>
                    <a:pt x="260148" y="14731"/>
                  </a:lnTo>
                  <a:lnTo>
                    <a:pt x="260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ommissioner"/>
                <a:ea typeface="Commissioner"/>
                <a:cs typeface="Commissioner"/>
                <a:sym typeface="Commissioner"/>
              </a:endParaRPr>
            </a:p>
          </p:txBody>
        </p:sp>
      </p:grpSp>
      <p:sp>
        <p:nvSpPr>
          <p:cNvPr id="12" name="Google Shape;12;p2"/>
          <p:cNvSpPr txBox="1">
            <a:spLocks noGrp="1"/>
          </p:cNvSpPr>
          <p:nvPr>
            <p:ph type="ctrTitle"/>
          </p:nvPr>
        </p:nvSpPr>
        <p:spPr>
          <a:xfrm>
            <a:off x="715700" y="1169544"/>
            <a:ext cx="4770300" cy="16323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5700" y="2880325"/>
            <a:ext cx="4770300" cy="43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86"/>
        <p:cNvGrpSpPr/>
        <p:nvPr/>
      </p:nvGrpSpPr>
      <p:grpSpPr>
        <a:xfrm>
          <a:off x="0" y="0"/>
          <a:ext cx="0" cy="0"/>
          <a:chOff x="0" y="0"/>
          <a:chExt cx="0" cy="0"/>
        </a:xfrm>
      </p:grpSpPr>
      <p:grpSp>
        <p:nvGrpSpPr>
          <p:cNvPr id="487" name="Google Shape;487;p25"/>
          <p:cNvGrpSpPr/>
          <p:nvPr/>
        </p:nvGrpSpPr>
        <p:grpSpPr>
          <a:xfrm>
            <a:off x="-13057" y="-68575"/>
            <a:ext cx="9194613" cy="5917642"/>
            <a:chOff x="-13057" y="-68575"/>
            <a:chExt cx="9194613" cy="5917642"/>
          </a:xfrm>
        </p:grpSpPr>
        <p:sp>
          <p:nvSpPr>
            <p:cNvPr id="488" name="Google Shape;488;p25"/>
            <p:cNvSpPr/>
            <p:nvPr/>
          </p:nvSpPr>
          <p:spPr>
            <a:xfrm rot="5400000">
              <a:off x="413962" y="4186208"/>
              <a:ext cx="558965" cy="1413003"/>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1399950" y="4613225"/>
              <a:ext cx="715690" cy="558969"/>
            </a:xfrm>
            <a:custGeom>
              <a:avLst/>
              <a:gdLst/>
              <a:ahLst/>
              <a:cxnLst/>
              <a:rect l="l" t="t" r="r" b="b"/>
              <a:pathLst>
                <a:path w="14385" h="14374" extrusionOk="0">
                  <a:moveTo>
                    <a:pt x="1" y="1"/>
                  </a:moveTo>
                  <a:lnTo>
                    <a:pt x="1" y="14374"/>
                  </a:lnTo>
                  <a:lnTo>
                    <a:pt x="14385" y="14374"/>
                  </a:lnTo>
                  <a:lnTo>
                    <a:pt x="1438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flipH="1">
              <a:off x="-13054" y="25"/>
              <a:ext cx="719954" cy="1891576"/>
            </a:xfrm>
            <a:custGeom>
              <a:avLst/>
              <a:gdLst/>
              <a:ahLst/>
              <a:cxnLst/>
              <a:rect l="l" t="t" r="r" b="b"/>
              <a:pathLst>
                <a:path w="5800" h="5801" extrusionOk="0">
                  <a:moveTo>
                    <a:pt x="0" y="1"/>
                  </a:moveTo>
                  <a:lnTo>
                    <a:pt x="0" y="5800"/>
                  </a:lnTo>
                  <a:lnTo>
                    <a:pt x="5800" y="5800"/>
                  </a:lnTo>
                  <a:lnTo>
                    <a:pt x="5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flipH="1">
              <a:off x="8410895" y="0"/>
              <a:ext cx="770646" cy="535819"/>
            </a:xfrm>
            <a:custGeom>
              <a:avLst/>
              <a:gdLst/>
              <a:ahLst/>
              <a:cxnLst/>
              <a:rect l="l" t="t" r="r" b="b"/>
              <a:pathLst>
                <a:path w="5800" h="5800" extrusionOk="0">
                  <a:moveTo>
                    <a:pt x="1" y="1"/>
                  </a:moveTo>
                  <a:lnTo>
                    <a:pt x="1" y="5800"/>
                  </a:lnTo>
                  <a:lnTo>
                    <a:pt x="5800" y="5800"/>
                  </a:lnTo>
                  <a:lnTo>
                    <a:pt x="5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flipH="1">
              <a:off x="8430178" y="3977025"/>
              <a:ext cx="719981" cy="1166504"/>
            </a:xfrm>
            <a:custGeom>
              <a:avLst/>
              <a:gdLst/>
              <a:ahLst/>
              <a:cxnLst/>
              <a:rect l="l" t="t" r="r" b="b"/>
              <a:pathLst>
                <a:path w="34976" h="34975" extrusionOk="0">
                  <a:moveTo>
                    <a:pt x="1" y="0"/>
                  </a:moveTo>
                  <a:lnTo>
                    <a:pt x="1" y="34975"/>
                  </a:lnTo>
                  <a:lnTo>
                    <a:pt x="34976" y="34975"/>
                  </a:lnTo>
                  <a:lnTo>
                    <a:pt x="34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rot="-5400000" flipH="1">
              <a:off x="7648529" y="1058040"/>
              <a:ext cx="2659643" cy="406412"/>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5"/>
            <p:cNvGrpSpPr/>
            <p:nvPr/>
          </p:nvGrpSpPr>
          <p:grpSpPr>
            <a:xfrm flipH="1">
              <a:off x="5884867" y="4613230"/>
              <a:ext cx="1202004" cy="1235837"/>
              <a:chOff x="2752725" y="3556625"/>
              <a:chExt cx="780725" cy="802700"/>
            </a:xfrm>
          </p:grpSpPr>
          <p:sp>
            <p:nvSpPr>
              <p:cNvPr id="495" name="Google Shape;495;p25"/>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10800000">
            <a:off x="3063716" y="-4816"/>
            <a:ext cx="6080309" cy="530316"/>
          </a:xfrm>
          <a:custGeom>
            <a:avLst/>
            <a:gdLst/>
            <a:ahLst/>
            <a:cxnLst/>
            <a:rect l="l" t="t" r="r" b="b"/>
            <a:pathLst>
              <a:path w="260148" h="14731" extrusionOk="0">
                <a:moveTo>
                  <a:pt x="1" y="0"/>
                </a:moveTo>
                <a:lnTo>
                  <a:pt x="1" y="14731"/>
                </a:lnTo>
                <a:lnTo>
                  <a:pt x="260148" y="14731"/>
                </a:lnTo>
                <a:lnTo>
                  <a:pt x="260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572000" y="3203550"/>
            <a:ext cx="3856200" cy="644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572000" y="1584475"/>
            <a:ext cx="3856200" cy="1335600"/>
          </a:xfrm>
          <a:prstGeom prst="rect">
            <a:avLst/>
          </a:prstGeom>
          <a:solidFill>
            <a:schemeClr val="dk2"/>
          </a:solidFill>
        </p:spPr>
        <p:txBody>
          <a:bodyPr spcFirstLastPara="1" wrap="square" lIns="91425" tIns="91425" rIns="91425" bIns="91425" anchor="b" anchorCtr="0">
            <a:noAutofit/>
          </a:bodyPr>
          <a:lstStyle>
            <a:lvl1pPr lvl="0" algn="r" rtl="0">
              <a:spcBef>
                <a:spcPts val="0"/>
              </a:spcBef>
              <a:spcAft>
                <a:spcPts val="0"/>
              </a:spcAft>
              <a:buSzPts val="12000"/>
              <a:buNone/>
              <a:defRPr sz="7800">
                <a:latin typeface="Rubik"/>
                <a:ea typeface="Rubik"/>
                <a:cs typeface="Rubik"/>
                <a:sym typeface="Rubi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a:off x="-50662" y="-87882"/>
            <a:ext cx="9949961" cy="5231406"/>
            <a:chOff x="-50662" y="-87882"/>
            <a:chExt cx="9949961" cy="5231406"/>
          </a:xfrm>
        </p:grpSpPr>
        <p:sp>
          <p:nvSpPr>
            <p:cNvPr id="45" name="Google Shape;45;p5"/>
            <p:cNvSpPr/>
            <p:nvPr/>
          </p:nvSpPr>
          <p:spPr>
            <a:xfrm>
              <a:off x="0" y="4197450"/>
              <a:ext cx="715609" cy="946074"/>
            </a:xfrm>
            <a:custGeom>
              <a:avLst/>
              <a:gdLst/>
              <a:ahLst/>
              <a:cxnLst/>
              <a:rect l="l" t="t" r="r" b="b"/>
              <a:pathLst>
                <a:path w="34976" h="34975" extrusionOk="0">
                  <a:moveTo>
                    <a:pt x="1" y="0"/>
                  </a:moveTo>
                  <a:lnTo>
                    <a:pt x="1" y="34975"/>
                  </a:lnTo>
                  <a:lnTo>
                    <a:pt x="34976" y="34975"/>
                  </a:lnTo>
                  <a:lnTo>
                    <a:pt x="34976"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428401" y="535725"/>
              <a:ext cx="715604" cy="535925"/>
            </a:xfrm>
            <a:custGeom>
              <a:avLst/>
              <a:gdLst/>
              <a:ahLst/>
              <a:cxnLst/>
              <a:rect l="l" t="t" r="r" b="b"/>
              <a:pathLst>
                <a:path w="5800" h="5801" extrusionOk="0">
                  <a:moveTo>
                    <a:pt x="0" y="1"/>
                  </a:moveTo>
                  <a:lnTo>
                    <a:pt x="0" y="5800"/>
                  </a:lnTo>
                  <a:lnTo>
                    <a:pt x="5800" y="5800"/>
                  </a:lnTo>
                  <a:lnTo>
                    <a:pt x="580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893386" y="0"/>
              <a:ext cx="535804" cy="535819"/>
            </a:xfrm>
            <a:custGeom>
              <a:avLst/>
              <a:gdLst/>
              <a:ahLst/>
              <a:cxnLst/>
              <a:rect l="l" t="t" r="r" b="b"/>
              <a:pathLst>
                <a:path w="5800" h="5800" extrusionOk="0">
                  <a:moveTo>
                    <a:pt x="1" y="1"/>
                  </a:moveTo>
                  <a:lnTo>
                    <a:pt x="1" y="5800"/>
                  </a:lnTo>
                  <a:lnTo>
                    <a:pt x="5800" y="5800"/>
                  </a:lnTo>
                  <a:lnTo>
                    <a:pt x="5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1177277" y="1038733"/>
              <a:ext cx="2659643" cy="406412"/>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8697295" y="2572848"/>
              <a:ext cx="1202004" cy="1235837"/>
              <a:chOff x="2752725" y="3556625"/>
              <a:chExt cx="780725" cy="802700"/>
            </a:xfrm>
          </p:grpSpPr>
          <p:sp>
            <p:nvSpPr>
              <p:cNvPr id="50" name="Google Shape;50;p5"/>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 name="Google Shape;66;p5"/>
          <p:cNvSpPr txBox="1">
            <a:spLocks noGrp="1"/>
          </p:cNvSpPr>
          <p:nvPr>
            <p:ph type="title"/>
          </p:nvPr>
        </p:nvSpPr>
        <p:spPr>
          <a:xfrm>
            <a:off x="715700" y="333425"/>
            <a:ext cx="7712700" cy="567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7" name="Google Shape;67;p5"/>
          <p:cNvSpPr txBox="1">
            <a:spLocks noGrp="1"/>
          </p:cNvSpPr>
          <p:nvPr>
            <p:ph type="subTitle" idx="1"/>
          </p:nvPr>
        </p:nvSpPr>
        <p:spPr>
          <a:xfrm>
            <a:off x="1400633" y="2561778"/>
            <a:ext cx="2942400" cy="337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b="1">
                <a:latin typeface="Commissioner"/>
                <a:ea typeface="Commissioner"/>
                <a:cs typeface="Commissioner"/>
                <a:sym typeface="Commissioner"/>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8" name="Google Shape;68;p5"/>
          <p:cNvSpPr txBox="1">
            <a:spLocks noGrp="1"/>
          </p:cNvSpPr>
          <p:nvPr>
            <p:ph type="subTitle" idx="2"/>
          </p:nvPr>
        </p:nvSpPr>
        <p:spPr>
          <a:xfrm>
            <a:off x="1400650" y="2784603"/>
            <a:ext cx="2942400" cy="1299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9" name="Google Shape;69;p5"/>
          <p:cNvSpPr txBox="1">
            <a:spLocks noGrp="1"/>
          </p:cNvSpPr>
          <p:nvPr>
            <p:ph type="subTitle" idx="3"/>
          </p:nvPr>
        </p:nvSpPr>
        <p:spPr>
          <a:xfrm>
            <a:off x="5015283" y="2561778"/>
            <a:ext cx="2942400" cy="337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b="1">
                <a:latin typeface="Commissioner"/>
                <a:ea typeface="Commissioner"/>
                <a:cs typeface="Commissioner"/>
                <a:sym typeface="Commissioner"/>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0" name="Google Shape;70;p5"/>
          <p:cNvSpPr txBox="1">
            <a:spLocks noGrp="1"/>
          </p:cNvSpPr>
          <p:nvPr>
            <p:ph type="subTitle" idx="4"/>
          </p:nvPr>
        </p:nvSpPr>
        <p:spPr>
          <a:xfrm>
            <a:off x="5015293" y="2784603"/>
            <a:ext cx="2942400" cy="1299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grpSp>
        <p:nvGrpSpPr>
          <p:cNvPr id="120" name="Google Shape;120;p8"/>
          <p:cNvGrpSpPr/>
          <p:nvPr/>
        </p:nvGrpSpPr>
        <p:grpSpPr>
          <a:xfrm>
            <a:off x="-50662" y="-87882"/>
            <a:ext cx="9949961" cy="5231406"/>
            <a:chOff x="-50662" y="-87882"/>
            <a:chExt cx="9949961" cy="5231406"/>
          </a:xfrm>
        </p:grpSpPr>
        <p:sp>
          <p:nvSpPr>
            <p:cNvPr id="121" name="Google Shape;121;p8"/>
            <p:cNvSpPr/>
            <p:nvPr/>
          </p:nvSpPr>
          <p:spPr>
            <a:xfrm>
              <a:off x="0" y="4197450"/>
              <a:ext cx="715609" cy="946074"/>
            </a:xfrm>
            <a:custGeom>
              <a:avLst/>
              <a:gdLst/>
              <a:ahLst/>
              <a:cxnLst/>
              <a:rect l="l" t="t" r="r" b="b"/>
              <a:pathLst>
                <a:path w="34976" h="34975" extrusionOk="0">
                  <a:moveTo>
                    <a:pt x="1" y="0"/>
                  </a:moveTo>
                  <a:lnTo>
                    <a:pt x="1" y="34975"/>
                  </a:lnTo>
                  <a:lnTo>
                    <a:pt x="34976" y="34975"/>
                  </a:lnTo>
                  <a:lnTo>
                    <a:pt x="34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8428401" y="535725"/>
              <a:ext cx="715604" cy="535925"/>
            </a:xfrm>
            <a:custGeom>
              <a:avLst/>
              <a:gdLst/>
              <a:ahLst/>
              <a:cxnLst/>
              <a:rect l="l" t="t" r="r" b="b"/>
              <a:pathLst>
                <a:path w="5800" h="5801" extrusionOk="0">
                  <a:moveTo>
                    <a:pt x="0" y="1"/>
                  </a:moveTo>
                  <a:lnTo>
                    <a:pt x="0" y="5800"/>
                  </a:lnTo>
                  <a:lnTo>
                    <a:pt x="5800" y="5800"/>
                  </a:lnTo>
                  <a:lnTo>
                    <a:pt x="5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7893386" y="0"/>
              <a:ext cx="535804" cy="535819"/>
            </a:xfrm>
            <a:custGeom>
              <a:avLst/>
              <a:gdLst/>
              <a:ahLst/>
              <a:cxnLst/>
              <a:rect l="l" t="t" r="r" b="b"/>
              <a:pathLst>
                <a:path w="5800" h="5800" extrusionOk="0">
                  <a:moveTo>
                    <a:pt x="1" y="1"/>
                  </a:moveTo>
                  <a:lnTo>
                    <a:pt x="1" y="5800"/>
                  </a:lnTo>
                  <a:lnTo>
                    <a:pt x="5800" y="5800"/>
                  </a:lnTo>
                  <a:lnTo>
                    <a:pt x="5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5400000">
              <a:off x="-1177277" y="1038733"/>
              <a:ext cx="2659643" cy="406412"/>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697295" y="2572848"/>
              <a:ext cx="1202004" cy="1235837"/>
              <a:chOff x="2752725" y="3556625"/>
              <a:chExt cx="780725" cy="802700"/>
            </a:xfrm>
          </p:grpSpPr>
          <p:sp>
            <p:nvSpPr>
              <p:cNvPr id="126" name="Google Shape;126;p8"/>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grpSp>
        <p:nvGrpSpPr>
          <p:cNvPr id="144" name="Google Shape;144;p9"/>
          <p:cNvGrpSpPr/>
          <p:nvPr/>
        </p:nvGrpSpPr>
        <p:grpSpPr>
          <a:xfrm>
            <a:off x="-75" y="-10700"/>
            <a:ext cx="9144105" cy="5859807"/>
            <a:chOff x="-75" y="-10700"/>
            <a:chExt cx="9144105" cy="5859807"/>
          </a:xfrm>
        </p:grpSpPr>
        <p:sp>
          <p:nvSpPr>
            <p:cNvPr id="145" name="Google Shape;145;p9"/>
            <p:cNvSpPr/>
            <p:nvPr/>
          </p:nvSpPr>
          <p:spPr>
            <a:xfrm>
              <a:off x="0" y="3913362"/>
              <a:ext cx="715481" cy="1235805"/>
            </a:xfrm>
            <a:custGeom>
              <a:avLst/>
              <a:gdLst/>
              <a:ahLst/>
              <a:cxnLst/>
              <a:rect l="l" t="t" r="r" b="b"/>
              <a:pathLst>
                <a:path w="98619" h="98608" extrusionOk="0">
                  <a:moveTo>
                    <a:pt x="1" y="1"/>
                  </a:moveTo>
                  <a:lnTo>
                    <a:pt x="1" y="98607"/>
                  </a:lnTo>
                  <a:lnTo>
                    <a:pt x="98618" y="98607"/>
                  </a:lnTo>
                  <a:lnTo>
                    <a:pt x="98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5" y="-10700"/>
              <a:ext cx="5245095" cy="54096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428426" y="4613225"/>
              <a:ext cx="715604" cy="535925"/>
            </a:xfrm>
            <a:custGeom>
              <a:avLst/>
              <a:gdLst/>
              <a:ahLst/>
              <a:cxnLst/>
              <a:rect l="l" t="t" r="r" b="b"/>
              <a:pathLst>
                <a:path w="5800" h="5801" extrusionOk="0">
                  <a:moveTo>
                    <a:pt x="0" y="1"/>
                  </a:moveTo>
                  <a:lnTo>
                    <a:pt x="0" y="5800"/>
                  </a:lnTo>
                  <a:lnTo>
                    <a:pt x="5800" y="5800"/>
                  </a:lnTo>
                  <a:lnTo>
                    <a:pt x="5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a:off x="3566630" y="4613270"/>
              <a:ext cx="1202004" cy="1235837"/>
              <a:chOff x="2752725" y="3556625"/>
              <a:chExt cx="780725" cy="802700"/>
            </a:xfrm>
          </p:grpSpPr>
          <p:sp>
            <p:nvSpPr>
              <p:cNvPr id="149" name="Google Shape;149;p9"/>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9"/>
          <p:cNvSpPr txBox="1">
            <a:spLocks noGrp="1"/>
          </p:cNvSpPr>
          <p:nvPr>
            <p:ph type="title"/>
          </p:nvPr>
        </p:nvSpPr>
        <p:spPr>
          <a:xfrm>
            <a:off x="874300" y="1843044"/>
            <a:ext cx="3997800" cy="6672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3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6" name="Google Shape;166;p9"/>
          <p:cNvSpPr txBox="1">
            <a:spLocks noGrp="1"/>
          </p:cNvSpPr>
          <p:nvPr>
            <p:ph type="subTitle" idx="1"/>
          </p:nvPr>
        </p:nvSpPr>
        <p:spPr>
          <a:xfrm>
            <a:off x="874300" y="2543450"/>
            <a:ext cx="3997800" cy="111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7" name="Google Shape;167;p9"/>
          <p:cNvSpPr>
            <a:spLocks noGrp="1"/>
          </p:cNvSpPr>
          <p:nvPr>
            <p:ph type="pic" idx="2"/>
          </p:nvPr>
        </p:nvSpPr>
        <p:spPr>
          <a:xfrm>
            <a:off x="5245125" y="530275"/>
            <a:ext cx="3183300" cy="40830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a:spLocks noGrp="1"/>
          </p:cNvSpPr>
          <p:nvPr>
            <p:ph type="pic" idx="2"/>
          </p:nvPr>
        </p:nvSpPr>
        <p:spPr>
          <a:xfrm>
            <a:off x="-68250" y="-99150"/>
            <a:ext cx="9280500" cy="5341800"/>
          </a:xfrm>
          <a:prstGeom prst="rect">
            <a:avLst/>
          </a:prstGeom>
          <a:noFill/>
          <a:ln>
            <a:noFill/>
          </a:ln>
        </p:spPr>
      </p:sp>
      <p:sp>
        <p:nvSpPr>
          <p:cNvPr id="170" name="Google Shape;170;p10"/>
          <p:cNvSpPr txBox="1">
            <a:spLocks noGrp="1"/>
          </p:cNvSpPr>
          <p:nvPr>
            <p:ph type="title"/>
          </p:nvPr>
        </p:nvSpPr>
        <p:spPr>
          <a:xfrm>
            <a:off x="715700" y="333425"/>
            <a:ext cx="7712700" cy="567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2">
    <p:spTree>
      <p:nvGrpSpPr>
        <p:cNvPr id="1" name="Shape 244"/>
        <p:cNvGrpSpPr/>
        <p:nvPr/>
      </p:nvGrpSpPr>
      <p:grpSpPr>
        <a:xfrm>
          <a:off x="0" y="0"/>
          <a:ext cx="0" cy="0"/>
          <a:chOff x="0" y="0"/>
          <a:chExt cx="0" cy="0"/>
        </a:xfrm>
      </p:grpSpPr>
      <p:grpSp>
        <p:nvGrpSpPr>
          <p:cNvPr id="245" name="Google Shape;245;p15"/>
          <p:cNvGrpSpPr/>
          <p:nvPr/>
        </p:nvGrpSpPr>
        <p:grpSpPr>
          <a:xfrm>
            <a:off x="-13057" y="-68575"/>
            <a:ext cx="9194613" cy="5982000"/>
            <a:chOff x="-13057" y="-68575"/>
            <a:chExt cx="9194613" cy="5982000"/>
          </a:xfrm>
        </p:grpSpPr>
        <p:sp>
          <p:nvSpPr>
            <p:cNvPr id="246" name="Google Shape;246;p15"/>
            <p:cNvSpPr/>
            <p:nvPr/>
          </p:nvSpPr>
          <p:spPr>
            <a:xfrm rot="5400000">
              <a:off x="413962" y="4186208"/>
              <a:ext cx="558965" cy="1413003"/>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399950" y="4613225"/>
              <a:ext cx="715690" cy="558969"/>
            </a:xfrm>
            <a:custGeom>
              <a:avLst/>
              <a:gdLst/>
              <a:ahLst/>
              <a:cxnLst/>
              <a:rect l="l" t="t" r="r" b="b"/>
              <a:pathLst>
                <a:path w="14385" h="14374" extrusionOk="0">
                  <a:moveTo>
                    <a:pt x="1" y="1"/>
                  </a:moveTo>
                  <a:lnTo>
                    <a:pt x="1" y="14374"/>
                  </a:lnTo>
                  <a:lnTo>
                    <a:pt x="14385" y="14374"/>
                  </a:lnTo>
                  <a:lnTo>
                    <a:pt x="1438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flipH="1">
              <a:off x="8410895" y="0"/>
              <a:ext cx="770646" cy="535819"/>
            </a:xfrm>
            <a:custGeom>
              <a:avLst/>
              <a:gdLst/>
              <a:ahLst/>
              <a:cxnLst/>
              <a:rect l="l" t="t" r="r" b="b"/>
              <a:pathLst>
                <a:path w="5800" h="5800" extrusionOk="0">
                  <a:moveTo>
                    <a:pt x="1" y="1"/>
                  </a:moveTo>
                  <a:lnTo>
                    <a:pt x="1" y="5800"/>
                  </a:lnTo>
                  <a:lnTo>
                    <a:pt x="5800" y="5800"/>
                  </a:lnTo>
                  <a:lnTo>
                    <a:pt x="5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flipH="1">
              <a:off x="8430178" y="4002768"/>
              <a:ext cx="719981" cy="1166504"/>
            </a:xfrm>
            <a:custGeom>
              <a:avLst/>
              <a:gdLst/>
              <a:ahLst/>
              <a:cxnLst/>
              <a:rect l="l" t="t" r="r" b="b"/>
              <a:pathLst>
                <a:path w="34976" h="34975" extrusionOk="0">
                  <a:moveTo>
                    <a:pt x="1" y="0"/>
                  </a:moveTo>
                  <a:lnTo>
                    <a:pt x="1" y="34975"/>
                  </a:lnTo>
                  <a:lnTo>
                    <a:pt x="34976" y="34975"/>
                  </a:lnTo>
                  <a:lnTo>
                    <a:pt x="34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5400000" flipH="1">
              <a:off x="7648529" y="1058040"/>
              <a:ext cx="2659643" cy="406412"/>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5"/>
            <p:cNvGrpSpPr/>
            <p:nvPr/>
          </p:nvGrpSpPr>
          <p:grpSpPr>
            <a:xfrm flipH="1">
              <a:off x="5884867" y="4677588"/>
              <a:ext cx="1202004" cy="1235837"/>
              <a:chOff x="2752725" y="3556625"/>
              <a:chExt cx="780725" cy="802700"/>
            </a:xfrm>
          </p:grpSpPr>
          <p:sp>
            <p:nvSpPr>
              <p:cNvPr id="252" name="Google Shape;252;p15"/>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5"/>
            <p:cNvSpPr/>
            <p:nvPr/>
          </p:nvSpPr>
          <p:spPr>
            <a:xfrm flipH="1">
              <a:off x="-4999" y="25"/>
              <a:ext cx="719969" cy="1891576"/>
            </a:xfrm>
            <a:custGeom>
              <a:avLst/>
              <a:gdLst/>
              <a:ahLst/>
              <a:cxnLst/>
              <a:rect l="l" t="t" r="r" b="b"/>
              <a:pathLst>
                <a:path w="5800" h="5801" extrusionOk="0">
                  <a:moveTo>
                    <a:pt x="0" y="1"/>
                  </a:moveTo>
                  <a:lnTo>
                    <a:pt x="0" y="5800"/>
                  </a:lnTo>
                  <a:lnTo>
                    <a:pt x="5800" y="5800"/>
                  </a:lnTo>
                  <a:lnTo>
                    <a:pt x="58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5"/>
          <p:cNvSpPr txBox="1">
            <a:spLocks noGrp="1"/>
          </p:cNvSpPr>
          <p:nvPr>
            <p:ph type="title"/>
          </p:nvPr>
        </p:nvSpPr>
        <p:spPr>
          <a:xfrm>
            <a:off x="715700" y="333425"/>
            <a:ext cx="7712700" cy="567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0" name="Google Shape;270;p15"/>
          <p:cNvSpPr txBox="1">
            <a:spLocks noGrp="1"/>
          </p:cNvSpPr>
          <p:nvPr>
            <p:ph type="subTitle" idx="1"/>
          </p:nvPr>
        </p:nvSpPr>
        <p:spPr>
          <a:xfrm>
            <a:off x="868100" y="2706772"/>
            <a:ext cx="2271000" cy="337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b="1">
                <a:latin typeface="Commissioner"/>
                <a:ea typeface="Commissioner"/>
                <a:cs typeface="Commissioner"/>
                <a:sym typeface="Commissioner"/>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1" name="Google Shape;271;p15"/>
          <p:cNvSpPr txBox="1">
            <a:spLocks noGrp="1"/>
          </p:cNvSpPr>
          <p:nvPr>
            <p:ph type="subTitle" idx="2"/>
          </p:nvPr>
        </p:nvSpPr>
        <p:spPr>
          <a:xfrm>
            <a:off x="868100" y="2929598"/>
            <a:ext cx="2271000" cy="92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2" name="Google Shape;272;p15"/>
          <p:cNvSpPr txBox="1">
            <a:spLocks noGrp="1"/>
          </p:cNvSpPr>
          <p:nvPr>
            <p:ph type="subTitle" idx="3"/>
          </p:nvPr>
        </p:nvSpPr>
        <p:spPr>
          <a:xfrm>
            <a:off x="3394126" y="2706772"/>
            <a:ext cx="2271000" cy="337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b="1">
                <a:latin typeface="Commissioner"/>
                <a:ea typeface="Commissioner"/>
                <a:cs typeface="Commissioner"/>
                <a:sym typeface="Commissioner"/>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3" name="Google Shape;273;p15"/>
          <p:cNvSpPr txBox="1">
            <a:spLocks noGrp="1"/>
          </p:cNvSpPr>
          <p:nvPr>
            <p:ph type="subTitle" idx="4"/>
          </p:nvPr>
        </p:nvSpPr>
        <p:spPr>
          <a:xfrm>
            <a:off x="3394127" y="2929598"/>
            <a:ext cx="2271000" cy="92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4" name="Google Shape;274;p15"/>
          <p:cNvSpPr txBox="1">
            <a:spLocks noGrp="1"/>
          </p:cNvSpPr>
          <p:nvPr>
            <p:ph type="subTitle" idx="5"/>
          </p:nvPr>
        </p:nvSpPr>
        <p:spPr>
          <a:xfrm>
            <a:off x="5920174" y="2706772"/>
            <a:ext cx="2271000" cy="337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b="1">
                <a:latin typeface="Commissioner"/>
                <a:ea typeface="Commissioner"/>
                <a:cs typeface="Commissioner"/>
                <a:sym typeface="Commissioner"/>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5" name="Google Shape;275;p15"/>
          <p:cNvSpPr txBox="1">
            <a:spLocks noGrp="1"/>
          </p:cNvSpPr>
          <p:nvPr>
            <p:ph type="subTitle" idx="6"/>
          </p:nvPr>
        </p:nvSpPr>
        <p:spPr>
          <a:xfrm>
            <a:off x="5920176" y="2929598"/>
            <a:ext cx="2271000" cy="92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62"/>
        <p:cNvGrpSpPr/>
        <p:nvPr/>
      </p:nvGrpSpPr>
      <p:grpSpPr>
        <a:xfrm>
          <a:off x="0" y="0"/>
          <a:ext cx="0" cy="0"/>
          <a:chOff x="0" y="0"/>
          <a:chExt cx="0" cy="0"/>
        </a:xfrm>
      </p:grpSpPr>
      <p:grpSp>
        <p:nvGrpSpPr>
          <p:cNvPr id="463" name="Google Shape;463;p24"/>
          <p:cNvGrpSpPr/>
          <p:nvPr/>
        </p:nvGrpSpPr>
        <p:grpSpPr>
          <a:xfrm>
            <a:off x="0" y="-30475"/>
            <a:ext cx="9874275" cy="5173979"/>
            <a:chOff x="0" y="-30475"/>
            <a:chExt cx="9874275" cy="5173979"/>
          </a:xfrm>
        </p:grpSpPr>
        <p:sp>
          <p:nvSpPr>
            <p:cNvPr id="464" name="Google Shape;464;p24"/>
            <p:cNvSpPr/>
            <p:nvPr/>
          </p:nvSpPr>
          <p:spPr>
            <a:xfrm>
              <a:off x="0" y="0"/>
              <a:ext cx="715690" cy="558969"/>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0" y="4613225"/>
              <a:ext cx="9144202" cy="530279"/>
            </a:xfrm>
            <a:custGeom>
              <a:avLst/>
              <a:gdLst/>
              <a:ahLst/>
              <a:cxnLst/>
              <a:rect l="l" t="t" r="r" b="b"/>
              <a:pathLst>
                <a:path w="260148" h="14731" extrusionOk="0">
                  <a:moveTo>
                    <a:pt x="1" y="0"/>
                  </a:moveTo>
                  <a:lnTo>
                    <a:pt x="1" y="14731"/>
                  </a:lnTo>
                  <a:lnTo>
                    <a:pt x="260148" y="14731"/>
                  </a:lnTo>
                  <a:lnTo>
                    <a:pt x="260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762775" y="0"/>
              <a:ext cx="3067051" cy="4613129"/>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rot="5400000">
              <a:off x="76806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4"/>
            <p:cNvGrpSpPr/>
            <p:nvPr/>
          </p:nvGrpSpPr>
          <p:grpSpPr>
            <a:xfrm>
              <a:off x="7353302" y="2940055"/>
              <a:ext cx="1202004" cy="1235837"/>
              <a:chOff x="2752725" y="3556625"/>
              <a:chExt cx="780725" cy="802700"/>
            </a:xfrm>
          </p:grpSpPr>
          <p:sp>
            <p:nvSpPr>
              <p:cNvPr id="469" name="Google Shape;469;p24"/>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4"/>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4"/>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4"/>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4"/>
            <p:cNvSpPr/>
            <p:nvPr/>
          </p:nvSpPr>
          <p:spPr>
            <a:xfrm>
              <a:off x="6375425" y="-3830"/>
              <a:ext cx="387352" cy="1826756"/>
            </a:xfrm>
            <a:custGeom>
              <a:avLst/>
              <a:gdLst/>
              <a:ahLst/>
              <a:cxnLst/>
              <a:rect l="l" t="t" r="r" b="b"/>
              <a:pathLst>
                <a:path w="14385" h="14374" extrusionOk="0">
                  <a:moveTo>
                    <a:pt x="1" y="1"/>
                  </a:moveTo>
                  <a:lnTo>
                    <a:pt x="1" y="14374"/>
                  </a:lnTo>
                  <a:lnTo>
                    <a:pt x="14385" y="14374"/>
                  </a:lnTo>
                  <a:lnTo>
                    <a:pt x="143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700" y="333425"/>
            <a:ext cx="7712700" cy="567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1pPr>
            <a:lvl2pPr lvl="1">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2pPr>
            <a:lvl3pPr lvl="2">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3pPr>
            <a:lvl4pPr lvl="3">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4pPr>
            <a:lvl5pPr lvl="4">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5pPr>
            <a:lvl6pPr lvl="5">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6pPr>
            <a:lvl7pPr lvl="6">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7pPr>
            <a:lvl8pPr lvl="7">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8pPr>
            <a:lvl9pPr lvl="8">
              <a:spcBef>
                <a:spcPts val="0"/>
              </a:spcBef>
              <a:spcAft>
                <a:spcPts val="0"/>
              </a:spcAft>
              <a:buClr>
                <a:schemeClr val="dk1"/>
              </a:buClr>
              <a:buSzPts val="3600"/>
              <a:buFont typeface="Commissioner"/>
              <a:buNone/>
              <a:defRPr sz="3600">
                <a:solidFill>
                  <a:schemeClr val="dk1"/>
                </a:solidFill>
                <a:latin typeface="Commissioner"/>
                <a:ea typeface="Commissioner"/>
                <a:cs typeface="Commissioner"/>
                <a:sym typeface="Commissioner"/>
              </a:defRPr>
            </a:lvl9pPr>
          </a:lstStyle>
          <a:p>
            <a:endParaRPr/>
          </a:p>
        </p:txBody>
      </p:sp>
      <p:sp>
        <p:nvSpPr>
          <p:cNvPr id="7" name="Google Shape;7;p1"/>
          <p:cNvSpPr txBox="1">
            <a:spLocks noGrp="1"/>
          </p:cNvSpPr>
          <p:nvPr>
            <p:ph type="body" idx="1"/>
          </p:nvPr>
        </p:nvSpPr>
        <p:spPr>
          <a:xfrm>
            <a:off x="715700" y="1230687"/>
            <a:ext cx="7712700" cy="3382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61"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archive.ics.uci.edu/"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archive.ics.uci.edu/dataset/320/student+performanc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9"/>
          <p:cNvSpPr txBox="1">
            <a:spLocks noGrp="1"/>
          </p:cNvSpPr>
          <p:nvPr>
            <p:ph type="ctrTitle"/>
          </p:nvPr>
        </p:nvSpPr>
        <p:spPr>
          <a:xfrm>
            <a:off x="715700" y="1169544"/>
            <a:ext cx="4770300" cy="16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ajdhani Medium"/>
                <a:ea typeface="Rajdhani Medium"/>
                <a:cs typeface="Rajdhani Medium"/>
                <a:sym typeface="Rajdhani Medium"/>
              </a:rPr>
              <a:t>A.I and machine learning 	</a:t>
            </a:r>
            <a:endParaRPr dirty="0">
              <a:solidFill>
                <a:schemeClr val="dk1"/>
              </a:solidFill>
              <a:latin typeface="Rajdhani Medium"/>
              <a:ea typeface="Rajdhani Medium"/>
              <a:cs typeface="Rajdhani Medium"/>
              <a:sym typeface="Rajdhani Medium"/>
            </a:endParaRPr>
          </a:p>
        </p:txBody>
      </p:sp>
      <p:sp>
        <p:nvSpPr>
          <p:cNvPr id="522" name="Google Shape;522;p29"/>
          <p:cNvSpPr txBox="1">
            <a:spLocks noGrp="1"/>
          </p:cNvSpPr>
          <p:nvPr>
            <p:ph type="subTitle" idx="1"/>
          </p:nvPr>
        </p:nvSpPr>
        <p:spPr>
          <a:xfrm>
            <a:off x="715700" y="2880325"/>
            <a:ext cx="4770300" cy="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a:t>
            </a:r>
            <a:r>
              <a:rPr lang="en" dirty="0"/>
              <a:t>ay 1</a:t>
            </a:r>
          </a:p>
        </p:txBody>
      </p:sp>
      <p:sp>
        <p:nvSpPr>
          <p:cNvPr id="523" name="Google Shape;523;p29"/>
          <p:cNvSpPr/>
          <p:nvPr/>
        </p:nvSpPr>
        <p:spPr>
          <a:xfrm rot="5400000">
            <a:off x="1392056" y="2120410"/>
            <a:ext cx="558965" cy="3775595"/>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3505034" y="3728725"/>
            <a:ext cx="609636" cy="558969"/>
          </a:xfrm>
          <a:custGeom>
            <a:avLst/>
            <a:gdLst/>
            <a:ahLst/>
            <a:cxnLst/>
            <a:rect l="l" t="t" r="r" b="b"/>
            <a:pathLst>
              <a:path w="14385" h="14374" extrusionOk="0">
                <a:moveTo>
                  <a:pt x="1" y="1"/>
                </a:moveTo>
                <a:lnTo>
                  <a:pt x="1" y="14374"/>
                </a:lnTo>
                <a:lnTo>
                  <a:pt x="14385" y="14374"/>
                </a:lnTo>
                <a:lnTo>
                  <a:pt x="1438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6762775" y="0"/>
            <a:ext cx="3067051" cy="4613129"/>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rot="5400000">
            <a:off x="76806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7353302" y="2940055"/>
            <a:ext cx="1202004" cy="1235837"/>
            <a:chOff x="2752725" y="3556625"/>
            <a:chExt cx="780725" cy="802700"/>
          </a:xfrm>
        </p:grpSpPr>
        <p:sp>
          <p:nvSpPr>
            <p:cNvPr id="528" name="Google Shape;528;p29"/>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9"/>
          <p:cNvSpPr/>
          <p:nvPr/>
        </p:nvSpPr>
        <p:spPr>
          <a:xfrm>
            <a:off x="6375425" y="-3830"/>
            <a:ext cx="387352" cy="1826756"/>
          </a:xfrm>
          <a:custGeom>
            <a:avLst/>
            <a:gdLst/>
            <a:ahLst/>
            <a:cxnLst/>
            <a:rect l="l" t="t" r="r" b="b"/>
            <a:pathLst>
              <a:path w="14385" h="14374" extrusionOk="0">
                <a:moveTo>
                  <a:pt x="1" y="1"/>
                </a:moveTo>
                <a:lnTo>
                  <a:pt x="1" y="14374"/>
                </a:lnTo>
                <a:lnTo>
                  <a:pt x="14385" y="14374"/>
                </a:lnTo>
                <a:lnTo>
                  <a:pt x="143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A948D807-34DF-9107-B13E-C7A00A809A58}"/>
              </a:ext>
            </a:extLst>
          </p:cNvPr>
          <p:cNvSpPr txBox="1"/>
          <p:nvPr/>
        </p:nvSpPr>
        <p:spPr>
          <a:xfrm>
            <a:off x="715700" y="3867999"/>
            <a:ext cx="5048794" cy="307777"/>
          </a:xfrm>
          <a:prstGeom prst="rect">
            <a:avLst/>
          </a:prstGeom>
          <a:noFill/>
        </p:spPr>
        <p:txBody>
          <a:bodyPr wrap="square">
            <a:spAutoFit/>
          </a:bodyPr>
          <a:lstStyle>
            <a:defPPr marR="0" lvl="0" algn="l" rtl="0">
              <a:lnSpc>
                <a:spcPct val="100000"/>
              </a:lnSpc>
              <a:spcBef>
                <a:spcPts val="0"/>
              </a:spcBef>
              <a:spcAft>
                <a:spcPts val="0"/>
              </a:spcAft>
            </a:defPPr>
            <a:lvl1pPr marL="0" indent="0">
              <a:buClr>
                <a:schemeClr val="dk1"/>
              </a:buClr>
              <a:buSzPts val="1100"/>
              <a:buNone/>
            </a:lvl1pPr>
          </a:lstStyle>
          <a:p>
            <a:r>
              <a:rPr lang="en-US" dirty="0">
                <a:solidFill>
                  <a:schemeClr val="dk1"/>
                </a:solidFill>
                <a:latin typeface="Rubik"/>
                <a:cs typeface="Rubik"/>
                <a:sym typeface="Rubik"/>
              </a:rPr>
              <a:t>Made by: Ahmed Saeed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Linear Regression </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 dirty="0"/>
              <a:t>03</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82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Linear Regression </a:t>
            </a:r>
          </a:p>
        </p:txBody>
      </p:sp>
      <p:sp>
        <p:nvSpPr>
          <p:cNvPr id="577" name="Google Shape;577;p32"/>
          <p:cNvSpPr txBox="1">
            <a:spLocks noGrp="1"/>
          </p:cNvSpPr>
          <p:nvPr>
            <p:ph type="subTitle" idx="1"/>
          </p:nvPr>
        </p:nvSpPr>
        <p:spPr>
          <a:xfrm>
            <a:off x="164521" y="1424428"/>
            <a:ext cx="6502982" cy="1312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Linear regression is a fundamental statistical method and a supervised machine learning algorithm used for predictive modeling and understanding the relationship between a dependent variable and one or more independent variables. The core idea behind linear regression is to establish a linear equation that best represents the relationship between the variables.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7;p32">
            <a:extLst>
              <a:ext uri="{FF2B5EF4-FFF2-40B4-BE49-F238E27FC236}">
                <a16:creationId xmlns:a16="http://schemas.microsoft.com/office/drawing/2014/main" id="{07493C61-C61E-2BFE-6D28-B5659245F679}"/>
              </a:ext>
            </a:extLst>
          </p:cNvPr>
          <p:cNvSpPr txBox="1">
            <a:spLocks/>
          </p:cNvSpPr>
          <p:nvPr/>
        </p:nvSpPr>
        <p:spPr>
          <a:xfrm>
            <a:off x="524341" y="2497452"/>
            <a:ext cx="6143161" cy="1383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dirty="0"/>
              <a:t>In a simple linear regression, there is one dependent variable (the target) and one independent variable (the predictor). The goal is to find the equation of a straight line (linear regression line) that minimizes the sum of the squared differences between the observed and predicted values. </a:t>
            </a:r>
          </a:p>
          <a:p>
            <a:pPr marL="0" indent="0" algn="ctr">
              <a:buSzPts val="1100"/>
              <a:buFont typeface="Arial"/>
              <a:buNone/>
            </a:pPr>
            <a:endParaRPr lang="en-US" dirty="0"/>
          </a:p>
          <a:p>
            <a:pPr marL="0" indent="0">
              <a:buSzPts val="1100"/>
              <a:buFont typeface="Arial"/>
              <a:buNone/>
            </a:pPr>
            <a:r>
              <a:rPr lang="en-US" dirty="0"/>
              <a:t>	This line is defined by the equation: y= mx + b </a:t>
            </a:r>
          </a:p>
          <a:p>
            <a:pPr marL="0" indent="0">
              <a:buSzPts val="1100"/>
              <a:buFont typeface="Arial"/>
              <a:buNone/>
            </a:pPr>
            <a:endParaRPr lang="en-US" dirty="0"/>
          </a:p>
        </p:txBody>
      </p:sp>
      <p:pic>
        <p:nvPicPr>
          <p:cNvPr id="3074" name="Picture 2" descr="How can you calculate Linear Regression? - Voxco">
            <a:extLst>
              <a:ext uri="{FF2B5EF4-FFF2-40B4-BE49-F238E27FC236}">
                <a16:creationId xmlns:a16="http://schemas.microsoft.com/office/drawing/2014/main" id="{182F6A12-63D1-7CC6-A268-F45B7FFB0D0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961392" y="3190809"/>
            <a:ext cx="3164133" cy="160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99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Linear Regression </a:t>
            </a:r>
          </a:p>
        </p:txBody>
      </p:sp>
      <p:sp>
        <p:nvSpPr>
          <p:cNvPr id="577" name="Google Shape;577;p32"/>
          <p:cNvSpPr txBox="1">
            <a:spLocks noGrp="1"/>
          </p:cNvSpPr>
          <p:nvPr>
            <p:ph type="subTitle" idx="1"/>
          </p:nvPr>
        </p:nvSpPr>
        <p:spPr>
          <a:xfrm>
            <a:off x="164521" y="1424428"/>
            <a:ext cx="6502982" cy="1312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Linear regression can be used to predict a student's future academic performance based on variables such as study hours, previous grades, and attendance. This helps identify factors influencing academic success.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7;p32">
            <a:extLst>
              <a:ext uri="{FF2B5EF4-FFF2-40B4-BE49-F238E27FC236}">
                <a16:creationId xmlns:a16="http://schemas.microsoft.com/office/drawing/2014/main" id="{07493C61-C61E-2BFE-6D28-B5659245F679}"/>
              </a:ext>
            </a:extLst>
          </p:cNvPr>
          <p:cNvSpPr txBox="1">
            <a:spLocks/>
          </p:cNvSpPr>
          <p:nvPr/>
        </p:nvSpPr>
        <p:spPr>
          <a:xfrm>
            <a:off x="524341" y="2497452"/>
            <a:ext cx="6143161" cy="1383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dirty="0"/>
              <a:t>And with that said let’s start coding  </a:t>
            </a:r>
          </a:p>
        </p:txBody>
      </p:sp>
    </p:spTree>
    <p:extLst>
      <p:ext uri="{BB962C8B-B14F-4D97-AF65-F5344CB8AC3E}">
        <p14:creationId xmlns:p14="http://schemas.microsoft.com/office/powerpoint/2010/main" val="175480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5"/>
          <p:cNvSpPr txBox="1">
            <a:spLocks noGrp="1"/>
          </p:cNvSpPr>
          <p:nvPr>
            <p:ph type="title"/>
          </p:nvPr>
        </p:nvSpPr>
        <p:spPr>
          <a:xfrm>
            <a:off x="715700" y="333425"/>
            <a:ext cx="7712700" cy="5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do we need to start?</a:t>
            </a:r>
            <a:endParaRPr dirty="0"/>
          </a:p>
        </p:txBody>
      </p:sp>
      <p:sp>
        <p:nvSpPr>
          <p:cNvPr id="632" name="Google Shape;632;p35"/>
          <p:cNvSpPr txBox="1">
            <a:spLocks noGrp="1"/>
          </p:cNvSpPr>
          <p:nvPr>
            <p:ph type="subTitle" idx="1"/>
          </p:nvPr>
        </p:nvSpPr>
        <p:spPr>
          <a:xfrm>
            <a:off x="868100" y="2706772"/>
            <a:ext cx="2271000" cy="3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PyCharm</a:t>
            </a:r>
            <a:endParaRPr dirty="0"/>
          </a:p>
        </p:txBody>
      </p:sp>
      <p:sp>
        <p:nvSpPr>
          <p:cNvPr id="633" name="Google Shape;633;p35"/>
          <p:cNvSpPr txBox="1">
            <a:spLocks noGrp="1"/>
          </p:cNvSpPr>
          <p:nvPr>
            <p:ph type="subTitle" idx="2"/>
          </p:nvPr>
        </p:nvSpPr>
        <p:spPr>
          <a:xfrm>
            <a:off x="868100" y="2929598"/>
            <a:ext cx="2271000" cy="9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Or any other IDE you are comfortable with using.</a:t>
            </a:r>
          </a:p>
          <a:p>
            <a:pPr marL="0" lvl="0" indent="0" algn="l" rtl="0">
              <a:spcBef>
                <a:spcPts val="0"/>
              </a:spcBef>
              <a:spcAft>
                <a:spcPts val="0"/>
              </a:spcAft>
              <a:buClr>
                <a:schemeClr val="dk1"/>
              </a:buClr>
              <a:buSzPts val="1100"/>
              <a:buFont typeface="Arial"/>
              <a:buNone/>
            </a:pPr>
            <a:r>
              <a:rPr lang="en-US" dirty="0"/>
              <a:t>Like VSC </a:t>
            </a:r>
            <a:endParaRPr dirty="0"/>
          </a:p>
        </p:txBody>
      </p:sp>
      <p:sp>
        <p:nvSpPr>
          <p:cNvPr id="638" name="Google Shape;638;p35"/>
          <p:cNvSpPr/>
          <p:nvPr/>
        </p:nvSpPr>
        <p:spPr>
          <a:xfrm>
            <a:off x="955353" y="1917065"/>
            <a:ext cx="603824" cy="603957"/>
          </a:xfrm>
          <a:custGeom>
            <a:avLst/>
            <a:gdLst/>
            <a:ahLst/>
            <a:cxnLst/>
            <a:rect l="l" t="t" r="r" b="b"/>
            <a:pathLst>
              <a:path w="5800" h="5801" extrusionOk="0">
                <a:moveTo>
                  <a:pt x="1" y="1"/>
                </a:moveTo>
                <a:lnTo>
                  <a:pt x="1" y="5800"/>
                </a:lnTo>
                <a:lnTo>
                  <a:pt x="5800" y="5800"/>
                </a:lnTo>
                <a:lnTo>
                  <a:pt x="5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5"/>
          <p:cNvGrpSpPr/>
          <p:nvPr/>
        </p:nvGrpSpPr>
        <p:grpSpPr>
          <a:xfrm>
            <a:off x="1084925" y="2061545"/>
            <a:ext cx="363778" cy="302505"/>
            <a:chOff x="1190625" y="677675"/>
            <a:chExt cx="5219200" cy="4340100"/>
          </a:xfrm>
        </p:grpSpPr>
        <p:sp>
          <p:nvSpPr>
            <p:cNvPr id="642" name="Google Shape;642;p35"/>
            <p:cNvSpPr/>
            <p:nvPr/>
          </p:nvSpPr>
          <p:spPr>
            <a:xfrm>
              <a:off x="1190625" y="677675"/>
              <a:ext cx="5219200" cy="4340100"/>
            </a:xfrm>
            <a:custGeom>
              <a:avLst/>
              <a:gdLst/>
              <a:ahLst/>
              <a:cxnLst/>
              <a:rect l="l" t="t" r="r" b="b"/>
              <a:pathLst>
                <a:path w="208768" h="173604" extrusionOk="0">
                  <a:moveTo>
                    <a:pt x="195002" y="6589"/>
                  </a:moveTo>
                  <a:cubicBezTo>
                    <a:pt x="198981" y="6589"/>
                    <a:pt x="202178" y="9786"/>
                    <a:pt x="202178" y="13766"/>
                  </a:cubicBezTo>
                  <a:lnTo>
                    <a:pt x="202178" y="39568"/>
                  </a:lnTo>
                  <a:lnTo>
                    <a:pt x="156249" y="39568"/>
                  </a:lnTo>
                  <a:cubicBezTo>
                    <a:pt x="154455" y="39568"/>
                    <a:pt x="152955" y="41036"/>
                    <a:pt x="152955" y="42863"/>
                  </a:cubicBezTo>
                  <a:cubicBezTo>
                    <a:pt x="152955" y="44657"/>
                    <a:pt x="154455" y="46157"/>
                    <a:pt x="156249" y="46157"/>
                  </a:cubicBezTo>
                  <a:lnTo>
                    <a:pt x="202178" y="46157"/>
                  </a:lnTo>
                  <a:lnTo>
                    <a:pt x="202178" y="159837"/>
                  </a:lnTo>
                  <a:cubicBezTo>
                    <a:pt x="202178" y="163817"/>
                    <a:pt x="198981" y="167014"/>
                    <a:pt x="195002" y="167014"/>
                  </a:cubicBezTo>
                  <a:lnTo>
                    <a:pt x="13766" y="167014"/>
                  </a:lnTo>
                  <a:cubicBezTo>
                    <a:pt x="9786" y="167014"/>
                    <a:pt x="6589" y="163817"/>
                    <a:pt x="6589" y="159837"/>
                  </a:cubicBezTo>
                  <a:lnTo>
                    <a:pt x="6589" y="46157"/>
                  </a:lnTo>
                  <a:lnTo>
                    <a:pt x="140200" y="46157"/>
                  </a:lnTo>
                  <a:cubicBezTo>
                    <a:pt x="142027" y="46157"/>
                    <a:pt x="143495" y="44657"/>
                    <a:pt x="143495" y="42863"/>
                  </a:cubicBezTo>
                  <a:cubicBezTo>
                    <a:pt x="143495" y="41036"/>
                    <a:pt x="142027" y="39568"/>
                    <a:pt x="140200" y="39568"/>
                  </a:cubicBezTo>
                  <a:lnTo>
                    <a:pt x="6589" y="39568"/>
                  </a:lnTo>
                  <a:lnTo>
                    <a:pt x="6589" y="13766"/>
                  </a:lnTo>
                  <a:cubicBezTo>
                    <a:pt x="6589" y="9786"/>
                    <a:pt x="9786" y="6589"/>
                    <a:pt x="13766" y="6589"/>
                  </a:cubicBezTo>
                  <a:close/>
                  <a:moveTo>
                    <a:pt x="13766" y="0"/>
                  </a:moveTo>
                  <a:cubicBezTo>
                    <a:pt x="6165" y="0"/>
                    <a:pt x="0" y="6165"/>
                    <a:pt x="0" y="13766"/>
                  </a:cubicBezTo>
                  <a:lnTo>
                    <a:pt x="0" y="159837"/>
                  </a:lnTo>
                  <a:cubicBezTo>
                    <a:pt x="0" y="167438"/>
                    <a:pt x="6165" y="173603"/>
                    <a:pt x="13766" y="173603"/>
                  </a:cubicBezTo>
                  <a:lnTo>
                    <a:pt x="195002" y="173603"/>
                  </a:lnTo>
                  <a:cubicBezTo>
                    <a:pt x="202602" y="173603"/>
                    <a:pt x="208767" y="167438"/>
                    <a:pt x="208767" y="159837"/>
                  </a:cubicBezTo>
                  <a:lnTo>
                    <a:pt x="208767" y="13766"/>
                  </a:lnTo>
                  <a:cubicBezTo>
                    <a:pt x="208767" y="6165"/>
                    <a:pt x="202602" y="0"/>
                    <a:pt x="195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2838725" y="2106425"/>
              <a:ext cx="824500" cy="823675"/>
            </a:xfrm>
            <a:custGeom>
              <a:avLst/>
              <a:gdLst/>
              <a:ahLst/>
              <a:cxnLst/>
              <a:rect l="l" t="t" r="r" b="b"/>
              <a:pathLst>
                <a:path w="32980" h="32947" extrusionOk="0">
                  <a:moveTo>
                    <a:pt x="16474" y="6589"/>
                  </a:moveTo>
                  <a:cubicBezTo>
                    <a:pt x="21921" y="6589"/>
                    <a:pt x="26358" y="11026"/>
                    <a:pt x="26358" y="16473"/>
                  </a:cubicBezTo>
                  <a:cubicBezTo>
                    <a:pt x="26358" y="21921"/>
                    <a:pt x="21921" y="26357"/>
                    <a:pt x="16474" y="26357"/>
                  </a:cubicBezTo>
                  <a:cubicBezTo>
                    <a:pt x="11026" y="26357"/>
                    <a:pt x="6590" y="21921"/>
                    <a:pt x="6590" y="16473"/>
                  </a:cubicBezTo>
                  <a:cubicBezTo>
                    <a:pt x="6590" y="11026"/>
                    <a:pt x="11026" y="6589"/>
                    <a:pt x="16474" y="6589"/>
                  </a:cubicBezTo>
                  <a:close/>
                  <a:moveTo>
                    <a:pt x="16474" y="0"/>
                  </a:moveTo>
                  <a:cubicBezTo>
                    <a:pt x="7405" y="0"/>
                    <a:pt x="1" y="7372"/>
                    <a:pt x="1" y="16473"/>
                  </a:cubicBezTo>
                  <a:cubicBezTo>
                    <a:pt x="1" y="25541"/>
                    <a:pt x="7405" y="32946"/>
                    <a:pt x="16474" y="32946"/>
                  </a:cubicBezTo>
                  <a:cubicBezTo>
                    <a:pt x="25575" y="32946"/>
                    <a:pt x="32979" y="25541"/>
                    <a:pt x="32979" y="16473"/>
                  </a:cubicBezTo>
                  <a:cubicBezTo>
                    <a:pt x="32979" y="7372"/>
                    <a:pt x="25575" y="0"/>
                    <a:pt x="16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3937200" y="2106425"/>
              <a:ext cx="824500" cy="823675"/>
            </a:xfrm>
            <a:custGeom>
              <a:avLst/>
              <a:gdLst/>
              <a:ahLst/>
              <a:cxnLst/>
              <a:rect l="l" t="t" r="r" b="b"/>
              <a:pathLst>
                <a:path w="32980" h="32947" extrusionOk="0">
                  <a:moveTo>
                    <a:pt x="16506" y="6589"/>
                  </a:moveTo>
                  <a:cubicBezTo>
                    <a:pt x="21954" y="6589"/>
                    <a:pt x="26390" y="11026"/>
                    <a:pt x="26390" y="16473"/>
                  </a:cubicBezTo>
                  <a:cubicBezTo>
                    <a:pt x="26390" y="21921"/>
                    <a:pt x="21954" y="26357"/>
                    <a:pt x="16506" y="26357"/>
                  </a:cubicBezTo>
                  <a:cubicBezTo>
                    <a:pt x="11059" y="26357"/>
                    <a:pt x="6623" y="21921"/>
                    <a:pt x="6623" y="16473"/>
                  </a:cubicBezTo>
                  <a:cubicBezTo>
                    <a:pt x="6623" y="11026"/>
                    <a:pt x="11059" y="6589"/>
                    <a:pt x="16506" y="6589"/>
                  </a:cubicBezTo>
                  <a:close/>
                  <a:moveTo>
                    <a:pt x="16506" y="0"/>
                  </a:moveTo>
                  <a:cubicBezTo>
                    <a:pt x="7405" y="0"/>
                    <a:pt x="1" y="7372"/>
                    <a:pt x="1" y="16473"/>
                  </a:cubicBezTo>
                  <a:cubicBezTo>
                    <a:pt x="1" y="25541"/>
                    <a:pt x="7405" y="32946"/>
                    <a:pt x="16506" y="32946"/>
                  </a:cubicBezTo>
                  <a:cubicBezTo>
                    <a:pt x="25575" y="32946"/>
                    <a:pt x="32979" y="25541"/>
                    <a:pt x="32979" y="16473"/>
                  </a:cubicBezTo>
                  <a:cubicBezTo>
                    <a:pt x="32979" y="7372"/>
                    <a:pt x="25575" y="0"/>
                    <a:pt x="16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5036500" y="2106425"/>
              <a:ext cx="823675" cy="823675"/>
            </a:xfrm>
            <a:custGeom>
              <a:avLst/>
              <a:gdLst/>
              <a:ahLst/>
              <a:cxnLst/>
              <a:rect l="l" t="t" r="r" b="b"/>
              <a:pathLst>
                <a:path w="32947" h="32947" extrusionOk="0">
                  <a:moveTo>
                    <a:pt x="16473" y="6589"/>
                  </a:moveTo>
                  <a:cubicBezTo>
                    <a:pt x="21921" y="6589"/>
                    <a:pt x="26357" y="11026"/>
                    <a:pt x="26357" y="16473"/>
                  </a:cubicBezTo>
                  <a:cubicBezTo>
                    <a:pt x="26357" y="21921"/>
                    <a:pt x="21921" y="26357"/>
                    <a:pt x="16473" y="26357"/>
                  </a:cubicBezTo>
                  <a:cubicBezTo>
                    <a:pt x="11026" y="26357"/>
                    <a:pt x="6589" y="21921"/>
                    <a:pt x="6589" y="16473"/>
                  </a:cubicBezTo>
                  <a:cubicBezTo>
                    <a:pt x="6589" y="11026"/>
                    <a:pt x="11026" y="6589"/>
                    <a:pt x="16473" y="6589"/>
                  </a:cubicBezTo>
                  <a:close/>
                  <a:moveTo>
                    <a:pt x="16473" y="0"/>
                  </a:moveTo>
                  <a:cubicBezTo>
                    <a:pt x="7372" y="0"/>
                    <a:pt x="0" y="7372"/>
                    <a:pt x="0" y="16473"/>
                  </a:cubicBezTo>
                  <a:cubicBezTo>
                    <a:pt x="0" y="25541"/>
                    <a:pt x="7372" y="32946"/>
                    <a:pt x="16473" y="32946"/>
                  </a:cubicBezTo>
                  <a:cubicBezTo>
                    <a:pt x="25574" y="32946"/>
                    <a:pt x="32946" y="25541"/>
                    <a:pt x="32946" y="16473"/>
                  </a:cubicBezTo>
                  <a:cubicBezTo>
                    <a:pt x="32946" y="7372"/>
                    <a:pt x="25574" y="0"/>
                    <a:pt x="16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1740250" y="3534350"/>
              <a:ext cx="823675" cy="824500"/>
            </a:xfrm>
            <a:custGeom>
              <a:avLst/>
              <a:gdLst/>
              <a:ahLst/>
              <a:cxnLst/>
              <a:rect l="l" t="t" r="r" b="b"/>
              <a:pathLst>
                <a:path w="32947" h="32980" extrusionOk="0">
                  <a:moveTo>
                    <a:pt x="16474" y="6590"/>
                  </a:moveTo>
                  <a:cubicBezTo>
                    <a:pt x="21921" y="6590"/>
                    <a:pt x="26358" y="11026"/>
                    <a:pt x="26358" y="16474"/>
                  </a:cubicBezTo>
                  <a:cubicBezTo>
                    <a:pt x="26358" y="21954"/>
                    <a:pt x="21921" y="26390"/>
                    <a:pt x="16474" y="26390"/>
                  </a:cubicBezTo>
                  <a:cubicBezTo>
                    <a:pt x="11026" y="26390"/>
                    <a:pt x="6590" y="21954"/>
                    <a:pt x="6590" y="16474"/>
                  </a:cubicBezTo>
                  <a:cubicBezTo>
                    <a:pt x="6590" y="11026"/>
                    <a:pt x="11026" y="6590"/>
                    <a:pt x="16474" y="6590"/>
                  </a:cubicBezTo>
                  <a:close/>
                  <a:moveTo>
                    <a:pt x="16474" y="0"/>
                  </a:moveTo>
                  <a:cubicBezTo>
                    <a:pt x="7373" y="0"/>
                    <a:pt x="1" y="7405"/>
                    <a:pt x="1" y="16474"/>
                  </a:cubicBezTo>
                  <a:cubicBezTo>
                    <a:pt x="1" y="25574"/>
                    <a:pt x="7373" y="32979"/>
                    <a:pt x="16474" y="32979"/>
                  </a:cubicBezTo>
                  <a:cubicBezTo>
                    <a:pt x="25575" y="32979"/>
                    <a:pt x="32947" y="25574"/>
                    <a:pt x="32947" y="16474"/>
                  </a:cubicBezTo>
                  <a:cubicBezTo>
                    <a:pt x="32947" y="7405"/>
                    <a:pt x="25575" y="0"/>
                    <a:pt x="16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2838725" y="3534350"/>
              <a:ext cx="824500" cy="824500"/>
            </a:xfrm>
            <a:custGeom>
              <a:avLst/>
              <a:gdLst/>
              <a:ahLst/>
              <a:cxnLst/>
              <a:rect l="l" t="t" r="r" b="b"/>
              <a:pathLst>
                <a:path w="32980" h="32980" extrusionOk="0">
                  <a:moveTo>
                    <a:pt x="16474" y="6590"/>
                  </a:moveTo>
                  <a:cubicBezTo>
                    <a:pt x="21921" y="6590"/>
                    <a:pt x="26358" y="11026"/>
                    <a:pt x="26358" y="16474"/>
                  </a:cubicBezTo>
                  <a:cubicBezTo>
                    <a:pt x="26358" y="21954"/>
                    <a:pt x="21921" y="26390"/>
                    <a:pt x="16474" y="26390"/>
                  </a:cubicBezTo>
                  <a:cubicBezTo>
                    <a:pt x="11026" y="26390"/>
                    <a:pt x="6590" y="21954"/>
                    <a:pt x="6590" y="16474"/>
                  </a:cubicBezTo>
                  <a:cubicBezTo>
                    <a:pt x="6590" y="11026"/>
                    <a:pt x="11026" y="6590"/>
                    <a:pt x="16474" y="6590"/>
                  </a:cubicBezTo>
                  <a:close/>
                  <a:moveTo>
                    <a:pt x="16474" y="0"/>
                  </a:moveTo>
                  <a:cubicBezTo>
                    <a:pt x="7405" y="0"/>
                    <a:pt x="1" y="7405"/>
                    <a:pt x="1" y="16474"/>
                  </a:cubicBezTo>
                  <a:cubicBezTo>
                    <a:pt x="1" y="25574"/>
                    <a:pt x="7405" y="32979"/>
                    <a:pt x="16474" y="32979"/>
                  </a:cubicBezTo>
                  <a:cubicBezTo>
                    <a:pt x="25575" y="32979"/>
                    <a:pt x="32979" y="25574"/>
                    <a:pt x="32979" y="16474"/>
                  </a:cubicBezTo>
                  <a:cubicBezTo>
                    <a:pt x="32979" y="7405"/>
                    <a:pt x="25575" y="0"/>
                    <a:pt x="16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5036500" y="3534350"/>
              <a:ext cx="823675" cy="824500"/>
            </a:xfrm>
            <a:custGeom>
              <a:avLst/>
              <a:gdLst/>
              <a:ahLst/>
              <a:cxnLst/>
              <a:rect l="l" t="t" r="r" b="b"/>
              <a:pathLst>
                <a:path w="32947" h="32980" extrusionOk="0">
                  <a:moveTo>
                    <a:pt x="16473" y="6590"/>
                  </a:moveTo>
                  <a:cubicBezTo>
                    <a:pt x="21921" y="6590"/>
                    <a:pt x="26357" y="11026"/>
                    <a:pt x="26357" y="16474"/>
                  </a:cubicBezTo>
                  <a:cubicBezTo>
                    <a:pt x="26357" y="21954"/>
                    <a:pt x="21921" y="26390"/>
                    <a:pt x="16473" y="26390"/>
                  </a:cubicBezTo>
                  <a:cubicBezTo>
                    <a:pt x="11026" y="26390"/>
                    <a:pt x="6589" y="21954"/>
                    <a:pt x="6589" y="16474"/>
                  </a:cubicBezTo>
                  <a:cubicBezTo>
                    <a:pt x="6589" y="11026"/>
                    <a:pt x="11026" y="6590"/>
                    <a:pt x="16473" y="6590"/>
                  </a:cubicBezTo>
                  <a:close/>
                  <a:moveTo>
                    <a:pt x="16473" y="0"/>
                  </a:moveTo>
                  <a:cubicBezTo>
                    <a:pt x="7372" y="0"/>
                    <a:pt x="0" y="7405"/>
                    <a:pt x="0" y="16474"/>
                  </a:cubicBezTo>
                  <a:cubicBezTo>
                    <a:pt x="0" y="25574"/>
                    <a:pt x="7372" y="32979"/>
                    <a:pt x="16473" y="32979"/>
                  </a:cubicBezTo>
                  <a:cubicBezTo>
                    <a:pt x="25574" y="32979"/>
                    <a:pt x="32946" y="25574"/>
                    <a:pt x="32946" y="16474"/>
                  </a:cubicBezTo>
                  <a:cubicBezTo>
                    <a:pt x="32946" y="7405"/>
                    <a:pt x="25574" y="0"/>
                    <a:pt x="16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1732100" y="2106200"/>
              <a:ext cx="840000" cy="823900"/>
            </a:xfrm>
            <a:custGeom>
              <a:avLst/>
              <a:gdLst/>
              <a:ahLst/>
              <a:cxnLst/>
              <a:rect l="l" t="t" r="r" b="b"/>
              <a:pathLst>
                <a:path w="33600" h="32956" extrusionOk="0">
                  <a:moveTo>
                    <a:pt x="3617" y="1"/>
                  </a:moveTo>
                  <a:cubicBezTo>
                    <a:pt x="2773" y="1"/>
                    <a:pt x="1925" y="319"/>
                    <a:pt x="1273" y="955"/>
                  </a:cubicBezTo>
                  <a:cubicBezTo>
                    <a:pt x="1" y="2260"/>
                    <a:pt x="1" y="4348"/>
                    <a:pt x="1273" y="5620"/>
                  </a:cubicBezTo>
                  <a:lnTo>
                    <a:pt x="12135" y="16482"/>
                  </a:lnTo>
                  <a:lnTo>
                    <a:pt x="1273" y="27345"/>
                  </a:lnTo>
                  <a:cubicBezTo>
                    <a:pt x="1" y="28617"/>
                    <a:pt x="1" y="30704"/>
                    <a:pt x="1273" y="31977"/>
                  </a:cubicBezTo>
                  <a:cubicBezTo>
                    <a:pt x="1925" y="32629"/>
                    <a:pt x="2773" y="32955"/>
                    <a:pt x="3621" y="32955"/>
                  </a:cubicBezTo>
                  <a:cubicBezTo>
                    <a:pt x="4470" y="32955"/>
                    <a:pt x="5285" y="32629"/>
                    <a:pt x="5937" y="31977"/>
                  </a:cubicBezTo>
                  <a:lnTo>
                    <a:pt x="16800" y="21147"/>
                  </a:lnTo>
                  <a:lnTo>
                    <a:pt x="27662" y="31977"/>
                  </a:lnTo>
                  <a:cubicBezTo>
                    <a:pt x="28282" y="32629"/>
                    <a:pt x="29130" y="32955"/>
                    <a:pt x="29978" y="32955"/>
                  </a:cubicBezTo>
                  <a:cubicBezTo>
                    <a:pt x="30826" y="32955"/>
                    <a:pt x="31674" y="32629"/>
                    <a:pt x="32327" y="31977"/>
                  </a:cubicBezTo>
                  <a:cubicBezTo>
                    <a:pt x="33599" y="30704"/>
                    <a:pt x="33599" y="28617"/>
                    <a:pt x="32327" y="27345"/>
                  </a:cubicBezTo>
                  <a:lnTo>
                    <a:pt x="21464" y="16482"/>
                  </a:lnTo>
                  <a:lnTo>
                    <a:pt x="32327" y="5620"/>
                  </a:lnTo>
                  <a:cubicBezTo>
                    <a:pt x="33599" y="4348"/>
                    <a:pt x="33599" y="2260"/>
                    <a:pt x="32327" y="955"/>
                  </a:cubicBezTo>
                  <a:cubicBezTo>
                    <a:pt x="31674" y="319"/>
                    <a:pt x="30826" y="1"/>
                    <a:pt x="29982" y="1"/>
                  </a:cubicBezTo>
                  <a:cubicBezTo>
                    <a:pt x="29138" y="1"/>
                    <a:pt x="28298" y="319"/>
                    <a:pt x="27662" y="955"/>
                  </a:cubicBezTo>
                  <a:lnTo>
                    <a:pt x="16800" y="11818"/>
                  </a:lnTo>
                  <a:lnTo>
                    <a:pt x="5937" y="955"/>
                  </a:lnTo>
                  <a:cubicBezTo>
                    <a:pt x="5301" y="319"/>
                    <a:pt x="4461"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3929875" y="3534350"/>
              <a:ext cx="839975" cy="824500"/>
            </a:xfrm>
            <a:custGeom>
              <a:avLst/>
              <a:gdLst/>
              <a:ahLst/>
              <a:cxnLst/>
              <a:rect l="l" t="t" r="r" b="b"/>
              <a:pathLst>
                <a:path w="33599" h="32980" extrusionOk="0">
                  <a:moveTo>
                    <a:pt x="3592" y="0"/>
                  </a:moveTo>
                  <a:cubicBezTo>
                    <a:pt x="2748" y="0"/>
                    <a:pt x="1908" y="327"/>
                    <a:pt x="1272" y="979"/>
                  </a:cubicBezTo>
                  <a:cubicBezTo>
                    <a:pt x="0" y="2251"/>
                    <a:pt x="0" y="4339"/>
                    <a:pt x="1272" y="5644"/>
                  </a:cubicBezTo>
                  <a:lnTo>
                    <a:pt x="12135" y="16474"/>
                  </a:lnTo>
                  <a:lnTo>
                    <a:pt x="1272" y="27336"/>
                  </a:lnTo>
                  <a:cubicBezTo>
                    <a:pt x="0" y="28641"/>
                    <a:pt x="0" y="30728"/>
                    <a:pt x="1272" y="32001"/>
                  </a:cubicBezTo>
                  <a:cubicBezTo>
                    <a:pt x="1925" y="32653"/>
                    <a:pt x="2773" y="32979"/>
                    <a:pt x="3588" y="32979"/>
                  </a:cubicBezTo>
                  <a:cubicBezTo>
                    <a:pt x="4436" y="32979"/>
                    <a:pt x="5285" y="32653"/>
                    <a:pt x="5937" y="32001"/>
                  </a:cubicBezTo>
                  <a:lnTo>
                    <a:pt x="16799" y="21138"/>
                  </a:lnTo>
                  <a:lnTo>
                    <a:pt x="27629" y="32001"/>
                  </a:lnTo>
                  <a:cubicBezTo>
                    <a:pt x="28282" y="32653"/>
                    <a:pt x="29130" y="32979"/>
                    <a:pt x="29978" y="32979"/>
                  </a:cubicBezTo>
                  <a:cubicBezTo>
                    <a:pt x="30826" y="32979"/>
                    <a:pt x="31674" y="32653"/>
                    <a:pt x="32294" y="32001"/>
                  </a:cubicBezTo>
                  <a:cubicBezTo>
                    <a:pt x="33599" y="30728"/>
                    <a:pt x="33599" y="28641"/>
                    <a:pt x="32294" y="27336"/>
                  </a:cubicBezTo>
                  <a:lnTo>
                    <a:pt x="21464" y="16474"/>
                  </a:lnTo>
                  <a:lnTo>
                    <a:pt x="32294" y="5644"/>
                  </a:lnTo>
                  <a:cubicBezTo>
                    <a:pt x="33599" y="4339"/>
                    <a:pt x="33599" y="2251"/>
                    <a:pt x="32294" y="979"/>
                  </a:cubicBezTo>
                  <a:cubicBezTo>
                    <a:pt x="31658" y="327"/>
                    <a:pt x="30818" y="0"/>
                    <a:pt x="29974" y="0"/>
                  </a:cubicBezTo>
                  <a:cubicBezTo>
                    <a:pt x="29130" y="0"/>
                    <a:pt x="28282" y="327"/>
                    <a:pt x="27629" y="979"/>
                  </a:cubicBezTo>
                  <a:lnTo>
                    <a:pt x="16799" y="11809"/>
                  </a:lnTo>
                  <a:lnTo>
                    <a:pt x="5937" y="979"/>
                  </a:lnTo>
                  <a:cubicBezTo>
                    <a:pt x="5285" y="327"/>
                    <a:pt x="4436" y="0"/>
                    <a:pt x="3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AFF7E843-CBE7-1C65-752E-636F1F94AFD5}"/>
              </a:ext>
            </a:extLst>
          </p:cNvPr>
          <p:cNvPicPr>
            <a:picLocks noChangeAspect="1"/>
          </p:cNvPicPr>
          <p:nvPr/>
        </p:nvPicPr>
        <p:blipFill>
          <a:blip r:embed="rId3"/>
          <a:stretch>
            <a:fillRect/>
          </a:stretch>
        </p:blipFill>
        <p:spPr>
          <a:xfrm>
            <a:off x="3082649" y="1198828"/>
            <a:ext cx="5193251" cy="3015887"/>
          </a:xfrm>
          <a:prstGeom prst="rect">
            <a:avLst/>
          </a:prstGeom>
        </p:spPr>
      </p:pic>
      <p:pic>
        <p:nvPicPr>
          <p:cNvPr id="13" name="Picture 12">
            <a:extLst>
              <a:ext uri="{FF2B5EF4-FFF2-40B4-BE49-F238E27FC236}">
                <a16:creationId xmlns:a16="http://schemas.microsoft.com/office/drawing/2014/main" id="{E7366267-F196-BF4F-01CC-47928FE5DE8D}"/>
              </a:ext>
            </a:extLst>
          </p:cNvPr>
          <p:cNvPicPr>
            <a:picLocks noChangeAspect="1"/>
          </p:cNvPicPr>
          <p:nvPr/>
        </p:nvPicPr>
        <p:blipFill>
          <a:blip r:embed="rId4"/>
          <a:stretch>
            <a:fillRect/>
          </a:stretch>
        </p:blipFill>
        <p:spPr>
          <a:xfrm>
            <a:off x="970871" y="1929296"/>
            <a:ext cx="572787" cy="567001"/>
          </a:xfrm>
          <a:prstGeom prst="rect">
            <a:avLst/>
          </a:prstGeom>
        </p:spPr>
      </p:pic>
    </p:spTree>
    <p:extLst>
      <p:ext uri="{BB962C8B-B14F-4D97-AF65-F5344CB8AC3E}">
        <p14:creationId xmlns:p14="http://schemas.microsoft.com/office/powerpoint/2010/main" val="392928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Libraries needed</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 dirty="0"/>
              <a:t>04</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80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TensorFlow</a:t>
            </a:r>
          </a:p>
        </p:txBody>
      </p:sp>
      <p:sp>
        <p:nvSpPr>
          <p:cNvPr id="577" name="Google Shape;577;p32"/>
          <p:cNvSpPr txBox="1">
            <a:spLocks noGrp="1"/>
          </p:cNvSpPr>
          <p:nvPr>
            <p:ph type="subTitle" idx="1"/>
          </p:nvPr>
        </p:nvSpPr>
        <p:spPr>
          <a:xfrm>
            <a:off x="164521" y="1424428"/>
            <a:ext cx="6502982" cy="1312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TensorFlow is an open-source machine learning library developed by Google. It facilitates the creation and deployment of machine learning models, especially neural networks, by providing a comprehensive framework for building, training, and deploying artificial intelligence applications. TensorFlow's flexibility and scalability make it widely used in various fields, from research to production-level applications.</a:t>
            </a:r>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7;p32">
            <a:extLst>
              <a:ext uri="{FF2B5EF4-FFF2-40B4-BE49-F238E27FC236}">
                <a16:creationId xmlns:a16="http://schemas.microsoft.com/office/drawing/2014/main" id="{07493C61-C61E-2BFE-6D28-B5659245F679}"/>
              </a:ext>
            </a:extLst>
          </p:cNvPr>
          <p:cNvSpPr txBox="1">
            <a:spLocks/>
          </p:cNvSpPr>
          <p:nvPr/>
        </p:nvSpPr>
        <p:spPr>
          <a:xfrm>
            <a:off x="690596" y="2497451"/>
            <a:ext cx="4706282" cy="18955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dirty="0"/>
              <a:t>Types of algorithms supported by TensorFlow :</a:t>
            </a:r>
          </a:p>
          <a:p>
            <a:pPr marL="0" indent="0">
              <a:buSzPts val="1100"/>
              <a:buFont typeface="Arial"/>
              <a:buNone/>
            </a:pPr>
            <a:endParaRPr lang="en-US" dirty="0"/>
          </a:p>
          <a:p>
            <a:pPr marL="171450" indent="-171450">
              <a:buSzPts val="1100"/>
              <a:buFont typeface="Arial" panose="020B0604020202020204" pitchFamily="34" charset="0"/>
              <a:buChar char="•"/>
            </a:pPr>
            <a:r>
              <a:rPr lang="en-US" dirty="0"/>
              <a:t>Logistic Regression</a:t>
            </a:r>
          </a:p>
          <a:p>
            <a:pPr marL="171450" indent="-171450">
              <a:buSzPts val="1100"/>
              <a:buFont typeface="Arial" panose="020B0604020202020204" pitchFamily="34" charset="0"/>
              <a:buChar char="•"/>
            </a:pPr>
            <a:endParaRPr lang="en-US" dirty="0"/>
          </a:p>
          <a:p>
            <a:pPr marL="171450" indent="-171450">
              <a:buSzPts val="1100"/>
              <a:buFont typeface="Arial" panose="020B0604020202020204" pitchFamily="34" charset="0"/>
              <a:buChar char="•"/>
            </a:pPr>
            <a:r>
              <a:rPr lang="en-US" dirty="0"/>
              <a:t>Neural Networks</a:t>
            </a:r>
          </a:p>
          <a:p>
            <a:pPr marL="171450" indent="-171450">
              <a:buSzPts val="1100"/>
              <a:buFont typeface="Arial" panose="020B0604020202020204" pitchFamily="34" charset="0"/>
              <a:buChar char="•"/>
            </a:pPr>
            <a:endParaRPr lang="en-US" dirty="0"/>
          </a:p>
          <a:p>
            <a:pPr marL="171450" indent="-171450">
              <a:buSzPts val="1100"/>
              <a:buFont typeface="Arial" panose="020B0604020202020204" pitchFamily="34" charset="0"/>
              <a:buChar char="•"/>
            </a:pPr>
            <a:r>
              <a:rPr lang="en-US" dirty="0"/>
              <a:t>Linear Regression </a:t>
            </a:r>
          </a:p>
          <a:p>
            <a:pPr marL="171450" indent="-171450">
              <a:buSzPts val="1100"/>
              <a:buFont typeface="Arial" panose="020B0604020202020204" pitchFamily="34" charset="0"/>
              <a:buChar char="•"/>
            </a:pPr>
            <a:endParaRPr lang="en-US" dirty="0"/>
          </a:p>
          <a:p>
            <a:pPr marL="171450" indent="-171450">
              <a:buSzPts val="1100"/>
              <a:buFont typeface="Arial" panose="020B0604020202020204" pitchFamily="34" charset="0"/>
              <a:buChar char="•"/>
            </a:pPr>
            <a:r>
              <a:rPr lang="en-US" dirty="0"/>
              <a:t>Reinforcement Learning</a:t>
            </a:r>
          </a:p>
          <a:p>
            <a:pPr marL="171450" indent="-171450">
              <a:buSzPts val="1100"/>
              <a:buFont typeface="Arial" panose="020B0604020202020204" pitchFamily="34" charset="0"/>
              <a:buChar char="•"/>
            </a:pPr>
            <a:endParaRPr lang="en-US" dirty="0"/>
          </a:p>
        </p:txBody>
      </p:sp>
      <p:pic>
        <p:nvPicPr>
          <p:cNvPr id="5122" name="Picture 2" descr="TensorFlow - Wikipedia">
            <a:extLst>
              <a:ext uri="{FF2B5EF4-FFF2-40B4-BE49-F238E27FC236}">
                <a16:creationId xmlns:a16="http://schemas.microsoft.com/office/drawing/2014/main" id="{871BB4C4-8700-8F03-DA16-146B5A8D2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314" y="2031457"/>
            <a:ext cx="3900043" cy="249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7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NumPy and pandas</a:t>
            </a:r>
          </a:p>
        </p:txBody>
      </p:sp>
      <p:sp>
        <p:nvSpPr>
          <p:cNvPr id="577" name="Google Shape;577;p32"/>
          <p:cNvSpPr txBox="1">
            <a:spLocks noGrp="1"/>
          </p:cNvSpPr>
          <p:nvPr>
            <p:ph type="subTitle" idx="1"/>
          </p:nvPr>
        </p:nvSpPr>
        <p:spPr>
          <a:xfrm>
            <a:off x="164521" y="1424428"/>
            <a:ext cx="6502982" cy="1312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NumPy</a:t>
            </a:r>
            <a:r>
              <a:rPr lang="en-US" dirty="0"/>
              <a:t> is a powerful numerical computing library for Python. It provides support for large, multi-dimensional arrays and matrices, along with a collection of high-level mathematical functions to operate on these arrays. NumPy is essential for scientific computing tasks, offering efficient data manipulation, linear algebra operations, statistical analysis, and integration with other data science tools.</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7;p32">
            <a:extLst>
              <a:ext uri="{FF2B5EF4-FFF2-40B4-BE49-F238E27FC236}">
                <a16:creationId xmlns:a16="http://schemas.microsoft.com/office/drawing/2014/main" id="{07493C61-C61E-2BFE-6D28-B5659245F679}"/>
              </a:ext>
            </a:extLst>
          </p:cNvPr>
          <p:cNvSpPr txBox="1">
            <a:spLocks/>
          </p:cNvSpPr>
          <p:nvPr/>
        </p:nvSpPr>
        <p:spPr>
          <a:xfrm>
            <a:off x="773723" y="3053764"/>
            <a:ext cx="5019608" cy="18955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b="1" dirty="0"/>
              <a:t>Pandas</a:t>
            </a:r>
            <a:r>
              <a:rPr lang="en-US" dirty="0"/>
              <a:t> is a data manipulation and analysis library for Python. It introduces two primary data structures, Series and </a:t>
            </a:r>
            <a:r>
              <a:rPr lang="en-US" dirty="0" err="1"/>
              <a:t>DataFrame</a:t>
            </a:r>
            <a:r>
              <a:rPr lang="en-US" dirty="0"/>
              <a:t>, which simplify the handling and manipulation of structured data. Pandas excels in tasks like data cleaning, transformation, and exploration, making it a go-to tool for data scientists and analysts. It seamlessly integrates with other Python libraries and tools, providing a versatile environment for data manipulation and analysis.</a:t>
            </a:r>
          </a:p>
        </p:txBody>
      </p:sp>
      <p:pic>
        <p:nvPicPr>
          <p:cNvPr id="7170" name="Picture 2">
            <a:extLst>
              <a:ext uri="{FF2B5EF4-FFF2-40B4-BE49-F238E27FC236}">
                <a16:creationId xmlns:a16="http://schemas.microsoft.com/office/drawing/2014/main" id="{5D1C3AB7-B626-6C5F-588D-DC287A102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508" y="1863224"/>
            <a:ext cx="2520971" cy="11344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andas (software) - Wikipedia">
            <a:extLst>
              <a:ext uri="{FF2B5EF4-FFF2-40B4-BE49-F238E27FC236}">
                <a16:creationId xmlns:a16="http://schemas.microsoft.com/office/drawing/2014/main" id="{8F3E6280-B080-73F8-0848-CD0DCAC53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278" y="3244396"/>
            <a:ext cx="2907721" cy="117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9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Libraries </a:t>
            </a:r>
          </a:p>
        </p:txBody>
      </p:sp>
      <p:sp>
        <p:nvSpPr>
          <p:cNvPr id="577" name="Google Shape;577;p32"/>
          <p:cNvSpPr txBox="1">
            <a:spLocks noGrp="1"/>
          </p:cNvSpPr>
          <p:nvPr>
            <p:ph type="subTitle" idx="1"/>
          </p:nvPr>
        </p:nvSpPr>
        <p:spPr>
          <a:xfrm>
            <a:off x="164521" y="1424428"/>
            <a:ext cx="6502982" cy="7688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t>So, to save time lets download all the libraires needed for the day in one command and just run the following command</a:t>
            </a:r>
            <a:endParaRPr lang="en-US" sz="1400"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AAA85050-C879-7ED1-320E-5C10609EFCFF}"/>
              </a:ext>
            </a:extLst>
          </p:cNvPr>
          <p:cNvGraphicFramePr>
            <a:graphicFrameLocks noGrp="1"/>
          </p:cNvGraphicFramePr>
          <p:nvPr>
            <p:extLst>
              <p:ext uri="{D42A27DB-BD31-4B8C-83A1-F6EECF244321}">
                <p14:modId xmlns:p14="http://schemas.microsoft.com/office/powerpoint/2010/main" val="1933012158"/>
              </p:ext>
            </p:extLst>
          </p:nvPr>
        </p:nvGraphicFramePr>
        <p:xfrm>
          <a:off x="1236533" y="2366010"/>
          <a:ext cx="4358957" cy="675640"/>
        </p:xfrm>
        <a:graphic>
          <a:graphicData uri="http://schemas.openxmlformats.org/drawingml/2006/table">
            <a:tbl>
              <a:tblPr/>
              <a:tblGrid>
                <a:gridCol w="4358957">
                  <a:extLst>
                    <a:ext uri="{9D8B030D-6E8A-4147-A177-3AD203B41FA5}">
                      <a16:colId xmlns:a16="http://schemas.microsoft.com/office/drawing/2014/main" val="1773422362"/>
                    </a:ext>
                  </a:extLst>
                </a:gridCol>
              </a:tblGrid>
              <a:tr h="0">
                <a:tc>
                  <a:txBody>
                    <a:bodyPr/>
                    <a:lstStyle/>
                    <a:p>
                      <a:pPr rtl="0" fontAlgn="t">
                        <a:spcBef>
                          <a:spcPts val="0"/>
                        </a:spcBef>
                        <a:spcAft>
                          <a:spcPts val="0"/>
                        </a:spcAft>
                      </a:pPr>
                      <a:r>
                        <a:rPr lang="en-US" sz="1100" b="0" i="0" u="none" strike="noStrike" dirty="0">
                          <a:solidFill>
                            <a:srgbClr val="F8F8F2"/>
                          </a:solidFill>
                          <a:effectLst/>
                          <a:latin typeface="Consolas" panose="020B0609020204030204" pitchFamily="49" charset="0"/>
                        </a:rPr>
                        <a:t>pip install </a:t>
                      </a:r>
                      <a:r>
                        <a:rPr lang="en-US" sz="1100" b="0" i="0" u="none" strike="noStrike" dirty="0" err="1">
                          <a:solidFill>
                            <a:srgbClr val="F8F8F2"/>
                          </a:solidFill>
                          <a:effectLst/>
                          <a:latin typeface="Consolas" panose="020B0609020204030204" pitchFamily="49" charset="0"/>
                        </a:rPr>
                        <a:t>tensorflow</a:t>
                      </a:r>
                      <a:r>
                        <a:rPr lang="en-US" sz="1100" b="0" i="0" u="none" strike="noStrike" dirty="0">
                          <a:solidFill>
                            <a:srgbClr val="F8F8F2"/>
                          </a:solidFill>
                          <a:effectLst/>
                          <a:latin typeface="Consolas" panose="020B0609020204030204" pitchFamily="49" charset="0"/>
                        </a:rPr>
                        <a:t> scikit-learn pandas</a:t>
                      </a:r>
                      <a:br>
                        <a:rPr lang="en-US" sz="1100" b="0" i="0" u="none" strike="noStrike" dirty="0">
                          <a:solidFill>
                            <a:srgbClr val="F8F8F2"/>
                          </a:solidFill>
                          <a:effectLst/>
                          <a:latin typeface="Consolas" panose="020B0609020204030204" pitchFamily="49" charset="0"/>
                        </a:rPr>
                      </a:br>
                      <a:br>
                        <a:rPr lang="en-US" sz="1100" b="0" i="0" u="none" strike="noStrike" dirty="0">
                          <a:solidFill>
                            <a:srgbClr val="F8F8F2"/>
                          </a:solidFill>
                          <a:effectLst/>
                          <a:latin typeface="Consolas" panose="020B0609020204030204" pitchFamily="49" charset="0"/>
                        </a:rPr>
                      </a:br>
                      <a:endParaRPr lang="en-US" dirty="0">
                        <a:effectLst/>
                      </a:endParaRP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329128678"/>
                  </a:ext>
                </a:extLst>
              </a:tr>
            </a:tbl>
          </a:graphicData>
        </a:graphic>
      </p:graphicFrame>
      <p:sp>
        <p:nvSpPr>
          <p:cNvPr id="4" name="Rectangle 1">
            <a:extLst>
              <a:ext uri="{FF2B5EF4-FFF2-40B4-BE49-F238E27FC236}">
                <a16:creationId xmlns:a16="http://schemas.microsoft.com/office/drawing/2014/main" id="{91BF1EF7-7CBC-8E71-F946-DC7222640105}"/>
              </a:ext>
            </a:extLst>
          </p:cNvPr>
          <p:cNvSpPr>
            <a:spLocks noChangeArrowheads="1"/>
          </p:cNvSpPr>
          <p:nvPr/>
        </p:nvSpPr>
        <p:spPr bwMode="auto">
          <a:xfrm>
            <a:off x="715963" y="2584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8260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Datasets</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US" dirty="0"/>
              <a:t>05</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69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Why we need datasets? </a:t>
            </a:r>
          </a:p>
        </p:txBody>
      </p:sp>
      <p:sp>
        <p:nvSpPr>
          <p:cNvPr id="577" name="Google Shape;577;p32"/>
          <p:cNvSpPr txBox="1">
            <a:spLocks noGrp="1"/>
          </p:cNvSpPr>
          <p:nvPr>
            <p:ph type="subTitle" idx="1"/>
          </p:nvPr>
        </p:nvSpPr>
        <p:spPr>
          <a:xfrm>
            <a:off x="164521" y="1424428"/>
            <a:ext cx="6575182" cy="23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Datasets are crucial for training AI because they provide the raw material that algorithms use to learn patterns, relationships, and features. Without diverse and representative datasets, AI models would lack the necessary information to make accurate predictions or classifications. Training on well-curated datasets allows AI systems to generalize knowledge, adapt to various scenarios, and improve their performance. Datasets serve as the foundation for teaching AI algorithms to recognize patterns, understand contexts, and make informed decisions, ultimately enhancing their ability to handle real-world tasks.</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81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Artificial intelligence</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 dirty="0"/>
              <a:t>01</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Where to do datasets?</a:t>
            </a:r>
          </a:p>
        </p:txBody>
      </p:sp>
      <p:sp>
        <p:nvSpPr>
          <p:cNvPr id="4" name="Google Shape;577;p32">
            <a:extLst>
              <a:ext uri="{FF2B5EF4-FFF2-40B4-BE49-F238E27FC236}">
                <a16:creationId xmlns:a16="http://schemas.microsoft.com/office/drawing/2014/main" id="{6F0CC7B1-0A81-55E7-3863-A6AEA1F2363B}"/>
              </a:ext>
            </a:extLst>
          </p:cNvPr>
          <p:cNvSpPr txBox="1">
            <a:spLocks noGrp="1"/>
          </p:cNvSpPr>
          <p:nvPr>
            <p:ph type="subTitle" idx="1"/>
          </p:nvPr>
        </p:nvSpPr>
        <p:spPr>
          <a:xfrm>
            <a:off x="164521" y="1424428"/>
            <a:ext cx="6575182" cy="2207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For this course all datasets used will be provided but for future projects you can get all types of datasets from  </a:t>
            </a:r>
            <a:r>
              <a:rPr lang="en-US" sz="1400" dirty="0">
                <a:hlinkClick r:id="rId3"/>
              </a:rPr>
              <a:t>http://archive.ics.uci.edu</a:t>
            </a:r>
            <a:endParaRPr lang="en-US" sz="1400" dirty="0"/>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For the student info dataset, it can be installed from </a:t>
            </a:r>
            <a:r>
              <a:rPr lang="en-US" sz="1400" dirty="0">
                <a:hlinkClick r:id="rId4"/>
              </a:rPr>
              <a:t>http://archive.ics.uci.edu/dataset/320/student+performance</a:t>
            </a:r>
            <a:endParaRPr lang="en-US" sz="1400" dirty="0"/>
          </a:p>
          <a:p>
            <a:pPr marL="0" lvl="0" indent="0" algn="l" rtl="0">
              <a:spcBef>
                <a:spcPts val="0"/>
              </a:spcBef>
              <a:spcAft>
                <a:spcPts val="0"/>
              </a:spcAft>
              <a:buClr>
                <a:schemeClr val="dk1"/>
              </a:buClr>
              <a:buSzPts val="1100"/>
              <a:buFont typeface="Arial"/>
              <a:buNone/>
            </a:pPr>
            <a:endParaRPr lang="en-US" sz="1400" dirty="0"/>
          </a:p>
        </p:txBody>
      </p:sp>
      <p:pic>
        <p:nvPicPr>
          <p:cNvPr id="3" name="Picture 2" descr="A qr code on a white background&#10;&#10;Description automatically generated">
            <a:extLst>
              <a:ext uri="{FF2B5EF4-FFF2-40B4-BE49-F238E27FC236}">
                <a16:creationId xmlns:a16="http://schemas.microsoft.com/office/drawing/2014/main" id="{47E5B17B-CEC9-E7A7-47F3-C39A38ECCFFC}"/>
              </a:ext>
            </a:extLst>
          </p:cNvPr>
          <p:cNvPicPr>
            <a:picLocks noChangeAspect="1"/>
          </p:cNvPicPr>
          <p:nvPr/>
        </p:nvPicPr>
        <p:blipFill>
          <a:blip r:embed="rId5"/>
          <a:stretch>
            <a:fillRect/>
          </a:stretch>
        </p:blipFill>
        <p:spPr>
          <a:xfrm>
            <a:off x="6739703" y="424346"/>
            <a:ext cx="1642966" cy="1642966"/>
          </a:xfrm>
          <a:prstGeom prst="rect">
            <a:avLst/>
          </a:prstGeom>
        </p:spPr>
      </p:pic>
      <p:sp>
        <p:nvSpPr>
          <p:cNvPr id="5" name="Google Shape;577;p32">
            <a:extLst>
              <a:ext uri="{FF2B5EF4-FFF2-40B4-BE49-F238E27FC236}">
                <a16:creationId xmlns:a16="http://schemas.microsoft.com/office/drawing/2014/main" id="{86469D76-0C0C-1BA5-0F99-4082314870A3}"/>
              </a:ext>
            </a:extLst>
          </p:cNvPr>
          <p:cNvSpPr txBox="1">
            <a:spLocks/>
          </p:cNvSpPr>
          <p:nvPr/>
        </p:nvSpPr>
        <p:spPr>
          <a:xfrm>
            <a:off x="6667503" y="1973281"/>
            <a:ext cx="1973577" cy="373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dirty="0"/>
              <a:t>Archive of datasets</a:t>
            </a:r>
          </a:p>
        </p:txBody>
      </p:sp>
      <p:sp>
        <p:nvSpPr>
          <p:cNvPr id="6" name="Google Shape;577;p32">
            <a:extLst>
              <a:ext uri="{FF2B5EF4-FFF2-40B4-BE49-F238E27FC236}">
                <a16:creationId xmlns:a16="http://schemas.microsoft.com/office/drawing/2014/main" id="{F12CF81B-694F-8D53-6F22-3815D0733FBD}"/>
              </a:ext>
            </a:extLst>
          </p:cNvPr>
          <p:cNvSpPr txBox="1">
            <a:spLocks/>
          </p:cNvSpPr>
          <p:nvPr/>
        </p:nvSpPr>
        <p:spPr>
          <a:xfrm>
            <a:off x="6580277" y="4297619"/>
            <a:ext cx="2333524" cy="373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dirty="0"/>
              <a:t>Student dataset</a:t>
            </a:r>
          </a:p>
        </p:txBody>
      </p:sp>
      <p:pic>
        <p:nvPicPr>
          <p:cNvPr id="8" name="Picture 7" descr="A qr code with black squares&#10;&#10;Description automatically generated">
            <a:extLst>
              <a:ext uri="{FF2B5EF4-FFF2-40B4-BE49-F238E27FC236}">
                <a16:creationId xmlns:a16="http://schemas.microsoft.com/office/drawing/2014/main" id="{9E7060EB-8C28-24D3-B619-08712134EB8E}"/>
              </a:ext>
            </a:extLst>
          </p:cNvPr>
          <p:cNvPicPr>
            <a:picLocks noChangeAspect="1"/>
          </p:cNvPicPr>
          <p:nvPr/>
        </p:nvPicPr>
        <p:blipFill>
          <a:blip r:embed="rId6"/>
          <a:stretch>
            <a:fillRect/>
          </a:stretch>
        </p:blipFill>
        <p:spPr>
          <a:xfrm>
            <a:off x="6667503" y="2645739"/>
            <a:ext cx="1629188" cy="1629188"/>
          </a:xfrm>
          <a:prstGeom prst="rect">
            <a:avLst/>
          </a:prstGeom>
        </p:spPr>
      </p:pic>
    </p:spTree>
    <p:extLst>
      <p:ext uri="{BB962C8B-B14F-4D97-AF65-F5344CB8AC3E}">
        <p14:creationId xmlns:p14="http://schemas.microsoft.com/office/powerpoint/2010/main" val="341147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Pandas</a:t>
            </a:r>
            <a:br>
              <a:rPr lang="en-US" sz="5800" b="1" dirty="0"/>
            </a:br>
            <a:r>
              <a:rPr lang="en-US" sz="5800" b="1" dirty="0"/>
              <a:t> </a:t>
            </a:r>
            <a:r>
              <a:rPr lang="en-US" sz="4400" b="1" dirty="0"/>
              <a:t>viewing datasets</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US" dirty="0"/>
              <a:t>06</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65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56900" y="569079"/>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Pandas</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AA71F7B2-A501-18F8-3E38-F10B1DEBFF7F}"/>
              </a:ext>
            </a:extLst>
          </p:cNvPr>
          <p:cNvGraphicFramePr>
            <a:graphicFrameLocks noGrp="1"/>
          </p:cNvGraphicFramePr>
          <p:nvPr>
            <p:extLst>
              <p:ext uri="{D42A27DB-BD31-4B8C-83A1-F6EECF244321}">
                <p14:modId xmlns:p14="http://schemas.microsoft.com/office/powerpoint/2010/main" val="2648131767"/>
              </p:ext>
            </p:extLst>
          </p:nvPr>
        </p:nvGraphicFramePr>
        <p:xfrm>
          <a:off x="748586" y="1250950"/>
          <a:ext cx="7191454" cy="3481070"/>
        </p:xfrm>
        <a:graphic>
          <a:graphicData uri="http://schemas.openxmlformats.org/drawingml/2006/table">
            <a:tbl>
              <a:tblPr/>
              <a:tblGrid>
                <a:gridCol w="7191454">
                  <a:extLst>
                    <a:ext uri="{9D8B030D-6E8A-4147-A177-3AD203B41FA5}">
                      <a16:colId xmlns:a16="http://schemas.microsoft.com/office/drawing/2014/main" val="2996916579"/>
                    </a:ext>
                  </a:extLst>
                </a:gridCol>
              </a:tblGrid>
              <a:tr h="3481070">
                <a:tc>
                  <a:txBody>
                    <a:bodyPr/>
                    <a:lstStyle/>
                    <a:p>
                      <a:pPr rtl="0" fontAlgn="t">
                        <a:spcBef>
                          <a:spcPts val="0"/>
                        </a:spcBef>
                        <a:spcAft>
                          <a:spcPts val="0"/>
                        </a:spcAft>
                      </a:pPr>
                      <a:r>
                        <a:rPr lang="en-US" sz="1500" b="1" i="0" u="none" strike="noStrike" dirty="0">
                          <a:solidFill>
                            <a:srgbClr val="8BE9FD"/>
                          </a:solidFill>
                          <a:effectLst/>
                          <a:latin typeface="Consolas" panose="020B0609020204030204" pitchFamily="49" charset="0"/>
                        </a:rPr>
                        <a:t>import</a:t>
                      </a:r>
                      <a:r>
                        <a:rPr lang="en-US" sz="1500" b="0" i="0" u="none" strike="noStrike" dirty="0">
                          <a:solidFill>
                            <a:srgbClr val="F8F8F2"/>
                          </a:solidFill>
                          <a:effectLst/>
                          <a:latin typeface="Consolas" panose="020B0609020204030204" pitchFamily="49" charset="0"/>
                        </a:rPr>
                        <a:t> pandas </a:t>
                      </a:r>
                      <a:r>
                        <a:rPr lang="en-US" sz="1500" b="1" i="0" u="none" strike="noStrike" dirty="0">
                          <a:solidFill>
                            <a:srgbClr val="8BE9FD"/>
                          </a:solidFill>
                          <a:effectLst/>
                          <a:latin typeface="Consolas" panose="020B0609020204030204" pitchFamily="49" charset="0"/>
                        </a:rPr>
                        <a:t>as</a:t>
                      </a:r>
                      <a:r>
                        <a:rPr lang="en-US" sz="1500" b="0" i="0" u="none" strike="noStrike" dirty="0">
                          <a:solidFill>
                            <a:srgbClr val="F8F8F2"/>
                          </a:solidFill>
                          <a:effectLst/>
                          <a:latin typeface="Consolas" panose="020B0609020204030204" pitchFamily="49" charset="0"/>
                        </a:rPr>
                        <a:t> pd</a:t>
                      </a:r>
                      <a:br>
                        <a:rPr lang="en-US" sz="1500" b="0" i="0" u="none" strike="noStrike" dirty="0">
                          <a:solidFill>
                            <a:srgbClr val="F8F8F2"/>
                          </a:solidFill>
                          <a:effectLst/>
                          <a:latin typeface="Consolas" panose="020B0609020204030204" pitchFamily="49" charset="0"/>
                        </a:rPr>
                      </a:b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data = </a:t>
                      </a:r>
                      <a:r>
                        <a:rPr lang="en-US" sz="1500" b="0" i="0" u="none" strike="noStrike" dirty="0" err="1">
                          <a:solidFill>
                            <a:srgbClr val="F8F8F2"/>
                          </a:solidFill>
                          <a:effectLst/>
                          <a:latin typeface="Consolas" panose="020B0609020204030204" pitchFamily="49" charset="0"/>
                        </a:rPr>
                        <a:t>pd.read_csv</a:t>
                      </a:r>
                      <a:r>
                        <a:rPr lang="en-US" sz="1500" b="0" i="0" u="none" strike="noStrike" dirty="0">
                          <a:solidFill>
                            <a:srgbClr val="F8F8F2"/>
                          </a:solidFill>
                          <a:effectLst/>
                          <a:latin typeface="Consolas" panose="020B0609020204030204" pitchFamily="49" charset="0"/>
                        </a:rPr>
                        <a:t>(</a:t>
                      </a:r>
                      <a:r>
                        <a:rPr lang="en-US" sz="1500" b="0" i="0" u="none" strike="noStrike" dirty="0">
                          <a:solidFill>
                            <a:srgbClr val="F1FA8C"/>
                          </a:solidFill>
                          <a:effectLst/>
                          <a:latin typeface="Consolas" panose="020B0609020204030204" pitchFamily="49" charset="0"/>
                        </a:rPr>
                        <a:t>"student-mat.csv"</a:t>
                      </a: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sep</a:t>
                      </a:r>
                      <a:r>
                        <a:rPr lang="en-US" sz="1500" b="0" i="0" u="none" strike="noStrike" dirty="0">
                          <a:solidFill>
                            <a:srgbClr val="F8F8F2"/>
                          </a:solidFill>
                          <a:effectLst/>
                          <a:latin typeface="Consolas" panose="020B0609020204030204" pitchFamily="49" charset="0"/>
                        </a:rPr>
                        <a:t>=</a:t>
                      </a:r>
                      <a:r>
                        <a:rPr lang="en-US" sz="1500" b="0" i="0" u="none" strike="noStrike" dirty="0">
                          <a:solidFill>
                            <a:srgbClr val="F1FA8C"/>
                          </a:solidFill>
                          <a:effectLst/>
                          <a:latin typeface="Consolas" panose="020B0609020204030204" pitchFamily="49" charset="0"/>
                        </a:rPr>
                        <a:t>";"</a:t>
                      </a:r>
                      <a:r>
                        <a:rPr lang="en-US" sz="1500" b="0" i="0" u="none" strike="noStrike" dirty="0">
                          <a:solidFill>
                            <a:srgbClr val="F8F8F2"/>
                          </a:solidFill>
                          <a:effectLst/>
                          <a:latin typeface="Consolas" panose="020B0609020204030204" pitchFamily="49" charset="0"/>
                        </a:rPr>
                        <a:t>, )  </a:t>
                      </a:r>
                      <a:r>
                        <a:rPr lang="en-US" sz="1500" b="0" i="0" u="none" strike="noStrike" dirty="0">
                          <a:solidFill>
                            <a:srgbClr val="6272A4"/>
                          </a:solidFill>
                          <a:effectLst/>
                          <a:latin typeface="Consolas" panose="020B0609020204030204" pitchFamily="49" charset="0"/>
                        </a:rPr>
                        <a:t># chose the path the file relative to your system</a:t>
                      </a:r>
                      <a:br>
                        <a:rPr lang="en-US" sz="1500" b="0" i="0" u="none" strike="noStrike" dirty="0">
                          <a:solidFill>
                            <a:srgbClr val="F8F8F2"/>
                          </a:solidFill>
                          <a:effectLst/>
                          <a:latin typeface="Consolas" panose="020B0609020204030204" pitchFamily="49" charset="0"/>
                        </a:rPr>
                      </a:b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data = data[[</a:t>
                      </a:r>
                      <a:r>
                        <a:rPr lang="en-US" sz="1500" b="0" i="0" u="none" strike="noStrike" dirty="0">
                          <a:solidFill>
                            <a:srgbClr val="F1FA8C"/>
                          </a:solidFill>
                          <a:effectLst/>
                          <a:latin typeface="Consolas" panose="020B0609020204030204" pitchFamily="49" charset="0"/>
                        </a:rPr>
                        <a:t>"G1"</a:t>
                      </a:r>
                      <a:r>
                        <a:rPr lang="en-US" sz="1500" b="0" i="0" u="none" strike="noStrike" dirty="0">
                          <a:solidFill>
                            <a:srgbClr val="F8F8F2"/>
                          </a:solidFill>
                          <a:effectLst/>
                          <a:latin typeface="Consolas" panose="020B0609020204030204" pitchFamily="49" charset="0"/>
                        </a:rPr>
                        <a:t>, </a:t>
                      </a:r>
                      <a:r>
                        <a:rPr lang="en-US" sz="1500" b="0" i="0" u="none" strike="noStrike" dirty="0">
                          <a:solidFill>
                            <a:srgbClr val="F1FA8C"/>
                          </a:solidFill>
                          <a:effectLst/>
                          <a:latin typeface="Consolas" panose="020B0609020204030204" pitchFamily="49" charset="0"/>
                        </a:rPr>
                        <a:t>"G2"</a:t>
                      </a:r>
                      <a:r>
                        <a:rPr lang="en-US" sz="1500" b="0" i="0" u="none" strike="noStrike" dirty="0">
                          <a:solidFill>
                            <a:srgbClr val="F8F8F2"/>
                          </a:solidFill>
                          <a:effectLst/>
                          <a:latin typeface="Consolas" panose="020B0609020204030204" pitchFamily="49" charset="0"/>
                        </a:rPr>
                        <a:t>, </a:t>
                      </a:r>
                      <a:r>
                        <a:rPr lang="en-US" sz="1500" b="0" i="0" u="none" strike="noStrike" dirty="0">
                          <a:solidFill>
                            <a:srgbClr val="F1FA8C"/>
                          </a:solidFill>
                          <a:effectLst/>
                          <a:latin typeface="Consolas" panose="020B0609020204030204" pitchFamily="49" charset="0"/>
                        </a:rPr>
                        <a:t>"G3"</a:t>
                      </a:r>
                      <a:r>
                        <a:rPr lang="en-US" sz="1500" b="0" i="0" u="none" strike="noStrike" dirty="0">
                          <a:solidFill>
                            <a:srgbClr val="F8F8F2"/>
                          </a:solidFill>
                          <a:effectLst/>
                          <a:latin typeface="Consolas" panose="020B0609020204030204" pitchFamily="49" charset="0"/>
                        </a:rPr>
                        <a:t>, </a:t>
                      </a:r>
                      <a:r>
                        <a:rPr lang="en-US" sz="1500" b="0" i="0" u="none" strike="noStrike" dirty="0">
                          <a:solidFill>
                            <a:srgbClr val="F1FA8C"/>
                          </a:solidFill>
                          <a:effectLst/>
                          <a:latin typeface="Consolas" panose="020B0609020204030204" pitchFamily="49" charset="0"/>
                        </a:rPr>
                        <a:t>"studytime"</a:t>
                      </a:r>
                      <a:r>
                        <a:rPr lang="en-US" sz="1500" b="0" i="0" u="none" strike="noStrike" dirty="0">
                          <a:solidFill>
                            <a:srgbClr val="F8F8F2"/>
                          </a:solidFill>
                          <a:effectLst/>
                          <a:latin typeface="Consolas" panose="020B0609020204030204" pitchFamily="49" charset="0"/>
                        </a:rPr>
                        <a:t>, </a:t>
                      </a:r>
                      <a:r>
                        <a:rPr lang="en-US" sz="1500" b="0" i="0" u="none" strike="noStrike" dirty="0">
                          <a:solidFill>
                            <a:srgbClr val="F1FA8C"/>
                          </a:solidFill>
                          <a:effectLst/>
                          <a:latin typeface="Consolas" panose="020B0609020204030204" pitchFamily="49" charset="0"/>
                        </a:rPr>
                        <a:t>"failures"</a:t>
                      </a:r>
                      <a:r>
                        <a:rPr lang="en-US" sz="1500" b="0" i="0" u="none" strike="noStrike" dirty="0">
                          <a:solidFill>
                            <a:srgbClr val="F8F8F2"/>
                          </a:solidFill>
                          <a:effectLst/>
                          <a:latin typeface="Consolas" panose="020B0609020204030204" pitchFamily="49" charset="0"/>
                        </a:rPr>
                        <a:t>, </a:t>
                      </a:r>
                      <a:r>
                        <a:rPr lang="en-US" sz="1500" b="0" i="0" u="none" strike="noStrike" dirty="0">
                          <a:solidFill>
                            <a:srgbClr val="F1FA8C"/>
                          </a:solidFill>
                          <a:effectLst/>
                          <a:latin typeface="Consolas" panose="020B0609020204030204" pitchFamily="49" charset="0"/>
                        </a:rPr>
                        <a:t>"absences"</a:t>
                      </a:r>
                      <a:r>
                        <a:rPr lang="en-US" sz="1500" b="0" i="0" u="none" strike="noStrike" dirty="0">
                          <a:solidFill>
                            <a:srgbClr val="F8F8F2"/>
                          </a:solidFill>
                          <a:effectLst/>
                          <a:latin typeface="Consolas" panose="020B0609020204030204" pitchFamily="49" charset="0"/>
                        </a:rPr>
                        <a:t>]]</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6272A4"/>
                          </a:solidFill>
                          <a:effectLst/>
                          <a:latin typeface="Consolas" panose="020B0609020204030204" pitchFamily="49" charset="0"/>
                        </a:rPr>
                        <a:t># pick the columns or features u think matter the most</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6272A4"/>
                          </a:solidFill>
                          <a:effectLst/>
                          <a:latin typeface="Consolas" panose="020B0609020204030204" pitchFamily="49" charset="0"/>
                        </a:rPr>
                        <a:t># feel free to experiment with your own features to get a better accuracy</a:t>
                      </a:r>
                      <a:br>
                        <a:rPr lang="en-US" sz="1500" b="0" i="0" u="none" strike="noStrike" dirty="0">
                          <a:solidFill>
                            <a:srgbClr val="F8F8F2"/>
                          </a:solidFill>
                          <a:effectLst/>
                          <a:latin typeface="Consolas" panose="020B0609020204030204" pitchFamily="49" charset="0"/>
                        </a:rPr>
                      </a:b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print(data.head())</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print(</a:t>
                      </a:r>
                      <a:r>
                        <a:rPr lang="en-US" sz="1500" b="0" i="0" u="none" strike="noStrike" dirty="0" err="1">
                          <a:solidFill>
                            <a:srgbClr val="F8F8F2"/>
                          </a:solidFill>
                          <a:effectLst/>
                          <a:latin typeface="Consolas" panose="020B0609020204030204" pitchFamily="49" charset="0"/>
                        </a:rPr>
                        <a:t>data.drop</a:t>
                      </a:r>
                      <a:r>
                        <a:rPr lang="en-US" sz="1500" b="0" i="0" u="none" strike="noStrike" dirty="0">
                          <a:solidFill>
                            <a:srgbClr val="F8F8F2"/>
                          </a:solidFill>
                          <a:effectLst/>
                          <a:latin typeface="Consolas" panose="020B0609020204030204" pitchFamily="49" charset="0"/>
                        </a:rPr>
                        <a:t>([“G3”], axis=1)) # to remove columns or features</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443490741"/>
                  </a:ext>
                </a:extLst>
              </a:tr>
            </a:tbl>
          </a:graphicData>
        </a:graphic>
      </p:graphicFrame>
    </p:spTree>
    <p:extLst>
      <p:ext uri="{BB962C8B-B14F-4D97-AF65-F5344CB8AC3E}">
        <p14:creationId xmlns:p14="http://schemas.microsoft.com/office/powerpoint/2010/main" val="422871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56900" y="569079"/>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Pandas</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AA71F7B2-A501-18F8-3E38-F10B1DEBFF7F}"/>
              </a:ext>
            </a:extLst>
          </p:cNvPr>
          <p:cNvGraphicFramePr>
            <a:graphicFrameLocks noGrp="1"/>
          </p:cNvGraphicFramePr>
          <p:nvPr>
            <p:extLst>
              <p:ext uri="{D42A27DB-BD31-4B8C-83A1-F6EECF244321}">
                <p14:modId xmlns:p14="http://schemas.microsoft.com/office/powerpoint/2010/main" val="402830064"/>
              </p:ext>
            </p:extLst>
          </p:nvPr>
        </p:nvGraphicFramePr>
        <p:xfrm>
          <a:off x="1130010" y="1714958"/>
          <a:ext cx="4821634" cy="1717262"/>
        </p:xfrm>
        <a:graphic>
          <a:graphicData uri="http://schemas.openxmlformats.org/drawingml/2006/table">
            <a:tbl>
              <a:tblPr/>
              <a:tblGrid>
                <a:gridCol w="4821634">
                  <a:extLst>
                    <a:ext uri="{9D8B030D-6E8A-4147-A177-3AD203B41FA5}">
                      <a16:colId xmlns:a16="http://schemas.microsoft.com/office/drawing/2014/main" val="2996916579"/>
                    </a:ext>
                  </a:extLst>
                </a:gridCol>
              </a:tblGrid>
              <a:tr h="1717262">
                <a:tc>
                  <a:txBody>
                    <a:bodyPr/>
                    <a:lstStyle/>
                    <a:p>
                      <a:pPr rtl="0" fontAlgn="t">
                        <a:spcBef>
                          <a:spcPts val="0"/>
                        </a:spcBef>
                        <a:spcAft>
                          <a:spcPts val="0"/>
                        </a:spcAft>
                      </a:pPr>
                      <a:r>
                        <a:rPr lang="en-US" sz="1500" b="1" i="0" u="none" strike="noStrike" dirty="0">
                          <a:solidFill>
                            <a:srgbClr val="8BE9FD"/>
                          </a:solidFill>
                          <a:effectLst/>
                          <a:latin typeface="Consolas" panose="020B0609020204030204" pitchFamily="49" charset="0"/>
                        </a:rPr>
                        <a:t> G1  G2  G3  studytime  failures  absences</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0   5   6   6          2         0         6</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1   5   5   6          2         0         4</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2   7   8  10          2         3        10</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3  15  14  15          3         0         2</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4   6  10  10          2         0         4</a:t>
                      </a:r>
                      <a:endParaRPr lang="en-US" dirty="0">
                        <a:effectLst/>
                      </a:endParaRP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443490741"/>
                  </a:ext>
                </a:extLst>
              </a:tr>
            </a:tbl>
          </a:graphicData>
        </a:graphic>
      </p:graphicFrame>
      <p:sp>
        <p:nvSpPr>
          <p:cNvPr id="3" name="Google Shape;577;p32">
            <a:extLst>
              <a:ext uri="{FF2B5EF4-FFF2-40B4-BE49-F238E27FC236}">
                <a16:creationId xmlns:a16="http://schemas.microsoft.com/office/drawing/2014/main" id="{696061D1-98C8-1BC2-36E3-E6D5EADEE3FD}"/>
              </a:ext>
            </a:extLst>
          </p:cNvPr>
          <p:cNvSpPr txBox="1">
            <a:spLocks noGrp="1"/>
          </p:cNvSpPr>
          <p:nvPr>
            <p:ph type="subTitle" idx="1"/>
          </p:nvPr>
        </p:nvSpPr>
        <p:spPr>
          <a:xfrm>
            <a:off x="156900" y="1332192"/>
            <a:ext cx="1946220" cy="3827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Terminal output:</a:t>
            </a:r>
          </a:p>
        </p:txBody>
      </p:sp>
      <p:graphicFrame>
        <p:nvGraphicFramePr>
          <p:cNvPr id="5" name="Table 4">
            <a:extLst>
              <a:ext uri="{FF2B5EF4-FFF2-40B4-BE49-F238E27FC236}">
                <a16:creationId xmlns:a16="http://schemas.microsoft.com/office/drawing/2014/main" id="{9F0997D3-05F2-5E58-3DFF-ED9A0F324862}"/>
              </a:ext>
            </a:extLst>
          </p:cNvPr>
          <p:cNvGraphicFramePr>
            <a:graphicFrameLocks noGrp="1"/>
          </p:cNvGraphicFramePr>
          <p:nvPr>
            <p:extLst>
              <p:ext uri="{D42A27DB-BD31-4B8C-83A1-F6EECF244321}">
                <p14:modId xmlns:p14="http://schemas.microsoft.com/office/powerpoint/2010/main" val="3804364761"/>
              </p:ext>
            </p:extLst>
          </p:nvPr>
        </p:nvGraphicFramePr>
        <p:xfrm>
          <a:off x="1130010" y="3426238"/>
          <a:ext cx="4821634" cy="1717262"/>
        </p:xfrm>
        <a:graphic>
          <a:graphicData uri="http://schemas.openxmlformats.org/drawingml/2006/table">
            <a:tbl>
              <a:tblPr/>
              <a:tblGrid>
                <a:gridCol w="4821634">
                  <a:extLst>
                    <a:ext uri="{9D8B030D-6E8A-4147-A177-3AD203B41FA5}">
                      <a16:colId xmlns:a16="http://schemas.microsoft.com/office/drawing/2014/main" val="2996916579"/>
                    </a:ext>
                  </a:extLst>
                </a:gridCol>
              </a:tblGrid>
              <a:tr h="1717262">
                <a:tc>
                  <a:txBody>
                    <a:bodyPr/>
                    <a:lstStyle/>
                    <a:p>
                      <a:pPr rtl="0" fontAlgn="t">
                        <a:spcBef>
                          <a:spcPts val="0"/>
                        </a:spcBef>
                        <a:spcAft>
                          <a:spcPts val="0"/>
                        </a:spcAft>
                      </a:pPr>
                      <a:r>
                        <a:rPr lang="en-US" sz="1500" b="1" i="0" u="none" strike="noStrike" dirty="0">
                          <a:solidFill>
                            <a:srgbClr val="8BE9FD"/>
                          </a:solidFill>
                          <a:effectLst/>
                          <a:latin typeface="Consolas" panose="020B0609020204030204" pitchFamily="49" charset="0"/>
                        </a:rPr>
                        <a:t> G1  G2 studytime  failures  absences</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0   5   6          2         0         6</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1   5   6          2         0         4</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2   7   10         2         3        10</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3  15   15         3         0         2</a:t>
                      </a:r>
                    </a:p>
                    <a:p>
                      <a:pPr rtl="0" fontAlgn="t">
                        <a:spcBef>
                          <a:spcPts val="0"/>
                        </a:spcBef>
                        <a:spcAft>
                          <a:spcPts val="0"/>
                        </a:spcAft>
                      </a:pPr>
                      <a:r>
                        <a:rPr lang="en-US" sz="1500" b="1" i="0" u="none" strike="noStrike" dirty="0">
                          <a:solidFill>
                            <a:srgbClr val="8BE9FD"/>
                          </a:solidFill>
                          <a:effectLst/>
                          <a:latin typeface="Consolas" panose="020B0609020204030204" pitchFamily="49" charset="0"/>
                        </a:rPr>
                        <a:t>4   6   10         2         0         4</a:t>
                      </a:r>
                      <a:endParaRPr lang="en-US" dirty="0">
                        <a:effectLst/>
                      </a:endParaRP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443490741"/>
                  </a:ext>
                </a:extLst>
              </a:tr>
            </a:tbl>
          </a:graphicData>
        </a:graphic>
      </p:graphicFrame>
      <p:sp>
        <p:nvSpPr>
          <p:cNvPr id="6" name="Google Shape;577;p32">
            <a:extLst>
              <a:ext uri="{FF2B5EF4-FFF2-40B4-BE49-F238E27FC236}">
                <a16:creationId xmlns:a16="http://schemas.microsoft.com/office/drawing/2014/main" id="{B030E37D-B251-98FF-70C6-F75218889FDA}"/>
              </a:ext>
            </a:extLst>
          </p:cNvPr>
          <p:cNvSpPr txBox="1">
            <a:spLocks/>
          </p:cNvSpPr>
          <p:nvPr/>
        </p:nvSpPr>
        <p:spPr>
          <a:xfrm>
            <a:off x="5951644" y="3719516"/>
            <a:ext cx="2520971" cy="382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b="1" dirty="0"/>
              <a:t>Removed the G3 column </a:t>
            </a:r>
          </a:p>
        </p:txBody>
      </p:sp>
    </p:spTree>
    <p:extLst>
      <p:ext uri="{BB962C8B-B14F-4D97-AF65-F5344CB8AC3E}">
        <p14:creationId xmlns:p14="http://schemas.microsoft.com/office/powerpoint/2010/main" val="96079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4400" b="1" dirty="0"/>
              <a:t>Linear Model: linear regression</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US" dirty="0"/>
              <a:t>07</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13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56900" y="569079"/>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Linear regression.</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 name="Table 5">
            <a:extLst>
              <a:ext uri="{FF2B5EF4-FFF2-40B4-BE49-F238E27FC236}">
                <a16:creationId xmlns:a16="http://schemas.microsoft.com/office/drawing/2014/main" id="{6AAF96DA-3AC6-216D-8E03-9692698BD54C}"/>
              </a:ext>
            </a:extLst>
          </p:cNvPr>
          <p:cNvGraphicFramePr>
            <a:graphicFrameLocks noGrp="1"/>
          </p:cNvGraphicFramePr>
          <p:nvPr>
            <p:extLst>
              <p:ext uri="{D42A27DB-BD31-4B8C-83A1-F6EECF244321}">
                <p14:modId xmlns:p14="http://schemas.microsoft.com/office/powerpoint/2010/main" val="1357364703"/>
              </p:ext>
            </p:extLst>
          </p:nvPr>
        </p:nvGraphicFramePr>
        <p:xfrm>
          <a:off x="220980" y="1338461"/>
          <a:ext cx="8191500" cy="3098800"/>
        </p:xfrm>
        <a:graphic>
          <a:graphicData uri="http://schemas.openxmlformats.org/drawingml/2006/table">
            <a:tbl>
              <a:tblPr/>
              <a:tblGrid>
                <a:gridCol w="8191500">
                  <a:extLst>
                    <a:ext uri="{9D8B030D-6E8A-4147-A177-3AD203B41FA5}">
                      <a16:colId xmlns:a16="http://schemas.microsoft.com/office/drawing/2014/main" val="77076768"/>
                    </a:ext>
                  </a:extLst>
                </a:gridCol>
              </a:tblGrid>
              <a:tr h="0">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predict = </a:t>
                      </a:r>
                      <a:r>
                        <a:rPr lang="en-US" sz="1500" b="0" i="0" u="none" strike="noStrike" dirty="0">
                          <a:solidFill>
                            <a:srgbClr val="F1FA8C"/>
                          </a:solidFill>
                          <a:effectLst/>
                          <a:latin typeface="Consolas" panose="020B0609020204030204" pitchFamily="49" charset="0"/>
                        </a:rPr>
                        <a:t>"G3"</a:t>
                      </a:r>
                      <a:r>
                        <a:rPr lang="en-US" sz="1500" b="0" i="0" u="none" strike="noStrike" dirty="0">
                          <a:solidFill>
                            <a:srgbClr val="F8F8F2"/>
                          </a:solidFill>
                          <a:effectLst/>
                          <a:latin typeface="Consolas" panose="020B0609020204030204" pitchFamily="49" charset="0"/>
                        </a:rPr>
                        <a:t>  </a:t>
                      </a:r>
                      <a:r>
                        <a:rPr lang="en-US" sz="1500" b="0" i="0" u="none" strike="noStrike" dirty="0">
                          <a:solidFill>
                            <a:srgbClr val="6272A4"/>
                          </a:solidFill>
                          <a:effectLst/>
                          <a:latin typeface="Consolas" panose="020B0609020204030204" pitchFamily="49" charset="0"/>
                        </a:rPr>
                        <a:t># the variable or feature we are </a:t>
                      </a:r>
                      <a:r>
                        <a:rPr lang="en-US" sz="1500" b="0" i="0" u="none" strike="noStrike" dirty="0" err="1">
                          <a:solidFill>
                            <a:srgbClr val="6272A4"/>
                          </a:solidFill>
                          <a:effectLst/>
                          <a:latin typeface="Consolas" panose="020B0609020204030204" pitchFamily="49" charset="0"/>
                        </a:rPr>
                        <a:t>gonna</a:t>
                      </a:r>
                      <a:r>
                        <a:rPr lang="en-US" sz="1500" b="0" i="0" u="none" strike="noStrike" dirty="0">
                          <a:solidFill>
                            <a:srgbClr val="6272A4"/>
                          </a:solidFill>
                          <a:effectLst/>
                          <a:latin typeface="Consolas" panose="020B0609020204030204" pitchFamily="49" charset="0"/>
                        </a:rPr>
                        <a:t> try to predict</a:t>
                      </a:r>
                      <a:br>
                        <a:rPr lang="en-US" sz="1500" b="0" i="0" u="none" strike="noStrike" dirty="0">
                          <a:solidFill>
                            <a:srgbClr val="F8F8F2"/>
                          </a:solidFill>
                          <a:effectLst/>
                          <a:latin typeface="Consolas" panose="020B0609020204030204" pitchFamily="49" charset="0"/>
                        </a:rPr>
                      </a:b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x = np.array(</a:t>
                      </a:r>
                      <a:r>
                        <a:rPr lang="en-US" sz="1500" b="0" i="0" u="none" strike="noStrike" dirty="0" err="1">
                          <a:solidFill>
                            <a:srgbClr val="F8F8F2"/>
                          </a:solidFill>
                          <a:effectLst/>
                          <a:latin typeface="Consolas" panose="020B0609020204030204" pitchFamily="49" charset="0"/>
                        </a:rPr>
                        <a:t>data.drop</a:t>
                      </a:r>
                      <a:r>
                        <a:rPr lang="en-US" sz="1500" b="0" i="0" u="none" strike="noStrike" dirty="0">
                          <a:solidFill>
                            <a:srgbClr val="F8F8F2"/>
                          </a:solidFill>
                          <a:effectLst/>
                          <a:latin typeface="Consolas" panose="020B0609020204030204" pitchFamily="49" charset="0"/>
                        </a:rPr>
                        <a:t>([predict], axis=1))  </a:t>
                      </a:r>
                      <a:r>
                        <a:rPr lang="en-US" sz="1500" b="0" i="0" u="none" strike="noStrike" dirty="0">
                          <a:solidFill>
                            <a:srgbClr val="6272A4"/>
                          </a:solidFill>
                          <a:effectLst/>
                          <a:latin typeface="Consolas" panose="020B0609020204030204" pitchFamily="49" charset="0"/>
                        </a:rPr>
                        <a:t># 1 is to drop the whole column</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y = np.array(data[predict])</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xtrain, xtest, ytrain, ytest = sklearn.model_selection.train_test_split(x,y,test_size=0.1)</a:t>
                      </a:r>
                      <a:br>
                        <a:rPr lang="en-US" sz="1500" b="0" i="0" u="none" strike="noStrike" dirty="0">
                          <a:solidFill>
                            <a:srgbClr val="F8F8F2"/>
                          </a:solidFill>
                          <a:effectLst/>
                          <a:latin typeface="Consolas" panose="020B0609020204030204" pitchFamily="49" charset="0"/>
                        </a:rPr>
                      </a:b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linear = linear_model.LinearRegression()#create the model</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linear.fit(xtrain, ytrain)# train the model on the data</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acc = linear.score(xtest,ytest) # test the model on the data</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print(acc) </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print(</a:t>
                      </a:r>
                      <a:r>
                        <a:rPr lang="en-US" sz="1500" b="0" i="0" u="none" strike="noStrike" dirty="0">
                          <a:solidFill>
                            <a:srgbClr val="F1FA8C"/>
                          </a:solidFill>
                          <a:effectLst/>
                          <a:latin typeface="Consolas" panose="020B0609020204030204" pitchFamily="49" charset="0"/>
                        </a:rPr>
                        <a:t>"Co: "</a:t>
                      </a: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linear.coef</a:t>
                      </a:r>
                      <a:r>
                        <a:rPr lang="en-US" sz="1500" b="0" i="0" u="none" strike="noStrike" dirty="0">
                          <a:solidFill>
                            <a:srgbClr val="F8F8F2"/>
                          </a:solidFill>
                          <a:effectLst/>
                          <a:latin typeface="Consolas" panose="020B0609020204030204" pitchFamily="49" charset="0"/>
                        </a:rPr>
                        <a:t>_)</a:t>
                      </a:r>
                      <a:br>
                        <a:rPr lang="en-US" sz="1500" b="0" i="0" u="none" strike="noStrike" dirty="0">
                          <a:solidFill>
                            <a:srgbClr val="F8F8F2"/>
                          </a:solidFill>
                          <a:effectLst/>
                          <a:latin typeface="Consolas" panose="020B0609020204030204" pitchFamily="49" charset="0"/>
                        </a:rPr>
                      </a:br>
                      <a:r>
                        <a:rPr lang="en-US" sz="1500" b="0" i="0" u="none" strike="noStrike" dirty="0">
                          <a:solidFill>
                            <a:srgbClr val="F8F8F2"/>
                          </a:solidFill>
                          <a:effectLst/>
                          <a:latin typeface="Consolas" panose="020B0609020204030204" pitchFamily="49" charset="0"/>
                        </a:rPr>
                        <a:t>print(</a:t>
                      </a:r>
                      <a:r>
                        <a:rPr lang="en-US" sz="1500" b="0" i="0" u="none" strike="noStrike" dirty="0">
                          <a:solidFill>
                            <a:srgbClr val="F1FA8C"/>
                          </a:solidFill>
                          <a:effectLst/>
                          <a:latin typeface="Consolas" panose="020B0609020204030204" pitchFamily="49" charset="0"/>
                        </a:rPr>
                        <a:t>"Intercept: "</a:t>
                      </a: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linear.intercept</a:t>
                      </a:r>
                      <a:r>
                        <a:rPr lang="en-US" sz="1500" b="0" i="0" u="none" strike="noStrike" dirty="0">
                          <a:solidFill>
                            <a:srgbClr val="F8F8F2"/>
                          </a:solidFill>
                          <a:effectLst/>
                          <a:latin typeface="Consolas" panose="020B0609020204030204" pitchFamily="49" charset="0"/>
                        </a:rPr>
                        <a:t>_)</a:t>
                      </a:r>
                      <a:endParaRPr lang="en-US" dirty="0">
                        <a:effectLst/>
                      </a:endParaRP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Tree>
    <p:extLst>
      <p:ext uri="{BB962C8B-B14F-4D97-AF65-F5344CB8AC3E}">
        <p14:creationId xmlns:p14="http://schemas.microsoft.com/office/powerpoint/2010/main" val="1733098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56900" y="569079"/>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Linear regression.</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 name="Table 5">
            <a:extLst>
              <a:ext uri="{FF2B5EF4-FFF2-40B4-BE49-F238E27FC236}">
                <a16:creationId xmlns:a16="http://schemas.microsoft.com/office/drawing/2014/main" id="{6AAF96DA-3AC6-216D-8E03-9692698BD54C}"/>
              </a:ext>
            </a:extLst>
          </p:cNvPr>
          <p:cNvGraphicFramePr>
            <a:graphicFrameLocks noGrp="1"/>
          </p:cNvGraphicFramePr>
          <p:nvPr>
            <p:extLst>
              <p:ext uri="{D42A27DB-BD31-4B8C-83A1-F6EECF244321}">
                <p14:modId xmlns:p14="http://schemas.microsoft.com/office/powerpoint/2010/main" val="1709234312"/>
              </p:ext>
            </p:extLst>
          </p:nvPr>
        </p:nvGraphicFramePr>
        <p:xfrm>
          <a:off x="156900" y="1835835"/>
          <a:ext cx="7272600" cy="1295985"/>
        </p:xfrm>
        <a:graphic>
          <a:graphicData uri="http://schemas.openxmlformats.org/drawingml/2006/table">
            <a:tbl>
              <a:tblPr/>
              <a:tblGrid>
                <a:gridCol w="7272600">
                  <a:extLst>
                    <a:ext uri="{9D8B030D-6E8A-4147-A177-3AD203B41FA5}">
                      <a16:colId xmlns:a16="http://schemas.microsoft.com/office/drawing/2014/main" val="77076768"/>
                    </a:ext>
                  </a:extLst>
                </a:gridCol>
              </a:tblGrid>
              <a:tr h="1295985">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0.766472375558413</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Co:  [ 0.12879793  0.98605137 -0.06470746 -0.28793874  0.03163438]</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Intercept:  -1.4649963687703753</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Tree>
    <p:extLst>
      <p:ext uri="{BB962C8B-B14F-4D97-AF65-F5344CB8AC3E}">
        <p14:creationId xmlns:p14="http://schemas.microsoft.com/office/powerpoint/2010/main" val="24259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56900" y="569079"/>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Linear regression.</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 name="Table 5">
            <a:extLst>
              <a:ext uri="{FF2B5EF4-FFF2-40B4-BE49-F238E27FC236}">
                <a16:creationId xmlns:a16="http://schemas.microsoft.com/office/drawing/2014/main" id="{6AAF96DA-3AC6-216D-8E03-9692698BD54C}"/>
              </a:ext>
            </a:extLst>
          </p:cNvPr>
          <p:cNvGraphicFramePr>
            <a:graphicFrameLocks noGrp="1"/>
          </p:cNvGraphicFramePr>
          <p:nvPr>
            <p:extLst>
              <p:ext uri="{D42A27DB-BD31-4B8C-83A1-F6EECF244321}">
                <p14:modId xmlns:p14="http://schemas.microsoft.com/office/powerpoint/2010/main" val="4010616467"/>
              </p:ext>
            </p:extLst>
          </p:nvPr>
        </p:nvGraphicFramePr>
        <p:xfrm>
          <a:off x="896040" y="2102535"/>
          <a:ext cx="4918020" cy="1295985"/>
        </p:xfrm>
        <a:graphic>
          <a:graphicData uri="http://schemas.openxmlformats.org/drawingml/2006/table">
            <a:tbl>
              <a:tblPr/>
              <a:tblGrid>
                <a:gridCol w="4918020">
                  <a:extLst>
                    <a:ext uri="{9D8B030D-6E8A-4147-A177-3AD203B41FA5}">
                      <a16:colId xmlns:a16="http://schemas.microsoft.com/office/drawing/2014/main" val="77076768"/>
                    </a:ext>
                  </a:extLst>
                </a:gridCol>
              </a:tblGrid>
              <a:tr h="1295985">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predicts = </a:t>
                      </a:r>
                      <a:r>
                        <a:rPr lang="en-US" sz="1500" b="0" i="0" u="none" strike="noStrike" dirty="0" err="1">
                          <a:solidFill>
                            <a:srgbClr val="F8F8F2"/>
                          </a:solidFill>
                          <a:effectLst/>
                          <a:latin typeface="Consolas" panose="020B0609020204030204" pitchFamily="49" charset="0"/>
                        </a:rPr>
                        <a:t>linear.predict</a:t>
                      </a:r>
                      <a:r>
                        <a:rPr lang="en-US" sz="1500" b="0" i="0" u="none" strike="noStrike" dirty="0">
                          <a:solidFill>
                            <a:srgbClr val="F8F8F2"/>
                          </a:solidFill>
                          <a:effectLst/>
                          <a:latin typeface="Consolas" panose="020B0609020204030204" pitchFamily="49" charset="0"/>
                        </a:rPr>
                        <a:t>(xtest)</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for x in range(</a:t>
                      </a:r>
                      <a:r>
                        <a:rPr lang="en-US" sz="1500" b="0" i="0" u="none" strike="noStrike" dirty="0" err="1">
                          <a:solidFill>
                            <a:srgbClr val="F8F8F2"/>
                          </a:solidFill>
                          <a:effectLst/>
                          <a:latin typeface="Consolas" panose="020B0609020204030204" pitchFamily="49" charset="0"/>
                        </a:rPr>
                        <a:t>len</a:t>
                      </a:r>
                      <a:r>
                        <a:rPr lang="en-US" sz="1500" b="0" i="0" u="none" strike="noStrike" dirty="0">
                          <a:solidFill>
                            <a:srgbClr val="F8F8F2"/>
                          </a:solidFill>
                          <a:effectLst/>
                          <a:latin typeface="Consolas" panose="020B0609020204030204" pitchFamily="49" charset="0"/>
                        </a:rPr>
                        <a:t>(predicts)):</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print(predicts[x], xtest[x],ytest[x])</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
        <p:nvSpPr>
          <p:cNvPr id="2" name="Google Shape;577;p32">
            <a:extLst>
              <a:ext uri="{FF2B5EF4-FFF2-40B4-BE49-F238E27FC236}">
                <a16:creationId xmlns:a16="http://schemas.microsoft.com/office/drawing/2014/main" id="{B244EA67-BCAD-9493-4CB6-E96D46F585F7}"/>
              </a:ext>
            </a:extLst>
          </p:cNvPr>
          <p:cNvSpPr txBox="1">
            <a:spLocks/>
          </p:cNvSpPr>
          <p:nvPr/>
        </p:nvSpPr>
        <p:spPr>
          <a:xfrm>
            <a:off x="834079" y="1555436"/>
            <a:ext cx="3326441" cy="382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b="1" dirty="0"/>
              <a:t>To see the predictions one by one.</a:t>
            </a:r>
          </a:p>
        </p:txBody>
      </p:sp>
    </p:spTree>
    <p:extLst>
      <p:ext uri="{BB962C8B-B14F-4D97-AF65-F5344CB8AC3E}">
        <p14:creationId xmlns:p14="http://schemas.microsoft.com/office/powerpoint/2010/main" val="2110035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4400" b="1" dirty="0"/>
              <a:t>Saving the model</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US" dirty="0"/>
              <a:t>08</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951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Saving the model</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7;p32">
            <a:extLst>
              <a:ext uri="{FF2B5EF4-FFF2-40B4-BE49-F238E27FC236}">
                <a16:creationId xmlns:a16="http://schemas.microsoft.com/office/drawing/2014/main" id="{6F0CC7B1-0A81-55E7-3863-A6AEA1F2363B}"/>
              </a:ext>
            </a:extLst>
          </p:cNvPr>
          <p:cNvSpPr txBox="1">
            <a:spLocks noGrp="1"/>
          </p:cNvSpPr>
          <p:nvPr>
            <p:ph type="subTitle" idx="1"/>
          </p:nvPr>
        </p:nvSpPr>
        <p:spPr>
          <a:xfrm>
            <a:off x="164521" y="1424428"/>
            <a:ext cx="6575182" cy="2207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To save the models with the highest accuracy, we can use the pickle library.</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 </a:t>
            </a:r>
          </a:p>
        </p:txBody>
      </p:sp>
      <p:graphicFrame>
        <p:nvGraphicFramePr>
          <p:cNvPr id="5" name="Table 4">
            <a:extLst>
              <a:ext uri="{FF2B5EF4-FFF2-40B4-BE49-F238E27FC236}">
                <a16:creationId xmlns:a16="http://schemas.microsoft.com/office/drawing/2014/main" id="{82FA2E2E-5772-BD7A-88A0-B14E8ECFCC24}"/>
              </a:ext>
            </a:extLst>
          </p:cNvPr>
          <p:cNvGraphicFramePr>
            <a:graphicFrameLocks noGrp="1"/>
          </p:cNvGraphicFramePr>
          <p:nvPr>
            <p:extLst>
              <p:ext uri="{D42A27DB-BD31-4B8C-83A1-F6EECF244321}">
                <p14:modId xmlns:p14="http://schemas.microsoft.com/office/powerpoint/2010/main" val="3165202148"/>
              </p:ext>
            </p:extLst>
          </p:nvPr>
        </p:nvGraphicFramePr>
        <p:xfrm>
          <a:off x="587059" y="2011095"/>
          <a:ext cx="4918020" cy="1295985"/>
        </p:xfrm>
        <a:graphic>
          <a:graphicData uri="http://schemas.openxmlformats.org/drawingml/2006/table">
            <a:tbl>
              <a:tblPr/>
              <a:tblGrid>
                <a:gridCol w="4918020">
                  <a:extLst>
                    <a:ext uri="{9D8B030D-6E8A-4147-A177-3AD203B41FA5}">
                      <a16:colId xmlns:a16="http://schemas.microsoft.com/office/drawing/2014/main" val="77076768"/>
                    </a:ext>
                  </a:extLst>
                </a:gridCol>
              </a:tblGrid>
              <a:tr h="1295985">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import pickle</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with open(“filename.pickle”,”</a:t>
                      </a:r>
                      <a:r>
                        <a:rPr lang="en-US" sz="1500" b="0" i="0" u="none" strike="noStrike" dirty="0" err="1">
                          <a:solidFill>
                            <a:srgbClr val="F8F8F2"/>
                          </a:solidFill>
                          <a:effectLst/>
                          <a:latin typeface="Consolas" panose="020B0609020204030204" pitchFamily="49" charset="0"/>
                        </a:rPr>
                        <a:t>wb</a:t>
                      </a:r>
                      <a:r>
                        <a:rPr lang="en-US" sz="1500" b="0" i="0" u="none" strike="noStrike" dirty="0">
                          <a:solidFill>
                            <a:srgbClr val="F8F8F2"/>
                          </a:solidFill>
                          <a:effectLst/>
                          <a:latin typeface="Consolas" panose="020B0609020204030204" pitchFamily="49" charset="0"/>
                        </a:rPr>
                        <a:t>”) as file:</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pickle.dump</a:t>
                      </a:r>
                      <a:r>
                        <a:rPr lang="en-US" sz="1500" b="0" i="0" u="none" strike="noStrike" dirty="0">
                          <a:solidFill>
                            <a:srgbClr val="F8F8F2"/>
                          </a:solidFill>
                          <a:effectLst/>
                          <a:latin typeface="Consolas" panose="020B0609020204030204" pitchFamily="49" charset="0"/>
                        </a:rPr>
                        <a:t>(object, file)</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
        <p:nvSpPr>
          <p:cNvPr id="6" name="Google Shape;577;p32">
            <a:extLst>
              <a:ext uri="{FF2B5EF4-FFF2-40B4-BE49-F238E27FC236}">
                <a16:creationId xmlns:a16="http://schemas.microsoft.com/office/drawing/2014/main" id="{9B5FFD74-2E85-C80A-F0EE-0DDB0898A44E}"/>
              </a:ext>
            </a:extLst>
          </p:cNvPr>
          <p:cNvSpPr txBox="1">
            <a:spLocks/>
          </p:cNvSpPr>
          <p:nvPr/>
        </p:nvSpPr>
        <p:spPr>
          <a:xfrm>
            <a:off x="5570779" y="2186853"/>
            <a:ext cx="2643581" cy="1103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dirty="0"/>
              <a:t>To Save the models we can dump it the file using this code.</a:t>
            </a:r>
          </a:p>
          <a:p>
            <a:pPr marL="0" indent="0">
              <a:buSzPts val="1100"/>
              <a:buFont typeface="Arial"/>
              <a:buNone/>
            </a:pPr>
            <a:endParaRPr lang="en-US" sz="1400" dirty="0"/>
          </a:p>
          <a:p>
            <a:pPr marL="0" indent="0">
              <a:buSzPts val="1100"/>
              <a:buFont typeface="Arial"/>
              <a:buNone/>
            </a:pPr>
            <a:r>
              <a:rPr lang="en-US" sz="1400" dirty="0"/>
              <a:t> </a:t>
            </a:r>
          </a:p>
        </p:txBody>
      </p:sp>
      <p:graphicFrame>
        <p:nvGraphicFramePr>
          <p:cNvPr id="7" name="Table 6">
            <a:extLst>
              <a:ext uri="{FF2B5EF4-FFF2-40B4-BE49-F238E27FC236}">
                <a16:creationId xmlns:a16="http://schemas.microsoft.com/office/drawing/2014/main" id="{B92D76BA-F5F9-7DB2-7430-CDE8A9584523}"/>
              </a:ext>
            </a:extLst>
          </p:cNvPr>
          <p:cNvGraphicFramePr>
            <a:graphicFrameLocks noGrp="1"/>
          </p:cNvGraphicFramePr>
          <p:nvPr>
            <p:extLst>
              <p:ext uri="{D42A27DB-BD31-4B8C-83A1-F6EECF244321}">
                <p14:modId xmlns:p14="http://schemas.microsoft.com/office/powerpoint/2010/main" val="1469328449"/>
              </p:ext>
            </p:extLst>
          </p:nvPr>
        </p:nvGraphicFramePr>
        <p:xfrm>
          <a:off x="808039" y="3570874"/>
          <a:ext cx="4918020" cy="1295985"/>
        </p:xfrm>
        <a:graphic>
          <a:graphicData uri="http://schemas.openxmlformats.org/drawingml/2006/table">
            <a:tbl>
              <a:tblPr/>
              <a:tblGrid>
                <a:gridCol w="4918020">
                  <a:extLst>
                    <a:ext uri="{9D8B030D-6E8A-4147-A177-3AD203B41FA5}">
                      <a16:colId xmlns:a16="http://schemas.microsoft.com/office/drawing/2014/main" val="77076768"/>
                    </a:ext>
                  </a:extLst>
                </a:gridCol>
              </a:tblGrid>
              <a:tr h="1295985">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import pickle</a:t>
                      </a:r>
                    </a:p>
                    <a:p>
                      <a:pPr rtl="0" fontAlgn="t">
                        <a:spcBef>
                          <a:spcPts val="0"/>
                        </a:spcBef>
                        <a:spcAft>
                          <a:spcPts val="0"/>
                        </a:spcAft>
                      </a:pPr>
                      <a:endParaRPr lang="en-US" sz="1500" b="0" i="0" u="none" strike="noStrike" dirty="0">
                        <a:solidFill>
                          <a:srgbClr val="F8F8F2"/>
                        </a:solidFill>
                        <a:effectLst/>
                        <a:latin typeface="Consolas" panose="020B0609020204030204" pitchFamily="49" charset="0"/>
                      </a:endParaRP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file = open(“</a:t>
                      </a:r>
                      <a:r>
                        <a:rPr lang="en-US" sz="1500" b="0" i="0" u="none" strike="noStrike" dirty="0" err="1">
                          <a:solidFill>
                            <a:srgbClr val="F8F8F2"/>
                          </a:solidFill>
                          <a:effectLst/>
                          <a:latin typeface="Consolas" panose="020B0609020204030204" pitchFamily="49" charset="0"/>
                        </a:rPr>
                        <a:t>filename.pickle</a:t>
                      </a: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rb</a:t>
                      </a:r>
                      <a:r>
                        <a:rPr lang="en-US" sz="1500" b="0" i="0" u="none" strike="noStrike" dirty="0">
                          <a:solidFill>
                            <a:srgbClr val="F8F8F2"/>
                          </a:solidFill>
                          <a:effectLst/>
                          <a:latin typeface="Consolas" panose="020B0609020204030204" pitchFamily="49" charset="0"/>
                        </a:rPr>
                        <a:t>”)</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Linear = </a:t>
                      </a:r>
                      <a:r>
                        <a:rPr lang="en-US" sz="1500" b="0" i="0" u="none" strike="noStrike" dirty="0" err="1">
                          <a:solidFill>
                            <a:srgbClr val="F8F8F2"/>
                          </a:solidFill>
                          <a:effectLst/>
                          <a:latin typeface="Consolas" panose="020B0609020204030204" pitchFamily="49" charset="0"/>
                        </a:rPr>
                        <a:t>pickle.load</a:t>
                      </a:r>
                      <a:r>
                        <a:rPr lang="en-US" sz="1500" b="0" i="0" u="none" strike="noStrike" dirty="0">
                          <a:solidFill>
                            <a:srgbClr val="F8F8F2"/>
                          </a:solidFill>
                          <a:effectLst/>
                          <a:latin typeface="Consolas" panose="020B0609020204030204" pitchFamily="49" charset="0"/>
                        </a:rPr>
                        <a:t>(file)</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
        <p:nvSpPr>
          <p:cNvPr id="8" name="Google Shape;577;p32">
            <a:extLst>
              <a:ext uri="{FF2B5EF4-FFF2-40B4-BE49-F238E27FC236}">
                <a16:creationId xmlns:a16="http://schemas.microsoft.com/office/drawing/2014/main" id="{3B2E637E-7963-3F89-442C-EB6D049693A8}"/>
              </a:ext>
            </a:extLst>
          </p:cNvPr>
          <p:cNvSpPr txBox="1">
            <a:spLocks/>
          </p:cNvSpPr>
          <p:nvPr/>
        </p:nvSpPr>
        <p:spPr>
          <a:xfrm>
            <a:off x="5784139" y="3697586"/>
            <a:ext cx="2643581" cy="1103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dirty="0"/>
              <a:t>To load the saved models, we can use the following snippet</a:t>
            </a:r>
          </a:p>
          <a:p>
            <a:pPr marL="0" indent="0">
              <a:buSzPts val="1100"/>
              <a:buFont typeface="Arial"/>
              <a:buNone/>
            </a:pPr>
            <a:r>
              <a:rPr lang="en-US" sz="1400" dirty="0"/>
              <a:t> </a:t>
            </a:r>
          </a:p>
        </p:txBody>
      </p:sp>
    </p:spTree>
    <p:extLst>
      <p:ext uri="{BB962C8B-B14F-4D97-AF65-F5344CB8AC3E}">
        <p14:creationId xmlns:p14="http://schemas.microsoft.com/office/powerpoint/2010/main" val="388844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Artificial intelligence</a:t>
            </a:r>
            <a:endParaRPr dirty="0"/>
          </a:p>
        </p:txBody>
      </p:sp>
      <p:sp>
        <p:nvSpPr>
          <p:cNvPr id="577" name="Google Shape;577;p32"/>
          <p:cNvSpPr txBox="1">
            <a:spLocks noGrp="1"/>
          </p:cNvSpPr>
          <p:nvPr>
            <p:ph type="subTitle" idx="1"/>
          </p:nvPr>
        </p:nvSpPr>
        <p:spPr>
          <a:xfrm>
            <a:off x="164521" y="1424428"/>
            <a:ext cx="6502982" cy="1312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Artificial Intelligence refers to the development of computer systems that can perform tasks that typically require human intelligence. These tasks include problem-solving, learning, perception, understanding natural language, and even decision-making.</a:t>
            </a:r>
          </a:p>
          <a:p>
            <a:pPr marL="0" lvl="0" indent="0" algn="l" rtl="0">
              <a:spcBef>
                <a:spcPts val="0"/>
              </a:spcBef>
              <a:spcAft>
                <a:spcPts val="0"/>
              </a:spcAft>
              <a:buClr>
                <a:schemeClr val="dk1"/>
              </a:buClr>
              <a:buSzPts val="1100"/>
              <a:buFont typeface="Arial"/>
              <a:buNone/>
            </a:pPr>
            <a:r>
              <a:rPr lang="en-US" dirty="0"/>
              <a:t>                                       AI can be categorized into two main types:</a:t>
            </a:r>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Straight Connector 6">
            <a:extLst>
              <a:ext uri="{FF2B5EF4-FFF2-40B4-BE49-F238E27FC236}">
                <a16:creationId xmlns:a16="http://schemas.microsoft.com/office/drawing/2014/main" id="{C09891D4-9B4E-B848-552F-D5714C62E3C0}"/>
              </a:ext>
            </a:extLst>
          </p:cNvPr>
          <p:cNvCxnSpPr>
            <a:cxnSpLocks/>
          </p:cNvCxnSpPr>
          <p:nvPr/>
        </p:nvCxnSpPr>
        <p:spPr>
          <a:xfrm>
            <a:off x="3396343" y="2370909"/>
            <a:ext cx="0" cy="705394"/>
          </a:xfrm>
          <a:prstGeom prst="line">
            <a:avLst/>
          </a:prstGeom>
          <a:ln>
            <a:solidFill>
              <a:srgbClr val="3F3AF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EAD2EA-B990-BFB2-519C-1F62E3DA9842}"/>
              </a:ext>
            </a:extLst>
          </p:cNvPr>
          <p:cNvCxnSpPr>
            <a:cxnSpLocks/>
          </p:cNvCxnSpPr>
          <p:nvPr/>
        </p:nvCxnSpPr>
        <p:spPr>
          <a:xfrm flipH="1">
            <a:off x="2135731" y="3076303"/>
            <a:ext cx="1260612" cy="339497"/>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8E225F-F1D8-E467-8BAE-523A985DD2A4}"/>
              </a:ext>
            </a:extLst>
          </p:cNvPr>
          <p:cNvCxnSpPr>
            <a:cxnSpLocks/>
            <a:endCxn id="19" idx="0"/>
          </p:cNvCxnSpPr>
          <p:nvPr/>
        </p:nvCxnSpPr>
        <p:spPr>
          <a:xfrm>
            <a:off x="3396343" y="3076302"/>
            <a:ext cx="3084910" cy="339497"/>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
        <p:nvSpPr>
          <p:cNvPr id="18" name="Google Shape;577;p32">
            <a:extLst>
              <a:ext uri="{FF2B5EF4-FFF2-40B4-BE49-F238E27FC236}">
                <a16:creationId xmlns:a16="http://schemas.microsoft.com/office/drawing/2014/main" id="{104D6FF8-DF3D-C35F-69CF-B73DB6E8BEA7}"/>
              </a:ext>
            </a:extLst>
          </p:cNvPr>
          <p:cNvSpPr txBox="1">
            <a:spLocks/>
          </p:cNvSpPr>
          <p:nvPr/>
        </p:nvSpPr>
        <p:spPr>
          <a:xfrm>
            <a:off x="740705" y="3415798"/>
            <a:ext cx="2718668"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Narrow or Weak AI</a:t>
            </a:r>
          </a:p>
          <a:p>
            <a:pPr marL="0" indent="0">
              <a:buSzPts val="1100"/>
              <a:buFont typeface="Arial"/>
              <a:buNone/>
            </a:pPr>
            <a:r>
              <a:rPr lang="en-US" dirty="0">
                <a:solidFill>
                  <a:schemeClr val="tx1"/>
                </a:solidFill>
              </a:rPr>
              <a:t> This type of AI is designed and trained for a particular task. Examples include voice assistants, image recognition, and chatbots.</a:t>
            </a:r>
          </a:p>
          <a:p>
            <a:pPr marL="0" indent="0">
              <a:buSzPts val="1100"/>
              <a:buFont typeface="Arial"/>
              <a:buNone/>
            </a:pPr>
            <a:endParaRPr lang="en-US" dirty="0"/>
          </a:p>
          <a:p>
            <a:pPr marL="0" indent="0">
              <a:buSzPts val="1100"/>
              <a:buFont typeface="Arial"/>
              <a:buNone/>
            </a:pPr>
            <a:endParaRPr lang="en-US" dirty="0"/>
          </a:p>
        </p:txBody>
      </p:sp>
      <p:sp>
        <p:nvSpPr>
          <p:cNvPr id="19" name="Google Shape;577;p32">
            <a:extLst>
              <a:ext uri="{FF2B5EF4-FFF2-40B4-BE49-F238E27FC236}">
                <a16:creationId xmlns:a16="http://schemas.microsoft.com/office/drawing/2014/main" id="{27584171-C2DA-EFB9-D3B8-E26D544B3BA1}"/>
              </a:ext>
            </a:extLst>
          </p:cNvPr>
          <p:cNvSpPr txBox="1">
            <a:spLocks/>
          </p:cNvSpPr>
          <p:nvPr/>
        </p:nvSpPr>
        <p:spPr>
          <a:xfrm>
            <a:off x="4854400" y="3415799"/>
            <a:ext cx="3253706"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General or Strong AI</a:t>
            </a:r>
          </a:p>
          <a:p>
            <a:pPr marL="0" indent="0">
              <a:buSzPts val="1100"/>
              <a:buFont typeface="Arial"/>
              <a:buNone/>
            </a:pPr>
            <a:r>
              <a:rPr lang="en-US" dirty="0"/>
              <a:t>This is a more advanced form of AI that possesses the ability to understand, learn, and apply knowledge across diverse domains, like human intelligence. </a:t>
            </a:r>
            <a:endParaRPr lang="en-US" b="1" dirty="0"/>
          </a:p>
          <a:p>
            <a:pPr marL="0" indent="0">
              <a:buSzPts val="1100"/>
              <a:buFont typeface="Arial"/>
              <a:buNone/>
            </a:pPr>
            <a:endParaRPr lang="en-US" dirty="0"/>
          </a:p>
          <a:p>
            <a:pPr marL="0" indent="0">
              <a:buSzPts val="1100"/>
              <a:buFont typeface="Arial"/>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Saving the model</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7;p32">
            <a:extLst>
              <a:ext uri="{FF2B5EF4-FFF2-40B4-BE49-F238E27FC236}">
                <a16:creationId xmlns:a16="http://schemas.microsoft.com/office/drawing/2014/main" id="{6F0CC7B1-0A81-55E7-3863-A6AEA1F2363B}"/>
              </a:ext>
            </a:extLst>
          </p:cNvPr>
          <p:cNvSpPr txBox="1">
            <a:spLocks noGrp="1"/>
          </p:cNvSpPr>
          <p:nvPr>
            <p:ph type="subTitle" idx="1"/>
          </p:nvPr>
        </p:nvSpPr>
        <p:spPr>
          <a:xfrm>
            <a:off x="164520" y="1275326"/>
            <a:ext cx="6575182" cy="2207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We can use the mentioned method to train a model thousands of times and save the best one using a simple for loop</a:t>
            </a:r>
          </a:p>
          <a:p>
            <a:pPr marL="0" lvl="0" indent="0" algn="l" rtl="0">
              <a:spcBef>
                <a:spcPts val="0"/>
              </a:spcBef>
              <a:spcAft>
                <a:spcPts val="0"/>
              </a:spcAft>
              <a:buClr>
                <a:schemeClr val="dk1"/>
              </a:buClr>
              <a:buSzPts val="1100"/>
              <a:buFont typeface="Arial"/>
              <a:buNone/>
            </a:pPr>
            <a:r>
              <a:rPr lang="en-US" sz="1400" dirty="0"/>
              <a:t> </a:t>
            </a:r>
          </a:p>
        </p:txBody>
      </p:sp>
      <p:graphicFrame>
        <p:nvGraphicFramePr>
          <p:cNvPr id="5" name="Table 4">
            <a:extLst>
              <a:ext uri="{FF2B5EF4-FFF2-40B4-BE49-F238E27FC236}">
                <a16:creationId xmlns:a16="http://schemas.microsoft.com/office/drawing/2014/main" id="{82FA2E2E-5772-BD7A-88A0-B14E8ECFCC24}"/>
              </a:ext>
            </a:extLst>
          </p:cNvPr>
          <p:cNvGraphicFramePr>
            <a:graphicFrameLocks noGrp="1"/>
          </p:cNvGraphicFramePr>
          <p:nvPr>
            <p:extLst>
              <p:ext uri="{D42A27DB-BD31-4B8C-83A1-F6EECF244321}">
                <p14:modId xmlns:p14="http://schemas.microsoft.com/office/powerpoint/2010/main" val="1313925941"/>
              </p:ext>
            </p:extLst>
          </p:nvPr>
        </p:nvGraphicFramePr>
        <p:xfrm>
          <a:off x="838518" y="1926590"/>
          <a:ext cx="7749221" cy="3098800"/>
        </p:xfrm>
        <a:graphic>
          <a:graphicData uri="http://schemas.openxmlformats.org/drawingml/2006/table">
            <a:tbl>
              <a:tblPr/>
              <a:tblGrid>
                <a:gridCol w="7749221">
                  <a:extLst>
                    <a:ext uri="{9D8B030D-6E8A-4147-A177-3AD203B41FA5}">
                      <a16:colId xmlns:a16="http://schemas.microsoft.com/office/drawing/2014/main" val="77076768"/>
                    </a:ext>
                  </a:extLst>
                </a:gridCol>
              </a:tblGrid>
              <a:tr h="1680795">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best = 0</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for </a:t>
                      </a:r>
                      <a:r>
                        <a:rPr lang="en-US" sz="1500" b="0" i="0" u="none" strike="noStrike" dirty="0" err="1">
                          <a:solidFill>
                            <a:srgbClr val="F8F8F2"/>
                          </a:solidFill>
                          <a:effectLst/>
                          <a:latin typeface="Consolas" panose="020B0609020204030204" pitchFamily="49" charset="0"/>
                        </a:rPr>
                        <a:t>i</a:t>
                      </a:r>
                      <a:r>
                        <a:rPr lang="en-US" sz="1500" b="0" i="0" u="none" strike="noStrike" dirty="0">
                          <a:solidFill>
                            <a:srgbClr val="F8F8F2"/>
                          </a:solidFill>
                          <a:effectLst/>
                          <a:latin typeface="Consolas" panose="020B0609020204030204" pitchFamily="49" charset="0"/>
                        </a:rPr>
                        <a:t> in range(25):#change the number to the number of runs u want</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xtrain, xtest, ytrain, ytest = sklearn.model_selection.train_test_split(x,y,test_size=0.1)</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linear = linear_model.LinearRegression()</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linear.fit(xtrain, ytrain)</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linear = </a:t>
                      </a:r>
                      <a:r>
                        <a:rPr lang="en-US" sz="1500" b="0" i="0" u="none" strike="noStrike" dirty="0" err="1">
                          <a:solidFill>
                            <a:srgbClr val="F8F8F2"/>
                          </a:solidFill>
                          <a:effectLst/>
                          <a:latin typeface="Consolas" panose="020B0609020204030204" pitchFamily="49" charset="0"/>
                        </a:rPr>
                        <a:t>pickle.load</a:t>
                      </a:r>
                      <a:r>
                        <a:rPr lang="en-US" sz="1500" b="0" i="0" u="none" strike="noStrike" dirty="0">
                          <a:solidFill>
                            <a:srgbClr val="F8F8F2"/>
                          </a:solidFill>
                          <a:effectLst/>
                          <a:latin typeface="Consolas" panose="020B0609020204030204" pitchFamily="49" charset="0"/>
                        </a:rPr>
                        <a:t>(open("</a:t>
                      </a:r>
                      <a:r>
                        <a:rPr lang="en-US" sz="1500" b="0" i="0" u="none" strike="noStrike" dirty="0" err="1">
                          <a:solidFill>
                            <a:srgbClr val="F8F8F2"/>
                          </a:solidFill>
                          <a:effectLst/>
                          <a:latin typeface="Consolas" panose="020B0609020204030204" pitchFamily="49" charset="0"/>
                        </a:rPr>
                        <a:t>studentmodel.pickle</a:t>
                      </a: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rb</a:t>
                      </a:r>
                      <a:r>
                        <a:rPr lang="en-US" sz="1500" b="0" i="0" u="none" strike="noStrike" dirty="0">
                          <a:solidFill>
                            <a:srgbClr val="F8F8F2"/>
                          </a:solidFill>
                          <a:effectLst/>
                          <a:latin typeface="Consolas" panose="020B0609020204030204" pitchFamily="49" charset="0"/>
                        </a:rPr>
                        <a:t>"))</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acc = linear.score(xtest,ytest)</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print(acc)</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if acc&gt;best:</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best = acc</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with open("</a:t>
                      </a:r>
                      <a:r>
                        <a:rPr lang="en-US" sz="1500" b="0" i="0" u="none" strike="noStrike" dirty="0" err="1">
                          <a:solidFill>
                            <a:srgbClr val="F8F8F2"/>
                          </a:solidFill>
                          <a:effectLst/>
                          <a:latin typeface="Consolas" panose="020B0609020204030204" pitchFamily="49" charset="0"/>
                        </a:rPr>
                        <a:t>studentmodel.pickle</a:t>
                      </a: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wb</a:t>
                      </a:r>
                      <a:r>
                        <a:rPr lang="en-US" sz="1500" b="0" i="0" u="none" strike="noStrike" dirty="0">
                          <a:solidFill>
                            <a:srgbClr val="F8F8F2"/>
                          </a:solidFill>
                          <a:effectLst/>
                          <a:latin typeface="Consolas" panose="020B0609020204030204" pitchFamily="49" charset="0"/>
                        </a:rPr>
                        <a:t>") as f:</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            </a:t>
                      </a:r>
                      <a:r>
                        <a:rPr lang="en-US" sz="1500" b="0" i="0" u="none" strike="noStrike" dirty="0" err="1">
                          <a:solidFill>
                            <a:srgbClr val="F8F8F2"/>
                          </a:solidFill>
                          <a:effectLst/>
                          <a:latin typeface="Consolas" panose="020B0609020204030204" pitchFamily="49" charset="0"/>
                        </a:rPr>
                        <a:t>pickle.dump</a:t>
                      </a:r>
                      <a:r>
                        <a:rPr lang="en-US" sz="1500" b="0" i="0" u="none" strike="noStrike" dirty="0">
                          <a:solidFill>
                            <a:srgbClr val="F8F8F2"/>
                          </a:solidFill>
                          <a:effectLst/>
                          <a:latin typeface="Consolas" panose="020B0609020204030204" pitchFamily="49" charset="0"/>
                        </a:rPr>
                        <a:t>(linear, f)</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Tree>
    <p:extLst>
      <p:ext uri="{BB962C8B-B14F-4D97-AF65-F5344CB8AC3E}">
        <p14:creationId xmlns:p14="http://schemas.microsoft.com/office/powerpoint/2010/main" val="2685142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4400" b="1" dirty="0"/>
              <a:t>Plotting the data</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US" dirty="0"/>
              <a:t>08</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33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Using matplotlib</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7;p32">
            <a:extLst>
              <a:ext uri="{FF2B5EF4-FFF2-40B4-BE49-F238E27FC236}">
                <a16:creationId xmlns:a16="http://schemas.microsoft.com/office/drawing/2014/main" id="{6F0CC7B1-0A81-55E7-3863-A6AEA1F2363B}"/>
              </a:ext>
            </a:extLst>
          </p:cNvPr>
          <p:cNvSpPr txBox="1">
            <a:spLocks noGrp="1"/>
          </p:cNvSpPr>
          <p:nvPr>
            <p:ph type="subTitle" idx="1"/>
          </p:nvPr>
        </p:nvSpPr>
        <p:spPr>
          <a:xfrm>
            <a:off x="164521" y="1424428"/>
            <a:ext cx="6575182" cy="2207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To plot our data on a graph we can use matplotlib to do so  </a:t>
            </a:r>
          </a:p>
        </p:txBody>
      </p:sp>
      <p:graphicFrame>
        <p:nvGraphicFramePr>
          <p:cNvPr id="5" name="Table 4">
            <a:extLst>
              <a:ext uri="{FF2B5EF4-FFF2-40B4-BE49-F238E27FC236}">
                <a16:creationId xmlns:a16="http://schemas.microsoft.com/office/drawing/2014/main" id="{82FA2E2E-5772-BD7A-88A0-B14E8ECFCC24}"/>
              </a:ext>
            </a:extLst>
          </p:cNvPr>
          <p:cNvGraphicFramePr>
            <a:graphicFrameLocks noGrp="1"/>
          </p:cNvGraphicFramePr>
          <p:nvPr>
            <p:extLst>
              <p:ext uri="{D42A27DB-BD31-4B8C-83A1-F6EECF244321}">
                <p14:modId xmlns:p14="http://schemas.microsoft.com/office/powerpoint/2010/main" val="651393347"/>
              </p:ext>
            </p:extLst>
          </p:nvPr>
        </p:nvGraphicFramePr>
        <p:xfrm>
          <a:off x="587059" y="2011095"/>
          <a:ext cx="4918020" cy="1295985"/>
        </p:xfrm>
        <a:graphic>
          <a:graphicData uri="http://schemas.openxmlformats.org/drawingml/2006/table">
            <a:tbl>
              <a:tblPr/>
              <a:tblGrid>
                <a:gridCol w="4918020">
                  <a:extLst>
                    <a:ext uri="{9D8B030D-6E8A-4147-A177-3AD203B41FA5}">
                      <a16:colId xmlns:a16="http://schemas.microsoft.com/office/drawing/2014/main" val="77076768"/>
                    </a:ext>
                  </a:extLst>
                </a:gridCol>
              </a:tblGrid>
              <a:tr h="1295985">
                <a:tc>
                  <a:txBody>
                    <a:bodyPr/>
                    <a:lstStyle/>
                    <a:p>
                      <a:pPr rtl="0" fontAlgn="t">
                        <a:spcBef>
                          <a:spcPts val="0"/>
                        </a:spcBef>
                        <a:spcAft>
                          <a:spcPts val="0"/>
                        </a:spcAft>
                      </a:pPr>
                      <a:r>
                        <a:rPr lang="en-US" sz="1500" b="0" i="0" u="none" strike="noStrike" dirty="0" err="1">
                          <a:solidFill>
                            <a:srgbClr val="F8F8F2"/>
                          </a:solidFill>
                          <a:effectLst/>
                          <a:latin typeface="Consolas" panose="020B0609020204030204" pitchFamily="49" charset="0"/>
                        </a:rPr>
                        <a:t>style.use</a:t>
                      </a:r>
                      <a:r>
                        <a:rPr lang="en-US" sz="1500" b="0" i="0" u="none" strike="noStrike" dirty="0">
                          <a:solidFill>
                            <a:srgbClr val="F8F8F2"/>
                          </a:solidFill>
                          <a:effectLst/>
                          <a:latin typeface="Consolas" panose="020B0609020204030204" pitchFamily="49" charset="0"/>
                        </a:rPr>
                        <a:t>(“</a:t>
                      </a:r>
                      <a:r>
                        <a:rPr lang="en-US" sz="1500" b="0" i="0" u="none" strike="noStrike" dirty="0" err="1">
                          <a:solidFill>
                            <a:srgbClr val="F8F8F2"/>
                          </a:solidFill>
                          <a:effectLst/>
                          <a:latin typeface="Consolas" panose="020B0609020204030204" pitchFamily="49" charset="0"/>
                        </a:rPr>
                        <a:t>ggplot</a:t>
                      </a:r>
                      <a:r>
                        <a:rPr lang="en-US" sz="1500" b="0" i="0" u="none" strike="noStrike" dirty="0">
                          <a:solidFill>
                            <a:srgbClr val="F8F8F2"/>
                          </a:solidFill>
                          <a:effectLst/>
                          <a:latin typeface="Consolas" panose="020B0609020204030204" pitchFamily="49" charset="0"/>
                        </a:rPr>
                        <a:t>”) # to set a decent style</a:t>
                      </a:r>
                    </a:p>
                    <a:p>
                      <a:pPr rtl="0" fontAlgn="t">
                        <a:spcBef>
                          <a:spcPts val="0"/>
                        </a:spcBef>
                        <a:spcAft>
                          <a:spcPts val="0"/>
                        </a:spcAft>
                      </a:pPr>
                      <a:r>
                        <a:rPr lang="en-US" sz="1500" b="0" i="0" u="none" strike="noStrike" dirty="0" err="1">
                          <a:solidFill>
                            <a:srgbClr val="F8F8F2"/>
                          </a:solidFill>
                          <a:effectLst/>
                          <a:latin typeface="Consolas" panose="020B0609020204030204" pitchFamily="49" charset="0"/>
                        </a:rPr>
                        <a:t>plt.scatter</a:t>
                      </a:r>
                      <a:r>
                        <a:rPr lang="en-US" sz="1500" b="0" i="0" u="none" strike="noStrike" dirty="0">
                          <a:solidFill>
                            <a:srgbClr val="F8F8F2"/>
                          </a:solidFill>
                          <a:effectLst/>
                          <a:latin typeface="Consolas" panose="020B0609020204030204" pitchFamily="49" charset="0"/>
                        </a:rPr>
                        <a:t>(data[“x-axis”],data[“y-axis”])</a:t>
                      </a:r>
                    </a:p>
                    <a:p>
                      <a:pPr rtl="0" fontAlgn="t">
                        <a:spcBef>
                          <a:spcPts val="0"/>
                        </a:spcBef>
                        <a:spcAft>
                          <a:spcPts val="0"/>
                        </a:spcAft>
                      </a:pPr>
                      <a:r>
                        <a:rPr lang="en-US" sz="1500" b="0" i="0" u="none" strike="noStrike" dirty="0" err="1">
                          <a:solidFill>
                            <a:srgbClr val="F8F8F2"/>
                          </a:solidFill>
                          <a:effectLst/>
                          <a:latin typeface="Consolas" panose="020B0609020204030204" pitchFamily="49" charset="0"/>
                        </a:rPr>
                        <a:t>plt.xlabel</a:t>
                      </a:r>
                      <a:r>
                        <a:rPr lang="en-US" sz="1500" b="0" i="0" u="none" strike="noStrike" dirty="0">
                          <a:solidFill>
                            <a:srgbClr val="F8F8F2"/>
                          </a:solidFill>
                          <a:effectLst/>
                          <a:latin typeface="Consolas" panose="020B0609020204030204" pitchFamily="49" charset="0"/>
                        </a:rPr>
                        <a:t>(“x-label”)</a:t>
                      </a:r>
                    </a:p>
                    <a:p>
                      <a:pPr rtl="0" fontAlgn="t">
                        <a:spcBef>
                          <a:spcPts val="0"/>
                        </a:spcBef>
                        <a:spcAft>
                          <a:spcPts val="0"/>
                        </a:spcAft>
                      </a:pPr>
                      <a:r>
                        <a:rPr lang="en-US" sz="1500" b="0" i="0" u="none" strike="noStrike" dirty="0" err="1">
                          <a:solidFill>
                            <a:srgbClr val="F8F8F2"/>
                          </a:solidFill>
                          <a:effectLst/>
                          <a:latin typeface="Consolas" panose="020B0609020204030204" pitchFamily="49" charset="0"/>
                        </a:rPr>
                        <a:t>plt.ylabel</a:t>
                      </a:r>
                      <a:r>
                        <a:rPr lang="en-US" sz="1500" b="0" i="0" u="none" strike="noStrike" dirty="0">
                          <a:solidFill>
                            <a:srgbClr val="F8F8F2"/>
                          </a:solidFill>
                          <a:effectLst/>
                          <a:latin typeface="Consolas" panose="020B0609020204030204" pitchFamily="49" charset="0"/>
                        </a:rPr>
                        <a:t>(“y-label”)</a:t>
                      </a:r>
                    </a:p>
                    <a:p>
                      <a:pPr rtl="0" fontAlgn="t">
                        <a:spcBef>
                          <a:spcPts val="0"/>
                        </a:spcBef>
                        <a:spcAft>
                          <a:spcPts val="0"/>
                        </a:spcAft>
                      </a:pPr>
                      <a:r>
                        <a:rPr lang="en-US" sz="1500" b="0" i="0" u="none" strike="noStrike" dirty="0" err="1">
                          <a:solidFill>
                            <a:srgbClr val="F8F8F2"/>
                          </a:solidFill>
                          <a:effectLst/>
                          <a:latin typeface="Consolas" panose="020B0609020204030204" pitchFamily="49" charset="0"/>
                        </a:rPr>
                        <a:t>plt.show</a:t>
                      </a:r>
                      <a:r>
                        <a:rPr lang="en-US" sz="1500" b="0" i="0" u="none" strike="noStrike" dirty="0">
                          <a:solidFill>
                            <a:srgbClr val="F8F8F2"/>
                          </a:solidFill>
                          <a:effectLst/>
                          <a:latin typeface="Consolas" panose="020B0609020204030204" pitchFamily="49" charset="0"/>
                        </a:rPr>
                        <a:t>()#to show the graph</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
        <p:nvSpPr>
          <p:cNvPr id="6" name="Google Shape;577;p32">
            <a:extLst>
              <a:ext uri="{FF2B5EF4-FFF2-40B4-BE49-F238E27FC236}">
                <a16:creationId xmlns:a16="http://schemas.microsoft.com/office/drawing/2014/main" id="{9B5FFD74-2E85-C80A-F0EE-0DDB0898A44E}"/>
              </a:ext>
            </a:extLst>
          </p:cNvPr>
          <p:cNvSpPr txBox="1">
            <a:spLocks/>
          </p:cNvSpPr>
          <p:nvPr/>
        </p:nvSpPr>
        <p:spPr>
          <a:xfrm>
            <a:off x="5570779" y="2186853"/>
            <a:ext cx="2643581" cy="1103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dirty="0"/>
              <a:t>To Save the models we can dump it the file using this code.</a:t>
            </a:r>
          </a:p>
          <a:p>
            <a:pPr marL="0" indent="0">
              <a:buSzPts val="1100"/>
              <a:buFont typeface="Arial"/>
              <a:buNone/>
            </a:pPr>
            <a:endParaRPr lang="en-US" sz="1400" dirty="0"/>
          </a:p>
          <a:p>
            <a:pPr marL="0" indent="0">
              <a:buSzPts val="1100"/>
              <a:buFont typeface="Arial"/>
              <a:buNone/>
            </a:pPr>
            <a:r>
              <a:rPr lang="en-US" sz="1400" dirty="0"/>
              <a:t> </a:t>
            </a:r>
          </a:p>
        </p:txBody>
      </p:sp>
      <p:graphicFrame>
        <p:nvGraphicFramePr>
          <p:cNvPr id="7" name="Table 6">
            <a:extLst>
              <a:ext uri="{FF2B5EF4-FFF2-40B4-BE49-F238E27FC236}">
                <a16:creationId xmlns:a16="http://schemas.microsoft.com/office/drawing/2014/main" id="{B92D76BA-F5F9-7DB2-7430-CDE8A9584523}"/>
              </a:ext>
            </a:extLst>
          </p:cNvPr>
          <p:cNvGraphicFramePr>
            <a:graphicFrameLocks noGrp="1"/>
          </p:cNvGraphicFramePr>
          <p:nvPr>
            <p:extLst>
              <p:ext uri="{D42A27DB-BD31-4B8C-83A1-F6EECF244321}">
                <p14:modId xmlns:p14="http://schemas.microsoft.com/office/powerpoint/2010/main" val="3327489156"/>
              </p:ext>
            </p:extLst>
          </p:nvPr>
        </p:nvGraphicFramePr>
        <p:xfrm>
          <a:off x="808039" y="3570874"/>
          <a:ext cx="4918020" cy="1295985"/>
        </p:xfrm>
        <a:graphic>
          <a:graphicData uri="http://schemas.openxmlformats.org/drawingml/2006/table">
            <a:tbl>
              <a:tblPr/>
              <a:tblGrid>
                <a:gridCol w="4918020">
                  <a:extLst>
                    <a:ext uri="{9D8B030D-6E8A-4147-A177-3AD203B41FA5}">
                      <a16:colId xmlns:a16="http://schemas.microsoft.com/office/drawing/2014/main" val="77076768"/>
                    </a:ext>
                  </a:extLst>
                </a:gridCol>
              </a:tblGrid>
              <a:tr h="1295985">
                <a:tc>
                  <a:txBody>
                    <a:bodyPr/>
                    <a:lstStyle/>
                    <a:p>
                      <a:pPr rtl="0" fontAlgn="t">
                        <a:spcBef>
                          <a:spcPts val="0"/>
                        </a:spcBef>
                        <a:spcAft>
                          <a:spcPts val="0"/>
                        </a:spcAft>
                      </a:pPr>
                      <a:r>
                        <a:rPr lang="en-US" sz="1500" b="0" i="0" u="none" strike="noStrike" dirty="0">
                          <a:solidFill>
                            <a:srgbClr val="F8F8F2"/>
                          </a:solidFill>
                          <a:effectLst/>
                          <a:latin typeface="Consolas" panose="020B0609020204030204" pitchFamily="49" charset="0"/>
                        </a:rPr>
                        <a:t>#don’t forget to install the library using </a:t>
                      </a:r>
                    </a:p>
                    <a:p>
                      <a:pPr rtl="0" fontAlgn="t">
                        <a:spcBef>
                          <a:spcPts val="0"/>
                        </a:spcBef>
                        <a:spcAft>
                          <a:spcPts val="0"/>
                        </a:spcAft>
                      </a:pPr>
                      <a:r>
                        <a:rPr lang="en-US" sz="1500" b="0" i="0" u="none" strike="noStrike" dirty="0">
                          <a:solidFill>
                            <a:srgbClr val="F8F8F2"/>
                          </a:solidFill>
                          <a:effectLst/>
                          <a:latin typeface="Consolas" panose="020B0609020204030204" pitchFamily="49" charset="0"/>
                        </a:rPr>
                        <a:t>pip install matplotlib</a:t>
                      </a: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064763353"/>
                  </a:ext>
                </a:extLst>
              </a:tr>
            </a:tbl>
          </a:graphicData>
        </a:graphic>
      </p:graphicFrame>
      <p:sp>
        <p:nvSpPr>
          <p:cNvPr id="8" name="Google Shape;577;p32">
            <a:extLst>
              <a:ext uri="{FF2B5EF4-FFF2-40B4-BE49-F238E27FC236}">
                <a16:creationId xmlns:a16="http://schemas.microsoft.com/office/drawing/2014/main" id="{3B2E637E-7963-3F89-442C-EB6D049693A8}"/>
              </a:ext>
            </a:extLst>
          </p:cNvPr>
          <p:cNvSpPr txBox="1">
            <a:spLocks/>
          </p:cNvSpPr>
          <p:nvPr/>
        </p:nvSpPr>
        <p:spPr>
          <a:xfrm>
            <a:off x="5784139" y="3697586"/>
            <a:ext cx="2643581" cy="1103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400" dirty="0"/>
              <a:t>To load the saved models we can use the following snippet</a:t>
            </a:r>
          </a:p>
          <a:p>
            <a:pPr marL="0" indent="0">
              <a:buSzPts val="1100"/>
              <a:buFont typeface="Arial"/>
              <a:buNone/>
            </a:pPr>
            <a:r>
              <a:rPr lang="en-US" sz="1400" dirty="0"/>
              <a:t> </a:t>
            </a:r>
          </a:p>
        </p:txBody>
      </p:sp>
    </p:spTree>
    <p:extLst>
      <p:ext uri="{BB962C8B-B14F-4D97-AF65-F5344CB8AC3E}">
        <p14:creationId xmlns:p14="http://schemas.microsoft.com/office/powerpoint/2010/main" val="4157667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475346"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Using matplotlib</a:t>
            </a:r>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7;p32">
            <a:extLst>
              <a:ext uri="{FF2B5EF4-FFF2-40B4-BE49-F238E27FC236}">
                <a16:creationId xmlns:a16="http://schemas.microsoft.com/office/drawing/2014/main" id="{6F0CC7B1-0A81-55E7-3863-A6AEA1F2363B}"/>
              </a:ext>
            </a:extLst>
          </p:cNvPr>
          <p:cNvSpPr txBox="1">
            <a:spLocks noGrp="1"/>
          </p:cNvSpPr>
          <p:nvPr>
            <p:ph type="subTitle" idx="1"/>
          </p:nvPr>
        </p:nvSpPr>
        <p:spPr>
          <a:xfrm>
            <a:off x="164521" y="1424428"/>
            <a:ext cx="6575182" cy="2207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To plot our data on a graph we can use matplotlib to do so  </a:t>
            </a:r>
          </a:p>
        </p:txBody>
      </p:sp>
      <p:graphicFrame>
        <p:nvGraphicFramePr>
          <p:cNvPr id="2" name="Table 1">
            <a:extLst>
              <a:ext uri="{FF2B5EF4-FFF2-40B4-BE49-F238E27FC236}">
                <a16:creationId xmlns:a16="http://schemas.microsoft.com/office/drawing/2014/main" id="{9D0D8A14-3F0C-A440-2770-3C28568DE4D1}"/>
              </a:ext>
            </a:extLst>
          </p:cNvPr>
          <p:cNvGraphicFramePr>
            <a:graphicFrameLocks noGrp="1"/>
          </p:cNvGraphicFramePr>
          <p:nvPr>
            <p:extLst>
              <p:ext uri="{D42A27DB-BD31-4B8C-83A1-F6EECF244321}">
                <p14:modId xmlns:p14="http://schemas.microsoft.com/office/powerpoint/2010/main" val="1364471917"/>
              </p:ext>
            </p:extLst>
          </p:nvPr>
        </p:nvGraphicFramePr>
        <p:xfrm>
          <a:off x="1181607" y="2094071"/>
          <a:ext cx="4984061" cy="2169160"/>
        </p:xfrm>
        <a:graphic>
          <a:graphicData uri="http://schemas.openxmlformats.org/drawingml/2006/table">
            <a:tbl>
              <a:tblPr/>
              <a:tblGrid>
                <a:gridCol w="4984061">
                  <a:extLst>
                    <a:ext uri="{9D8B030D-6E8A-4147-A177-3AD203B41FA5}">
                      <a16:colId xmlns:a16="http://schemas.microsoft.com/office/drawing/2014/main" val="3726757788"/>
                    </a:ext>
                  </a:extLst>
                </a:gridCol>
              </a:tblGrid>
              <a:tr h="1826114">
                <a:tc>
                  <a:txBody>
                    <a:bodyPr/>
                    <a:lstStyle/>
                    <a:p>
                      <a:pPr rtl="0" fontAlgn="t">
                        <a:spcBef>
                          <a:spcPts val="0"/>
                        </a:spcBef>
                        <a:spcAft>
                          <a:spcPts val="0"/>
                        </a:spcAft>
                      </a:pPr>
                      <a:r>
                        <a:rPr lang="en-US" sz="1400" b="0" i="0" u="none" strike="noStrike" dirty="0">
                          <a:solidFill>
                            <a:srgbClr val="6272A4"/>
                          </a:solidFill>
                          <a:effectLst/>
                          <a:latin typeface="Consolas" panose="020B0609020204030204" pitchFamily="49" charset="0"/>
                        </a:rPr>
                        <a:t># Drawing and plotting model</a:t>
                      </a:r>
                      <a:br>
                        <a:rPr lang="en-US" sz="1400" b="0" i="0" u="none" strike="noStrike" dirty="0">
                          <a:solidFill>
                            <a:srgbClr val="F8F8F2"/>
                          </a:solidFill>
                          <a:effectLst/>
                          <a:latin typeface="Consolas" panose="020B0609020204030204" pitchFamily="49" charset="0"/>
                        </a:rPr>
                      </a:br>
                      <a:r>
                        <a:rPr lang="en-US" sz="1400" b="0" i="0" u="none" strike="noStrike" dirty="0">
                          <a:solidFill>
                            <a:srgbClr val="F8F8F2"/>
                          </a:solidFill>
                          <a:effectLst/>
                          <a:latin typeface="Consolas" panose="020B0609020204030204" pitchFamily="49" charset="0"/>
                        </a:rPr>
                        <a:t>plot = </a:t>
                      </a:r>
                      <a:r>
                        <a:rPr lang="en-US" sz="1400" b="0" i="0" u="none" strike="noStrike" dirty="0">
                          <a:solidFill>
                            <a:srgbClr val="F1FA8C"/>
                          </a:solidFill>
                          <a:effectLst/>
                          <a:latin typeface="Consolas" panose="020B0609020204030204" pitchFamily="49" charset="0"/>
                        </a:rPr>
                        <a:t>"failures"</a:t>
                      </a:r>
                      <a:br>
                        <a:rPr lang="en-US" sz="1400" b="0" i="0" u="none" strike="noStrike" dirty="0">
                          <a:solidFill>
                            <a:srgbClr val="F8F8F2"/>
                          </a:solidFill>
                          <a:effectLst/>
                          <a:latin typeface="Consolas" panose="020B0609020204030204" pitchFamily="49" charset="0"/>
                        </a:rPr>
                      </a:br>
                      <a:r>
                        <a:rPr lang="en-US" sz="1400" b="0" i="0" u="none" strike="noStrike" dirty="0" err="1">
                          <a:solidFill>
                            <a:srgbClr val="F8F8F2"/>
                          </a:solidFill>
                          <a:effectLst/>
                          <a:latin typeface="Consolas" panose="020B0609020204030204" pitchFamily="49" charset="0"/>
                        </a:rPr>
                        <a:t>plt.scatter</a:t>
                      </a:r>
                      <a:r>
                        <a:rPr lang="en-US" sz="1400" b="0" i="0" u="none" strike="noStrike" dirty="0">
                          <a:solidFill>
                            <a:srgbClr val="F8F8F2"/>
                          </a:solidFill>
                          <a:effectLst/>
                          <a:latin typeface="Consolas" panose="020B0609020204030204" pitchFamily="49" charset="0"/>
                        </a:rPr>
                        <a:t>(data[plot], data[</a:t>
                      </a:r>
                      <a:r>
                        <a:rPr lang="en-US" sz="1400" b="0" i="0" u="none" strike="noStrike" dirty="0">
                          <a:solidFill>
                            <a:srgbClr val="F1FA8C"/>
                          </a:solidFill>
                          <a:effectLst/>
                          <a:latin typeface="Consolas" panose="020B0609020204030204" pitchFamily="49" charset="0"/>
                        </a:rPr>
                        <a:t>"G3"</a:t>
                      </a:r>
                      <a:r>
                        <a:rPr lang="en-US" sz="1400" b="0" i="0" u="none" strike="noStrike" dirty="0">
                          <a:solidFill>
                            <a:srgbClr val="F8F8F2"/>
                          </a:solidFill>
                          <a:effectLst/>
                          <a:latin typeface="Consolas" panose="020B0609020204030204" pitchFamily="49" charset="0"/>
                        </a:rPr>
                        <a:t>]) </a:t>
                      </a:r>
                      <a:br>
                        <a:rPr lang="en-US" sz="1400" b="0" i="0" u="none" strike="noStrike" dirty="0">
                          <a:solidFill>
                            <a:srgbClr val="F8F8F2"/>
                          </a:solidFill>
                          <a:effectLst/>
                          <a:latin typeface="Consolas" panose="020B0609020204030204" pitchFamily="49" charset="0"/>
                        </a:rPr>
                      </a:br>
                      <a:r>
                        <a:rPr lang="en-US" sz="1400" b="0" i="0" u="none" strike="noStrike" dirty="0" err="1">
                          <a:solidFill>
                            <a:srgbClr val="F8F8F2"/>
                          </a:solidFill>
                          <a:effectLst/>
                          <a:latin typeface="Consolas" panose="020B0609020204030204" pitchFamily="49" charset="0"/>
                        </a:rPr>
                        <a:t>plt.xlabel</a:t>
                      </a:r>
                      <a:r>
                        <a:rPr lang="en-US" sz="1400" b="0" i="0" u="none" strike="noStrike" dirty="0">
                          <a:solidFill>
                            <a:srgbClr val="F8F8F2"/>
                          </a:solidFill>
                          <a:effectLst/>
                          <a:latin typeface="Consolas" panose="020B0609020204030204" pitchFamily="49" charset="0"/>
                        </a:rPr>
                        <a:t>(plot)</a:t>
                      </a:r>
                      <a:br>
                        <a:rPr lang="en-US" sz="1400" b="0" i="0" u="none" strike="noStrike" dirty="0">
                          <a:solidFill>
                            <a:srgbClr val="F8F8F2"/>
                          </a:solidFill>
                          <a:effectLst/>
                          <a:latin typeface="Consolas" panose="020B0609020204030204" pitchFamily="49" charset="0"/>
                        </a:rPr>
                      </a:br>
                      <a:r>
                        <a:rPr lang="en-US" sz="1400" b="0" i="0" u="none" strike="noStrike" dirty="0" err="1">
                          <a:solidFill>
                            <a:srgbClr val="F8F8F2"/>
                          </a:solidFill>
                          <a:effectLst/>
                          <a:latin typeface="Consolas" panose="020B0609020204030204" pitchFamily="49" charset="0"/>
                        </a:rPr>
                        <a:t>plt.ylabel</a:t>
                      </a:r>
                      <a:r>
                        <a:rPr lang="en-US" sz="1400" b="0" i="0" u="none" strike="noStrike" dirty="0">
                          <a:solidFill>
                            <a:srgbClr val="F8F8F2"/>
                          </a:solidFill>
                          <a:effectLst/>
                          <a:latin typeface="Consolas" panose="020B0609020204030204" pitchFamily="49" charset="0"/>
                        </a:rPr>
                        <a:t>(</a:t>
                      </a:r>
                      <a:r>
                        <a:rPr lang="en-US" sz="1400" b="0" i="0" u="none" strike="noStrike" dirty="0">
                          <a:solidFill>
                            <a:srgbClr val="F1FA8C"/>
                          </a:solidFill>
                          <a:effectLst/>
                          <a:latin typeface="Consolas" panose="020B0609020204030204" pitchFamily="49" charset="0"/>
                        </a:rPr>
                        <a:t>"Final Grade"</a:t>
                      </a:r>
                      <a:r>
                        <a:rPr lang="en-US" sz="1400" b="0" i="0" u="none" strike="noStrike" dirty="0">
                          <a:solidFill>
                            <a:srgbClr val="F8F8F2"/>
                          </a:solidFill>
                          <a:effectLst/>
                          <a:latin typeface="Consolas" panose="020B0609020204030204" pitchFamily="49" charset="0"/>
                        </a:rPr>
                        <a:t>)</a:t>
                      </a:r>
                      <a:br>
                        <a:rPr lang="en-US" sz="1400" b="0" i="0" u="none" strike="noStrike" dirty="0">
                          <a:solidFill>
                            <a:srgbClr val="F8F8F2"/>
                          </a:solidFill>
                          <a:effectLst/>
                          <a:latin typeface="Consolas" panose="020B0609020204030204" pitchFamily="49" charset="0"/>
                        </a:rPr>
                      </a:br>
                      <a:r>
                        <a:rPr lang="en-US" sz="1400" b="0" i="0" u="none" strike="noStrike" dirty="0" err="1">
                          <a:solidFill>
                            <a:srgbClr val="F8F8F2"/>
                          </a:solidFill>
                          <a:effectLst/>
                          <a:latin typeface="Consolas" panose="020B0609020204030204" pitchFamily="49" charset="0"/>
                        </a:rPr>
                        <a:t>plt.show</a:t>
                      </a:r>
                      <a:r>
                        <a:rPr lang="en-US" sz="1400" b="0" i="0" u="none" strike="noStrike" dirty="0">
                          <a:solidFill>
                            <a:srgbClr val="F8F8F2"/>
                          </a:solidFill>
                          <a:effectLst/>
                          <a:latin typeface="Consolas" panose="020B0609020204030204" pitchFamily="49" charset="0"/>
                        </a:rPr>
                        <a:t>()</a:t>
                      </a:r>
                      <a:br>
                        <a:rPr lang="en-US" sz="1400" b="0" i="0" u="none" strike="noStrike" dirty="0">
                          <a:solidFill>
                            <a:srgbClr val="F8F8F2"/>
                          </a:solidFill>
                          <a:effectLst/>
                          <a:latin typeface="Consolas" panose="020B0609020204030204" pitchFamily="49" charset="0"/>
                        </a:rPr>
                      </a:br>
                      <a:br>
                        <a:rPr lang="en-US" sz="1400" b="0" i="0" u="none" strike="noStrike" dirty="0">
                          <a:solidFill>
                            <a:srgbClr val="F8F8F2"/>
                          </a:solidFill>
                          <a:effectLst/>
                          <a:latin typeface="Consolas" panose="020B0609020204030204" pitchFamily="49" charset="0"/>
                        </a:rPr>
                      </a:br>
                      <a:br>
                        <a:rPr lang="en-US" sz="1100" b="0" i="0" u="none" strike="noStrike" dirty="0">
                          <a:solidFill>
                            <a:srgbClr val="F8F8F2"/>
                          </a:solidFill>
                          <a:effectLst/>
                          <a:latin typeface="Consolas" panose="020B0609020204030204" pitchFamily="49" charset="0"/>
                        </a:rPr>
                      </a:br>
                      <a:br>
                        <a:rPr lang="en-US" sz="1100" b="0" i="0" u="none" strike="noStrike" dirty="0">
                          <a:solidFill>
                            <a:srgbClr val="F8F8F2"/>
                          </a:solidFill>
                          <a:effectLst/>
                          <a:latin typeface="Consolas" panose="020B0609020204030204" pitchFamily="49" charset="0"/>
                        </a:rPr>
                      </a:br>
                      <a:endParaRPr lang="en-US" dirty="0">
                        <a:effectLst/>
                      </a:endParaRPr>
                    </a:p>
                  </a:txBody>
                  <a:tcPr marL="63500" marR="63500" marT="63500" marB="63500">
                    <a:lnL>
                      <a:noFill/>
                    </a:lnL>
                    <a:lnR>
                      <a:noFill/>
                    </a:lnR>
                    <a:lnT>
                      <a:noFill/>
                    </a:lnT>
                    <a:lnB>
                      <a:noFill/>
                    </a:lnB>
                    <a:solidFill>
                      <a:srgbClr val="282A36"/>
                    </a:solidFill>
                  </a:tcPr>
                </a:tc>
                <a:extLst>
                  <a:ext uri="{0D108BD9-81ED-4DB2-BD59-A6C34878D82A}">
                    <a16:rowId xmlns:a16="http://schemas.microsoft.com/office/drawing/2014/main" val="2604491201"/>
                  </a:ext>
                </a:extLst>
              </a:tr>
            </a:tbl>
          </a:graphicData>
        </a:graphic>
      </p:graphicFrame>
      <p:sp>
        <p:nvSpPr>
          <p:cNvPr id="3" name="Rectangle 1">
            <a:extLst>
              <a:ext uri="{FF2B5EF4-FFF2-40B4-BE49-F238E27FC236}">
                <a16:creationId xmlns:a16="http://schemas.microsoft.com/office/drawing/2014/main" id="{BD0C3584-5385-755C-1EE9-415BFDEE4626}"/>
              </a:ext>
            </a:extLst>
          </p:cNvPr>
          <p:cNvSpPr>
            <a:spLocks noChangeArrowheads="1"/>
          </p:cNvSpPr>
          <p:nvPr/>
        </p:nvSpPr>
        <p:spPr bwMode="auto">
          <a:xfrm>
            <a:off x="715963" y="19129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43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4114800" y="3277194"/>
            <a:ext cx="4313400" cy="1286690"/>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4400" b="1" dirty="0"/>
              <a:t>Quiz</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US" dirty="0"/>
              <a:t>09</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54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Artificial intelligence</a:t>
            </a:r>
            <a:endParaRPr dirty="0"/>
          </a:p>
        </p:txBody>
      </p:sp>
      <p:sp>
        <p:nvSpPr>
          <p:cNvPr id="577" name="Google Shape;577;p32"/>
          <p:cNvSpPr txBox="1">
            <a:spLocks noGrp="1"/>
          </p:cNvSpPr>
          <p:nvPr>
            <p:ph type="subTitle" idx="1"/>
          </p:nvPr>
        </p:nvSpPr>
        <p:spPr>
          <a:xfrm>
            <a:off x="164521" y="1424429"/>
            <a:ext cx="6502982" cy="971658"/>
          </a:xfrm>
          <a:prstGeom prst="rect">
            <a:avLst/>
          </a:prstGeom>
        </p:spPr>
        <p:txBody>
          <a:bodyPr spcFirstLastPara="1" wrap="square" lIns="91425" tIns="91425" rIns="91425" bIns="91425" anchor="t" anchorCtr="0">
            <a:noAutofit/>
          </a:bodyPr>
          <a:lstStyle/>
          <a:p>
            <a:pPr marL="0" indent="0" algn="ctr">
              <a:buSzPts val="1100"/>
            </a:pPr>
            <a:r>
              <a:rPr lang="en-US" b="1" dirty="0"/>
              <a:t>Weak A.I examples</a:t>
            </a:r>
            <a:endParaRPr lang="en-US" dirty="0"/>
          </a:p>
          <a:p>
            <a:pPr marL="0" indent="0">
              <a:buSzPts val="1100"/>
            </a:pPr>
            <a:r>
              <a:rPr lang="en-US" dirty="0"/>
              <a:t> Siri, google assistant , amazon Alexa, Facial recognition , text to speech or speech to text , Netflix recommendations, simple chat bots </a:t>
            </a:r>
            <a:endParaRPr lang="en-US" b="1" dirty="0"/>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Straight Connector 6">
            <a:extLst>
              <a:ext uri="{FF2B5EF4-FFF2-40B4-BE49-F238E27FC236}">
                <a16:creationId xmlns:a16="http://schemas.microsoft.com/office/drawing/2014/main" id="{C09891D4-9B4E-B848-552F-D5714C62E3C0}"/>
              </a:ext>
            </a:extLst>
          </p:cNvPr>
          <p:cNvCxnSpPr>
            <a:cxnSpLocks/>
          </p:cNvCxnSpPr>
          <p:nvPr/>
        </p:nvCxnSpPr>
        <p:spPr>
          <a:xfrm>
            <a:off x="236366" y="2499904"/>
            <a:ext cx="6316733" cy="0"/>
          </a:xfrm>
          <a:prstGeom prst="line">
            <a:avLst/>
          </a:prstGeom>
          <a:ln>
            <a:solidFill>
              <a:srgbClr val="3F3AF2"/>
            </a:solidFill>
          </a:ln>
        </p:spPr>
        <p:style>
          <a:lnRef idx="1">
            <a:schemeClr val="accent1"/>
          </a:lnRef>
          <a:fillRef idx="0">
            <a:schemeClr val="accent1"/>
          </a:fillRef>
          <a:effectRef idx="0">
            <a:schemeClr val="accent1"/>
          </a:effectRef>
          <a:fontRef idx="minor">
            <a:schemeClr val="tx1"/>
          </a:fontRef>
        </p:style>
      </p:cxnSp>
      <p:sp>
        <p:nvSpPr>
          <p:cNvPr id="19" name="Google Shape;577;p32">
            <a:extLst>
              <a:ext uri="{FF2B5EF4-FFF2-40B4-BE49-F238E27FC236}">
                <a16:creationId xmlns:a16="http://schemas.microsoft.com/office/drawing/2014/main" id="{27584171-C2DA-EFB9-D3B8-E26D544B3BA1}"/>
              </a:ext>
            </a:extLst>
          </p:cNvPr>
          <p:cNvSpPr txBox="1">
            <a:spLocks/>
          </p:cNvSpPr>
          <p:nvPr/>
        </p:nvSpPr>
        <p:spPr>
          <a:xfrm>
            <a:off x="164519" y="2747413"/>
            <a:ext cx="6502981"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Strong AI examples</a:t>
            </a:r>
            <a:endParaRPr lang="en-US" dirty="0"/>
          </a:p>
          <a:p>
            <a:pPr marL="0" indent="0">
              <a:buSzPts val="1100"/>
              <a:buFont typeface="Arial"/>
              <a:buNone/>
            </a:pPr>
            <a:r>
              <a:rPr lang="en-US" dirty="0"/>
              <a:t>Human-like Robots, Self-driving cars, AI-generated art, novel writing ,</a:t>
            </a:r>
          </a:p>
          <a:p>
            <a:pPr marL="0" indent="0">
              <a:buSzPts val="1100"/>
              <a:buFont typeface="Arial"/>
              <a:buNone/>
            </a:pPr>
            <a:r>
              <a:rPr lang="en-US" dirty="0"/>
              <a:t> Advanced Chatbots , AI systems capable of diagnosing various medical conditions.</a:t>
            </a:r>
          </a:p>
          <a:p>
            <a:pPr marL="0" indent="0">
              <a:buSzPts val="1100"/>
              <a:buFont typeface="Arial"/>
              <a:buNone/>
            </a:pPr>
            <a:endParaRPr lang="en-US" dirty="0"/>
          </a:p>
          <a:p>
            <a:pPr marL="0" indent="0">
              <a:buSzPts val="1100"/>
              <a:buFont typeface="Arial"/>
              <a:buNone/>
            </a:pPr>
            <a:endParaRPr lang="en-US" dirty="0"/>
          </a:p>
          <a:p>
            <a:pPr marL="0" indent="0">
              <a:buSzPts val="1100"/>
              <a:buFont typeface="Arial"/>
              <a:buNone/>
            </a:pPr>
            <a:endParaRPr lang="en-US" dirty="0"/>
          </a:p>
          <a:p>
            <a:pPr marL="0" indent="0">
              <a:buSzPts val="1100"/>
              <a:buFont typeface="Arial"/>
              <a:buNone/>
            </a:pPr>
            <a:r>
              <a:rPr lang="en-US" sz="1000" dirty="0"/>
              <a:t>	It's important to note Strong AI remains a theoretical concept, and we have not achieved 	a system with the broad cognitive abilities and adaptability of the human mind.</a:t>
            </a:r>
          </a:p>
          <a:p>
            <a:pPr marL="0" indent="0">
              <a:buSzPts val="1100"/>
              <a:buFont typeface="Arial"/>
              <a:buNone/>
            </a:pPr>
            <a:endParaRPr lang="en-US" dirty="0"/>
          </a:p>
          <a:p>
            <a:pPr marL="0" indent="0">
              <a:buSzPts val="1100"/>
              <a:buFont typeface="Arial"/>
              <a:buNone/>
            </a:pPr>
            <a:endParaRPr lang="en-US" dirty="0"/>
          </a:p>
        </p:txBody>
      </p:sp>
      <p:pic>
        <p:nvPicPr>
          <p:cNvPr id="1026" name="Picture 2" descr="The Sophia Robot, first shown in 2015 by Hanson Robotics. Courtesy of... |  Download Scientific Diagram">
            <a:extLst>
              <a:ext uri="{FF2B5EF4-FFF2-40B4-BE49-F238E27FC236}">
                <a16:creationId xmlns:a16="http://schemas.microsoft.com/office/drawing/2014/main" id="{1665BEF1-6237-C831-D7B3-A03C6E87C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852" y="2579570"/>
            <a:ext cx="1716530" cy="16843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77;p32">
            <a:extLst>
              <a:ext uri="{FF2B5EF4-FFF2-40B4-BE49-F238E27FC236}">
                <a16:creationId xmlns:a16="http://schemas.microsoft.com/office/drawing/2014/main" id="{798F4E67-B3A7-C2DE-397A-9361249DB289}"/>
              </a:ext>
            </a:extLst>
          </p:cNvPr>
          <p:cNvSpPr txBox="1">
            <a:spLocks/>
          </p:cNvSpPr>
          <p:nvPr/>
        </p:nvSpPr>
        <p:spPr>
          <a:xfrm>
            <a:off x="6895103" y="4229788"/>
            <a:ext cx="2520972" cy="249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buSzPts val="1100"/>
              <a:buFont typeface="Arial"/>
              <a:buNone/>
            </a:pPr>
            <a:r>
              <a:rPr lang="en-US" sz="1050" dirty="0"/>
              <a:t>Sophia robot by Hanson robotics</a:t>
            </a:r>
          </a:p>
          <a:p>
            <a:pPr marL="0" indent="0">
              <a:buSzPts val="1100"/>
              <a:buFont typeface="Arial"/>
              <a:buNone/>
            </a:pPr>
            <a:endParaRPr lang="en-US" dirty="0"/>
          </a:p>
        </p:txBody>
      </p:sp>
    </p:spTree>
    <p:extLst>
      <p:ext uri="{BB962C8B-B14F-4D97-AF65-F5344CB8AC3E}">
        <p14:creationId xmlns:p14="http://schemas.microsoft.com/office/powerpoint/2010/main" val="164293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Machine learning</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 dirty="0"/>
              <a:t>02</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13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Machine learning</a:t>
            </a:r>
            <a:endParaRPr dirty="0"/>
          </a:p>
        </p:txBody>
      </p:sp>
      <p:sp>
        <p:nvSpPr>
          <p:cNvPr id="577" name="Google Shape;577;p32"/>
          <p:cNvSpPr txBox="1">
            <a:spLocks noGrp="1"/>
          </p:cNvSpPr>
          <p:nvPr>
            <p:ph type="subTitle" idx="1"/>
          </p:nvPr>
        </p:nvSpPr>
        <p:spPr>
          <a:xfrm>
            <a:off x="164521" y="1424428"/>
            <a:ext cx="6502982" cy="1312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Machine Learning is a subset of AI that focuses on enabling computers to learn from data and improve their performance over time without being explicitly programmed. ML algorithms are designed to identify patterns, make predictions, and optimize decisions based on the given data. </a:t>
            </a:r>
          </a:p>
          <a:p>
            <a:pPr marL="0" lvl="0" indent="0" algn="l" rtl="0">
              <a:spcBef>
                <a:spcPts val="0"/>
              </a:spcBef>
              <a:spcAft>
                <a:spcPts val="0"/>
              </a:spcAft>
              <a:buClr>
                <a:schemeClr val="dk1"/>
              </a:buClr>
              <a:buSzPts val="1100"/>
              <a:buFont typeface="Arial"/>
              <a:buNone/>
            </a:pPr>
            <a:r>
              <a:rPr lang="en-US" dirty="0"/>
              <a:t>		Key components of ML include: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Straight Connector 6">
            <a:extLst>
              <a:ext uri="{FF2B5EF4-FFF2-40B4-BE49-F238E27FC236}">
                <a16:creationId xmlns:a16="http://schemas.microsoft.com/office/drawing/2014/main" id="{C09891D4-9B4E-B848-552F-D5714C62E3C0}"/>
              </a:ext>
            </a:extLst>
          </p:cNvPr>
          <p:cNvCxnSpPr>
            <a:cxnSpLocks/>
          </p:cNvCxnSpPr>
          <p:nvPr/>
        </p:nvCxnSpPr>
        <p:spPr>
          <a:xfrm>
            <a:off x="3359376" y="2455235"/>
            <a:ext cx="0" cy="200841"/>
          </a:xfrm>
          <a:prstGeom prst="line">
            <a:avLst/>
          </a:prstGeom>
          <a:ln>
            <a:solidFill>
              <a:srgbClr val="3F3AF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EAD2EA-B990-BFB2-519C-1F62E3DA9842}"/>
              </a:ext>
            </a:extLst>
          </p:cNvPr>
          <p:cNvCxnSpPr>
            <a:cxnSpLocks/>
            <a:endCxn id="18" idx="0"/>
          </p:cNvCxnSpPr>
          <p:nvPr/>
        </p:nvCxnSpPr>
        <p:spPr>
          <a:xfrm flipH="1">
            <a:off x="1441594" y="2656076"/>
            <a:ext cx="1917782" cy="160909"/>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8E225F-F1D8-E467-8BAE-523A985DD2A4}"/>
              </a:ext>
            </a:extLst>
          </p:cNvPr>
          <p:cNvCxnSpPr>
            <a:cxnSpLocks/>
            <a:endCxn id="19" idx="0"/>
          </p:cNvCxnSpPr>
          <p:nvPr/>
        </p:nvCxnSpPr>
        <p:spPr>
          <a:xfrm>
            <a:off x="3359376" y="2657811"/>
            <a:ext cx="1277073" cy="169749"/>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
        <p:nvSpPr>
          <p:cNvPr id="18" name="Google Shape;577;p32">
            <a:extLst>
              <a:ext uri="{FF2B5EF4-FFF2-40B4-BE49-F238E27FC236}">
                <a16:creationId xmlns:a16="http://schemas.microsoft.com/office/drawing/2014/main" id="{104D6FF8-DF3D-C35F-69CF-B73DB6E8BEA7}"/>
              </a:ext>
            </a:extLst>
          </p:cNvPr>
          <p:cNvSpPr txBox="1">
            <a:spLocks/>
          </p:cNvSpPr>
          <p:nvPr/>
        </p:nvSpPr>
        <p:spPr>
          <a:xfrm>
            <a:off x="164520" y="2816985"/>
            <a:ext cx="2554148"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Supervised Learning</a:t>
            </a:r>
          </a:p>
          <a:p>
            <a:pPr marL="0" indent="0">
              <a:buSzPts val="1100"/>
            </a:pPr>
            <a:r>
              <a:rPr lang="en-US" dirty="0"/>
              <a:t> The algorithm is trained on a labeled dataset, where it learns to map input data to the correct output.</a:t>
            </a:r>
          </a:p>
          <a:p>
            <a:pPr marL="0" indent="0">
              <a:buSzPts val="1100"/>
              <a:buFont typeface="Arial"/>
              <a:buNone/>
            </a:pPr>
            <a:endParaRPr lang="en-US" dirty="0"/>
          </a:p>
          <a:p>
            <a:pPr marL="0" indent="0">
              <a:buSzPts val="1100"/>
              <a:buFont typeface="Arial"/>
              <a:buNone/>
            </a:pPr>
            <a:endParaRPr lang="en-US" dirty="0"/>
          </a:p>
          <a:p>
            <a:pPr marL="0" indent="0">
              <a:buSzPts val="1100"/>
              <a:buFont typeface="Arial"/>
              <a:buNone/>
            </a:pPr>
            <a:endParaRPr lang="en-US" dirty="0"/>
          </a:p>
        </p:txBody>
      </p:sp>
      <p:sp>
        <p:nvSpPr>
          <p:cNvPr id="19" name="Google Shape;577;p32">
            <a:extLst>
              <a:ext uri="{FF2B5EF4-FFF2-40B4-BE49-F238E27FC236}">
                <a16:creationId xmlns:a16="http://schemas.microsoft.com/office/drawing/2014/main" id="{27584171-C2DA-EFB9-D3B8-E26D544B3BA1}"/>
              </a:ext>
            </a:extLst>
          </p:cNvPr>
          <p:cNvSpPr txBox="1">
            <a:spLocks/>
          </p:cNvSpPr>
          <p:nvPr/>
        </p:nvSpPr>
        <p:spPr>
          <a:xfrm>
            <a:off x="3114190" y="2827560"/>
            <a:ext cx="3044517"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Unsupervised Learning</a:t>
            </a:r>
          </a:p>
          <a:p>
            <a:pPr marL="0" indent="0">
              <a:buSzPts val="1100"/>
              <a:buFont typeface="Arial"/>
              <a:buNone/>
            </a:pPr>
            <a:r>
              <a:rPr lang="en-US" dirty="0"/>
              <a:t> The algorithm works with unlabeled data, identifying patterns and relationships without predefined outputs.</a:t>
            </a:r>
          </a:p>
          <a:p>
            <a:pPr marL="0" indent="0" algn="ctr">
              <a:buSzPts val="1100"/>
              <a:buFont typeface="Arial"/>
              <a:buNone/>
            </a:pPr>
            <a:endParaRPr lang="en-US" b="1" dirty="0"/>
          </a:p>
          <a:p>
            <a:pPr marL="0" indent="0">
              <a:buSzPts val="1100"/>
              <a:buFont typeface="Arial"/>
              <a:buNone/>
            </a:pPr>
            <a:endParaRPr lang="en-US" dirty="0"/>
          </a:p>
          <a:p>
            <a:pPr marL="0" indent="0">
              <a:buSzPts val="1100"/>
              <a:buFont typeface="Arial"/>
              <a:buNone/>
            </a:pPr>
            <a:endParaRPr lang="en-US" dirty="0"/>
          </a:p>
        </p:txBody>
      </p:sp>
      <p:cxnSp>
        <p:nvCxnSpPr>
          <p:cNvPr id="10" name="Straight Arrow Connector 9">
            <a:extLst>
              <a:ext uri="{FF2B5EF4-FFF2-40B4-BE49-F238E27FC236}">
                <a16:creationId xmlns:a16="http://schemas.microsoft.com/office/drawing/2014/main" id="{5C2AAEE3-5A74-42CE-0E28-DEF0200EE8FA}"/>
              </a:ext>
            </a:extLst>
          </p:cNvPr>
          <p:cNvCxnSpPr>
            <a:cxnSpLocks/>
            <a:endCxn id="15" idx="0"/>
          </p:cNvCxnSpPr>
          <p:nvPr/>
        </p:nvCxnSpPr>
        <p:spPr>
          <a:xfrm>
            <a:off x="3359375" y="2656076"/>
            <a:ext cx="4026021" cy="289555"/>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577;p32">
            <a:extLst>
              <a:ext uri="{FF2B5EF4-FFF2-40B4-BE49-F238E27FC236}">
                <a16:creationId xmlns:a16="http://schemas.microsoft.com/office/drawing/2014/main" id="{07493C61-C61E-2BFE-6D28-B5659245F679}"/>
              </a:ext>
            </a:extLst>
          </p:cNvPr>
          <p:cNvSpPr txBox="1">
            <a:spLocks/>
          </p:cNvSpPr>
          <p:nvPr/>
        </p:nvSpPr>
        <p:spPr>
          <a:xfrm>
            <a:off x="5722994" y="2945631"/>
            <a:ext cx="3324804"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Reinforcement Learning</a:t>
            </a:r>
          </a:p>
          <a:p>
            <a:pPr marL="0" indent="0" algn="ctr">
              <a:buSzPts val="1100"/>
              <a:buFont typeface="Arial"/>
              <a:buNone/>
            </a:pPr>
            <a:r>
              <a:rPr lang="en-US" dirty="0"/>
              <a:t> Agents learn to make decisions by interacting with an environment, receiving feedback in the form of rewards or penalties.</a:t>
            </a:r>
          </a:p>
          <a:p>
            <a:pPr marL="0" indent="0" algn="ctr">
              <a:buSzPts val="1100"/>
              <a:buFont typeface="Arial"/>
              <a:buNone/>
            </a:pPr>
            <a:endParaRPr lang="en-US" b="1" dirty="0"/>
          </a:p>
          <a:p>
            <a:pPr marL="0" indent="0" algn="ctr">
              <a:buSzPts val="1100"/>
              <a:buFont typeface="Arial"/>
              <a:buNone/>
            </a:pPr>
            <a:endParaRPr lang="en-US" b="1" dirty="0"/>
          </a:p>
          <a:p>
            <a:pPr marL="0" indent="0">
              <a:buSzPts val="1100"/>
              <a:buFont typeface="Arial"/>
              <a:buNone/>
            </a:pPr>
            <a:endParaRPr lang="en-US" dirty="0"/>
          </a:p>
          <a:p>
            <a:pPr marL="0" indent="0">
              <a:buSzPts val="1100"/>
              <a:buFont typeface="Arial"/>
              <a:buNone/>
            </a:pPr>
            <a:endParaRPr lang="en-US" dirty="0"/>
          </a:p>
        </p:txBody>
      </p:sp>
    </p:spTree>
    <p:extLst>
      <p:ext uri="{BB962C8B-B14F-4D97-AF65-F5344CB8AC3E}">
        <p14:creationId xmlns:p14="http://schemas.microsoft.com/office/powerpoint/2010/main" val="10308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454400" y="3203549"/>
            <a:ext cx="4973800" cy="1538267"/>
          </a:xfrm>
          <a:prstGeom prst="rect">
            <a:avLst/>
          </a:prstGeom>
        </p:spPr>
        <p:txBody>
          <a:bodyPr spcFirstLastPara="1" wrap="square" lIns="91425" tIns="91425" rIns="182875" bIns="91425" anchor="ctr" anchorCtr="0">
            <a:noAutofit/>
          </a:bodyPr>
          <a:lstStyle/>
          <a:p>
            <a:pPr marL="0" lvl="0" indent="0" algn="r" rtl="0">
              <a:spcBef>
                <a:spcPts val="0"/>
              </a:spcBef>
              <a:spcAft>
                <a:spcPts val="0"/>
              </a:spcAft>
              <a:buClr>
                <a:schemeClr val="dk1"/>
              </a:buClr>
              <a:buSzPts val="1100"/>
              <a:buFont typeface="Arial"/>
              <a:buNone/>
            </a:pPr>
            <a:r>
              <a:rPr lang="en-US" sz="5800" b="1" dirty="0"/>
              <a:t>Python role in A.I ML</a:t>
            </a:r>
          </a:p>
        </p:txBody>
      </p:sp>
      <p:sp>
        <p:nvSpPr>
          <p:cNvPr id="585" name="Google Shape;585;p33"/>
          <p:cNvSpPr txBox="1">
            <a:spLocks noGrp="1"/>
          </p:cNvSpPr>
          <p:nvPr>
            <p:ph type="title" idx="2"/>
          </p:nvPr>
        </p:nvSpPr>
        <p:spPr>
          <a:xfrm>
            <a:off x="4572000" y="1584475"/>
            <a:ext cx="3856200" cy="1335600"/>
          </a:xfrm>
          <a:prstGeom prst="rect">
            <a:avLst/>
          </a:prstGeom>
        </p:spPr>
        <p:txBody>
          <a:bodyPr spcFirstLastPara="1" wrap="square" lIns="91425" tIns="73150" rIns="182875" bIns="91425" anchor="b" anchorCtr="0">
            <a:noAutofit/>
          </a:bodyPr>
          <a:lstStyle/>
          <a:p>
            <a:pPr marL="0" lvl="0" indent="0" algn="r" rtl="0">
              <a:spcBef>
                <a:spcPts val="0"/>
              </a:spcBef>
              <a:spcAft>
                <a:spcPts val="0"/>
              </a:spcAft>
              <a:buNone/>
            </a:pPr>
            <a:r>
              <a:rPr lang="en" dirty="0"/>
              <a:t>03</a:t>
            </a:r>
            <a:endParaRPr dirty="0"/>
          </a:p>
        </p:txBody>
      </p:sp>
      <p:sp>
        <p:nvSpPr>
          <p:cNvPr id="586" name="Google Shape;586;p33"/>
          <p:cNvSpPr/>
          <p:nvPr/>
        </p:nvSpPr>
        <p:spPr>
          <a:xfrm rot="10800000">
            <a:off x="-1" y="525707"/>
            <a:ext cx="3067051" cy="4669828"/>
          </a:xfrm>
          <a:custGeom>
            <a:avLst/>
            <a:gdLst/>
            <a:ahLst/>
            <a:cxnLst/>
            <a:rect l="l" t="t" r="r" b="b"/>
            <a:pathLst>
              <a:path w="98619" h="98608" extrusionOk="0">
                <a:moveTo>
                  <a:pt x="1" y="1"/>
                </a:moveTo>
                <a:lnTo>
                  <a:pt x="1" y="98607"/>
                </a:lnTo>
                <a:lnTo>
                  <a:pt x="98618" y="98607"/>
                </a:lnTo>
                <a:lnTo>
                  <a:pt x="98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rot="-5400000">
            <a:off x="282881" y="2949864"/>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3"/>
          <p:cNvGrpSpPr/>
          <p:nvPr/>
        </p:nvGrpSpPr>
        <p:grpSpPr>
          <a:xfrm rot="10800000">
            <a:off x="1274518" y="943562"/>
            <a:ext cx="1202004" cy="1235837"/>
            <a:chOff x="2752725" y="3556625"/>
            <a:chExt cx="780725" cy="802700"/>
          </a:xfrm>
        </p:grpSpPr>
        <p:sp>
          <p:nvSpPr>
            <p:cNvPr id="589" name="Google Shape;589;p33"/>
            <p:cNvSpPr/>
            <p:nvPr/>
          </p:nvSpPr>
          <p:spPr>
            <a:xfrm>
              <a:off x="2752725" y="4324600"/>
              <a:ext cx="34700" cy="34725"/>
            </a:xfrm>
            <a:custGeom>
              <a:avLst/>
              <a:gdLst/>
              <a:ahLst/>
              <a:cxnLst/>
              <a:rect l="l" t="t" r="r" b="b"/>
              <a:pathLst>
                <a:path w="1388" h="1389" extrusionOk="0">
                  <a:moveTo>
                    <a:pt x="694" y="1"/>
                  </a:moveTo>
                  <a:cubicBezTo>
                    <a:pt x="314" y="1"/>
                    <a:pt x="0" y="304"/>
                    <a:pt x="0" y="694"/>
                  </a:cubicBezTo>
                  <a:cubicBezTo>
                    <a:pt x="0" y="1074"/>
                    <a:pt x="314" y="1388"/>
                    <a:pt x="694" y="1388"/>
                  </a:cubicBezTo>
                  <a:cubicBezTo>
                    <a:pt x="1073" y="1388"/>
                    <a:pt x="1387" y="1074"/>
                    <a:pt x="1387" y="694"/>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752725" y="4068525"/>
              <a:ext cx="34700" cy="34700"/>
            </a:xfrm>
            <a:custGeom>
              <a:avLst/>
              <a:gdLst/>
              <a:ahLst/>
              <a:cxnLst/>
              <a:rect l="l" t="t" r="r" b="b"/>
              <a:pathLst>
                <a:path w="1388" h="1388" extrusionOk="0">
                  <a:moveTo>
                    <a:pt x="694" y="0"/>
                  </a:moveTo>
                  <a:cubicBezTo>
                    <a:pt x="314" y="0"/>
                    <a:pt x="0" y="315"/>
                    <a:pt x="0" y="694"/>
                  </a:cubicBezTo>
                  <a:cubicBezTo>
                    <a:pt x="0" y="1073"/>
                    <a:pt x="314" y="1388"/>
                    <a:pt x="694" y="1388"/>
                  </a:cubicBezTo>
                  <a:cubicBezTo>
                    <a:pt x="1073" y="1388"/>
                    <a:pt x="1387" y="1073"/>
                    <a:pt x="1387" y="694"/>
                  </a:cubicBezTo>
                  <a:cubicBezTo>
                    <a:pt x="1387" y="315"/>
                    <a:pt x="1073"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52725" y="3812700"/>
              <a:ext cx="34700" cy="34725"/>
            </a:xfrm>
            <a:custGeom>
              <a:avLst/>
              <a:gdLst/>
              <a:ahLst/>
              <a:cxnLst/>
              <a:rect l="l" t="t" r="r" b="b"/>
              <a:pathLst>
                <a:path w="1388" h="1389" extrusionOk="0">
                  <a:moveTo>
                    <a:pt x="694" y="1"/>
                  </a:moveTo>
                  <a:cubicBezTo>
                    <a:pt x="314" y="1"/>
                    <a:pt x="0" y="304"/>
                    <a:pt x="0" y="695"/>
                  </a:cubicBezTo>
                  <a:cubicBezTo>
                    <a:pt x="0" y="1074"/>
                    <a:pt x="314" y="1388"/>
                    <a:pt x="694" y="1388"/>
                  </a:cubicBezTo>
                  <a:cubicBezTo>
                    <a:pt x="1073" y="1388"/>
                    <a:pt x="1387" y="1074"/>
                    <a:pt x="1387" y="695"/>
                  </a:cubicBezTo>
                  <a:cubicBezTo>
                    <a:pt x="1387" y="304"/>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752725" y="3556625"/>
              <a:ext cx="34700" cy="34725"/>
            </a:xfrm>
            <a:custGeom>
              <a:avLst/>
              <a:gdLst/>
              <a:ahLst/>
              <a:cxnLst/>
              <a:rect l="l" t="t" r="r" b="b"/>
              <a:pathLst>
                <a:path w="1388" h="1389" extrusionOk="0">
                  <a:moveTo>
                    <a:pt x="694" y="1"/>
                  </a:moveTo>
                  <a:cubicBezTo>
                    <a:pt x="314" y="1"/>
                    <a:pt x="0" y="315"/>
                    <a:pt x="0" y="694"/>
                  </a:cubicBezTo>
                  <a:cubicBezTo>
                    <a:pt x="0" y="1074"/>
                    <a:pt x="314" y="1388"/>
                    <a:pt x="694" y="1388"/>
                  </a:cubicBezTo>
                  <a:cubicBezTo>
                    <a:pt x="1073" y="1388"/>
                    <a:pt x="1387" y="1074"/>
                    <a:pt x="1387" y="694"/>
                  </a:cubicBezTo>
                  <a:cubicBezTo>
                    <a:pt x="1387" y="315"/>
                    <a:pt x="1073"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99575" y="4324600"/>
              <a:ext cx="34725" cy="34725"/>
            </a:xfrm>
            <a:custGeom>
              <a:avLst/>
              <a:gdLst/>
              <a:ahLst/>
              <a:cxnLst/>
              <a:rect l="l" t="t" r="r" b="b"/>
              <a:pathLst>
                <a:path w="1389" h="1389" extrusionOk="0">
                  <a:moveTo>
                    <a:pt x="694" y="1"/>
                  </a:moveTo>
                  <a:cubicBezTo>
                    <a:pt x="304" y="1"/>
                    <a:pt x="1" y="304"/>
                    <a:pt x="1" y="694"/>
                  </a:cubicBezTo>
                  <a:cubicBezTo>
                    <a:pt x="1" y="1074"/>
                    <a:pt x="304" y="1388"/>
                    <a:pt x="694" y="1388"/>
                  </a:cubicBezTo>
                  <a:cubicBezTo>
                    <a:pt x="1074" y="1388"/>
                    <a:pt x="1388" y="1074"/>
                    <a:pt x="1388" y="694"/>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999575" y="4068525"/>
              <a:ext cx="34725" cy="34700"/>
            </a:xfrm>
            <a:custGeom>
              <a:avLst/>
              <a:gdLst/>
              <a:ahLst/>
              <a:cxnLst/>
              <a:rect l="l" t="t" r="r" b="b"/>
              <a:pathLst>
                <a:path w="1389" h="1388" extrusionOk="0">
                  <a:moveTo>
                    <a:pt x="694" y="0"/>
                  </a:moveTo>
                  <a:cubicBezTo>
                    <a:pt x="304" y="0"/>
                    <a:pt x="1" y="315"/>
                    <a:pt x="1" y="694"/>
                  </a:cubicBezTo>
                  <a:cubicBezTo>
                    <a:pt x="1" y="1073"/>
                    <a:pt x="304" y="1388"/>
                    <a:pt x="694" y="1388"/>
                  </a:cubicBezTo>
                  <a:cubicBezTo>
                    <a:pt x="1074" y="1388"/>
                    <a:pt x="1388" y="1073"/>
                    <a:pt x="1388" y="694"/>
                  </a:cubicBezTo>
                  <a:cubicBezTo>
                    <a:pt x="1388" y="315"/>
                    <a:pt x="1074"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999575" y="3812700"/>
              <a:ext cx="34725" cy="34725"/>
            </a:xfrm>
            <a:custGeom>
              <a:avLst/>
              <a:gdLst/>
              <a:ahLst/>
              <a:cxnLst/>
              <a:rect l="l" t="t" r="r" b="b"/>
              <a:pathLst>
                <a:path w="1389" h="1389" extrusionOk="0">
                  <a:moveTo>
                    <a:pt x="694" y="1"/>
                  </a:moveTo>
                  <a:cubicBezTo>
                    <a:pt x="304" y="1"/>
                    <a:pt x="1" y="304"/>
                    <a:pt x="1" y="695"/>
                  </a:cubicBezTo>
                  <a:cubicBezTo>
                    <a:pt x="1" y="1074"/>
                    <a:pt x="304" y="1388"/>
                    <a:pt x="694" y="1388"/>
                  </a:cubicBezTo>
                  <a:cubicBezTo>
                    <a:pt x="1074" y="1388"/>
                    <a:pt x="1388" y="1074"/>
                    <a:pt x="1388" y="695"/>
                  </a:cubicBezTo>
                  <a:cubicBezTo>
                    <a:pt x="1388" y="304"/>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999575" y="3556625"/>
              <a:ext cx="34725" cy="34725"/>
            </a:xfrm>
            <a:custGeom>
              <a:avLst/>
              <a:gdLst/>
              <a:ahLst/>
              <a:cxnLst/>
              <a:rect l="l" t="t" r="r" b="b"/>
              <a:pathLst>
                <a:path w="1389" h="1389" extrusionOk="0">
                  <a:moveTo>
                    <a:pt x="694" y="1"/>
                  </a:moveTo>
                  <a:cubicBezTo>
                    <a:pt x="304" y="1"/>
                    <a:pt x="1" y="315"/>
                    <a:pt x="1" y="694"/>
                  </a:cubicBezTo>
                  <a:cubicBezTo>
                    <a:pt x="1" y="1074"/>
                    <a:pt x="304" y="1388"/>
                    <a:pt x="694" y="1388"/>
                  </a:cubicBezTo>
                  <a:cubicBezTo>
                    <a:pt x="1074" y="1388"/>
                    <a:pt x="1388" y="1074"/>
                    <a:pt x="1388" y="694"/>
                  </a:cubicBezTo>
                  <a:cubicBezTo>
                    <a:pt x="1388" y="315"/>
                    <a:pt x="1074"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246175" y="4324600"/>
              <a:ext cx="40675" cy="34650"/>
            </a:xfrm>
            <a:custGeom>
              <a:avLst/>
              <a:gdLst/>
              <a:ahLst/>
              <a:cxnLst/>
              <a:rect l="l" t="t" r="r" b="b"/>
              <a:pathLst>
                <a:path w="1627" h="1386" extrusionOk="0">
                  <a:moveTo>
                    <a:pt x="694" y="1"/>
                  </a:moveTo>
                  <a:cubicBezTo>
                    <a:pt x="315" y="1"/>
                    <a:pt x="1" y="304"/>
                    <a:pt x="1" y="694"/>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6175" y="4068525"/>
              <a:ext cx="40675" cy="34775"/>
            </a:xfrm>
            <a:custGeom>
              <a:avLst/>
              <a:gdLst/>
              <a:ahLst/>
              <a:cxnLst/>
              <a:rect l="l" t="t" r="r" b="b"/>
              <a:pathLst>
                <a:path w="1627" h="1391" extrusionOk="0">
                  <a:moveTo>
                    <a:pt x="694" y="0"/>
                  </a:moveTo>
                  <a:cubicBezTo>
                    <a:pt x="315" y="0"/>
                    <a:pt x="1" y="315"/>
                    <a:pt x="1" y="694"/>
                  </a:cubicBezTo>
                  <a:cubicBezTo>
                    <a:pt x="1" y="1112"/>
                    <a:pt x="342" y="1390"/>
                    <a:pt x="701" y="1390"/>
                  </a:cubicBezTo>
                  <a:cubicBezTo>
                    <a:pt x="873" y="1390"/>
                    <a:pt x="1049" y="1326"/>
                    <a:pt x="1193" y="1182"/>
                  </a:cubicBezTo>
                  <a:cubicBezTo>
                    <a:pt x="1627"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246175" y="3812700"/>
              <a:ext cx="40675" cy="34675"/>
            </a:xfrm>
            <a:custGeom>
              <a:avLst/>
              <a:gdLst/>
              <a:ahLst/>
              <a:cxnLst/>
              <a:rect l="l" t="t" r="r" b="b"/>
              <a:pathLst>
                <a:path w="1627" h="1387" extrusionOk="0">
                  <a:moveTo>
                    <a:pt x="694" y="1"/>
                  </a:moveTo>
                  <a:cubicBezTo>
                    <a:pt x="315" y="1"/>
                    <a:pt x="1" y="304"/>
                    <a:pt x="1" y="695"/>
                  </a:cubicBezTo>
                  <a:cubicBezTo>
                    <a:pt x="1" y="1112"/>
                    <a:pt x="342" y="1386"/>
                    <a:pt x="697" y="1386"/>
                  </a:cubicBezTo>
                  <a:cubicBezTo>
                    <a:pt x="868" y="1386"/>
                    <a:pt x="1042" y="1323"/>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246175" y="3556625"/>
              <a:ext cx="40675" cy="34775"/>
            </a:xfrm>
            <a:custGeom>
              <a:avLst/>
              <a:gdLst/>
              <a:ahLst/>
              <a:cxnLst/>
              <a:rect l="l" t="t" r="r" b="b"/>
              <a:pathLst>
                <a:path w="1627" h="1391" extrusionOk="0">
                  <a:moveTo>
                    <a:pt x="694" y="1"/>
                  </a:moveTo>
                  <a:cubicBezTo>
                    <a:pt x="315" y="1"/>
                    <a:pt x="1" y="315"/>
                    <a:pt x="1" y="694"/>
                  </a:cubicBezTo>
                  <a:cubicBezTo>
                    <a:pt x="1" y="1112"/>
                    <a:pt x="342" y="1391"/>
                    <a:pt x="697" y="1391"/>
                  </a:cubicBezTo>
                  <a:cubicBezTo>
                    <a:pt x="868" y="1391"/>
                    <a:pt x="1042" y="1326"/>
                    <a:pt x="1182" y="1182"/>
                  </a:cubicBezTo>
                  <a:cubicBezTo>
                    <a:pt x="1627"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93050" y="4324600"/>
              <a:ext cx="40400" cy="34650"/>
            </a:xfrm>
            <a:custGeom>
              <a:avLst/>
              <a:gdLst/>
              <a:ahLst/>
              <a:cxnLst/>
              <a:rect l="l" t="t" r="r" b="b"/>
              <a:pathLst>
                <a:path w="1616" h="1386" extrusionOk="0">
                  <a:moveTo>
                    <a:pt x="694" y="1"/>
                  </a:moveTo>
                  <a:cubicBezTo>
                    <a:pt x="315" y="1"/>
                    <a:pt x="0" y="304"/>
                    <a:pt x="0" y="694"/>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93050" y="4068525"/>
              <a:ext cx="40400" cy="34775"/>
            </a:xfrm>
            <a:custGeom>
              <a:avLst/>
              <a:gdLst/>
              <a:ahLst/>
              <a:cxnLst/>
              <a:rect l="l" t="t" r="r" b="b"/>
              <a:pathLst>
                <a:path w="1616" h="1391" extrusionOk="0">
                  <a:moveTo>
                    <a:pt x="694" y="0"/>
                  </a:moveTo>
                  <a:cubicBezTo>
                    <a:pt x="315" y="0"/>
                    <a:pt x="0" y="315"/>
                    <a:pt x="0" y="694"/>
                  </a:cubicBezTo>
                  <a:cubicBezTo>
                    <a:pt x="0" y="1112"/>
                    <a:pt x="342" y="1390"/>
                    <a:pt x="697" y="1390"/>
                  </a:cubicBezTo>
                  <a:cubicBezTo>
                    <a:pt x="868" y="1390"/>
                    <a:pt x="1041" y="1326"/>
                    <a:pt x="1182" y="1182"/>
                  </a:cubicBezTo>
                  <a:cubicBezTo>
                    <a:pt x="1616" y="748"/>
                    <a:pt x="1312"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93050" y="3812700"/>
              <a:ext cx="40400" cy="34675"/>
            </a:xfrm>
            <a:custGeom>
              <a:avLst/>
              <a:gdLst/>
              <a:ahLst/>
              <a:cxnLst/>
              <a:rect l="l" t="t" r="r" b="b"/>
              <a:pathLst>
                <a:path w="1616" h="1387" extrusionOk="0">
                  <a:moveTo>
                    <a:pt x="694" y="1"/>
                  </a:moveTo>
                  <a:cubicBezTo>
                    <a:pt x="315" y="1"/>
                    <a:pt x="0" y="304"/>
                    <a:pt x="0" y="695"/>
                  </a:cubicBezTo>
                  <a:cubicBezTo>
                    <a:pt x="0" y="1112"/>
                    <a:pt x="342" y="1386"/>
                    <a:pt x="697" y="1386"/>
                  </a:cubicBezTo>
                  <a:cubicBezTo>
                    <a:pt x="868" y="1386"/>
                    <a:pt x="1041" y="1323"/>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493050" y="3556625"/>
              <a:ext cx="40400" cy="34775"/>
            </a:xfrm>
            <a:custGeom>
              <a:avLst/>
              <a:gdLst/>
              <a:ahLst/>
              <a:cxnLst/>
              <a:rect l="l" t="t" r="r" b="b"/>
              <a:pathLst>
                <a:path w="1616" h="1391" extrusionOk="0">
                  <a:moveTo>
                    <a:pt x="694" y="1"/>
                  </a:moveTo>
                  <a:cubicBezTo>
                    <a:pt x="315" y="1"/>
                    <a:pt x="0" y="315"/>
                    <a:pt x="0" y="694"/>
                  </a:cubicBezTo>
                  <a:cubicBezTo>
                    <a:pt x="0" y="1112"/>
                    <a:pt x="342" y="1391"/>
                    <a:pt x="697" y="1391"/>
                  </a:cubicBezTo>
                  <a:cubicBezTo>
                    <a:pt x="868" y="1391"/>
                    <a:pt x="1041" y="1326"/>
                    <a:pt x="1182" y="1182"/>
                  </a:cubicBezTo>
                  <a:cubicBezTo>
                    <a:pt x="1616" y="749"/>
                    <a:pt x="1312"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3"/>
          <p:cNvSpPr/>
          <p:nvPr/>
        </p:nvSpPr>
        <p:spPr>
          <a:xfrm rot="10800000">
            <a:off x="3067048" y="3279294"/>
            <a:ext cx="387352" cy="1901285"/>
          </a:xfrm>
          <a:custGeom>
            <a:avLst/>
            <a:gdLst/>
            <a:ahLst/>
            <a:cxnLst/>
            <a:rect l="l" t="t" r="r" b="b"/>
            <a:pathLst>
              <a:path w="14385" h="14374" extrusionOk="0">
                <a:moveTo>
                  <a:pt x="1" y="1"/>
                </a:moveTo>
                <a:lnTo>
                  <a:pt x="1" y="14374"/>
                </a:lnTo>
                <a:lnTo>
                  <a:pt x="14385" y="14374"/>
                </a:lnTo>
                <a:lnTo>
                  <a:pt x="14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6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164520" y="666473"/>
            <a:ext cx="5341473" cy="667200"/>
          </a:xfrm>
          <a:prstGeom prst="rect">
            <a:avLst/>
          </a:prstGeom>
        </p:spPr>
        <p:txBody>
          <a:bodyPr spcFirstLastPara="1" wrap="square" lIns="91425" tIns="91425" rIns="91425" bIns="91425" anchor="b" anchorCtr="0">
            <a:noAutofit/>
          </a:bodyPr>
          <a:lstStyle/>
          <a:p>
            <a:pPr algn="l"/>
            <a:r>
              <a:rPr lang="en-US" b="1" i="0" dirty="0">
                <a:effectLst/>
                <a:latin typeface="Söhne"/>
              </a:rPr>
              <a:t>Python </a:t>
            </a:r>
          </a:p>
        </p:txBody>
      </p:sp>
      <p:sp>
        <p:nvSpPr>
          <p:cNvPr id="577" name="Google Shape;577;p32"/>
          <p:cNvSpPr txBox="1">
            <a:spLocks noGrp="1"/>
          </p:cNvSpPr>
          <p:nvPr>
            <p:ph type="subTitle" idx="1"/>
          </p:nvPr>
        </p:nvSpPr>
        <p:spPr>
          <a:xfrm>
            <a:off x="164521" y="1424428"/>
            <a:ext cx="6502982" cy="101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Python has become the language of choice for AI and ML practitioners due to its simplicity, readability, and a vast ecosystem of libraries and frameworks. Some popular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		Python libraries for AI/ML include: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79" name="Google Shape;579;p32"/>
          <p:cNvSpPr/>
          <p:nvPr/>
        </p:nvSpPr>
        <p:spPr>
          <a:xfrm rot="5400000">
            <a:off x="6994834" y="-357806"/>
            <a:ext cx="1866310" cy="2520971"/>
          </a:xfrm>
          <a:custGeom>
            <a:avLst/>
            <a:gdLst/>
            <a:ahLst/>
            <a:cxnLst/>
            <a:rect l="l" t="t" r="r" b="b"/>
            <a:pathLst>
              <a:path w="14385" h="14385" fill="none" extrusionOk="0">
                <a:moveTo>
                  <a:pt x="1" y="14384"/>
                </a:moveTo>
                <a:lnTo>
                  <a:pt x="1" y="0"/>
                </a:lnTo>
                <a:lnTo>
                  <a:pt x="14385" y="0"/>
                </a:lnTo>
                <a:lnTo>
                  <a:pt x="14385" y="14384"/>
                </a:lnTo>
                <a:close/>
              </a:path>
            </a:pathLst>
          </a:custGeom>
          <a:noFill/>
          <a:ln w="9525" cap="flat" cmpd="sng">
            <a:solidFill>
              <a:schemeClr val="dk1"/>
            </a:solidFill>
            <a:prstDash val="solid"/>
            <a:miter lim="1083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Straight Connector 6">
            <a:extLst>
              <a:ext uri="{FF2B5EF4-FFF2-40B4-BE49-F238E27FC236}">
                <a16:creationId xmlns:a16="http://schemas.microsoft.com/office/drawing/2014/main" id="{C09891D4-9B4E-B848-552F-D5714C62E3C0}"/>
              </a:ext>
            </a:extLst>
          </p:cNvPr>
          <p:cNvCxnSpPr>
            <a:cxnSpLocks/>
          </p:cNvCxnSpPr>
          <p:nvPr/>
        </p:nvCxnSpPr>
        <p:spPr>
          <a:xfrm>
            <a:off x="3359376" y="2455235"/>
            <a:ext cx="0" cy="200841"/>
          </a:xfrm>
          <a:prstGeom prst="line">
            <a:avLst/>
          </a:prstGeom>
          <a:ln>
            <a:solidFill>
              <a:srgbClr val="3F3AF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EAD2EA-B990-BFB2-519C-1F62E3DA9842}"/>
              </a:ext>
            </a:extLst>
          </p:cNvPr>
          <p:cNvCxnSpPr>
            <a:cxnSpLocks/>
            <a:endCxn id="18" idx="0"/>
          </p:cNvCxnSpPr>
          <p:nvPr/>
        </p:nvCxnSpPr>
        <p:spPr>
          <a:xfrm flipH="1">
            <a:off x="1373276" y="2656076"/>
            <a:ext cx="1981756" cy="160909"/>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8E225F-F1D8-E467-8BAE-523A985DD2A4}"/>
              </a:ext>
            </a:extLst>
          </p:cNvPr>
          <p:cNvCxnSpPr>
            <a:cxnSpLocks/>
            <a:endCxn id="19" idx="0"/>
          </p:cNvCxnSpPr>
          <p:nvPr/>
        </p:nvCxnSpPr>
        <p:spPr>
          <a:xfrm>
            <a:off x="3359375" y="2656076"/>
            <a:ext cx="636366" cy="212681"/>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
        <p:nvSpPr>
          <p:cNvPr id="18" name="Google Shape;577;p32">
            <a:extLst>
              <a:ext uri="{FF2B5EF4-FFF2-40B4-BE49-F238E27FC236}">
                <a16:creationId xmlns:a16="http://schemas.microsoft.com/office/drawing/2014/main" id="{104D6FF8-DF3D-C35F-69CF-B73DB6E8BEA7}"/>
              </a:ext>
            </a:extLst>
          </p:cNvPr>
          <p:cNvSpPr txBox="1">
            <a:spLocks/>
          </p:cNvSpPr>
          <p:nvPr/>
        </p:nvSpPr>
        <p:spPr>
          <a:xfrm>
            <a:off x="96202" y="2816985"/>
            <a:ext cx="2554148"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NumPy and Pandas:</a:t>
            </a:r>
          </a:p>
          <a:p>
            <a:pPr marL="0" indent="0" algn="ctr">
              <a:buSzPts val="1100"/>
              <a:buFont typeface="Arial"/>
              <a:buNone/>
            </a:pPr>
            <a:r>
              <a:rPr lang="en-US" dirty="0"/>
              <a:t> For data manipulation and analysis.</a:t>
            </a:r>
          </a:p>
          <a:p>
            <a:pPr marL="0" indent="0">
              <a:buSzPts val="1100"/>
              <a:buFont typeface="Arial"/>
              <a:buNone/>
            </a:pPr>
            <a:endParaRPr lang="en-US" dirty="0"/>
          </a:p>
          <a:p>
            <a:pPr marL="0" indent="0">
              <a:buSzPts val="1100"/>
              <a:buFont typeface="Arial"/>
              <a:buNone/>
            </a:pPr>
            <a:endParaRPr lang="en-US" dirty="0"/>
          </a:p>
        </p:txBody>
      </p:sp>
      <p:sp>
        <p:nvSpPr>
          <p:cNvPr id="19" name="Google Shape;577;p32">
            <a:extLst>
              <a:ext uri="{FF2B5EF4-FFF2-40B4-BE49-F238E27FC236}">
                <a16:creationId xmlns:a16="http://schemas.microsoft.com/office/drawing/2014/main" id="{27584171-C2DA-EFB9-D3B8-E26D544B3BA1}"/>
              </a:ext>
            </a:extLst>
          </p:cNvPr>
          <p:cNvSpPr txBox="1">
            <a:spLocks/>
          </p:cNvSpPr>
          <p:nvPr/>
        </p:nvSpPr>
        <p:spPr>
          <a:xfrm>
            <a:off x="2473482" y="2868757"/>
            <a:ext cx="3044517" cy="811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Scikit-learn: </a:t>
            </a:r>
          </a:p>
          <a:p>
            <a:pPr marL="0" indent="0" algn="ctr">
              <a:buSzPts val="1100"/>
              <a:buFont typeface="Arial"/>
              <a:buNone/>
            </a:pPr>
            <a:r>
              <a:rPr lang="en-US" dirty="0"/>
              <a:t>A comprehensive library for machine learning algorithms.</a:t>
            </a:r>
          </a:p>
          <a:p>
            <a:pPr marL="0" indent="0" algn="ctr">
              <a:buSzPts val="1100"/>
              <a:buFont typeface="Arial"/>
              <a:buNone/>
            </a:pPr>
            <a:endParaRPr lang="en-US" b="1" dirty="0"/>
          </a:p>
          <a:p>
            <a:pPr marL="0" indent="0">
              <a:buSzPts val="1100"/>
              <a:buFont typeface="Arial"/>
              <a:buNone/>
            </a:pPr>
            <a:endParaRPr lang="en-US" dirty="0"/>
          </a:p>
          <a:p>
            <a:pPr marL="0" indent="0">
              <a:buSzPts val="1100"/>
              <a:buFont typeface="Arial"/>
              <a:buNone/>
            </a:pPr>
            <a:endParaRPr lang="en-US" dirty="0"/>
          </a:p>
        </p:txBody>
      </p:sp>
      <p:cxnSp>
        <p:nvCxnSpPr>
          <p:cNvPr id="10" name="Straight Arrow Connector 9">
            <a:extLst>
              <a:ext uri="{FF2B5EF4-FFF2-40B4-BE49-F238E27FC236}">
                <a16:creationId xmlns:a16="http://schemas.microsoft.com/office/drawing/2014/main" id="{5C2AAEE3-5A74-42CE-0E28-DEF0200EE8FA}"/>
              </a:ext>
            </a:extLst>
          </p:cNvPr>
          <p:cNvCxnSpPr>
            <a:cxnSpLocks/>
            <a:endCxn id="15" idx="0"/>
          </p:cNvCxnSpPr>
          <p:nvPr/>
        </p:nvCxnSpPr>
        <p:spPr>
          <a:xfrm>
            <a:off x="3355032" y="2656076"/>
            <a:ext cx="3653095" cy="223256"/>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577;p32">
            <a:extLst>
              <a:ext uri="{FF2B5EF4-FFF2-40B4-BE49-F238E27FC236}">
                <a16:creationId xmlns:a16="http://schemas.microsoft.com/office/drawing/2014/main" id="{07493C61-C61E-2BFE-6D28-B5659245F679}"/>
              </a:ext>
            </a:extLst>
          </p:cNvPr>
          <p:cNvSpPr txBox="1">
            <a:spLocks/>
          </p:cNvSpPr>
          <p:nvPr/>
        </p:nvSpPr>
        <p:spPr>
          <a:xfrm>
            <a:off x="5345725" y="2879332"/>
            <a:ext cx="3324804" cy="1312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TensorFlow and </a:t>
            </a:r>
            <a:r>
              <a:rPr lang="en-US" b="1" dirty="0" err="1"/>
              <a:t>PyTorch</a:t>
            </a:r>
            <a:r>
              <a:rPr lang="en-US" b="1" dirty="0"/>
              <a:t>:</a:t>
            </a:r>
          </a:p>
          <a:p>
            <a:pPr marL="0" indent="0" algn="ctr">
              <a:buSzPts val="1100"/>
              <a:buFont typeface="Arial"/>
              <a:buNone/>
            </a:pPr>
            <a:r>
              <a:rPr lang="en-US" dirty="0"/>
              <a:t> Deep learning frameworks for building neural networks.</a:t>
            </a:r>
          </a:p>
          <a:p>
            <a:pPr marL="0" indent="0" algn="ctr">
              <a:buSzPts val="1100"/>
              <a:buFont typeface="Arial"/>
              <a:buNone/>
            </a:pPr>
            <a:endParaRPr lang="en-US" b="1" dirty="0"/>
          </a:p>
          <a:p>
            <a:pPr marL="0" indent="0" algn="ctr">
              <a:buSzPts val="1100"/>
              <a:buFont typeface="Arial"/>
              <a:buNone/>
            </a:pPr>
            <a:endParaRPr lang="en-US" b="1" dirty="0"/>
          </a:p>
          <a:p>
            <a:pPr marL="0" indent="0" algn="ctr">
              <a:buSzPts val="1100"/>
              <a:buFont typeface="Arial"/>
              <a:buNone/>
            </a:pPr>
            <a:endParaRPr lang="en-US" b="1" dirty="0"/>
          </a:p>
          <a:p>
            <a:pPr marL="0" indent="0">
              <a:buSzPts val="1100"/>
              <a:buFont typeface="Arial"/>
              <a:buNone/>
            </a:pPr>
            <a:endParaRPr lang="en-US" dirty="0"/>
          </a:p>
          <a:p>
            <a:pPr marL="0" indent="0">
              <a:buSzPts val="1100"/>
              <a:buFont typeface="Arial"/>
              <a:buNone/>
            </a:pPr>
            <a:endParaRPr lang="en-US" dirty="0"/>
          </a:p>
        </p:txBody>
      </p:sp>
      <p:sp>
        <p:nvSpPr>
          <p:cNvPr id="16" name="Google Shape;577;p32">
            <a:extLst>
              <a:ext uri="{FF2B5EF4-FFF2-40B4-BE49-F238E27FC236}">
                <a16:creationId xmlns:a16="http://schemas.microsoft.com/office/drawing/2014/main" id="{F692A353-2FBF-4AC7-1E3A-32EE1ACEB6A7}"/>
              </a:ext>
            </a:extLst>
          </p:cNvPr>
          <p:cNvSpPr txBox="1">
            <a:spLocks/>
          </p:cNvSpPr>
          <p:nvPr/>
        </p:nvSpPr>
        <p:spPr>
          <a:xfrm>
            <a:off x="670936" y="3628795"/>
            <a:ext cx="3044517" cy="1322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NLTK (Natural Language Toolkit):</a:t>
            </a:r>
          </a:p>
          <a:p>
            <a:pPr marL="0" indent="0" algn="ctr">
              <a:buSzPts val="1100"/>
              <a:buFont typeface="Arial"/>
              <a:buNone/>
            </a:pPr>
            <a:r>
              <a:rPr lang="en-US" dirty="0"/>
              <a:t> For processing human language data.</a:t>
            </a:r>
          </a:p>
          <a:p>
            <a:pPr marL="0" indent="0" algn="ctr">
              <a:buSzPts val="1100"/>
              <a:buFont typeface="Arial"/>
              <a:buNone/>
            </a:pPr>
            <a:endParaRPr lang="en-US" b="1" dirty="0"/>
          </a:p>
          <a:p>
            <a:pPr marL="0" indent="0" algn="ctr">
              <a:buSzPts val="1100"/>
              <a:buFont typeface="Arial"/>
              <a:buNone/>
            </a:pPr>
            <a:endParaRPr lang="en-US" b="1" dirty="0"/>
          </a:p>
          <a:p>
            <a:pPr marL="0" indent="0">
              <a:buSzPts val="1100"/>
              <a:buFont typeface="Arial"/>
              <a:buNone/>
            </a:pPr>
            <a:endParaRPr lang="en-US" dirty="0"/>
          </a:p>
          <a:p>
            <a:pPr marL="0" indent="0">
              <a:buSzPts val="1100"/>
              <a:buFont typeface="Arial"/>
              <a:buNone/>
            </a:pPr>
            <a:endParaRPr lang="en-US" dirty="0"/>
          </a:p>
        </p:txBody>
      </p:sp>
      <p:cxnSp>
        <p:nvCxnSpPr>
          <p:cNvPr id="17" name="Straight Arrow Connector 16">
            <a:extLst>
              <a:ext uri="{FF2B5EF4-FFF2-40B4-BE49-F238E27FC236}">
                <a16:creationId xmlns:a16="http://schemas.microsoft.com/office/drawing/2014/main" id="{85098F76-B88D-71AE-0527-011EDD6AC063}"/>
              </a:ext>
            </a:extLst>
          </p:cNvPr>
          <p:cNvCxnSpPr>
            <a:cxnSpLocks/>
          </p:cNvCxnSpPr>
          <p:nvPr/>
        </p:nvCxnSpPr>
        <p:spPr>
          <a:xfrm flipH="1">
            <a:off x="2078182" y="2656076"/>
            <a:ext cx="1276849" cy="972719"/>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577;p32">
            <a:extLst>
              <a:ext uri="{FF2B5EF4-FFF2-40B4-BE49-F238E27FC236}">
                <a16:creationId xmlns:a16="http://schemas.microsoft.com/office/drawing/2014/main" id="{3B9D9FD6-2B07-D99F-22AF-A2DCC4EE6E48}"/>
              </a:ext>
            </a:extLst>
          </p:cNvPr>
          <p:cNvSpPr txBox="1">
            <a:spLocks/>
          </p:cNvSpPr>
          <p:nvPr/>
        </p:nvSpPr>
        <p:spPr>
          <a:xfrm>
            <a:off x="4992489" y="3742914"/>
            <a:ext cx="3044517" cy="1322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1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100"/>
              <a:buFont typeface="Rubik"/>
              <a:buNone/>
              <a:defRPr sz="21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b="1" dirty="0"/>
              <a:t>Matplotlib and Seaborn:</a:t>
            </a:r>
          </a:p>
          <a:p>
            <a:pPr marL="0" indent="0" algn="ctr">
              <a:buSzPts val="1100"/>
              <a:buFont typeface="Arial"/>
              <a:buNone/>
            </a:pPr>
            <a:r>
              <a:rPr lang="en-US" dirty="0"/>
              <a:t> Visualization libraries to present data insights.</a:t>
            </a:r>
          </a:p>
          <a:p>
            <a:pPr marL="0" indent="0" algn="ctr">
              <a:buSzPts val="1100"/>
              <a:buFont typeface="Arial"/>
              <a:buNone/>
            </a:pPr>
            <a:endParaRPr lang="en-US" b="1" dirty="0"/>
          </a:p>
          <a:p>
            <a:pPr marL="0" indent="0" algn="ctr">
              <a:buSzPts val="1100"/>
              <a:buFont typeface="Arial"/>
              <a:buNone/>
            </a:pPr>
            <a:endParaRPr lang="en-US" b="1" dirty="0"/>
          </a:p>
          <a:p>
            <a:pPr marL="0" indent="0">
              <a:buSzPts val="1100"/>
              <a:buFont typeface="Arial"/>
              <a:buNone/>
            </a:pPr>
            <a:endParaRPr lang="en-US" dirty="0"/>
          </a:p>
          <a:p>
            <a:pPr marL="0" indent="0">
              <a:buSzPts val="1100"/>
              <a:buFont typeface="Arial"/>
              <a:buNone/>
            </a:pPr>
            <a:endParaRPr lang="en-US" dirty="0"/>
          </a:p>
        </p:txBody>
      </p:sp>
      <p:cxnSp>
        <p:nvCxnSpPr>
          <p:cNvPr id="33" name="Straight Arrow Connector 32">
            <a:extLst>
              <a:ext uri="{FF2B5EF4-FFF2-40B4-BE49-F238E27FC236}">
                <a16:creationId xmlns:a16="http://schemas.microsoft.com/office/drawing/2014/main" id="{6ED216E2-0364-046A-D901-A27E0C36A85B}"/>
              </a:ext>
            </a:extLst>
          </p:cNvPr>
          <p:cNvCxnSpPr>
            <a:cxnSpLocks/>
          </p:cNvCxnSpPr>
          <p:nvPr/>
        </p:nvCxnSpPr>
        <p:spPr>
          <a:xfrm>
            <a:off x="4694715" y="2735854"/>
            <a:ext cx="1584591" cy="1027079"/>
          </a:xfrm>
          <a:prstGeom prst="straightConnector1">
            <a:avLst/>
          </a:prstGeom>
          <a:ln>
            <a:solidFill>
              <a:srgbClr val="3F3AF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66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4"/>
          <p:cNvSpPr txBox="1">
            <a:spLocks noGrp="1"/>
          </p:cNvSpPr>
          <p:nvPr>
            <p:ph type="title"/>
          </p:nvPr>
        </p:nvSpPr>
        <p:spPr>
          <a:xfrm>
            <a:off x="715700" y="333425"/>
            <a:ext cx="7712700" cy="5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goals</a:t>
            </a:r>
            <a:endParaRPr/>
          </a:p>
        </p:txBody>
      </p:sp>
      <p:sp>
        <p:nvSpPr>
          <p:cNvPr id="611" name="Google Shape;611;p34"/>
          <p:cNvSpPr txBox="1">
            <a:spLocks noGrp="1"/>
          </p:cNvSpPr>
          <p:nvPr>
            <p:ph type="subTitle" idx="1"/>
          </p:nvPr>
        </p:nvSpPr>
        <p:spPr>
          <a:xfrm>
            <a:off x="1400633" y="2561778"/>
            <a:ext cx="2942400" cy="3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Linear regression </a:t>
            </a:r>
            <a:endParaRPr dirty="0"/>
          </a:p>
        </p:txBody>
      </p:sp>
      <p:sp>
        <p:nvSpPr>
          <p:cNvPr id="612" name="Google Shape;612;p34"/>
          <p:cNvSpPr txBox="1">
            <a:spLocks noGrp="1"/>
          </p:cNvSpPr>
          <p:nvPr>
            <p:ph type="subTitle" idx="2"/>
          </p:nvPr>
        </p:nvSpPr>
        <p:spPr>
          <a:xfrm>
            <a:off x="1400650" y="2784603"/>
            <a:ext cx="2942400" cy="129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linear regression is a machine learning algorithm that falls under the umbrella of supervised learning. It will be explained more in depth in later parts </a:t>
            </a:r>
          </a:p>
        </p:txBody>
      </p:sp>
      <p:sp>
        <p:nvSpPr>
          <p:cNvPr id="613" name="Google Shape;613;p34"/>
          <p:cNvSpPr txBox="1">
            <a:spLocks noGrp="1"/>
          </p:cNvSpPr>
          <p:nvPr>
            <p:ph type="subTitle" idx="3"/>
          </p:nvPr>
        </p:nvSpPr>
        <p:spPr>
          <a:xfrm>
            <a:off x="5015282" y="2561778"/>
            <a:ext cx="3325351" cy="3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Natural language chatbot</a:t>
            </a:r>
            <a:endParaRPr dirty="0"/>
          </a:p>
        </p:txBody>
      </p:sp>
      <p:sp>
        <p:nvSpPr>
          <p:cNvPr id="614" name="Google Shape;614;p34"/>
          <p:cNvSpPr txBox="1">
            <a:spLocks noGrp="1"/>
          </p:cNvSpPr>
          <p:nvPr>
            <p:ph type="subTitle" idx="4"/>
          </p:nvPr>
        </p:nvSpPr>
        <p:spPr>
          <a:xfrm>
            <a:off x="5015293" y="2784603"/>
            <a:ext cx="2942400" cy="129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 Natural Language Processing (NLP) bot interprets and responds to human language. It's adept at understanding and generating text, enhancing interactive experiences across various applications.</a:t>
            </a:r>
            <a:endParaRPr dirty="0"/>
          </a:p>
        </p:txBody>
      </p:sp>
      <p:sp>
        <p:nvSpPr>
          <p:cNvPr id="615" name="Google Shape;615;p34"/>
          <p:cNvSpPr/>
          <p:nvPr/>
        </p:nvSpPr>
        <p:spPr>
          <a:xfrm>
            <a:off x="1496600" y="1762198"/>
            <a:ext cx="603824" cy="603957"/>
          </a:xfrm>
          <a:custGeom>
            <a:avLst/>
            <a:gdLst/>
            <a:ahLst/>
            <a:cxnLst/>
            <a:rect l="l" t="t" r="r" b="b"/>
            <a:pathLst>
              <a:path w="5800" h="5801" extrusionOk="0">
                <a:moveTo>
                  <a:pt x="1" y="1"/>
                </a:moveTo>
                <a:lnTo>
                  <a:pt x="1" y="5800"/>
                </a:lnTo>
                <a:lnTo>
                  <a:pt x="5800" y="5800"/>
                </a:lnTo>
                <a:lnTo>
                  <a:pt x="5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5123927" y="1762198"/>
            <a:ext cx="603824" cy="603957"/>
          </a:xfrm>
          <a:custGeom>
            <a:avLst/>
            <a:gdLst/>
            <a:ahLst/>
            <a:cxnLst/>
            <a:rect l="l" t="t" r="r" b="b"/>
            <a:pathLst>
              <a:path w="5800" h="5801" extrusionOk="0">
                <a:moveTo>
                  <a:pt x="1" y="1"/>
                </a:moveTo>
                <a:lnTo>
                  <a:pt x="1" y="5800"/>
                </a:lnTo>
                <a:lnTo>
                  <a:pt x="5800" y="5800"/>
                </a:lnTo>
                <a:lnTo>
                  <a:pt x="5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4"/>
          <p:cNvGrpSpPr/>
          <p:nvPr/>
        </p:nvGrpSpPr>
        <p:grpSpPr>
          <a:xfrm>
            <a:off x="1601759" y="1928525"/>
            <a:ext cx="393528" cy="304260"/>
            <a:chOff x="1190625" y="830000"/>
            <a:chExt cx="5219200" cy="4035275"/>
          </a:xfrm>
        </p:grpSpPr>
        <p:sp>
          <p:nvSpPr>
            <p:cNvPr id="618" name="Google Shape;618;p34"/>
            <p:cNvSpPr/>
            <p:nvPr/>
          </p:nvSpPr>
          <p:spPr>
            <a:xfrm>
              <a:off x="1190625" y="2105600"/>
              <a:ext cx="1812850" cy="165575"/>
            </a:xfrm>
            <a:custGeom>
              <a:avLst/>
              <a:gdLst/>
              <a:ahLst/>
              <a:cxnLst/>
              <a:rect l="l" t="t" r="r" b="b"/>
              <a:pathLst>
                <a:path w="72514" h="6623" extrusionOk="0">
                  <a:moveTo>
                    <a:pt x="3295" y="0"/>
                  </a:moveTo>
                  <a:cubicBezTo>
                    <a:pt x="1468" y="0"/>
                    <a:pt x="0" y="1501"/>
                    <a:pt x="0" y="3328"/>
                  </a:cubicBezTo>
                  <a:cubicBezTo>
                    <a:pt x="0" y="5122"/>
                    <a:pt x="1468" y="6622"/>
                    <a:pt x="3295" y="6622"/>
                  </a:cubicBezTo>
                  <a:lnTo>
                    <a:pt x="69219" y="6622"/>
                  </a:lnTo>
                  <a:cubicBezTo>
                    <a:pt x="71046" y="6622"/>
                    <a:pt x="72514" y="5122"/>
                    <a:pt x="72514" y="3328"/>
                  </a:cubicBezTo>
                  <a:cubicBezTo>
                    <a:pt x="72514" y="1501"/>
                    <a:pt x="71046" y="0"/>
                    <a:pt x="69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2069725" y="2545150"/>
              <a:ext cx="714400" cy="165575"/>
            </a:xfrm>
            <a:custGeom>
              <a:avLst/>
              <a:gdLst/>
              <a:ahLst/>
              <a:cxnLst/>
              <a:rect l="l" t="t" r="r" b="b"/>
              <a:pathLst>
                <a:path w="28576" h="6623" extrusionOk="0">
                  <a:moveTo>
                    <a:pt x="3295" y="1"/>
                  </a:moveTo>
                  <a:cubicBezTo>
                    <a:pt x="1468" y="1"/>
                    <a:pt x="0" y="1501"/>
                    <a:pt x="0" y="3328"/>
                  </a:cubicBezTo>
                  <a:cubicBezTo>
                    <a:pt x="0" y="5122"/>
                    <a:pt x="1468" y="6622"/>
                    <a:pt x="3295" y="6622"/>
                  </a:cubicBezTo>
                  <a:lnTo>
                    <a:pt x="25281" y="6622"/>
                  </a:lnTo>
                  <a:cubicBezTo>
                    <a:pt x="27107" y="6622"/>
                    <a:pt x="28575" y="5122"/>
                    <a:pt x="28575" y="3328"/>
                  </a:cubicBezTo>
                  <a:cubicBezTo>
                    <a:pt x="28575" y="1501"/>
                    <a:pt x="27107" y="1"/>
                    <a:pt x="25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1190625" y="3424250"/>
              <a:ext cx="1812850" cy="165575"/>
            </a:xfrm>
            <a:custGeom>
              <a:avLst/>
              <a:gdLst/>
              <a:ahLst/>
              <a:cxnLst/>
              <a:rect l="l" t="t" r="r" b="b"/>
              <a:pathLst>
                <a:path w="72514" h="6623" extrusionOk="0">
                  <a:moveTo>
                    <a:pt x="3295" y="1"/>
                  </a:moveTo>
                  <a:cubicBezTo>
                    <a:pt x="1468" y="1"/>
                    <a:pt x="0" y="1501"/>
                    <a:pt x="0" y="3295"/>
                  </a:cubicBezTo>
                  <a:cubicBezTo>
                    <a:pt x="0" y="5122"/>
                    <a:pt x="1468" y="6623"/>
                    <a:pt x="3295" y="6623"/>
                  </a:cubicBezTo>
                  <a:lnTo>
                    <a:pt x="69219" y="6623"/>
                  </a:lnTo>
                  <a:cubicBezTo>
                    <a:pt x="71046" y="6623"/>
                    <a:pt x="72514" y="5122"/>
                    <a:pt x="72514" y="3295"/>
                  </a:cubicBezTo>
                  <a:cubicBezTo>
                    <a:pt x="72514" y="1501"/>
                    <a:pt x="71046" y="1"/>
                    <a:pt x="69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1520075" y="2984700"/>
              <a:ext cx="604300" cy="165575"/>
            </a:xfrm>
            <a:custGeom>
              <a:avLst/>
              <a:gdLst/>
              <a:ahLst/>
              <a:cxnLst/>
              <a:rect l="l" t="t" r="r" b="b"/>
              <a:pathLst>
                <a:path w="24172" h="6623" extrusionOk="0">
                  <a:moveTo>
                    <a:pt x="3295" y="1"/>
                  </a:moveTo>
                  <a:cubicBezTo>
                    <a:pt x="1468" y="1"/>
                    <a:pt x="0" y="1501"/>
                    <a:pt x="0" y="3295"/>
                  </a:cubicBezTo>
                  <a:cubicBezTo>
                    <a:pt x="0" y="5122"/>
                    <a:pt x="1468" y="6623"/>
                    <a:pt x="3295" y="6623"/>
                  </a:cubicBezTo>
                  <a:lnTo>
                    <a:pt x="20877" y="6623"/>
                  </a:lnTo>
                  <a:cubicBezTo>
                    <a:pt x="22704" y="6623"/>
                    <a:pt x="24172" y="5122"/>
                    <a:pt x="24172" y="3295"/>
                  </a:cubicBezTo>
                  <a:cubicBezTo>
                    <a:pt x="24172" y="1501"/>
                    <a:pt x="22704" y="1"/>
                    <a:pt x="20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3058925" y="830000"/>
              <a:ext cx="3350900" cy="4035275"/>
            </a:xfrm>
            <a:custGeom>
              <a:avLst/>
              <a:gdLst/>
              <a:ahLst/>
              <a:cxnLst/>
              <a:rect l="l" t="t" r="r" b="b"/>
              <a:pathLst>
                <a:path w="134036" h="161411" extrusionOk="0">
                  <a:moveTo>
                    <a:pt x="26357" y="48643"/>
                  </a:moveTo>
                  <a:lnTo>
                    <a:pt x="26357" y="69553"/>
                  </a:lnTo>
                  <a:lnTo>
                    <a:pt x="10699" y="74772"/>
                  </a:lnTo>
                  <a:lnTo>
                    <a:pt x="10699" y="74772"/>
                  </a:lnTo>
                  <a:lnTo>
                    <a:pt x="26357" y="48643"/>
                  </a:lnTo>
                  <a:close/>
                  <a:moveTo>
                    <a:pt x="32946" y="8358"/>
                  </a:moveTo>
                  <a:lnTo>
                    <a:pt x="119976" y="76468"/>
                  </a:lnTo>
                  <a:lnTo>
                    <a:pt x="59368" y="71184"/>
                  </a:lnTo>
                  <a:cubicBezTo>
                    <a:pt x="59272" y="71176"/>
                    <a:pt x="59177" y="71172"/>
                    <a:pt x="59083" y="71172"/>
                  </a:cubicBezTo>
                  <a:cubicBezTo>
                    <a:pt x="57255" y="71172"/>
                    <a:pt x="55780" y="72648"/>
                    <a:pt x="55780" y="74478"/>
                  </a:cubicBezTo>
                  <a:cubicBezTo>
                    <a:pt x="55780" y="76174"/>
                    <a:pt x="57085" y="77610"/>
                    <a:pt x="58781" y="77773"/>
                  </a:cubicBezTo>
                  <a:lnTo>
                    <a:pt x="92706" y="80709"/>
                  </a:lnTo>
                  <a:lnTo>
                    <a:pt x="30043" y="86156"/>
                  </a:lnTo>
                  <a:lnTo>
                    <a:pt x="13700" y="80709"/>
                  </a:lnTo>
                  <a:lnTo>
                    <a:pt x="30043" y="75261"/>
                  </a:lnTo>
                  <a:lnTo>
                    <a:pt x="42732" y="76370"/>
                  </a:lnTo>
                  <a:cubicBezTo>
                    <a:pt x="42826" y="76378"/>
                    <a:pt x="42920" y="76382"/>
                    <a:pt x="43013" y="76382"/>
                  </a:cubicBezTo>
                  <a:cubicBezTo>
                    <a:pt x="44816" y="76382"/>
                    <a:pt x="46320" y="74906"/>
                    <a:pt x="46320" y="73076"/>
                  </a:cubicBezTo>
                  <a:cubicBezTo>
                    <a:pt x="46320" y="71379"/>
                    <a:pt x="44983" y="69944"/>
                    <a:pt x="43287" y="69781"/>
                  </a:cubicBezTo>
                  <a:lnTo>
                    <a:pt x="32946" y="68900"/>
                  </a:lnTo>
                  <a:lnTo>
                    <a:pt x="32946" y="8358"/>
                  </a:lnTo>
                  <a:close/>
                  <a:moveTo>
                    <a:pt x="10699" y="86645"/>
                  </a:moveTo>
                  <a:lnTo>
                    <a:pt x="26357" y="91865"/>
                  </a:lnTo>
                  <a:lnTo>
                    <a:pt x="26357" y="112774"/>
                  </a:lnTo>
                  <a:lnTo>
                    <a:pt x="10699" y="86645"/>
                  </a:lnTo>
                  <a:close/>
                  <a:moveTo>
                    <a:pt x="119976" y="84949"/>
                  </a:moveTo>
                  <a:lnTo>
                    <a:pt x="32946" y="153059"/>
                  </a:lnTo>
                  <a:lnTo>
                    <a:pt x="32946" y="92517"/>
                  </a:lnTo>
                  <a:lnTo>
                    <a:pt x="119976" y="84949"/>
                  </a:lnTo>
                  <a:close/>
                  <a:moveTo>
                    <a:pt x="31288" y="1"/>
                  </a:moveTo>
                  <a:cubicBezTo>
                    <a:pt x="30555" y="1"/>
                    <a:pt x="29818" y="165"/>
                    <a:pt x="29130" y="496"/>
                  </a:cubicBezTo>
                  <a:cubicBezTo>
                    <a:pt x="27433" y="1312"/>
                    <a:pt x="26357" y="3008"/>
                    <a:pt x="26357" y="4900"/>
                  </a:cubicBezTo>
                  <a:lnTo>
                    <a:pt x="26357" y="35856"/>
                  </a:lnTo>
                  <a:lnTo>
                    <a:pt x="457" y="79012"/>
                  </a:lnTo>
                  <a:cubicBezTo>
                    <a:pt x="424" y="79078"/>
                    <a:pt x="392" y="79110"/>
                    <a:pt x="359" y="79175"/>
                  </a:cubicBezTo>
                  <a:cubicBezTo>
                    <a:pt x="359" y="79208"/>
                    <a:pt x="359" y="79208"/>
                    <a:pt x="326" y="79241"/>
                  </a:cubicBezTo>
                  <a:cubicBezTo>
                    <a:pt x="261" y="79371"/>
                    <a:pt x="228" y="79469"/>
                    <a:pt x="163" y="79599"/>
                  </a:cubicBezTo>
                  <a:cubicBezTo>
                    <a:pt x="163" y="79632"/>
                    <a:pt x="163" y="79632"/>
                    <a:pt x="163" y="79665"/>
                  </a:cubicBezTo>
                  <a:cubicBezTo>
                    <a:pt x="163" y="79697"/>
                    <a:pt x="163" y="79697"/>
                    <a:pt x="131" y="79730"/>
                  </a:cubicBezTo>
                  <a:cubicBezTo>
                    <a:pt x="131" y="79763"/>
                    <a:pt x="98" y="79828"/>
                    <a:pt x="98" y="79860"/>
                  </a:cubicBezTo>
                  <a:cubicBezTo>
                    <a:pt x="98" y="79893"/>
                    <a:pt x="98" y="79893"/>
                    <a:pt x="98" y="79926"/>
                  </a:cubicBezTo>
                  <a:cubicBezTo>
                    <a:pt x="65" y="79991"/>
                    <a:pt x="65" y="80056"/>
                    <a:pt x="33" y="80154"/>
                  </a:cubicBezTo>
                  <a:cubicBezTo>
                    <a:pt x="33" y="80154"/>
                    <a:pt x="33" y="80187"/>
                    <a:pt x="33" y="80187"/>
                  </a:cubicBezTo>
                  <a:cubicBezTo>
                    <a:pt x="33" y="80219"/>
                    <a:pt x="33" y="80219"/>
                    <a:pt x="33" y="80219"/>
                  </a:cubicBezTo>
                  <a:cubicBezTo>
                    <a:pt x="0" y="80285"/>
                    <a:pt x="0" y="80350"/>
                    <a:pt x="0" y="80448"/>
                  </a:cubicBezTo>
                  <a:cubicBezTo>
                    <a:pt x="0" y="80480"/>
                    <a:pt x="0" y="80513"/>
                    <a:pt x="0" y="80545"/>
                  </a:cubicBezTo>
                  <a:cubicBezTo>
                    <a:pt x="0" y="80578"/>
                    <a:pt x="0" y="80643"/>
                    <a:pt x="0" y="80676"/>
                  </a:cubicBezTo>
                  <a:cubicBezTo>
                    <a:pt x="0" y="80676"/>
                    <a:pt x="0" y="80709"/>
                    <a:pt x="0" y="80709"/>
                  </a:cubicBezTo>
                  <a:cubicBezTo>
                    <a:pt x="0" y="80709"/>
                    <a:pt x="0" y="80741"/>
                    <a:pt x="0" y="80741"/>
                  </a:cubicBezTo>
                  <a:cubicBezTo>
                    <a:pt x="0" y="80774"/>
                    <a:pt x="0" y="80839"/>
                    <a:pt x="0" y="80872"/>
                  </a:cubicBezTo>
                  <a:cubicBezTo>
                    <a:pt x="0" y="80904"/>
                    <a:pt x="0" y="80937"/>
                    <a:pt x="0" y="80970"/>
                  </a:cubicBezTo>
                  <a:cubicBezTo>
                    <a:pt x="0" y="81067"/>
                    <a:pt x="0" y="81133"/>
                    <a:pt x="33" y="81198"/>
                  </a:cubicBezTo>
                  <a:cubicBezTo>
                    <a:pt x="33" y="81198"/>
                    <a:pt x="33" y="81198"/>
                    <a:pt x="33" y="81230"/>
                  </a:cubicBezTo>
                  <a:cubicBezTo>
                    <a:pt x="33" y="81230"/>
                    <a:pt x="33" y="81263"/>
                    <a:pt x="33" y="81263"/>
                  </a:cubicBezTo>
                  <a:cubicBezTo>
                    <a:pt x="65" y="81361"/>
                    <a:pt x="65" y="81426"/>
                    <a:pt x="98" y="81491"/>
                  </a:cubicBezTo>
                  <a:cubicBezTo>
                    <a:pt x="98" y="81524"/>
                    <a:pt x="98" y="81524"/>
                    <a:pt x="98" y="81557"/>
                  </a:cubicBezTo>
                  <a:cubicBezTo>
                    <a:pt x="98" y="81589"/>
                    <a:pt x="131" y="81655"/>
                    <a:pt x="131" y="81687"/>
                  </a:cubicBezTo>
                  <a:cubicBezTo>
                    <a:pt x="163" y="81720"/>
                    <a:pt x="163" y="81720"/>
                    <a:pt x="163" y="81752"/>
                  </a:cubicBezTo>
                  <a:cubicBezTo>
                    <a:pt x="163" y="81785"/>
                    <a:pt x="163" y="81785"/>
                    <a:pt x="163" y="81818"/>
                  </a:cubicBezTo>
                  <a:cubicBezTo>
                    <a:pt x="228" y="81948"/>
                    <a:pt x="261" y="82046"/>
                    <a:pt x="326" y="82176"/>
                  </a:cubicBezTo>
                  <a:cubicBezTo>
                    <a:pt x="359" y="82209"/>
                    <a:pt x="359" y="82209"/>
                    <a:pt x="359" y="82242"/>
                  </a:cubicBezTo>
                  <a:cubicBezTo>
                    <a:pt x="392" y="82307"/>
                    <a:pt x="424" y="82340"/>
                    <a:pt x="457" y="82405"/>
                  </a:cubicBezTo>
                  <a:lnTo>
                    <a:pt x="26357" y="125561"/>
                  </a:lnTo>
                  <a:lnTo>
                    <a:pt x="26357" y="156485"/>
                  </a:lnTo>
                  <a:cubicBezTo>
                    <a:pt x="26357" y="158409"/>
                    <a:pt x="27433" y="160105"/>
                    <a:pt x="29130" y="160921"/>
                  </a:cubicBezTo>
                  <a:cubicBezTo>
                    <a:pt x="29815" y="161247"/>
                    <a:pt x="30565" y="161410"/>
                    <a:pt x="31283" y="161410"/>
                  </a:cubicBezTo>
                  <a:cubicBezTo>
                    <a:pt x="32359" y="161410"/>
                    <a:pt x="33403" y="161051"/>
                    <a:pt x="34316" y="160366"/>
                  </a:cubicBezTo>
                  <a:lnTo>
                    <a:pt x="132763" y="83318"/>
                  </a:lnTo>
                  <a:cubicBezTo>
                    <a:pt x="132796" y="83286"/>
                    <a:pt x="132828" y="83253"/>
                    <a:pt x="132861" y="83220"/>
                  </a:cubicBezTo>
                  <a:cubicBezTo>
                    <a:pt x="132926" y="83155"/>
                    <a:pt x="133024" y="83090"/>
                    <a:pt x="133089" y="83025"/>
                  </a:cubicBezTo>
                  <a:cubicBezTo>
                    <a:pt x="133122" y="82959"/>
                    <a:pt x="133187" y="82927"/>
                    <a:pt x="133220" y="82861"/>
                  </a:cubicBezTo>
                  <a:cubicBezTo>
                    <a:pt x="133285" y="82796"/>
                    <a:pt x="133350" y="82698"/>
                    <a:pt x="133415" y="82633"/>
                  </a:cubicBezTo>
                  <a:cubicBezTo>
                    <a:pt x="133448" y="82568"/>
                    <a:pt x="133513" y="82503"/>
                    <a:pt x="133546" y="82437"/>
                  </a:cubicBezTo>
                  <a:cubicBezTo>
                    <a:pt x="133578" y="82372"/>
                    <a:pt x="133644" y="82274"/>
                    <a:pt x="133676" y="82209"/>
                  </a:cubicBezTo>
                  <a:cubicBezTo>
                    <a:pt x="133709" y="82144"/>
                    <a:pt x="133742" y="82079"/>
                    <a:pt x="133774" y="81981"/>
                  </a:cubicBezTo>
                  <a:cubicBezTo>
                    <a:pt x="133774" y="81981"/>
                    <a:pt x="133807" y="81948"/>
                    <a:pt x="133807" y="81916"/>
                  </a:cubicBezTo>
                  <a:cubicBezTo>
                    <a:pt x="133839" y="81850"/>
                    <a:pt x="133839" y="81818"/>
                    <a:pt x="133872" y="81752"/>
                  </a:cubicBezTo>
                  <a:cubicBezTo>
                    <a:pt x="133905" y="81655"/>
                    <a:pt x="133937" y="81589"/>
                    <a:pt x="133937" y="81491"/>
                  </a:cubicBezTo>
                  <a:cubicBezTo>
                    <a:pt x="133970" y="81394"/>
                    <a:pt x="133970" y="81328"/>
                    <a:pt x="134003" y="81230"/>
                  </a:cubicBezTo>
                  <a:cubicBezTo>
                    <a:pt x="134003" y="81133"/>
                    <a:pt x="134035" y="81067"/>
                    <a:pt x="134035" y="80970"/>
                  </a:cubicBezTo>
                  <a:cubicBezTo>
                    <a:pt x="134035" y="80872"/>
                    <a:pt x="134035" y="80806"/>
                    <a:pt x="134035" y="80709"/>
                  </a:cubicBezTo>
                  <a:cubicBezTo>
                    <a:pt x="134035" y="80611"/>
                    <a:pt x="134035" y="80545"/>
                    <a:pt x="134035" y="80448"/>
                  </a:cubicBezTo>
                  <a:cubicBezTo>
                    <a:pt x="134035" y="80350"/>
                    <a:pt x="134003" y="80285"/>
                    <a:pt x="134003" y="80187"/>
                  </a:cubicBezTo>
                  <a:cubicBezTo>
                    <a:pt x="133970" y="80089"/>
                    <a:pt x="133970" y="80024"/>
                    <a:pt x="133937" y="79926"/>
                  </a:cubicBezTo>
                  <a:cubicBezTo>
                    <a:pt x="133937" y="79828"/>
                    <a:pt x="133905" y="79763"/>
                    <a:pt x="133872" y="79665"/>
                  </a:cubicBezTo>
                  <a:cubicBezTo>
                    <a:pt x="133839" y="79599"/>
                    <a:pt x="133839" y="79567"/>
                    <a:pt x="133807" y="79502"/>
                  </a:cubicBezTo>
                  <a:cubicBezTo>
                    <a:pt x="133807" y="79469"/>
                    <a:pt x="133807" y="79469"/>
                    <a:pt x="133774" y="79436"/>
                  </a:cubicBezTo>
                  <a:cubicBezTo>
                    <a:pt x="133742" y="79339"/>
                    <a:pt x="133709" y="79273"/>
                    <a:pt x="133644" y="79175"/>
                  </a:cubicBezTo>
                  <a:cubicBezTo>
                    <a:pt x="133611" y="79110"/>
                    <a:pt x="133578" y="79012"/>
                    <a:pt x="133546" y="78947"/>
                  </a:cubicBezTo>
                  <a:cubicBezTo>
                    <a:pt x="133481" y="78882"/>
                    <a:pt x="133448" y="78817"/>
                    <a:pt x="133383" y="78751"/>
                  </a:cubicBezTo>
                  <a:cubicBezTo>
                    <a:pt x="133317" y="78686"/>
                    <a:pt x="133285" y="78588"/>
                    <a:pt x="133220" y="78523"/>
                  </a:cubicBezTo>
                  <a:cubicBezTo>
                    <a:pt x="133154" y="78458"/>
                    <a:pt x="133122" y="78425"/>
                    <a:pt x="133057" y="78360"/>
                  </a:cubicBezTo>
                  <a:cubicBezTo>
                    <a:pt x="132991" y="78295"/>
                    <a:pt x="132926" y="78229"/>
                    <a:pt x="132828" y="78164"/>
                  </a:cubicBezTo>
                  <a:cubicBezTo>
                    <a:pt x="132828" y="78132"/>
                    <a:pt x="132796" y="78132"/>
                    <a:pt x="132796" y="78099"/>
                  </a:cubicBezTo>
                  <a:lnTo>
                    <a:pt x="34316" y="1051"/>
                  </a:lnTo>
                  <a:cubicBezTo>
                    <a:pt x="33425" y="353"/>
                    <a:pt x="32361" y="1"/>
                    <a:pt x="31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4"/>
          <p:cNvGrpSpPr/>
          <p:nvPr/>
        </p:nvGrpSpPr>
        <p:grpSpPr>
          <a:xfrm>
            <a:off x="5303654" y="1883898"/>
            <a:ext cx="244358" cy="393528"/>
            <a:chOff x="2179800" y="238125"/>
            <a:chExt cx="3240825" cy="5219200"/>
          </a:xfrm>
        </p:grpSpPr>
        <p:sp>
          <p:nvSpPr>
            <p:cNvPr id="624" name="Google Shape;624;p34"/>
            <p:cNvSpPr/>
            <p:nvPr/>
          </p:nvSpPr>
          <p:spPr>
            <a:xfrm>
              <a:off x="2179800" y="238125"/>
              <a:ext cx="3240825" cy="5219200"/>
            </a:xfrm>
            <a:custGeom>
              <a:avLst/>
              <a:gdLst/>
              <a:ahLst/>
              <a:cxnLst/>
              <a:rect l="l" t="t" r="r" b="b"/>
              <a:pathLst>
                <a:path w="129633" h="208768" extrusionOk="0">
                  <a:moveTo>
                    <a:pt x="119846" y="6589"/>
                  </a:moveTo>
                  <a:cubicBezTo>
                    <a:pt x="121608" y="6589"/>
                    <a:pt x="123043" y="8024"/>
                    <a:pt x="123043" y="9786"/>
                  </a:cubicBezTo>
                  <a:lnTo>
                    <a:pt x="123043" y="18789"/>
                  </a:lnTo>
                  <a:cubicBezTo>
                    <a:pt x="123043" y="20551"/>
                    <a:pt x="121608" y="21986"/>
                    <a:pt x="119846" y="21986"/>
                  </a:cubicBezTo>
                  <a:lnTo>
                    <a:pt x="9787" y="21986"/>
                  </a:lnTo>
                  <a:cubicBezTo>
                    <a:pt x="8025" y="21986"/>
                    <a:pt x="6590" y="20551"/>
                    <a:pt x="6590" y="18789"/>
                  </a:cubicBezTo>
                  <a:lnTo>
                    <a:pt x="6590" y="9786"/>
                  </a:lnTo>
                  <a:cubicBezTo>
                    <a:pt x="6590" y="8024"/>
                    <a:pt x="8025" y="6589"/>
                    <a:pt x="9787" y="6589"/>
                  </a:cubicBezTo>
                  <a:close/>
                  <a:moveTo>
                    <a:pt x="109865" y="28575"/>
                  </a:moveTo>
                  <a:lnTo>
                    <a:pt x="109865" y="68632"/>
                  </a:lnTo>
                  <a:cubicBezTo>
                    <a:pt x="109865" y="73623"/>
                    <a:pt x="107679" y="78353"/>
                    <a:pt x="103895" y="81615"/>
                  </a:cubicBezTo>
                  <a:lnTo>
                    <a:pt x="88140" y="95120"/>
                  </a:lnTo>
                  <a:cubicBezTo>
                    <a:pt x="85432" y="97436"/>
                    <a:pt x="83867" y="100828"/>
                    <a:pt x="83867" y="104384"/>
                  </a:cubicBezTo>
                  <a:cubicBezTo>
                    <a:pt x="83867" y="107939"/>
                    <a:pt x="85432" y="111332"/>
                    <a:pt x="88140" y="113648"/>
                  </a:cubicBezTo>
                  <a:lnTo>
                    <a:pt x="103895" y="127152"/>
                  </a:lnTo>
                  <a:cubicBezTo>
                    <a:pt x="107679" y="130414"/>
                    <a:pt x="109865" y="135144"/>
                    <a:pt x="109865" y="140135"/>
                  </a:cubicBezTo>
                  <a:lnTo>
                    <a:pt x="109865" y="180192"/>
                  </a:lnTo>
                  <a:lnTo>
                    <a:pt x="88270" y="180192"/>
                  </a:lnTo>
                  <a:cubicBezTo>
                    <a:pt x="86444" y="180192"/>
                    <a:pt x="84976" y="181660"/>
                    <a:pt x="84976" y="183487"/>
                  </a:cubicBezTo>
                  <a:cubicBezTo>
                    <a:pt x="84976" y="185313"/>
                    <a:pt x="86444" y="186781"/>
                    <a:pt x="88270" y="186781"/>
                  </a:cubicBezTo>
                  <a:lnTo>
                    <a:pt x="119846" y="186781"/>
                  </a:lnTo>
                  <a:cubicBezTo>
                    <a:pt x="121608" y="186781"/>
                    <a:pt x="123043" y="188217"/>
                    <a:pt x="123043" y="189978"/>
                  </a:cubicBezTo>
                  <a:lnTo>
                    <a:pt x="123043" y="198981"/>
                  </a:lnTo>
                  <a:cubicBezTo>
                    <a:pt x="123043" y="200743"/>
                    <a:pt x="121608" y="202178"/>
                    <a:pt x="119846" y="202178"/>
                  </a:cubicBezTo>
                  <a:lnTo>
                    <a:pt x="9787" y="202178"/>
                  </a:lnTo>
                  <a:cubicBezTo>
                    <a:pt x="8025" y="202178"/>
                    <a:pt x="6590" y="200743"/>
                    <a:pt x="6590" y="198981"/>
                  </a:cubicBezTo>
                  <a:lnTo>
                    <a:pt x="6590" y="189978"/>
                  </a:lnTo>
                  <a:cubicBezTo>
                    <a:pt x="6590" y="188217"/>
                    <a:pt x="8025" y="186781"/>
                    <a:pt x="9787" y="186781"/>
                  </a:cubicBezTo>
                  <a:lnTo>
                    <a:pt x="72221" y="186781"/>
                  </a:lnTo>
                  <a:cubicBezTo>
                    <a:pt x="74048" y="186781"/>
                    <a:pt x="75516" y="185313"/>
                    <a:pt x="75516" y="183487"/>
                  </a:cubicBezTo>
                  <a:cubicBezTo>
                    <a:pt x="75516" y="181660"/>
                    <a:pt x="74048" y="180192"/>
                    <a:pt x="72221" y="180192"/>
                  </a:cubicBezTo>
                  <a:lnTo>
                    <a:pt x="19769" y="180192"/>
                  </a:lnTo>
                  <a:lnTo>
                    <a:pt x="19769" y="140135"/>
                  </a:lnTo>
                  <a:cubicBezTo>
                    <a:pt x="19769" y="135144"/>
                    <a:pt x="21954" y="130414"/>
                    <a:pt x="25738" y="127152"/>
                  </a:cubicBezTo>
                  <a:lnTo>
                    <a:pt x="41493" y="113648"/>
                  </a:lnTo>
                  <a:cubicBezTo>
                    <a:pt x="44201" y="111332"/>
                    <a:pt x="45767" y="107939"/>
                    <a:pt x="45767" y="104384"/>
                  </a:cubicBezTo>
                  <a:cubicBezTo>
                    <a:pt x="45767" y="100828"/>
                    <a:pt x="44201" y="97436"/>
                    <a:pt x="41493" y="95120"/>
                  </a:cubicBezTo>
                  <a:lnTo>
                    <a:pt x="25738" y="81615"/>
                  </a:lnTo>
                  <a:cubicBezTo>
                    <a:pt x="21954" y="78353"/>
                    <a:pt x="19769" y="73623"/>
                    <a:pt x="19769" y="68632"/>
                  </a:cubicBezTo>
                  <a:lnTo>
                    <a:pt x="19769" y="28575"/>
                  </a:lnTo>
                  <a:close/>
                  <a:moveTo>
                    <a:pt x="9787" y="0"/>
                  </a:moveTo>
                  <a:cubicBezTo>
                    <a:pt x="4372" y="0"/>
                    <a:pt x="1" y="4404"/>
                    <a:pt x="1" y="9786"/>
                  </a:cubicBezTo>
                  <a:lnTo>
                    <a:pt x="1" y="18789"/>
                  </a:lnTo>
                  <a:cubicBezTo>
                    <a:pt x="1" y="24171"/>
                    <a:pt x="4372" y="28575"/>
                    <a:pt x="9787" y="28575"/>
                  </a:cubicBezTo>
                  <a:lnTo>
                    <a:pt x="13179" y="28575"/>
                  </a:lnTo>
                  <a:lnTo>
                    <a:pt x="13179" y="68632"/>
                  </a:lnTo>
                  <a:cubicBezTo>
                    <a:pt x="13179" y="75548"/>
                    <a:pt x="16180" y="82104"/>
                    <a:pt x="21432" y="86606"/>
                  </a:cubicBezTo>
                  <a:lnTo>
                    <a:pt x="37188" y="100110"/>
                  </a:lnTo>
                  <a:cubicBezTo>
                    <a:pt x="38460" y="101187"/>
                    <a:pt x="39177" y="102753"/>
                    <a:pt x="39177" y="104384"/>
                  </a:cubicBezTo>
                  <a:cubicBezTo>
                    <a:pt x="39177" y="106015"/>
                    <a:pt x="38460" y="107580"/>
                    <a:pt x="37188" y="108657"/>
                  </a:cubicBezTo>
                  <a:lnTo>
                    <a:pt x="21432" y="122161"/>
                  </a:lnTo>
                  <a:cubicBezTo>
                    <a:pt x="16180" y="126663"/>
                    <a:pt x="13179" y="133220"/>
                    <a:pt x="13179" y="140135"/>
                  </a:cubicBezTo>
                  <a:lnTo>
                    <a:pt x="13179" y="180192"/>
                  </a:lnTo>
                  <a:lnTo>
                    <a:pt x="9787" y="180192"/>
                  </a:lnTo>
                  <a:cubicBezTo>
                    <a:pt x="4372" y="180192"/>
                    <a:pt x="1" y="184596"/>
                    <a:pt x="1" y="189978"/>
                  </a:cubicBezTo>
                  <a:lnTo>
                    <a:pt x="1" y="198981"/>
                  </a:lnTo>
                  <a:cubicBezTo>
                    <a:pt x="1" y="204363"/>
                    <a:pt x="4372" y="208767"/>
                    <a:pt x="9787" y="208767"/>
                  </a:cubicBezTo>
                  <a:lnTo>
                    <a:pt x="119846" y="208767"/>
                  </a:lnTo>
                  <a:cubicBezTo>
                    <a:pt x="125261" y="208767"/>
                    <a:pt x="129632" y="204363"/>
                    <a:pt x="129632" y="198981"/>
                  </a:cubicBezTo>
                  <a:lnTo>
                    <a:pt x="129632" y="189978"/>
                  </a:lnTo>
                  <a:cubicBezTo>
                    <a:pt x="129632" y="184596"/>
                    <a:pt x="125261" y="180192"/>
                    <a:pt x="119846" y="180192"/>
                  </a:cubicBezTo>
                  <a:lnTo>
                    <a:pt x="116454" y="180192"/>
                  </a:lnTo>
                  <a:lnTo>
                    <a:pt x="116454" y="140135"/>
                  </a:lnTo>
                  <a:cubicBezTo>
                    <a:pt x="116454" y="133220"/>
                    <a:pt x="113453" y="126663"/>
                    <a:pt x="108201" y="122161"/>
                  </a:cubicBezTo>
                  <a:lnTo>
                    <a:pt x="92446" y="108657"/>
                  </a:lnTo>
                  <a:cubicBezTo>
                    <a:pt x="91173" y="107580"/>
                    <a:pt x="90456" y="106015"/>
                    <a:pt x="90456" y="104384"/>
                  </a:cubicBezTo>
                  <a:cubicBezTo>
                    <a:pt x="90456" y="102753"/>
                    <a:pt x="91173" y="101187"/>
                    <a:pt x="92446" y="100110"/>
                  </a:cubicBezTo>
                  <a:lnTo>
                    <a:pt x="108201" y="86606"/>
                  </a:lnTo>
                  <a:cubicBezTo>
                    <a:pt x="113453" y="82104"/>
                    <a:pt x="116454" y="75548"/>
                    <a:pt x="116454" y="68632"/>
                  </a:cubicBezTo>
                  <a:lnTo>
                    <a:pt x="116454" y="28575"/>
                  </a:lnTo>
                  <a:lnTo>
                    <a:pt x="119846" y="28575"/>
                  </a:lnTo>
                  <a:cubicBezTo>
                    <a:pt x="125261" y="28575"/>
                    <a:pt x="129632" y="24171"/>
                    <a:pt x="129632" y="18789"/>
                  </a:cubicBezTo>
                  <a:lnTo>
                    <a:pt x="129632" y="9786"/>
                  </a:lnTo>
                  <a:cubicBezTo>
                    <a:pt x="129632" y="4404"/>
                    <a:pt x="125261" y="0"/>
                    <a:pt x="119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2838725" y="1117225"/>
              <a:ext cx="1922975" cy="3460975"/>
            </a:xfrm>
            <a:custGeom>
              <a:avLst/>
              <a:gdLst/>
              <a:ahLst/>
              <a:cxnLst/>
              <a:rect l="l" t="t" r="r" b="b"/>
              <a:pathLst>
                <a:path w="76919" h="138439" extrusionOk="0">
                  <a:moveTo>
                    <a:pt x="69024" y="6589"/>
                  </a:moveTo>
                  <a:cubicBezTo>
                    <a:pt x="69742" y="6589"/>
                    <a:pt x="70329" y="7177"/>
                    <a:pt x="70329" y="7894"/>
                  </a:cubicBezTo>
                  <a:lnTo>
                    <a:pt x="70329" y="33468"/>
                  </a:lnTo>
                  <a:cubicBezTo>
                    <a:pt x="70329" y="34610"/>
                    <a:pt x="69840" y="35686"/>
                    <a:pt x="68959" y="36437"/>
                  </a:cubicBezTo>
                  <a:lnTo>
                    <a:pt x="53204" y="49941"/>
                  </a:lnTo>
                  <a:cubicBezTo>
                    <a:pt x="47332" y="54997"/>
                    <a:pt x="43940" y="62011"/>
                    <a:pt x="43940" y="69220"/>
                  </a:cubicBezTo>
                  <a:lnTo>
                    <a:pt x="43940" y="81550"/>
                  </a:lnTo>
                  <a:cubicBezTo>
                    <a:pt x="43940" y="91368"/>
                    <a:pt x="50203" y="100045"/>
                    <a:pt x="59532" y="103177"/>
                  </a:cubicBezTo>
                  <a:lnTo>
                    <a:pt x="66969" y="105623"/>
                  </a:lnTo>
                  <a:cubicBezTo>
                    <a:pt x="68959" y="106308"/>
                    <a:pt x="70329" y="108200"/>
                    <a:pt x="70329" y="110321"/>
                  </a:cubicBezTo>
                  <a:lnTo>
                    <a:pt x="70329" y="131589"/>
                  </a:lnTo>
                  <a:cubicBezTo>
                    <a:pt x="70329" y="131719"/>
                    <a:pt x="70199" y="131850"/>
                    <a:pt x="70036" y="131850"/>
                  </a:cubicBezTo>
                  <a:lnTo>
                    <a:pt x="6884" y="131850"/>
                  </a:lnTo>
                  <a:cubicBezTo>
                    <a:pt x="6720" y="131850"/>
                    <a:pt x="6590" y="131719"/>
                    <a:pt x="6590" y="131589"/>
                  </a:cubicBezTo>
                  <a:lnTo>
                    <a:pt x="6590" y="110321"/>
                  </a:lnTo>
                  <a:cubicBezTo>
                    <a:pt x="6590" y="108168"/>
                    <a:pt x="7960" y="106308"/>
                    <a:pt x="9950" y="105623"/>
                  </a:cubicBezTo>
                  <a:lnTo>
                    <a:pt x="17387" y="103177"/>
                  </a:lnTo>
                  <a:cubicBezTo>
                    <a:pt x="26716" y="100045"/>
                    <a:pt x="32979" y="91368"/>
                    <a:pt x="32979" y="81550"/>
                  </a:cubicBezTo>
                  <a:lnTo>
                    <a:pt x="32979" y="69220"/>
                  </a:lnTo>
                  <a:cubicBezTo>
                    <a:pt x="32979" y="62011"/>
                    <a:pt x="29587" y="54997"/>
                    <a:pt x="23715" y="49941"/>
                  </a:cubicBezTo>
                  <a:lnTo>
                    <a:pt x="7960" y="36437"/>
                  </a:lnTo>
                  <a:cubicBezTo>
                    <a:pt x="7079" y="35686"/>
                    <a:pt x="6590" y="34610"/>
                    <a:pt x="6590" y="33468"/>
                  </a:cubicBezTo>
                  <a:lnTo>
                    <a:pt x="6590" y="7894"/>
                  </a:lnTo>
                  <a:cubicBezTo>
                    <a:pt x="6590" y="7177"/>
                    <a:pt x="7177" y="6589"/>
                    <a:pt x="7895" y="6589"/>
                  </a:cubicBezTo>
                  <a:close/>
                  <a:moveTo>
                    <a:pt x="7895" y="0"/>
                  </a:moveTo>
                  <a:cubicBezTo>
                    <a:pt x="3556" y="0"/>
                    <a:pt x="1" y="3556"/>
                    <a:pt x="1" y="7894"/>
                  </a:cubicBezTo>
                  <a:lnTo>
                    <a:pt x="1" y="33468"/>
                  </a:lnTo>
                  <a:cubicBezTo>
                    <a:pt x="1" y="36534"/>
                    <a:pt x="1338" y="39438"/>
                    <a:pt x="3654" y="41427"/>
                  </a:cubicBezTo>
                  <a:lnTo>
                    <a:pt x="19442" y="54965"/>
                  </a:lnTo>
                  <a:cubicBezTo>
                    <a:pt x="23781" y="58683"/>
                    <a:pt x="26358" y="64000"/>
                    <a:pt x="26358" y="69220"/>
                  </a:cubicBezTo>
                  <a:lnTo>
                    <a:pt x="26358" y="81550"/>
                  </a:lnTo>
                  <a:cubicBezTo>
                    <a:pt x="26358" y="88531"/>
                    <a:pt x="21921" y="94696"/>
                    <a:pt x="15299" y="96914"/>
                  </a:cubicBezTo>
                  <a:lnTo>
                    <a:pt x="7895" y="99393"/>
                  </a:lnTo>
                  <a:cubicBezTo>
                    <a:pt x="3165" y="100959"/>
                    <a:pt x="1" y="105330"/>
                    <a:pt x="1" y="110321"/>
                  </a:cubicBezTo>
                  <a:lnTo>
                    <a:pt x="1" y="131589"/>
                  </a:lnTo>
                  <a:cubicBezTo>
                    <a:pt x="1" y="135373"/>
                    <a:pt x="3100" y="138439"/>
                    <a:pt x="6884" y="138439"/>
                  </a:cubicBezTo>
                  <a:lnTo>
                    <a:pt x="70036" y="138439"/>
                  </a:lnTo>
                  <a:cubicBezTo>
                    <a:pt x="73820" y="138439"/>
                    <a:pt x="76918" y="135373"/>
                    <a:pt x="76918" y="131589"/>
                  </a:cubicBezTo>
                  <a:lnTo>
                    <a:pt x="76918" y="110321"/>
                  </a:lnTo>
                  <a:cubicBezTo>
                    <a:pt x="76918" y="105330"/>
                    <a:pt x="73754" y="100959"/>
                    <a:pt x="69024" y="99393"/>
                  </a:cubicBezTo>
                  <a:lnTo>
                    <a:pt x="61620" y="96914"/>
                  </a:lnTo>
                  <a:cubicBezTo>
                    <a:pt x="54998" y="94696"/>
                    <a:pt x="50562" y="88531"/>
                    <a:pt x="50562" y="81550"/>
                  </a:cubicBezTo>
                  <a:lnTo>
                    <a:pt x="50562" y="69220"/>
                  </a:lnTo>
                  <a:cubicBezTo>
                    <a:pt x="50562" y="64000"/>
                    <a:pt x="53139" y="58683"/>
                    <a:pt x="57477" y="54965"/>
                  </a:cubicBezTo>
                  <a:lnTo>
                    <a:pt x="73265" y="41427"/>
                  </a:lnTo>
                  <a:cubicBezTo>
                    <a:pt x="75581" y="39438"/>
                    <a:pt x="76918" y="36534"/>
                    <a:pt x="76918" y="33468"/>
                  </a:cubicBezTo>
                  <a:lnTo>
                    <a:pt x="76918" y="7894"/>
                  </a:lnTo>
                  <a:cubicBezTo>
                    <a:pt x="76918" y="3556"/>
                    <a:pt x="73363" y="0"/>
                    <a:pt x="69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34"/>
          <p:cNvSpPr/>
          <p:nvPr/>
        </p:nvSpPr>
        <p:spPr>
          <a:xfrm>
            <a:off x="7357561" y="535775"/>
            <a:ext cx="535804" cy="535819"/>
          </a:xfrm>
          <a:custGeom>
            <a:avLst/>
            <a:gdLst/>
            <a:ahLst/>
            <a:cxnLst/>
            <a:rect l="l" t="t" r="r" b="b"/>
            <a:pathLst>
              <a:path w="5800" h="5800" extrusionOk="0">
                <a:moveTo>
                  <a:pt x="1" y="1"/>
                </a:moveTo>
                <a:lnTo>
                  <a:pt x="1" y="5800"/>
                </a:lnTo>
                <a:lnTo>
                  <a:pt x="5800" y="5800"/>
                </a:lnTo>
                <a:lnTo>
                  <a:pt x="5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artnership Marketing Plan by Slidesgo">
  <a:themeElements>
    <a:clrScheme name="Simple Light">
      <a:dk1>
        <a:srgbClr val="2A1F82"/>
      </a:dk1>
      <a:lt1>
        <a:srgbClr val="FFFFFF"/>
      </a:lt1>
      <a:dk2>
        <a:srgbClr val="A4FFFD"/>
      </a:dk2>
      <a:lt2>
        <a:srgbClr val="3F3AF2"/>
      </a:lt2>
      <a:accent1>
        <a:srgbClr val="E3E2EF"/>
      </a:accent1>
      <a:accent2>
        <a:srgbClr val="606060"/>
      </a:accent2>
      <a:accent3>
        <a:srgbClr val="FFFFFF"/>
      </a:accent3>
      <a:accent4>
        <a:srgbClr val="FFFFFF"/>
      </a:accent4>
      <a:accent5>
        <a:srgbClr val="FFFFFF"/>
      </a:accent5>
      <a:accent6>
        <a:srgbClr val="FFFFFF"/>
      </a:accent6>
      <a:hlink>
        <a:srgbClr val="2A1F8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1987</Words>
  <Application>Microsoft Office PowerPoint</Application>
  <PresentationFormat>On-screen Show (16:9)</PresentationFormat>
  <Paragraphs>208</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Commissioner</vt:lpstr>
      <vt:lpstr>Consolas</vt:lpstr>
      <vt:lpstr>Söhne</vt:lpstr>
      <vt:lpstr>Rajdhani Medium</vt:lpstr>
      <vt:lpstr>Rubik</vt:lpstr>
      <vt:lpstr>Partnership Marketing Plan by Slidesgo</vt:lpstr>
      <vt:lpstr>A.I and machine learning  </vt:lpstr>
      <vt:lpstr>Artificial intelligence</vt:lpstr>
      <vt:lpstr>Artificial intelligence</vt:lpstr>
      <vt:lpstr>Artificial intelligence</vt:lpstr>
      <vt:lpstr>Machine learning</vt:lpstr>
      <vt:lpstr>Machine learning</vt:lpstr>
      <vt:lpstr>Python role in A.I ML</vt:lpstr>
      <vt:lpstr>Python </vt:lpstr>
      <vt:lpstr>Our goals</vt:lpstr>
      <vt:lpstr>Linear Regression </vt:lpstr>
      <vt:lpstr>Linear Regression </vt:lpstr>
      <vt:lpstr>Linear Regression </vt:lpstr>
      <vt:lpstr>What do we need to start?</vt:lpstr>
      <vt:lpstr>Libraries needed</vt:lpstr>
      <vt:lpstr>TensorFlow</vt:lpstr>
      <vt:lpstr>NumPy and pandas</vt:lpstr>
      <vt:lpstr>Libraries </vt:lpstr>
      <vt:lpstr>Datasets</vt:lpstr>
      <vt:lpstr>Why we need datasets? </vt:lpstr>
      <vt:lpstr>Where to do datasets?</vt:lpstr>
      <vt:lpstr>Pandas  viewing datasets</vt:lpstr>
      <vt:lpstr>Pandas</vt:lpstr>
      <vt:lpstr>Pandas</vt:lpstr>
      <vt:lpstr>Linear Model: linear regression</vt:lpstr>
      <vt:lpstr>Linear regression.</vt:lpstr>
      <vt:lpstr>Linear regression.</vt:lpstr>
      <vt:lpstr>Linear regression.</vt:lpstr>
      <vt:lpstr>Saving the model</vt:lpstr>
      <vt:lpstr>Saving the model</vt:lpstr>
      <vt:lpstr>Saving the model</vt:lpstr>
      <vt:lpstr>Plotting the data</vt:lpstr>
      <vt:lpstr>Using matplotlib</vt:lpstr>
      <vt:lpstr>Using matplotlib</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machine learning  </dc:title>
  <cp:lastModifiedBy>احمد سعيد رأفت السعيد ابراهيم</cp:lastModifiedBy>
  <cp:revision>4</cp:revision>
  <dcterms:modified xsi:type="dcterms:W3CDTF">2024-01-28T16:12:55Z</dcterms:modified>
</cp:coreProperties>
</file>