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34" r:id="rId2"/>
    <p:sldId id="325" r:id="rId3"/>
    <p:sldId id="333" r:id="rId4"/>
    <p:sldId id="313" r:id="rId5"/>
    <p:sldId id="315" r:id="rId6"/>
    <p:sldId id="316" r:id="rId7"/>
    <p:sldId id="317" r:id="rId8"/>
    <p:sldId id="318" r:id="rId9"/>
    <p:sldId id="319" r:id="rId10"/>
    <p:sldId id="320" r:id="rId11"/>
    <p:sldId id="322" r:id="rId12"/>
    <p:sldId id="32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3" r:id="rId32"/>
    <p:sldId id="298" r:id="rId33"/>
    <p:sldId id="299" r:id="rId34"/>
    <p:sldId id="300" r:id="rId35"/>
    <p:sldId id="301" r:id="rId36"/>
    <p:sldId id="311" r:id="rId37"/>
    <p:sldId id="309" r:id="rId38"/>
    <p:sldId id="304" r:id="rId39"/>
    <p:sldId id="305" r:id="rId40"/>
    <p:sldId id="326" r:id="rId41"/>
    <p:sldId id="270" r:id="rId42"/>
    <p:sldId id="271" r:id="rId43"/>
    <p:sldId id="330" r:id="rId44"/>
    <p:sldId id="263" r:id="rId45"/>
    <p:sldId id="331" r:id="rId46"/>
    <p:sldId id="264" r:id="rId47"/>
    <p:sldId id="332" r:id="rId48"/>
    <p:sldId id="267" r:id="rId49"/>
    <p:sldId id="30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5EBF4-5AD6-4459-9023-44B41473301A}" type="datetimeFigureOut">
              <a:rPr lang="en-RW" smtClean="0"/>
              <a:t>01/08/2021</a:t>
            </a:fld>
            <a:endParaRPr lang="en-RW"/>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R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14E43-5FC3-4240-8DA2-77DFAB8A66CF}" type="slidenum">
              <a:rPr lang="en-RW" smtClean="0"/>
              <a:t>‹#›</a:t>
            </a:fld>
            <a:endParaRPr lang="en-RW"/>
          </a:p>
        </p:txBody>
      </p:sp>
    </p:spTree>
    <p:extLst>
      <p:ext uri="{BB962C8B-B14F-4D97-AF65-F5344CB8AC3E}">
        <p14:creationId xmlns:p14="http://schemas.microsoft.com/office/powerpoint/2010/main" val="3895325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A886BA-0627-4286-9864-B197137181DF}" type="datetime1">
              <a:rPr lang="en-US" smtClean="0"/>
              <a:t>8/1/2021</a:t>
            </a:fld>
            <a:endParaRPr lang="en-US"/>
          </a:p>
        </p:txBody>
      </p:sp>
      <p:sp>
        <p:nvSpPr>
          <p:cNvPr id="5" name="Footer Placeholder 4"/>
          <p:cNvSpPr>
            <a:spLocks noGrp="1"/>
          </p:cNvSpPr>
          <p:nvPr>
            <p:ph type="ftr" sz="quarter" idx="11"/>
          </p:nvPr>
        </p:nvSpPr>
        <p:spPr/>
        <p:txBody>
          <a:bodyPr/>
          <a:lstStyle/>
          <a:p>
            <a:r>
              <a:rPr lang="nl-NL"/>
              <a:t>AUTOMATION CONTROL SYSTEM /           ENG. NIYITEGEKA Janvier</a:t>
            </a:r>
            <a:endParaRPr lang="en-US"/>
          </a:p>
        </p:txBody>
      </p:sp>
      <p:sp>
        <p:nvSpPr>
          <p:cNvPr id="6" name="Slide Number Placeholder 5"/>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65907-D1A5-4889-B8F0-5B42B0048D0F}" type="datetime1">
              <a:rPr lang="en-US" smtClean="0"/>
              <a:t>8/1/2021</a:t>
            </a:fld>
            <a:endParaRPr lang="en-US"/>
          </a:p>
        </p:txBody>
      </p:sp>
      <p:sp>
        <p:nvSpPr>
          <p:cNvPr id="5" name="Footer Placeholder 4"/>
          <p:cNvSpPr>
            <a:spLocks noGrp="1"/>
          </p:cNvSpPr>
          <p:nvPr>
            <p:ph type="ftr" sz="quarter" idx="11"/>
          </p:nvPr>
        </p:nvSpPr>
        <p:spPr/>
        <p:txBody>
          <a:bodyPr/>
          <a:lstStyle/>
          <a:p>
            <a:r>
              <a:rPr lang="nl-NL"/>
              <a:t>AUTOMATION CONTROL SYSTEM /           ENG. NIYITEGEKA Janvier</a:t>
            </a:r>
            <a:endParaRPr lang="en-US"/>
          </a:p>
        </p:txBody>
      </p:sp>
      <p:sp>
        <p:nvSpPr>
          <p:cNvPr id="6" name="Slide Number Placeholder 5"/>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A1057-939B-4D7A-AF31-9A8573DFD0DD}" type="datetime1">
              <a:rPr lang="en-US" smtClean="0"/>
              <a:t>8/1/2021</a:t>
            </a:fld>
            <a:endParaRPr lang="en-US"/>
          </a:p>
        </p:txBody>
      </p:sp>
      <p:sp>
        <p:nvSpPr>
          <p:cNvPr id="5" name="Footer Placeholder 4"/>
          <p:cNvSpPr>
            <a:spLocks noGrp="1"/>
          </p:cNvSpPr>
          <p:nvPr>
            <p:ph type="ftr" sz="quarter" idx="11"/>
          </p:nvPr>
        </p:nvSpPr>
        <p:spPr/>
        <p:txBody>
          <a:bodyPr/>
          <a:lstStyle/>
          <a:p>
            <a:r>
              <a:rPr lang="nl-NL"/>
              <a:t>AUTOMATION CONTROL SYSTEM /           ENG. NIYITEGEKA Janvier</a:t>
            </a:r>
            <a:endParaRPr lang="en-US"/>
          </a:p>
        </p:txBody>
      </p:sp>
      <p:sp>
        <p:nvSpPr>
          <p:cNvPr id="6" name="Slide Number Placeholder 5"/>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A8592E-C31B-403B-9A26-9C6268B48E5C}" type="datetime1">
              <a:rPr lang="en-US" smtClean="0"/>
              <a:t>8/1/2021</a:t>
            </a:fld>
            <a:endParaRPr lang="en-US"/>
          </a:p>
        </p:txBody>
      </p:sp>
      <p:sp>
        <p:nvSpPr>
          <p:cNvPr id="5" name="Footer Placeholder 4"/>
          <p:cNvSpPr>
            <a:spLocks noGrp="1"/>
          </p:cNvSpPr>
          <p:nvPr>
            <p:ph type="ftr" sz="quarter" idx="11"/>
          </p:nvPr>
        </p:nvSpPr>
        <p:spPr/>
        <p:txBody>
          <a:bodyPr/>
          <a:lstStyle/>
          <a:p>
            <a:r>
              <a:rPr lang="nl-NL"/>
              <a:t>AUTOMATION CONTROL SYSTEM /           ENG. NIYITEGEKA Janvier</a:t>
            </a:r>
            <a:endParaRPr lang="en-US"/>
          </a:p>
        </p:txBody>
      </p:sp>
      <p:sp>
        <p:nvSpPr>
          <p:cNvPr id="6" name="Slide Number Placeholder 5"/>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550FC-34C9-4516-B343-1B636548CD32}" type="datetime1">
              <a:rPr lang="en-US" smtClean="0"/>
              <a:t>8/1/2021</a:t>
            </a:fld>
            <a:endParaRPr lang="en-US"/>
          </a:p>
        </p:txBody>
      </p:sp>
      <p:sp>
        <p:nvSpPr>
          <p:cNvPr id="5" name="Footer Placeholder 4"/>
          <p:cNvSpPr>
            <a:spLocks noGrp="1"/>
          </p:cNvSpPr>
          <p:nvPr>
            <p:ph type="ftr" sz="quarter" idx="11"/>
          </p:nvPr>
        </p:nvSpPr>
        <p:spPr/>
        <p:txBody>
          <a:bodyPr/>
          <a:lstStyle/>
          <a:p>
            <a:r>
              <a:rPr lang="nl-NL"/>
              <a:t>AUTOMATION CONTROL SYSTEM /           ENG. NIYITEGEKA Janvier</a:t>
            </a:r>
            <a:endParaRPr lang="en-US"/>
          </a:p>
        </p:txBody>
      </p:sp>
      <p:sp>
        <p:nvSpPr>
          <p:cNvPr id="6" name="Slide Number Placeholder 5"/>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DAE28A-211A-48AB-B92F-F972CE13F4A0}" type="datetime1">
              <a:rPr lang="en-US" smtClean="0"/>
              <a:t>8/1/2021</a:t>
            </a:fld>
            <a:endParaRPr lang="en-US"/>
          </a:p>
        </p:txBody>
      </p:sp>
      <p:sp>
        <p:nvSpPr>
          <p:cNvPr id="6" name="Footer Placeholder 5"/>
          <p:cNvSpPr>
            <a:spLocks noGrp="1"/>
          </p:cNvSpPr>
          <p:nvPr>
            <p:ph type="ftr" sz="quarter" idx="11"/>
          </p:nvPr>
        </p:nvSpPr>
        <p:spPr/>
        <p:txBody>
          <a:bodyPr/>
          <a:lstStyle/>
          <a:p>
            <a:r>
              <a:rPr lang="nl-NL"/>
              <a:t>AUTOMATION CONTROL SYSTEM /           ENG. NIYITEGEKA Janvier</a:t>
            </a:r>
            <a:endParaRPr lang="en-US"/>
          </a:p>
        </p:txBody>
      </p:sp>
      <p:sp>
        <p:nvSpPr>
          <p:cNvPr id="7" name="Slide Number Placeholder 6"/>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10C65E-94B9-4A8C-B569-46AE9720AA34}" type="datetime1">
              <a:rPr lang="en-US" smtClean="0"/>
              <a:t>8/1/2021</a:t>
            </a:fld>
            <a:endParaRPr lang="en-US"/>
          </a:p>
        </p:txBody>
      </p:sp>
      <p:sp>
        <p:nvSpPr>
          <p:cNvPr id="8" name="Footer Placeholder 7"/>
          <p:cNvSpPr>
            <a:spLocks noGrp="1"/>
          </p:cNvSpPr>
          <p:nvPr>
            <p:ph type="ftr" sz="quarter" idx="11"/>
          </p:nvPr>
        </p:nvSpPr>
        <p:spPr/>
        <p:txBody>
          <a:bodyPr/>
          <a:lstStyle/>
          <a:p>
            <a:r>
              <a:rPr lang="nl-NL"/>
              <a:t>AUTOMATION CONTROL SYSTEM /           ENG. NIYITEGEKA Janvier</a:t>
            </a:r>
            <a:endParaRPr lang="en-US"/>
          </a:p>
        </p:txBody>
      </p:sp>
      <p:sp>
        <p:nvSpPr>
          <p:cNvPr id="9" name="Slide Number Placeholder 8"/>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2E7E96-7898-43B8-8E51-5F9478F1C9EC}" type="datetime1">
              <a:rPr lang="en-US" smtClean="0"/>
              <a:t>8/1/2021</a:t>
            </a:fld>
            <a:endParaRPr lang="en-US"/>
          </a:p>
        </p:txBody>
      </p:sp>
      <p:sp>
        <p:nvSpPr>
          <p:cNvPr id="4" name="Footer Placeholder 3"/>
          <p:cNvSpPr>
            <a:spLocks noGrp="1"/>
          </p:cNvSpPr>
          <p:nvPr>
            <p:ph type="ftr" sz="quarter" idx="11"/>
          </p:nvPr>
        </p:nvSpPr>
        <p:spPr/>
        <p:txBody>
          <a:bodyPr/>
          <a:lstStyle/>
          <a:p>
            <a:r>
              <a:rPr lang="nl-NL"/>
              <a:t>AUTOMATION CONTROL SYSTEM /           ENG. NIYITEGEKA Janvier</a:t>
            </a:r>
            <a:endParaRPr lang="en-US"/>
          </a:p>
        </p:txBody>
      </p:sp>
      <p:sp>
        <p:nvSpPr>
          <p:cNvPr id="5" name="Slide Number Placeholder 4"/>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F929C-B570-4213-852B-BD2A37CC9B81}" type="datetime1">
              <a:rPr lang="en-US" smtClean="0"/>
              <a:t>8/1/2021</a:t>
            </a:fld>
            <a:endParaRPr lang="en-US"/>
          </a:p>
        </p:txBody>
      </p:sp>
      <p:sp>
        <p:nvSpPr>
          <p:cNvPr id="3" name="Footer Placeholder 2"/>
          <p:cNvSpPr>
            <a:spLocks noGrp="1"/>
          </p:cNvSpPr>
          <p:nvPr>
            <p:ph type="ftr" sz="quarter" idx="11"/>
          </p:nvPr>
        </p:nvSpPr>
        <p:spPr/>
        <p:txBody>
          <a:bodyPr/>
          <a:lstStyle/>
          <a:p>
            <a:r>
              <a:rPr lang="nl-NL"/>
              <a:t>AUTOMATION CONTROL SYSTEM /           ENG. NIYITEGEKA Janvier</a:t>
            </a:r>
            <a:endParaRPr lang="en-US"/>
          </a:p>
        </p:txBody>
      </p:sp>
      <p:sp>
        <p:nvSpPr>
          <p:cNvPr id="4" name="Slide Number Placeholder 3"/>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6D326-3A05-4739-AEF0-7AE58DBCA72D}" type="datetime1">
              <a:rPr lang="en-US" smtClean="0"/>
              <a:t>8/1/2021</a:t>
            </a:fld>
            <a:endParaRPr lang="en-US"/>
          </a:p>
        </p:txBody>
      </p:sp>
      <p:sp>
        <p:nvSpPr>
          <p:cNvPr id="6" name="Footer Placeholder 5"/>
          <p:cNvSpPr>
            <a:spLocks noGrp="1"/>
          </p:cNvSpPr>
          <p:nvPr>
            <p:ph type="ftr" sz="quarter" idx="11"/>
          </p:nvPr>
        </p:nvSpPr>
        <p:spPr/>
        <p:txBody>
          <a:bodyPr/>
          <a:lstStyle/>
          <a:p>
            <a:r>
              <a:rPr lang="nl-NL"/>
              <a:t>AUTOMATION CONTROL SYSTEM /           ENG. NIYITEGEKA Janvier</a:t>
            </a:r>
            <a:endParaRPr lang="en-US"/>
          </a:p>
        </p:txBody>
      </p:sp>
      <p:sp>
        <p:nvSpPr>
          <p:cNvPr id="7" name="Slide Number Placeholder 6"/>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A8BF8E-AD5A-4905-816A-84470DC1A2B9}" type="datetime1">
              <a:rPr lang="en-US" smtClean="0"/>
              <a:t>8/1/2021</a:t>
            </a:fld>
            <a:endParaRPr lang="en-US"/>
          </a:p>
        </p:txBody>
      </p:sp>
      <p:sp>
        <p:nvSpPr>
          <p:cNvPr id="6" name="Footer Placeholder 5"/>
          <p:cNvSpPr>
            <a:spLocks noGrp="1"/>
          </p:cNvSpPr>
          <p:nvPr>
            <p:ph type="ftr" sz="quarter" idx="11"/>
          </p:nvPr>
        </p:nvSpPr>
        <p:spPr/>
        <p:txBody>
          <a:bodyPr/>
          <a:lstStyle/>
          <a:p>
            <a:r>
              <a:rPr lang="nl-NL"/>
              <a:t>AUTOMATION CONTROL SYSTEM /           ENG. NIYITEGEKA Janvier</a:t>
            </a:r>
            <a:endParaRPr lang="en-US"/>
          </a:p>
        </p:txBody>
      </p:sp>
      <p:sp>
        <p:nvSpPr>
          <p:cNvPr id="7" name="Slide Number Placeholder 6"/>
          <p:cNvSpPr>
            <a:spLocks noGrp="1"/>
          </p:cNvSpPr>
          <p:nvPr>
            <p:ph type="sldNum" sz="quarter" idx="12"/>
          </p:nvPr>
        </p:nvSpPr>
        <p:spPr/>
        <p:txBody>
          <a:bodyPr/>
          <a:lstStyle/>
          <a:p>
            <a:fld id="{0CBBDB64-8604-422C-871C-C2D1FF98B658}" type="slidenum">
              <a:rPr lang="en-US" smtClean="0"/>
              <a:pPr/>
              <a:t>‹#›</a:t>
            </a:fld>
            <a:endParaRPr lang="en-US"/>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ADA18-EB3E-4242-B06C-375863E28E1A}" type="datetime1">
              <a:rPr lang="en-US" smtClean="0"/>
              <a:t>8/1/2021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AUTOMATION CONTROL SYSTEM /           ENG. NIYITEGEKA Janvier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BDB64-8604-422C-871C-C2D1FF98B6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heel spokes="8"/>
  </p:transition>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8F3A-774A-4459-B1E3-58D85A5D1D60}"/>
              </a:ext>
            </a:extLst>
          </p:cNvPr>
          <p:cNvSpPr>
            <a:spLocks noGrp="1"/>
          </p:cNvSpPr>
          <p:nvPr>
            <p:ph type="ctrTitle"/>
          </p:nvPr>
        </p:nvSpPr>
        <p:spPr>
          <a:xfrm>
            <a:off x="228600" y="1066800"/>
            <a:ext cx="8686800" cy="1470025"/>
          </a:xfrm>
        </p:spPr>
        <p:txBody>
          <a:bodyPr/>
          <a:lstStyle/>
          <a:p>
            <a:r>
              <a:rPr lang="en-US" b="1" dirty="0"/>
              <a:t>REN302: </a:t>
            </a:r>
            <a:br>
              <a:rPr lang="en-US" b="1" dirty="0"/>
            </a:br>
            <a:r>
              <a:rPr lang="en-US" b="1" dirty="0"/>
              <a:t>AUTOMATION CONTROL SYSTEM </a:t>
            </a:r>
            <a:endParaRPr lang="en-RW" b="1" dirty="0"/>
          </a:p>
        </p:txBody>
      </p:sp>
      <p:sp>
        <p:nvSpPr>
          <p:cNvPr id="3" name="Subtitle 2">
            <a:extLst>
              <a:ext uri="{FF2B5EF4-FFF2-40B4-BE49-F238E27FC236}">
                <a16:creationId xmlns:a16="http://schemas.microsoft.com/office/drawing/2014/main" id="{C3398F18-53B6-4CCA-84A2-DFB48B14BA44}"/>
              </a:ext>
            </a:extLst>
          </p:cNvPr>
          <p:cNvSpPr>
            <a:spLocks noGrp="1"/>
          </p:cNvSpPr>
          <p:nvPr>
            <p:ph type="subTitle" idx="1"/>
          </p:nvPr>
        </p:nvSpPr>
        <p:spPr>
          <a:xfrm>
            <a:off x="990600" y="2922361"/>
            <a:ext cx="6400800" cy="1752600"/>
          </a:xfrm>
        </p:spPr>
        <p:txBody>
          <a:bodyPr/>
          <a:lstStyle/>
          <a:p>
            <a:r>
              <a:rPr lang="en-US" dirty="0"/>
              <a:t>Lecture 1</a:t>
            </a:r>
          </a:p>
          <a:p>
            <a:r>
              <a:rPr lang="en-US" dirty="0"/>
              <a:t>INTRODUCTION TO CONTROL SYSTEM</a:t>
            </a:r>
            <a:endParaRPr lang="en-RW" dirty="0"/>
          </a:p>
        </p:txBody>
      </p:sp>
      <p:sp>
        <p:nvSpPr>
          <p:cNvPr id="4" name="Date Placeholder 3">
            <a:extLst>
              <a:ext uri="{FF2B5EF4-FFF2-40B4-BE49-F238E27FC236}">
                <a16:creationId xmlns:a16="http://schemas.microsoft.com/office/drawing/2014/main" id="{F6A91EF2-A007-494E-809E-2460368EA46A}"/>
              </a:ext>
            </a:extLst>
          </p:cNvPr>
          <p:cNvSpPr>
            <a:spLocks noGrp="1"/>
          </p:cNvSpPr>
          <p:nvPr>
            <p:ph type="dt" sz="half" idx="10"/>
          </p:nvPr>
        </p:nvSpPr>
        <p:spPr/>
        <p:txBody>
          <a:bodyPr/>
          <a:lstStyle/>
          <a:p>
            <a:fld id="{9DA886BA-0627-4286-9864-B197137181DF}" type="datetime1">
              <a:rPr lang="en-US" smtClean="0"/>
              <a:t>8/1/2021</a:t>
            </a:fld>
            <a:endParaRPr lang="en-US"/>
          </a:p>
        </p:txBody>
      </p:sp>
      <p:sp>
        <p:nvSpPr>
          <p:cNvPr id="5" name="Footer Placeholder 4">
            <a:extLst>
              <a:ext uri="{FF2B5EF4-FFF2-40B4-BE49-F238E27FC236}">
                <a16:creationId xmlns:a16="http://schemas.microsoft.com/office/drawing/2014/main" id="{A4BE83BD-2963-4683-A107-F90E23B99B28}"/>
              </a:ext>
            </a:extLst>
          </p:cNvPr>
          <p:cNvSpPr>
            <a:spLocks noGrp="1"/>
          </p:cNvSpPr>
          <p:nvPr>
            <p:ph type="ftr" sz="quarter" idx="11"/>
          </p:nvPr>
        </p:nvSpPr>
        <p:spPr/>
        <p:txBody>
          <a:bodyPr/>
          <a:lstStyle/>
          <a:p>
            <a:r>
              <a:rPr lang="nl-NL"/>
              <a:t>AUTOMATION CONTROL SYSTEM /           ENG. NIYITEGEKA Janvier</a:t>
            </a:r>
            <a:endParaRPr lang="en-US"/>
          </a:p>
        </p:txBody>
      </p:sp>
      <p:sp>
        <p:nvSpPr>
          <p:cNvPr id="6" name="Subtitle 2">
            <a:extLst>
              <a:ext uri="{FF2B5EF4-FFF2-40B4-BE49-F238E27FC236}">
                <a16:creationId xmlns:a16="http://schemas.microsoft.com/office/drawing/2014/main" id="{8AD385F8-1B91-4B1E-9683-E7D2FB84A791}"/>
              </a:ext>
            </a:extLst>
          </p:cNvPr>
          <p:cNvSpPr txBox="1">
            <a:spLocks/>
          </p:cNvSpPr>
          <p:nvPr/>
        </p:nvSpPr>
        <p:spPr>
          <a:xfrm>
            <a:off x="1219200" y="47244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Eng. NIYITEGEKA Janvier</a:t>
            </a:r>
          </a:p>
          <a:p>
            <a:r>
              <a:rPr lang="en-US" dirty="0"/>
              <a:t>RP/IPRC TUMBA/ RE DEPARTMENT </a:t>
            </a:r>
            <a:endParaRPr lang="en-RW" dirty="0"/>
          </a:p>
        </p:txBody>
      </p:sp>
    </p:spTree>
    <p:extLst>
      <p:ext uri="{BB962C8B-B14F-4D97-AF65-F5344CB8AC3E}">
        <p14:creationId xmlns:p14="http://schemas.microsoft.com/office/powerpoint/2010/main" val="3129068060"/>
      </p:ext>
    </p:extLst>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792162"/>
          </a:xfrm>
          <a:blipFill>
            <a:blip r:embed="rId2"/>
            <a:tile tx="0" ty="0" sx="100000" sy="100000" flip="none" algn="tl"/>
          </a:blipFill>
        </p:spPr>
        <p:txBody>
          <a:bodyPr>
            <a:normAutofit/>
          </a:bodyPr>
          <a:lstStyle/>
          <a:p>
            <a:r>
              <a:rPr lang="en-US" b="1" dirty="0">
                <a:latin typeface="Times New Roman" pitchFamily="18" charset="0"/>
                <a:cs typeface="Times New Roman" pitchFamily="18" charset="0"/>
              </a:rPr>
              <a:t>Role of Automation in Industry</a:t>
            </a:r>
          </a:p>
        </p:txBody>
      </p:sp>
      <p:sp>
        <p:nvSpPr>
          <p:cNvPr id="3" name="Content Placeholder 2"/>
          <p:cNvSpPr>
            <a:spLocks noGrp="1"/>
          </p:cNvSpPr>
          <p:nvPr>
            <p:ph idx="1"/>
          </p:nvPr>
        </p:nvSpPr>
        <p:spPr>
          <a:xfrm>
            <a:off x="152400" y="1219200"/>
            <a:ext cx="8839200" cy="5486400"/>
          </a:xfrm>
          <a:blipFill>
            <a:blip r:embed="rId3"/>
            <a:tile tx="0" ty="0" sx="100000" sy="100000" flip="none" algn="tl"/>
          </a:blipFill>
        </p:spPr>
        <p:txBody>
          <a:bodyPr>
            <a:normAutofit fontScale="92500" lnSpcReduction="20000"/>
          </a:bodyPr>
          <a:lstStyle/>
          <a:p>
            <a:pPr lvl="0"/>
            <a:r>
              <a:rPr lang="en-US" dirty="0">
                <a:latin typeface="Times New Roman" pitchFamily="18" charset="0"/>
                <a:cs typeface="Times New Roman" pitchFamily="18" charset="0"/>
              </a:rPr>
              <a:t>Firstly, automated machines have significantly lower production time. </a:t>
            </a:r>
          </a:p>
          <a:p>
            <a:pPr lvl="0"/>
            <a:r>
              <a:rPr lang="en-US" dirty="0">
                <a:latin typeface="Times New Roman" pitchFamily="18" charset="0"/>
                <a:cs typeface="Times New Roman" pitchFamily="18" charset="0"/>
              </a:rPr>
              <a:t>These result in reduced capital cost and an increased volume of production. </a:t>
            </a:r>
          </a:p>
          <a:p>
            <a:r>
              <a:rPr lang="en-US" dirty="0">
                <a:latin typeface="Times New Roman" pitchFamily="18" charset="0"/>
                <a:cs typeface="Times New Roman" pitchFamily="18" charset="0"/>
              </a:rPr>
              <a:t>Automation also reduces cost of production significantly by efficient usage of energy, manpower and material. </a:t>
            </a:r>
          </a:p>
          <a:p>
            <a:r>
              <a:rPr lang="en-US" dirty="0">
                <a:latin typeface="Times New Roman" pitchFamily="18" charset="0"/>
                <a:cs typeface="Times New Roman" pitchFamily="18" charset="0"/>
              </a:rPr>
              <a:t>The product quality that can be achieved with automated precision machines and processes cannot be achieved with manual operations. </a:t>
            </a:r>
          </a:p>
          <a:p>
            <a:r>
              <a:rPr lang="en-US" dirty="0">
                <a:latin typeface="Times New Roman" pitchFamily="18" charset="0"/>
                <a:cs typeface="Times New Roman" pitchFamily="18" charset="0"/>
              </a:rPr>
              <a:t>Moreover, since operation is automated, the same quality would be achieved for thousands of parts with little variation.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endParaRPr lang="en-US" dirty="0"/>
          </a:p>
        </p:txBody>
      </p:sp>
      <p:sp>
        <p:nvSpPr>
          <p:cNvPr id="4" name="Date Placeholder 3">
            <a:extLst>
              <a:ext uri="{FF2B5EF4-FFF2-40B4-BE49-F238E27FC236}">
                <a16:creationId xmlns:a16="http://schemas.microsoft.com/office/drawing/2014/main" id="{C0EF994D-593E-4EFA-9D37-66A21F86B005}"/>
              </a:ext>
            </a:extLst>
          </p:cNvPr>
          <p:cNvSpPr>
            <a:spLocks noGrp="1"/>
          </p:cNvSpPr>
          <p:nvPr>
            <p:ph type="dt" sz="half" idx="10"/>
          </p:nvPr>
        </p:nvSpPr>
        <p:spPr/>
        <p:txBody>
          <a:bodyPr/>
          <a:lstStyle/>
          <a:p>
            <a:fld id="{3AA74924-1287-46A0-B4DC-7C7E0E7FFC2D}" type="datetime1">
              <a:rPr lang="en-US" smtClean="0"/>
              <a:t>8/1/2021</a:t>
            </a:fld>
            <a:endParaRPr lang="en-US"/>
          </a:p>
        </p:txBody>
      </p:sp>
      <p:sp>
        <p:nvSpPr>
          <p:cNvPr id="5" name="Footer Placeholder 4">
            <a:extLst>
              <a:ext uri="{FF2B5EF4-FFF2-40B4-BE49-F238E27FC236}">
                <a16:creationId xmlns:a16="http://schemas.microsoft.com/office/drawing/2014/main" id="{AC2B88A0-67EE-4A50-A185-47D2ACD70D48}"/>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a:blipFill>
            <a:blip r:embed="rId2"/>
            <a:tile tx="0" ty="0" sx="100000" sy="100000" flip="none" algn="tl"/>
          </a:blipFill>
        </p:spPr>
        <p:txBody>
          <a:bodyPr>
            <a:normAutofit/>
          </a:bodyPr>
          <a:lstStyle/>
          <a:p>
            <a:r>
              <a:rPr lang="en-US" b="1" dirty="0">
                <a:latin typeface="Times New Roman" pitchFamily="18" charset="0"/>
                <a:cs typeface="Times New Roman" pitchFamily="18" charset="0"/>
              </a:rPr>
              <a:t>Types of Automation Systems</a:t>
            </a:r>
          </a:p>
        </p:txBody>
      </p:sp>
      <p:sp>
        <p:nvSpPr>
          <p:cNvPr id="3" name="Content Placeholder 2"/>
          <p:cNvSpPr>
            <a:spLocks noGrp="1"/>
          </p:cNvSpPr>
          <p:nvPr>
            <p:ph idx="1"/>
          </p:nvPr>
        </p:nvSpPr>
        <p:spPr>
          <a:xfrm>
            <a:off x="152400" y="1295400"/>
            <a:ext cx="8839200" cy="5410200"/>
          </a:xfrm>
          <a:blipFill dpi="0" rotWithShape="1">
            <a:blip r:embed="rId3">
              <a:alphaModFix amt="63000"/>
            </a:blip>
            <a:srcRect/>
            <a:tile tx="0" ty="0" sx="100000" sy="100000" flip="none" algn="tl"/>
          </a:blipFill>
        </p:spPr>
        <p:txBody>
          <a:bodyPr>
            <a:normAutofit/>
          </a:bodyPr>
          <a:lstStyle/>
          <a:p>
            <a:r>
              <a:rPr lang="en-US" b="1" dirty="0">
                <a:latin typeface="Times New Roman" pitchFamily="18" charset="0"/>
                <a:cs typeface="Times New Roman" pitchFamily="18" charset="0"/>
              </a:rPr>
              <a:t>Fixed Automation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It is used in high volume production. It has a fixed set of operation.</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Programmable Automation:</a:t>
            </a:r>
            <a:r>
              <a:rPr lang="en-US" dirty="0">
                <a:latin typeface="Times New Roman" pitchFamily="18" charset="0"/>
                <a:cs typeface="Times New Roman" pitchFamily="18" charset="0"/>
              </a:rPr>
              <a:t> It is used for a changeable sequence of operation and configuration of the machines using electronic control. It is used in medium production volume</a:t>
            </a:r>
          </a:p>
        </p:txBody>
      </p:sp>
      <p:sp>
        <p:nvSpPr>
          <p:cNvPr id="4" name="Date Placeholder 3">
            <a:extLst>
              <a:ext uri="{FF2B5EF4-FFF2-40B4-BE49-F238E27FC236}">
                <a16:creationId xmlns:a16="http://schemas.microsoft.com/office/drawing/2014/main" id="{C34DFCAB-6B81-4600-99AF-56D02668E2CE}"/>
              </a:ext>
            </a:extLst>
          </p:cNvPr>
          <p:cNvSpPr>
            <a:spLocks noGrp="1"/>
          </p:cNvSpPr>
          <p:nvPr>
            <p:ph type="dt" sz="half" idx="10"/>
          </p:nvPr>
        </p:nvSpPr>
        <p:spPr/>
        <p:txBody>
          <a:bodyPr/>
          <a:lstStyle/>
          <a:p>
            <a:fld id="{81A0B5E7-7AD0-439E-997B-C50196AAC060}" type="datetime1">
              <a:rPr lang="en-US" smtClean="0"/>
              <a:t>8/1/2021</a:t>
            </a:fld>
            <a:endParaRPr lang="en-US"/>
          </a:p>
        </p:txBody>
      </p:sp>
      <p:sp>
        <p:nvSpPr>
          <p:cNvPr id="5" name="Footer Placeholder 4">
            <a:extLst>
              <a:ext uri="{FF2B5EF4-FFF2-40B4-BE49-F238E27FC236}">
                <a16:creationId xmlns:a16="http://schemas.microsoft.com/office/drawing/2014/main" id="{32FC6CEF-5130-45E0-ABA0-0AC508A24A30}"/>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868362"/>
          </a:xfrm>
          <a:blipFill>
            <a:blip r:embed="rId2"/>
            <a:tile tx="0" ty="0" sx="100000" sy="100000" flip="none" algn="tl"/>
          </a:blipFill>
        </p:spPr>
        <p:txBody>
          <a:bodyPr/>
          <a:lstStyle/>
          <a:p>
            <a:r>
              <a:rPr lang="en-US" dirty="0"/>
              <a:t>Cont’d</a:t>
            </a:r>
          </a:p>
        </p:txBody>
      </p:sp>
      <p:sp>
        <p:nvSpPr>
          <p:cNvPr id="3" name="Content Placeholder 2"/>
          <p:cNvSpPr>
            <a:spLocks noGrp="1"/>
          </p:cNvSpPr>
          <p:nvPr>
            <p:ph idx="1"/>
          </p:nvPr>
        </p:nvSpPr>
        <p:spPr>
          <a:xfrm>
            <a:off x="228600" y="1295400"/>
            <a:ext cx="8686800" cy="5334000"/>
          </a:xfrm>
          <a:blipFill dpi="0" rotWithShape="1">
            <a:blip r:embed="rId3">
              <a:alphaModFix amt="63000"/>
            </a:blip>
            <a:srcRect/>
            <a:tile tx="0" ty="0" sx="100000" sy="100000" flip="none" algn="tl"/>
          </a:blipFill>
        </p:spPr>
        <p:txBody>
          <a:bodyPr>
            <a:normAutofit/>
          </a:bodyPr>
          <a:lstStyle/>
          <a:p>
            <a:r>
              <a:rPr lang="en-US" b="1" dirty="0">
                <a:latin typeface="Times New Roman" pitchFamily="18" charset="0"/>
                <a:cs typeface="Times New Roman" pitchFamily="18" charset="0"/>
              </a:rPr>
              <a:t>Flexible Automation</a:t>
            </a:r>
            <a:r>
              <a:rPr lang="en-US" dirty="0">
                <a:latin typeface="Times New Roman" pitchFamily="18" charset="0"/>
                <a:cs typeface="Times New Roman" pitchFamily="18" charset="0"/>
              </a:rPr>
              <a:t>: It is used in Flexible Manufacturing Systems (FMS) which is invariably computer controlled. Each production machine receives settings/instructions from computer.</a:t>
            </a:r>
          </a:p>
          <a:p>
            <a:r>
              <a:rPr lang="en-US" b="1" i="1" dirty="0">
                <a:latin typeface="Times New Roman" pitchFamily="18" charset="0"/>
                <a:cs typeface="Times New Roman" pitchFamily="18" charset="0"/>
              </a:rPr>
              <a:t>Integrated Automation:</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It denotes complete automation of a manufacturing plant, with all processes functioning under computer control</a:t>
            </a:r>
          </a:p>
          <a:p>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9CCD5EF0-ECF7-4EF6-90D1-F0D814628096}"/>
              </a:ext>
            </a:extLst>
          </p:cNvPr>
          <p:cNvSpPr>
            <a:spLocks noGrp="1"/>
          </p:cNvSpPr>
          <p:nvPr>
            <p:ph type="dt" sz="half" idx="10"/>
          </p:nvPr>
        </p:nvSpPr>
        <p:spPr/>
        <p:txBody>
          <a:bodyPr/>
          <a:lstStyle/>
          <a:p>
            <a:fld id="{404F271D-943E-44C5-9484-CA6926737EBE}" type="datetime1">
              <a:rPr lang="en-US" smtClean="0"/>
              <a:t>8/1/2021</a:t>
            </a:fld>
            <a:endParaRPr lang="en-US"/>
          </a:p>
        </p:txBody>
      </p:sp>
      <p:sp>
        <p:nvSpPr>
          <p:cNvPr id="5" name="Footer Placeholder 4">
            <a:extLst>
              <a:ext uri="{FF2B5EF4-FFF2-40B4-BE49-F238E27FC236}">
                <a16:creationId xmlns:a16="http://schemas.microsoft.com/office/drawing/2014/main" id="{00D5033E-7843-47B6-81DB-A0B9C859DB32}"/>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458200" cy="1905000"/>
          </a:xfrm>
          <a:blipFill>
            <a:blip r:embed="rId2"/>
            <a:tile tx="0" ty="0" sx="100000" sy="100000" flip="none" algn="tl"/>
          </a:blipFill>
        </p:spPr>
        <p:txBody>
          <a:bodyPr>
            <a:normAutofit fontScale="90000"/>
          </a:bodyPr>
          <a:lstStyle/>
          <a:p>
            <a:r>
              <a:rPr lang="en-US" b="1" dirty="0">
                <a:latin typeface="Times New Roman" pitchFamily="18" charset="0"/>
                <a:cs typeface="Times New Roman" pitchFamily="18" charset="0"/>
              </a:rPr>
              <a:t>ARCHITECTURE OF INDUSTRIAL AUTOMATION SYSTEMS</a:t>
            </a:r>
            <a:br>
              <a:rPr lang="en-US" b="1" dirty="0"/>
            </a:br>
            <a:endParaRPr lang="en-US" dirty="0"/>
          </a:p>
        </p:txBody>
      </p:sp>
      <p:sp>
        <p:nvSpPr>
          <p:cNvPr id="3" name="Date Placeholder 2">
            <a:extLst>
              <a:ext uri="{FF2B5EF4-FFF2-40B4-BE49-F238E27FC236}">
                <a16:creationId xmlns:a16="http://schemas.microsoft.com/office/drawing/2014/main" id="{9590EE17-2C4C-49A4-9A93-398CA343406E}"/>
              </a:ext>
            </a:extLst>
          </p:cNvPr>
          <p:cNvSpPr>
            <a:spLocks noGrp="1"/>
          </p:cNvSpPr>
          <p:nvPr>
            <p:ph type="dt" sz="half" idx="10"/>
          </p:nvPr>
        </p:nvSpPr>
        <p:spPr/>
        <p:txBody>
          <a:bodyPr/>
          <a:lstStyle/>
          <a:p>
            <a:fld id="{86D7ACEE-AA00-420E-8A37-B182500EBD89}" type="datetime1">
              <a:rPr lang="en-US" smtClean="0"/>
              <a:t>8/1/2021</a:t>
            </a:fld>
            <a:endParaRPr lang="en-US"/>
          </a:p>
        </p:txBody>
      </p:sp>
      <p:sp>
        <p:nvSpPr>
          <p:cNvPr id="4" name="Footer Placeholder 3">
            <a:extLst>
              <a:ext uri="{FF2B5EF4-FFF2-40B4-BE49-F238E27FC236}">
                <a16:creationId xmlns:a16="http://schemas.microsoft.com/office/drawing/2014/main" id="{3239ABEE-DF9E-4168-9849-1624F08E36D6}"/>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944562"/>
          </a:xfrm>
          <a:blipFill>
            <a:blip r:embed="rId2">
              <a:alphaModFix amt="49000"/>
            </a:blip>
            <a:tile tx="0" ty="0" sx="100000" sy="100000" flip="none" algn="tl"/>
          </a:blipFill>
        </p:spPr>
        <p:txBody>
          <a:bodyPr>
            <a:normAutofit/>
          </a:bodyPr>
          <a:lstStyle/>
          <a:p>
            <a:pPr algn="l"/>
            <a:r>
              <a:rPr lang="en-US" sz="2800" b="1" dirty="0">
                <a:latin typeface="Times New Roman" pitchFamily="18" charset="0"/>
                <a:cs typeface="Times New Roman" pitchFamily="18" charset="0"/>
              </a:rPr>
              <a:t>The Functional Elements of Industrial Automation</a:t>
            </a:r>
          </a:p>
        </p:txBody>
      </p:sp>
      <p:sp>
        <p:nvSpPr>
          <p:cNvPr id="3" name="Content Placeholder 2"/>
          <p:cNvSpPr>
            <a:spLocks noGrp="1"/>
          </p:cNvSpPr>
          <p:nvPr>
            <p:ph idx="1"/>
          </p:nvPr>
        </p:nvSpPr>
        <p:spPr>
          <a:xfrm>
            <a:off x="152400" y="1295400"/>
            <a:ext cx="8763000" cy="5334000"/>
          </a:xfrm>
          <a:blipFill dpi="0" rotWithShape="1">
            <a:blip r:embed="rId3">
              <a:alphaModFix amt="49000"/>
            </a:blip>
            <a:srcRect/>
            <a:tile tx="0" ty="0" sx="100000" sy="100000" flip="none" algn="tl"/>
          </a:blipFill>
        </p:spPr>
        <p:txBody>
          <a:bodyPr>
            <a:normAutofit/>
          </a:bodyPr>
          <a:lstStyle/>
          <a:p>
            <a:r>
              <a:rPr lang="en-US" dirty="0"/>
              <a:t>An Industrial Control and Automation System consists of numerous elements that perform a variety of functions.</a:t>
            </a:r>
          </a:p>
          <a:p>
            <a:r>
              <a:rPr lang="en-US" dirty="0"/>
              <a:t>These elements may also communicate with one another to exchange information</a:t>
            </a:r>
          </a:p>
          <a:p>
            <a:r>
              <a:rPr lang="en-US" dirty="0"/>
              <a:t>These include </a:t>
            </a:r>
            <a:r>
              <a:rPr lang="en-US" b="1" dirty="0"/>
              <a:t>Sensing and Actuation Elements</a:t>
            </a:r>
            <a:r>
              <a:rPr lang="en-US" dirty="0"/>
              <a:t>, </a:t>
            </a:r>
            <a:r>
              <a:rPr lang="en-US" b="1" dirty="0"/>
              <a:t>Industrial Control Systems</a:t>
            </a:r>
            <a:r>
              <a:rPr lang="en-US" dirty="0"/>
              <a:t>, </a:t>
            </a:r>
            <a:r>
              <a:rPr lang="en-US" b="1" dirty="0"/>
              <a:t>Supervisory Control </a:t>
            </a:r>
            <a:r>
              <a:rPr lang="en-US" dirty="0"/>
              <a:t>and </a:t>
            </a:r>
            <a:r>
              <a:rPr lang="en-US" b="1" dirty="0"/>
              <a:t>Production Control</a:t>
            </a:r>
          </a:p>
          <a:p>
            <a:endParaRPr lang="en-US" dirty="0"/>
          </a:p>
        </p:txBody>
      </p:sp>
      <p:sp>
        <p:nvSpPr>
          <p:cNvPr id="4" name="Date Placeholder 3">
            <a:extLst>
              <a:ext uri="{FF2B5EF4-FFF2-40B4-BE49-F238E27FC236}">
                <a16:creationId xmlns:a16="http://schemas.microsoft.com/office/drawing/2014/main" id="{2153B7E5-909A-4C48-B78D-90A6F803C365}"/>
              </a:ext>
            </a:extLst>
          </p:cNvPr>
          <p:cNvSpPr>
            <a:spLocks noGrp="1"/>
          </p:cNvSpPr>
          <p:nvPr>
            <p:ph type="dt" sz="half" idx="10"/>
          </p:nvPr>
        </p:nvSpPr>
        <p:spPr/>
        <p:txBody>
          <a:bodyPr/>
          <a:lstStyle/>
          <a:p>
            <a:fld id="{0C314B53-E848-4DAD-8AEB-4087067BFCDE}" type="datetime1">
              <a:rPr lang="en-US" smtClean="0"/>
              <a:t>8/1/2021</a:t>
            </a:fld>
            <a:endParaRPr lang="en-US"/>
          </a:p>
        </p:txBody>
      </p:sp>
      <p:sp>
        <p:nvSpPr>
          <p:cNvPr id="5" name="Footer Placeholder 4">
            <a:extLst>
              <a:ext uri="{FF2B5EF4-FFF2-40B4-BE49-F238E27FC236}">
                <a16:creationId xmlns:a16="http://schemas.microsoft.com/office/drawing/2014/main" id="{C89FA748-6901-47C9-8903-7D8B7917CB97}"/>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792162"/>
          </a:xfrm>
          <a:blipFill>
            <a:blip r:embed="rId2">
              <a:alphaModFix amt="49000"/>
            </a:blip>
            <a:tile tx="0" ty="0" sx="100000" sy="100000" flip="none" algn="tl"/>
          </a:blipFill>
        </p:spPr>
        <p:txBody>
          <a:bodyPr/>
          <a:lstStyle/>
          <a:p>
            <a:r>
              <a:rPr lang="en-US" dirty="0"/>
              <a:t>1) </a:t>
            </a:r>
            <a:r>
              <a:rPr lang="en-US" sz="3200" b="1" dirty="0">
                <a:latin typeface="Times New Roman" pitchFamily="18" charset="0"/>
                <a:cs typeface="Times New Roman" pitchFamily="18" charset="0"/>
              </a:rPr>
              <a:t>Sensing and Actuation Elements</a:t>
            </a:r>
          </a:p>
        </p:txBody>
      </p:sp>
      <p:sp>
        <p:nvSpPr>
          <p:cNvPr id="3" name="Content Placeholder 2"/>
          <p:cNvSpPr>
            <a:spLocks noGrp="1"/>
          </p:cNvSpPr>
          <p:nvPr>
            <p:ph idx="1"/>
          </p:nvPr>
        </p:nvSpPr>
        <p:spPr>
          <a:xfrm>
            <a:off x="152400" y="1295400"/>
            <a:ext cx="8763000" cy="5334000"/>
          </a:xfrm>
          <a:blipFill>
            <a:blip r:embed="rId3">
              <a:alphaModFix amt="49000"/>
            </a:blip>
            <a:tile tx="0" ty="0" sx="100000" sy="100000" flip="none" algn="tl"/>
          </a:blipFill>
        </p:spPr>
        <p:txBody>
          <a:bodyPr>
            <a:normAutofit fontScale="92500" lnSpcReduction="10000"/>
          </a:bodyPr>
          <a:lstStyle/>
          <a:p>
            <a:r>
              <a:rPr lang="en-US" sz="2800" dirty="0">
                <a:latin typeface="Times New Roman" pitchFamily="18" charset="0"/>
                <a:cs typeface="Times New Roman" pitchFamily="18" charset="0"/>
              </a:rPr>
              <a:t>The sensing elements translate the physical process signals such as temperature, pressure or displacement to convenient electrical forms of information, so that these signals can be used for analysis, decisions and finally, computation of control inputs. </a:t>
            </a:r>
          </a:p>
          <a:p>
            <a:pPr>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These computed control inputs, which again are in convenient electrical forms of information, need to be converted to physical process inputs such as, heat, force or flow-rate, before they can be applied to effect the desired changes in the process outputs. </a:t>
            </a:r>
          </a:p>
          <a:p>
            <a:r>
              <a:rPr lang="en-US" sz="2800" dirty="0">
                <a:latin typeface="Times New Roman" pitchFamily="18" charset="0"/>
                <a:cs typeface="Times New Roman" pitchFamily="18" charset="0"/>
              </a:rPr>
              <a:t>Such physical control inputs are provided by the actuation elements.</a:t>
            </a:r>
          </a:p>
          <a:p>
            <a:endParaRPr lang="en-US"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8314086E-6453-4C15-B49F-42219C5B6822}"/>
              </a:ext>
            </a:extLst>
          </p:cNvPr>
          <p:cNvSpPr>
            <a:spLocks noGrp="1"/>
          </p:cNvSpPr>
          <p:nvPr>
            <p:ph type="dt" sz="half" idx="10"/>
          </p:nvPr>
        </p:nvSpPr>
        <p:spPr/>
        <p:txBody>
          <a:bodyPr/>
          <a:lstStyle/>
          <a:p>
            <a:fld id="{AE9614C5-14DF-4C18-B921-95FDB86C5912}" type="datetime1">
              <a:rPr lang="en-US" smtClean="0"/>
              <a:t>8/1/2021</a:t>
            </a:fld>
            <a:endParaRPr lang="en-US"/>
          </a:p>
        </p:txBody>
      </p:sp>
      <p:sp>
        <p:nvSpPr>
          <p:cNvPr id="5" name="Footer Placeholder 4">
            <a:extLst>
              <a:ext uri="{FF2B5EF4-FFF2-40B4-BE49-F238E27FC236}">
                <a16:creationId xmlns:a16="http://schemas.microsoft.com/office/drawing/2014/main" id="{E7DF1677-98A2-4C03-A767-637C409EA2DC}"/>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blipFill>
            <a:blip r:embed="rId2"/>
            <a:tile tx="0" ty="0" sx="100000" sy="100000" flip="none" algn="tl"/>
          </a:blipFill>
        </p:spPr>
        <p:txBody>
          <a:bodyPr>
            <a:normAutofit fontScale="90000"/>
          </a:bodyPr>
          <a:lstStyle/>
          <a:p>
            <a:pPr lvl="0"/>
            <a:br>
              <a:rPr lang="en-US" b="1" dirty="0"/>
            </a:br>
            <a:r>
              <a:rPr lang="en-US" b="1" dirty="0"/>
              <a:t>a) </a:t>
            </a:r>
            <a:r>
              <a:rPr lang="en-US" sz="4000" b="1" dirty="0">
                <a:latin typeface="Times New Roman" pitchFamily="18" charset="0"/>
                <a:cs typeface="Times New Roman" pitchFamily="18" charset="0"/>
              </a:rPr>
              <a:t>Industrial Sensors Systems</a:t>
            </a:r>
            <a:br>
              <a:rPr lang="en-US" b="1" dirty="0"/>
            </a:br>
            <a:endParaRPr lang="en-US" dirty="0"/>
          </a:p>
        </p:txBody>
      </p:sp>
      <p:pic>
        <p:nvPicPr>
          <p:cNvPr id="1026" name="Picture 2"/>
          <p:cNvPicPr>
            <a:picLocks noGrp="1" noChangeAspect="1" noChangeArrowheads="1"/>
          </p:cNvPicPr>
          <p:nvPr>
            <p:ph idx="1"/>
          </p:nvPr>
        </p:nvPicPr>
        <p:blipFill>
          <a:blip r:embed="rId3">
            <a:duotone>
              <a:prstClr val="black"/>
              <a:schemeClr val="accent3">
                <a:tint val="45000"/>
                <a:satMod val="400000"/>
              </a:schemeClr>
            </a:duotone>
          </a:blip>
          <a:srcRect/>
          <a:stretch>
            <a:fillRect/>
          </a:stretch>
        </p:blipFill>
        <p:spPr bwMode="auto">
          <a:xfrm>
            <a:off x="914400" y="2362200"/>
            <a:ext cx="6800850" cy="1362075"/>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EAAB1383-F12E-4EAF-B165-D9266B1BE2C1}"/>
              </a:ext>
            </a:extLst>
          </p:cNvPr>
          <p:cNvSpPr>
            <a:spLocks noGrp="1"/>
          </p:cNvSpPr>
          <p:nvPr>
            <p:ph type="dt" sz="half" idx="10"/>
          </p:nvPr>
        </p:nvSpPr>
        <p:spPr/>
        <p:txBody>
          <a:bodyPr/>
          <a:lstStyle/>
          <a:p>
            <a:fld id="{CC4E3DEE-EA02-4C75-AB5B-C96AA002461C}" type="datetime1">
              <a:rPr lang="en-US" smtClean="0"/>
              <a:t>8/1/2021</a:t>
            </a:fld>
            <a:endParaRPr lang="en-US"/>
          </a:p>
        </p:txBody>
      </p:sp>
      <p:sp>
        <p:nvSpPr>
          <p:cNvPr id="4" name="Footer Placeholder 3">
            <a:extLst>
              <a:ext uri="{FF2B5EF4-FFF2-40B4-BE49-F238E27FC236}">
                <a16:creationId xmlns:a16="http://schemas.microsoft.com/office/drawing/2014/main" id="{3EDD2A0D-1B25-4233-AE24-10ACCD49E763}"/>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blipFill>
            <a:blip r:embed="rId2">
              <a:alphaModFix amt="57000"/>
            </a:blip>
            <a:tile tx="0" ty="0" sx="100000" sy="100000" flip="none" algn="tl"/>
          </a:blipFill>
        </p:spPr>
        <p:txBody>
          <a:bodyPr>
            <a:normAutofit fontScale="90000"/>
          </a:bodyPr>
          <a:lstStyle/>
          <a:p>
            <a:pPr lvl="0"/>
            <a:br>
              <a:rPr lang="en-US" b="1" dirty="0"/>
            </a:br>
            <a:r>
              <a:rPr lang="en-US" b="1" dirty="0" err="1"/>
              <a:t>i</a:t>
            </a:r>
            <a:r>
              <a:rPr lang="en-US" b="1" dirty="0"/>
              <a:t>) The physical medium</a:t>
            </a:r>
            <a:r>
              <a:rPr lang="en-US" b="1" i="1" dirty="0"/>
              <a:t> </a:t>
            </a:r>
            <a:br>
              <a:rPr lang="en-US" dirty="0"/>
            </a:br>
            <a:endParaRPr lang="en-US" dirty="0"/>
          </a:p>
        </p:txBody>
      </p:sp>
      <p:sp>
        <p:nvSpPr>
          <p:cNvPr id="3" name="Content Placeholder 2"/>
          <p:cNvSpPr>
            <a:spLocks noGrp="1"/>
          </p:cNvSpPr>
          <p:nvPr>
            <p:ph idx="1"/>
          </p:nvPr>
        </p:nvSpPr>
        <p:spPr>
          <a:xfrm>
            <a:off x="228600" y="1828800"/>
            <a:ext cx="8458200" cy="2667000"/>
          </a:xfrm>
          <a:blipFill dpi="0" rotWithShape="1">
            <a:blip r:embed="rId3">
              <a:alphaModFix amt="57000"/>
            </a:blip>
            <a:srcRect/>
            <a:tile tx="0" ty="0" sx="100000" sy="100000" flip="none" algn="tl"/>
          </a:blipFill>
        </p:spPr>
        <p: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refers to the object where a physical phenomenon is taking place and we are interested in the measurement of some physical variable associated with the phenomenon. </a:t>
            </a:r>
          </a:p>
        </p:txBody>
      </p:sp>
      <p:sp>
        <p:nvSpPr>
          <p:cNvPr id="4" name="Date Placeholder 3">
            <a:extLst>
              <a:ext uri="{FF2B5EF4-FFF2-40B4-BE49-F238E27FC236}">
                <a16:creationId xmlns:a16="http://schemas.microsoft.com/office/drawing/2014/main" id="{A80F8AB5-2B43-4474-87D9-98291DAA30B0}"/>
              </a:ext>
            </a:extLst>
          </p:cNvPr>
          <p:cNvSpPr>
            <a:spLocks noGrp="1"/>
          </p:cNvSpPr>
          <p:nvPr>
            <p:ph type="dt" sz="half" idx="10"/>
          </p:nvPr>
        </p:nvSpPr>
        <p:spPr/>
        <p:txBody>
          <a:bodyPr/>
          <a:lstStyle/>
          <a:p>
            <a:fld id="{F4147593-D344-4014-9D56-523A361E93E8}" type="datetime1">
              <a:rPr lang="en-US" smtClean="0"/>
              <a:t>8/1/2021</a:t>
            </a:fld>
            <a:endParaRPr lang="en-US"/>
          </a:p>
        </p:txBody>
      </p:sp>
      <p:sp>
        <p:nvSpPr>
          <p:cNvPr id="5" name="Footer Placeholder 4">
            <a:extLst>
              <a:ext uri="{FF2B5EF4-FFF2-40B4-BE49-F238E27FC236}">
                <a16:creationId xmlns:a16="http://schemas.microsoft.com/office/drawing/2014/main" id="{35C38F6D-B729-4378-92C2-D615797F3C15}"/>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blipFill>
            <a:blip r:embed="rId2">
              <a:alphaModFix amt="55000"/>
            </a:blip>
            <a:tile tx="0" ty="0" sx="100000" sy="100000" flip="none" algn="tl"/>
          </a:blipFill>
        </p:spPr>
        <p:txBody>
          <a:bodyPr>
            <a:normAutofit fontScale="90000"/>
          </a:bodyPr>
          <a:lstStyle/>
          <a:p>
            <a:pPr lvl="0"/>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ii) The sensing element</a:t>
            </a:r>
            <a:br>
              <a:rPr lang="en-US" dirty="0"/>
            </a:br>
            <a:endParaRPr lang="en-US" dirty="0"/>
          </a:p>
        </p:txBody>
      </p:sp>
      <p:sp>
        <p:nvSpPr>
          <p:cNvPr id="3" name="Content Placeholder 2"/>
          <p:cNvSpPr>
            <a:spLocks noGrp="1"/>
          </p:cNvSpPr>
          <p:nvPr>
            <p:ph idx="1"/>
          </p:nvPr>
        </p:nvSpPr>
        <p:spPr>
          <a:xfrm>
            <a:off x="152400" y="1600200"/>
            <a:ext cx="8839200" cy="5105400"/>
          </a:xfrm>
          <a:blipFill dpi="0" rotWithShape="1">
            <a:blip r:embed="rId3">
              <a:alphaModFix amt="55000"/>
            </a:blip>
            <a:srcRect/>
            <a:tile tx="0" ty="0" sx="100000" sy="100000" flip="none" algn="tl"/>
          </a:blipFill>
        </p:spPr>
        <p:txBody>
          <a:bodyPr>
            <a:normAutofit fontScale="77500" lnSpcReduction="20000"/>
          </a:bodyPr>
          <a:lstStyle/>
          <a:p>
            <a:pPr algn="just"/>
            <a:r>
              <a:rPr lang="en-US" sz="3500" dirty="0">
                <a:latin typeface="Times New Roman" pitchFamily="18" charset="0"/>
                <a:cs typeface="Times New Roman" pitchFamily="18" charset="0"/>
              </a:rPr>
              <a:t>In the more common case where the sensing element comes in contact with the medium, often some physical or chemical property of the sensor changes in response to the measurement variable.</a:t>
            </a:r>
          </a:p>
          <a:p>
            <a:pPr algn="just"/>
            <a:r>
              <a:rPr lang="en-US" sz="3500" dirty="0">
                <a:latin typeface="Times New Roman" pitchFamily="18" charset="0"/>
                <a:cs typeface="Times New Roman" pitchFamily="18" charset="0"/>
              </a:rPr>
              <a:t> This change then becomes a measure of the physical variable of interest.</a:t>
            </a:r>
          </a:p>
          <a:p>
            <a:pPr algn="just"/>
            <a:r>
              <a:rPr lang="en-US" sz="3500" dirty="0">
                <a:latin typeface="Times New Roman" pitchFamily="18" charset="0"/>
                <a:cs typeface="Times New Roman" pitchFamily="18" charset="0"/>
              </a:rPr>
              <a:t> A typical example is the change in resistivity due to heat in a resistance thermometer wire. </a:t>
            </a:r>
          </a:p>
          <a:p>
            <a:pPr algn="just"/>
            <a:r>
              <a:rPr lang="en-US" sz="3500" dirty="0">
                <a:latin typeface="Times New Roman" pitchFamily="18" charset="0"/>
                <a:cs typeface="Times New Roman" pitchFamily="18" charset="0"/>
              </a:rPr>
              <a:t>Alternatively, in some other sensors a signal is directly generated in the sensing element, as is the case of a thermocouple that generates a voltage in response to a difference in temperature between its two ends. </a:t>
            </a:r>
          </a:p>
          <a:p>
            <a:endParaRPr lang="en-US" dirty="0"/>
          </a:p>
        </p:txBody>
      </p:sp>
      <p:sp>
        <p:nvSpPr>
          <p:cNvPr id="4" name="Date Placeholder 3">
            <a:extLst>
              <a:ext uri="{FF2B5EF4-FFF2-40B4-BE49-F238E27FC236}">
                <a16:creationId xmlns:a16="http://schemas.microsoft.com/office/drawing/2014/main" id="{B29E6C0A-CE2A-49C2-8CF4-FEE5D7C4A22B}"/>
              </a:ext>
            </a:extLst>
          </p:cNvPr>
          <p:cNvSpPr>
            <a:spLocks noGrp="1"/>
          </p:cNvSpPr>
          <p:nvPr>
            <p:ph type="dt" sz="half" idx="10"/>
          </p:nvPr>
        </p:nvSpPr>
        <p:spPr/>
        <p:txBody>
          <a:bodyPr/>
          <a:lstStyle/>
          <a:p>
            <a:fld id="{E96A9DED-7BF0-48B9-9743-B8E9E004E18E}" type="datetime1">
              <a:rPr lang="en-US" smtClean="0"/>
              <a:t>8/1/2021</a:t>
            </a:fld>
            <a:endParaRPr lang="en-US"/>
          </a:p>
        </p:txBody>
      </p:sp>
      <p:sp>
        <p:nvSpPr>
          <p:cNvPr id="5" name="Footer Placeholder 4">
            <a:extLst>
              <a:ext uri="{FF2B5EF4-FFF2-40B4-BE49-F238E27FC236}">
                <a16:creationId xmlns:a16="http://schemas.microsoft.com/office/drawing/2014/main" id="{A06E4919-AB2A-466F-93EC-A14F6BD42C2B}"/>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blipFill>
            <a:blip r:embed="rId2"/>
            <a:tile tx="0" ty="0" sx="100000" sy="100000" flip="none" algn="tl"/>
          </a:blipFill>
        </p:spPr>
        <p:txBody>
          <a:bodyPr>
            <a:normAutofit fontScale="90000"/>
          </a:bodyPr>
          <a:lstStyle/>
          <a:p>
            <a:pPr lvl="0"/>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iii) The signal-conditioning element </a:t>
            </a:r>
            <a:br>
              <a:rPr lang="en-US" dirty="0"/>
            </a:br>
            <a:endParaRPr lang="en-US" dirty="0"/>
          </a:p>
        </p:txBody>
      </p:sp>
      <p:sp>
        <p:nvSpPr>
          <p:cNvPr id="3" name="Content Placeholder 2"/>
          <p:cNvSpPr>
            <a:spLocks noGrp="1"/>
          </p:cNvSpPr>
          <p:nvPr>
            <p:ph idx="1"/>
          </p:nvPr>
        </p:nvSpPr>
        <p:spPr>
          <a:xfrm>
            <a:off x="152400" y="1600200"/>
            <a:ext cx="8991600" cy="5029200"/>
          </a:xfrm>
          <a:blipFill dpi="0" rotWithShape="1">
            <a:blip r:embed="rId3">
              <a:alphaModFix amt="48000"/>
            </a:blip>
            <a:srcRect/>
            <a:tile tx="0" ty="0" sx="100000" sy="100000" flip="none" algn="tl"/>
          </a:blipFill>
        </p:spPr>
        <p:txBody>
          <a:bodyPr>
            <a:normAutofit fontScale="85000" lnSpcReduction="10000"/>
          </a:bodyPr>
          <a:lstStyle/>
          <a:p>
            <a:pPr algn="just"/>
            <a:r>
              <a:rPr lang="en-US" sz="3300" dirty="0">
                <a:latin typeface="Times New Roman" pitchFamily="18" charset="0"/>
                <a:cs typeface="Times New Roman" pitchFamily="18" charset="0"/>
              </a:rPr>
              <a:t>This serves the function of altering the nature of the signal generated by the sensing element.</a:t>
            </a:r>
          </a:p>
          <a:p>
            <a:pPr algn="just"/>
            <a:r>
              <a:rPr lang="en-US" sz="3300" dirty="0">
                <a:latin typeface="Times New Roman" pitchFamily="18" charset="0"/>
                <a:cs typeface="Times New Roman" pitchFamily="18" charset="0"/>
              </a:rPr>
              <a:t>For example consider a resistance Temperature Detector (RTD) whose output response is a change in its resistance due to change in temperature of its environment.</a:t>
            </a:r>
          </a:p>
          <a:p>
            <a:pPr algn="just"/>
            <a:r>
              <a:rPr lang="en-US" sz="3300" dirty="0">
                <a:latin typeface="Times New Roman" pitchFamily="18" charset="0"/>
                <a:cs typeface="Times New Roman" pitchFamily="18" charset="0"/>
              </a:rPr>
              <a:t> This change in resistance can easily be converted to a voltage signal by incorporating the RTD in one arm of a Wheatstone's bridge. bridge therefore serves as a signal-conditioning module. </a:t>
            </a:r>
          </a:p>
          <a:p>
            <a:pPr algn="just"/>
            <a:r>
              <a:rPr lang="en-US" sz="3300" dirty="0">
                <a:latin typeface="Times New Roman" pitchFamily="18" charset="0"/>
                <a:cs typeface="Times New Roman" pitchFamily="18" charset="0"/>
              </a:rPr>
              <a:t>These typically involve analog electronic circuits that finally produce electrical signals in the form of voltage or current in specific ranges. </a:t>
            </a:r>
          </a:p>
          <a:p>
            <a:pPr algn="just"/>
            <a:endParaRPr lang="en-US" dirty="0"/>
          </a:p>
        </p:txBody>
      </p:sp>
      <p:sp>
        <p:nvSpPr>
          <p:cNvPr id="4" name="Date Placeholder 3">
            <a:extLst>
              <a:ext uri="{FF2B5EF4-FFF2-40B4-BE49-F238E27FC236}">
                <a16:creationId xmlns:a16="http://schemas.microsoft.com/office/drawing/2014/main" id="{0AFC0BAC-8008-4E55-B99B-6C5AAD8E08AD}"/>
              </a:ext>
            </a:extLst>
          </p:cNvPr>
          <p:cNvSpPr>
            <a:spLocks noGrp="1"/>
          </p:cNvSpPr>
          <p:nvPr>
            <p:ph type="dt" sz="half" idx="10"/>
          </p:nvPr>
        </p:nvSpPr>
        <p:spPr/>
        <p:txBody>
          <a:bodyPr/>
          <a:lstStyle/>
          <a:p>
            <a:fld id="{E8BE36F9-FBD4-4A1F-9283-6B9CB3D32740}" type="datetime1">
              <a:rPr lang="en-US" smtClean="0"/>
              <a:t>8/1/2021</a:t>
            </a:fld>
            <a:endParaRPr lang="en-US"/>
          </a:p>
        </p:txBody>
      </p:sp>
      <p:sp>
        <p:nvSpPr>
          <p:cNvPr id="5" name="Footer Placeholder 4">
            <a:extLst>
              <a:ext uri="{FF2B5EF4-FFF2-40B4-BE49-F238E27FC236}">
                <a16:creationId xmlns:a16="http://schemas.microsoft.com/office/drawing/2014/main" id="{A5AE87C9-2489-451F-86C6-3A6369A9BF0E}"/>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E7ED-F1C8-4814-88E8-80B3E939C70F}"/>
              </a:ext>
            </a:extLst>
          </p:cNvPr>
          <p:cNvSpPr>
            <a:spLocks noGrp="1"/>
          </p:cNvSpPr>
          <p:nvPr>
            <p:ph type="title"/>
          </p:nvPr>
        </p:nvSpPr>
        <p:spPr>
          <a:blipFill>
            <a:blip r:embed="rId2"/>
            <a:tile tx="0" ty="0" sx="100000" sy="100000" flip="none" algn="tl"/>
          </a:blipFill>
        </p:spPr>
        <p:txBody>
          <a:bodyPr/>
          <a:lstStyle/>
          <a:p>
            <a:r>
              <a:rPr lang="en-US" b="1" dirty="0"/>
              <a:t>What is a System?</a:t>
            </a:r>
            <a:endParaRPr lang="en-RW" b="1" dirty="0"/>
          </a:p>
        </p:txBody>
      </p:sp>
      <p:sp>
        <p:nvSpPr>
          <p:cNvPr id="3" name="Content Placeholder 2">
            <a:extLst>
              <a:ext uri="{FF2B5EF4-FFF2-40B4-BE49-F238E27FC236}">
                <a16:creationId xmlns:a16="http://schemas.microsoft.com/office/drawing/2014/main" id="{13D75669-D938-419A-8FAF-59513626D3DC}"/>
              </a:ext>
            </a:extLst>
          </p:cNvPr>
          <p:cNvSpPr>
            <a:spLocks noGrp="1"/>
          </p:cNvSpPr>
          <p:nvPr>
            <p:ph idx="1"/>
          </p:nvPr>
        </p:nvSpPr>
        <p:spPr/>
        <p:txBody>
          <a:bodyPr/>
          <a:lstStyle/>
          <a:p>
            <a:endParaRPr lang="en-US" dirty="0"/>
          </a:p>
          <a:p>
            <a:r>
              <a:rPr lang="en-US" dirty="0"/>
              <a:t>A combination or arrangement of different physical components to form a whole unit performs to achieve a certain goal. </a:t>
            </a:r>
            <a:endParaRPr lang="en-RW" dirty="0"/>
          </a:p>
        </p:txBody>
      </p:sp>
      <p:sp>
        <p:nvSpPr>
          <p:cNvPr id="4" name="Date Placeholder 3">
            <a:extLst>
              <a:ext uri="{FF2B5EF4-FFF2-40B4-BE49-F238E27FC236}">
                <a16:creationId xmlns:a16="http://schemas.microsoft.com/office/drawing/2014/main" id="{4A72B4C0-1FDF-4618-9D09-72A769DBF04B}"/>
              </a:ext>
            </a:extLst>
          </p:cNvPr>
          <p:cNvSpPr>
            <a:spLocks noGrp="1"/>
          </p:cNvSpPr>
          <p:nvPr>
            <p:ph type="dt" sz="half" idx="10"/>
          </p:nvPr>
        </p:nvSpPr>
        <p:spPr/>
        <p:txBody>
          <a:bodyPr/>
          <a:lstStyle/>
          <a:p>
            <a:fld id="{0DAD3370-2E28-4CC4-8955-6A6B7EE5B219}" type="datetime1">
              <a:rPr lang="en-US" smtClean="0"/>
              <a:t>8/1/2021</a:t>
            </a:fld>
            <a:endParaRPr lang="en-US"/>
          </a:p>
        </p:txBody>
      </p:sp>
      <p:sp>
        <p:nvSpPr>
          <p:cNvPr id="5" name="Footer Placeholder 4">
            <a:extLst>
              <a:ext uri="{FF2B5EF4-FFF2-40B4-BE49-F238E27FC236}">
                <a16:creationId xmlns:a16="http://schemas.microsoft.com/office/drawing/2014/main" id="{AAC416BF-A9C5-4C90-924E-A30F127FF4A1}"/>
              </a:ext>
            </a:extLst>
          </p:cNvPr>
          <p:cNvSpPr>
            <a:spLocks noGrp="1"/>
          </p:cNvSpPr>
          <p:nvPr>
            <p:ph type="ftr" sz="quarter" idx="11"/>
          </p:nvPr>
        </p:nvSpPr>
        <p:spPr/>
        <p:txBody>
          <a:bodyPr/>
          <a:lstStyle/>
          <a:p>
            <a:r>
              <a:rPr lang="nl-NL"/>
              <a:t>AUTOMATION CONTROL SYSTEM /           ENG. NIYITEGEKA Janvier</a:t>
            </a:r>
            <a:endParaRPr lang="en-US"/>
          </a:p>
        </p:txBody>
      </p:sp>
    </p:spTree>
    <p:extLst>
      <p:ext uri="{BB962C8B-B14F-4D97-AF65-F5344CB8AC3E}">
        <p14:creationId xmlns:p14="http://schemas.microsoft.com/office/powerpoint/2010/main" val="509510866"/>
      </p:ext>
    </p:extLst>
  </p:cSld>
  <p:clrMapOvr>
    <a:masterClrMapping/>
  </p:clrMapOvr>
  <p:transition>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pPr lvl="0"/>
            <a:r>
              <a:rPr lang="en-US" sz="3600" b="1" dirty="0">
                <a:latin typeface="Times New Roman" pitchFamily="18" charset="0"/>
                <a:cs typeface="Times New Roman" pitchFamily="18" charset="0"/>
              </a:rPr>
              <a:t>iv) The signal processing element</a:t>
            </a:r>
            <a:r>
              <a:rPr lang="en-US" sz="3600" b="1" i="1" dirty="0">
                <a:latin typeface="Times New Roman" pitchFamily="18" charset="0"/>
                <a:cs typeface="Times New Roman" pitchFamily="18" charset="0"/>
              </a:rPr>
              <a:t> </a:t>
            </a:r>
            <a:br>
              <a:rPr lang="en-US" dirty="0"/>
            </a:br>
            <a:endParaRPr lang="en-US" dirty="0"/>
          </a:p>
        </p:txBody>
      </p:sp>
      <p:sp>
        <p:nvSpPr>
          <p:cNvPr id="3" name="Content Placeholder 2"/>
          <p:cNvSpPr>
            <a:spLocks noGrp="1"/>
          </p:cNvSpPr>
          <p:nvPr>
            <p:ph idx="1"/>
          </p:nvPr>
        </p:nvSpPr>
        <p:spPr>
          <a:xfrm>
            <a:off x="457200" y="2286000"/>
            <a:ext cx="8229600" cy="3763963"/>
          </a:xfrm>
          <a:blipFill dpi="0" rotWithShape="1">
            <a:blip r:embed="rId3">
              <a:alphaModFix amt="54000"/>
            </a:blip>
            <a:srcRect/>
            <a:tile tx="0" ty="0" sx="100000" sy="100000" flip="none" algn="tl"/>
          </a:blipFill>
        </p:spPr>
        <p:txBody>
          <a:bodyPr/>
          <a:lstStyle/>
          <a:p>
            <a:r>
              <a:rPr lang="en-US" dirty="0">
                <a:latin typeface="Times New Roman" pitchFamily="18" charset="0"/>
                <a:cs typeface="Times New Roman" pitchFamily="18" charset="0"/>
              </a:rPr>
              <a:t>This is used to process the signal generated by the first stage for a variety of purposes such as, </a:t>
            </a:r>
            <a:r>
              <a:rPr lang="en-US" b="1" dirty="0">
                <a:latin typeface="Times New Roman" pitchFamily="18" charset="0"/>
                <a:cs typeface="Times New Roman" pitchFamily="18" charset="0"/>
              </a:rPr>
              <a:t>filtering</a:t>
            </a:r>
            <a:r>
              <a:rPr lang="en-US" dirty="0">
                <a:latin typeface="Times New Roman" pitchFamily="18" charset="0"/>
                <a:cs typeface="Times New Roman" pitchFamily="18" charset="0"/>
              </a:rPr>
              <a:t> (to remove noise), </a:t>
            </a:r>
            <a:r>
              <a:rPr lang="en-US" b="1" dirty="0">
                <a:latin typeface="Times New Roman" pitchFamily="18" charset="0"/>
                <a:cs typeface="Times New Roman" pitchFamily="18" charset="0"/>
              </a:rPr>
              <a:t>diagnostics</a:t>
            </a:r>
            <a:r>
              <a:rPr lang="en-US" dirty="0">
                <a:latin typeface="Times New Roman" pitchFamily="18" charset="0"/>
                <a:cs typeface="Times New Roman" pitchFamily="18" charset="0"/>
              </a:rPr>
              <a:t> (to assess the health of the sensor), </a:t>
            </a:r>
            <a:r>
              <a:rPr lang="en-US" b="1" dirty="0">
                <a:latin typeface="Times New Roman" pitchFamily="18" charset="0"/>
                <a:cs typeface="Times New Roman" pitchFamily="18" charset="0"/>
              </a:rPr>
              <a:t>linearization</a:t>
            </a:r>
            <a:r>
              <a:rPr lang="en-US" dirty="0">
                <a:latin typeface="Times New Roman" pitchFamily="18" charset="0"/>
                <a:cs typeface="Times New Roman" pitchFamily="18" charset="0"/>
              </a:rPr>
              <a:t> (to obtain an output which is linearly related with the physical measured etc.</a:t>
            </a:r>
          </a:p>
        </p:txBody>
      </p:sp>
      <p:sp>
        <p:nvSpPr>
          <p:cNvPr id="4" name="Date Placeholder 3">
            <a:extLst>
              <a:ext uri="{FF2B5EF4-FFF2-40B4-BE49-F238E27FC236}">
                <a16:creationId xmlns:a16="http://schemas.microsoft.com/office/drawing/2014/main" id="{67B8A6DD-5E10-4553-8E2C-F720233EB312}"/>
              </a:ext>
            </a:extLst>
          </p:cNvPr>
          <p:cNvSpPr>
            <a:spLocks noGrp="1"/>
          </p:cNvSpPr>
          <p:nvPr>
            <p:ph type="dt" sz="half" idx="10"/>
          </p:nvPr>
        </p:nvSpPr>
        <p:spPr/>
        <p:txBody>
          <a:bodyPr/>
          <a:lstStyle/>
          <a:p>
            <a:fld id="{DEFEB6E1-9429-4AFA-869D-1A3E2E4D82FE}" type="datetime1">
              <a:rPr lang="en-US" smtClean="0"/>
              <a:t>8/1/2021</a:t>
            </a:fld>
            <a:endParaRPr lang="en-US"/>
          </a:p>
        </p:txBody>
      </p:sp>
      <p:sp>
        <p:nvSpPr>
          <p:cNvPr id="5" name="Footer Placeholder 4">
            <a:extLst>
              <a:ext uri="{FF2B5EF4-FFF2-40B4-BE49-F238E27FC236}">
                <a16:creationId xmlns:a16="http://schemas.microsoft.com/office/drawing/2014/main" id="{B992C336-4878-4D44-A0C8-8F6EC4E36049}"/>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dpi="0" rotWithShape="1">
            <a:blip r:embed="rId2">
              <a:alphaModFix amt="45000"/>
            </a:blip>
            <a:srcRect/>
            <a:tile tx="0" ty="0" sx="100000" sy="100000" flip="none" algn="tl"/>
          </a:blipFill>
        </p:spPr>
        <p:txBody>
          <a:bodyPr>
            <a:normAutofit fontScale="90000"/>
          </a:bodyPr>
          <a:lstStyle/>
          <a:p>
            <a:pPr lvl="0"/>
            <a:r>
              <a:rPr lang="en-US" sz="2700" b="1" dirty="0">
                <a:latin typeface="Times New Roman" pitchFamily="18" charset="0"/>
                <a:cs typeface="Times New Roman" pitchFamily="18" charset="0"/>
              </a:rPr>
              <a:t>v) The target signal-handling element</a:t>
            </a:r>
            <a:br>
              <a:rPr lang="en-US" dirty="0"/>
            </a:br>
            <a:endParaRPr lang="en-US" dirty="0"/>
          </a:p>
        </p:txBody>
      </p:sp>
      <p:sp>
        <p:nvSpPr>
          <p:cNvPr id="3" name="Content Placeholder 2"/>
          <p:cNvSpPr>
            <a:spLocks noGrp="1"/>
          </p:cNvSpPr>
          <p:nvPr>
            <p:ph idx="1"/>
          </p:nvPr>
        </p:nvSpPr>
        <p:spPr>
          <a:blipFill dpi="0" rotWithShape="1">
            <a:blip r:embed="rId3">
              <a:alphaModFix amt="68000"/>
            </a:blip>
            <a:srcRect/>
            <a:tile tx="0" ty="0" sx="100000" sy="100000" flip="none" algn="tl"/>
          </a:blipFill>
        </p:spPr>
        <p:txBody>
          <a:bodyPr>
            <a:normAutofit fontScale="92500" lnSpcReduction="10000"/>
          </a:bodyPr>
          <a:lstStyle/>
          <a:p>
            <a:pPr algn="just"/>
            <a:r>
              <a:rPr lang="en-US" dirty="0">
                <a:latin typeface="Times New Roman" pitchFamily="18" charset="0"/>
                <a:cs typeface="Times New Roman" pitchFamily="18" charset="0"/>
              </a:rPr>
              <a:t>It may perform a variety of functions depending on the target application. </a:t>
            </a:r>
          </a:p>
          <a:p>
            <a:pPr algn="just"/>
            <a:r>
              <a:rPr lang="en-US" dirty="0">
                <a:latin typeface="Times New Roman" pitchFamily="18" charset="0"/>
                <a:cs typeface="Times New Roman" pitchFamily="18" charset="0"/>
              </a:rPr>
              <a:t>It may therefore contain data/signal display modules, recording or/storage modules, or simply a feedback to a process control system.</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Examples include a temperature chart recorder, an instrumentation tape recorder, a digital display or an Analog to Digital Converter (ADC) followed by an interface to a process control computer. </a:t>
            </a:r>
          </a:p>
          <a:p>
            <a:endParaRPr lang="en-US" dirty="0"/>
          </a:p>
        </p:txBody>
      </p:sp>
      <p:sp>
        <p:nvSpPr>
          <p:cNvPr id="4" name="Date Placeholder 3">
            <a:extLst>
              <a:ext uri="{FF2B5EF4-FFF2-40B4-BE49-F238E27FC236}">
                <a16:creationId xmlns:a16="http://schemas.microsoft.com/office/drawing/2014/main" id="{CA08EC61-D873-40B0-8632-EEA5F6C6AB8F}"/>
              </a:ext>
            </a:extLst>
          </p:cNvPr>
          <p:cNvSpPr>
            <a:spLocks noGrp="1"/>
          </p:cNvSpPr>
          <p:nvPr>
            <p:ph type="dt" sz="half" idx="10"/>
          </p:nvPr>
        </p:nvSpPr>
        <p:spPr/>
        <p:txBody>
          <a:bodyPr/>
          <a:lstStyle/>
          <a:p>
            <a:fld id="{6D58010E-1907-4DFD-9441-FD9544E41ADB}" type="datetime1">
              <a:rPr lang="en-US" smtClean="0"/>
              <a:t>8/1/2021</a:t>
            </a:fld>
            <a:endParaRPr lang="en-US"/>
          </a:p>
        </p:txBody>
      </p:sp>
      <p:sp>
        <p:nvSpPr>
          <p:cNvPr id="5" name="Footer Placeholder 4">
            <a:extLst>
              <a:ext uri="{FF2B5EF4-FFF2-40B4-BE49-F238E27FC236}">
                <a16:creationId xmlns:a16="http://schemas.microsoft.com/office/drawing/2014/main" id="{42527539-3402-49EA-97E7-1B8204062773}"/>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a:blipFill>
            <a:blip r:embed="rId2"/>
            <a:tile tx="0" ty="0" sx="100000" sy="100000" flip="none" algn="tl"/>
          </a:blipFill>
        </p:spPr>
        <p:txBody>
          <a:bodyPr>
            <a:normAutofit fontScale="90000"/>
          </a:bodyPr>
          <a:lstStyle/>
          <a:p>
            <a:pPr lvl="0"/>
            <a:br>
              <a:rPr lang="en-US" dirty="0">
                <a:latin typeface="Times New Roman" pitchFamily="18" charset="0"/>
                <a:cs typeface="Times New Roman" pitchFamily="18" charset="0"/>
              </a:rPr>
            </a:br>
            <a:r>
              <a:rPr lang="en-US" dirty="0">
                <a:latin typeface="Times New Roman" pitchFamily="18" charset="0"/>
                <a:cs typeface="Times New Roman" pitchFamily="18" charset="0"/>
              </a:rPr>
              <a:t>b)</a:t>
            </a:r>
            <a:r>
              <a:rPr lang="en-US" b="1" dirty="0">
                <a:latin typeface="Times New Roman" pitchFamily="18" charset="0"/>
                <a:cs typeface="Times New Roman" pitchFamily="18" charset="0"/>
              </a:rPr>
              <a:t> Industrial Actuator Systems</a:t>
            </a:r>
            <a:br>
              <a:rPr lang="en-US" b="1" dirty="0"/>
            </a:br>
            <a:endParaRPr lang="en-US" dirty="0"/>
          </a:p>
        </p:txBody>
      </p:sp>
      <p:sp>
        <p:nvSpPr>
          <p:cNvPr id="3" name="Content Placeholder 2"/>
          <p:cNvSpPr>
            <a:spLocks noGrp="1"/>
          </p:cNvSpPr>
          <p:nvPr>
            <p:ph idx="1"/>
          </p:nvPr>
        </p:nvSpPr>
        <p:spPr>
          <a:xfrm>
            <a:off x="228600" y="1600200"/>
            <a:ext cx="8458200" cy="4800600"/>
          </a:xfrm>
          <a:blipFill>
            <a:blip r:embed="rId3"/>
            <a:tile tx="0" ty="0" sx="100000" sy="100000" flip="none" algn="tl"/>
          </a:blipFill>
        </p:spPr>
        <p:txBody>
          <a:bodyPr/>
          <a:lstStyle/>
          <a:p>
            <a:r>
              <a:rPr lang="en-US" sz="2800" dirty="0">
                <a:latin typeface="Times New Roman" pitchFamily="18" charset="0"/>
                <a:cs typeface="Times New Roman" pitchFamily="18" charset="0"/>
              </a:rPr>
              <a:t>Actuation</a:t>
            </a:r>
            <a:r>
              <a:rPr lang="en-US" dirty="0"/>
              <a:t> systems convert the input signals computed by the control systems into forms that can be applied to the actual process and would produce the desired variations in the process physical variables. </a:t>
            </a:r>
          </a:p>
          <a:p>
            <a:endParaRPr lang="en-US" dirty="0"/>
          </a:p>
        </p:txBody>
      </p:sp>
      <p:sp>
        <p:nvSpPr>
          <p:cNvPr id="4" name="Date Placeholder 3">
            <a:extLst>
              <a:ext uri="{FF2B5EF4-FFF2-40B4-BE49-F238E27FC236}">
                <a16:creationId xmlns:a16="http://schemas.microsoft.com/office/drawing/2014/main" id="{A9C2A524-93E6-4D5C-A0DE-0B530FCAF836}"/>
              </a:ext>
            </a:extLst>
          </p:cNvPr>
          <p:cNvSpPr>
            <a:spLocks noGrp="1"/>
          </p:cNvSpPr>
          <p:nvPr>
            <p:ph type="dt" sz="half" idx="10"/>
          </p:nvPr>
        </p:nvSpPr>
        <p:spPr/>
        <p:txBody>
          <a:bodyPr/>
          <a:lstStyle/>
          <a:p>
            <a:fld id="{45E79137-6408-4764-9ADA-658C024C348F}" type="datetime1">
              <a:rPr lang="en-US" smtClean="0"/>
              <a:t>8/1/2021</a:t>
            </a:fld>
            <a:endParaRPr lang="en-US"/>
          </a:p>
        </p:txBody>
      </p:sp>
      <p:sp>
        <p:nvSpPr>
          <p:cNvPr id="5" name="Footer Placeholder 4">
            <a:extLst>
              <a:ext uri="{FF2B5EF4-FFF2-40B4-BE49-F238E27FC236}">
                <a16:creationId xmlns:a16="http://schemas.microsoft.com/office/drawing/2014/main" id="{6F53A9A8-40E1-4847-A8AD-580B472201C2}"/>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dirty="0"/>
              <a:t>Cont’d</a:t>
            </a:r>
          </a:p>
        </p:txBody>
      </p:sp>
      <p:pic>
        <p:nvPicPr>
          <p:cNvPr id="3074" name="Picture 2"/>
          <p:cNvPicPr>
            <a:picLocks noGrp="1" noChangeAspect="1" noChangeArrowheads="1"/>
          </p:cNvPicPr>
          <p:nvPr>
            <p:ph idx="1"/>
          </p:nvPr>
        </p:nvPicPr>
        <p:blipFill>
          <a:blip r:embed="rId3">
            <a:duotone>
              <a:prstClr val="black"/>
              <a:schemeClr val="accent5">
                <a:tint val="45000"/>
                <a:satMod val="400000"/>
              </a:schemeClr>
            </a:duotone>
            <a:lum bright="12000" contrast="39000"/>
          </a:blip>
          <a:srcRect/>
          <a:stretch>
            <a:fillRect/>
          </a:stretch>
        </p:blipFill>
        <p:spPr bwMode="auto">
          <a:xfrm>
            <a:off x="754379" y="3048000"/>
            <a:ext cx="8124451" cy="1410495"/>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2EAAB3B8-D3C2-4CE2-8540-17F590E8D33C}"/>
              </a:ext>
            </a:extLst>
          </p:cNvPr>
          <p:cNvSpPr>
            <a:spLocks noGrp="1"/>
          </p:cNvSpPr>
          <p:nvPr>
            <p:ph type="dt" sz="half" idx="10"/>
          </p:nvPr>
        </p:nvSpPr>
        <p:spPr/>
        <p:txBody>
          <a:bodyPr/>
          <a:lstStyle/>
          <a:p>
            <a:fld id="{74EA679B-4939-4349-A4AD-2915AA0D20FB}" type="datetime1">
              <a:rPr lang="en-US" smtClean="0"/>
              <a:t>8/1/2021</a:t>
            </a:fld>
            <a:endParaRPr lang="en-US"/>
          </a:p>
        </p:txBody>
      </p:sp>
      <p:sp>
        <p:nvSpPr>
          <p:cNvPr id="4" name="Footer Placeholder 3">
            <a:extLst>
              <a:ext uri="{FF2B5EF4-FFF2-40B4-BE49-F238E27FC236}">
                <a16:creationId xmlns:a16="http://schemas.microsoft.com/office/drawing/2014/main" id="{C47C3CAE-6819-43C1-92D3-A120BE904D4B}"/>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dpi="0" rotWithShape="1">
            <a:blip r:embed="rId2">
              <a:alphaModFix amt="72000"/>
            </a:blip>
            <a:srcRect/>
            <a:tile tx="0" ty="0" sx="100000" sy="100000" flip="none" algn="tl"/>
          </a:blipFill>
        </p:spPr>
        <p:txBody>
          <a:bodyPr>
            <a:normAutofit fontScale="90000"/>
          </a:bodyPr>
          <a:lstStyle/>
          <a:p>
            <a:pPr lvl="0"/>
            <a:br>
              <a:rPr lang="en-US" dirty="0"/>
            </a:br>
            <a:r>
              <a:rPr lang="en-US" sz="3600" dirty="0" err="1">
                <a:latin typeface="Times New Roman" pitchFamily="18" charset="0"/>
                <a:cs typeface="Times New Roman" pitchFamily="18" charset="0"/>
              </a:rPr>
              <a:t>i</a:t>
            </a:r>
            <a:r>
              <a:rPr lang="en-US" sz="3600" dirty="0">
                <a:latin typeface="Times New Roman" pitchFamily="18" charset="0"/>
                <a:cs typeface="Times New Roman" pitchFamily="18" charset="0"/>
              </a:rPr>
              <a:t>)</a:t>
            </a:r>
            <a:r>
              <a:rPr lang="en-US" sz="3600" b="1" i="1" dirty="0">
                <a:latin typeface="Times New Roman" pitchFamily="18" charset="0"/>
                <a:cs typeface="Times New Roman" pitchFamily="18" charset="0"/>
              </a:rPr>
              <a:t> The electronic signal-processing element </a:t>
            </a:r>
            <a:br>
              <a:rPr lang="en-US" dirty="0"/>
            </a:br>
            <a:endParaRPr lang="en-US" dirty="0"/>
          </a:p>
        </p:txBody>
      </p:sp>
      <p:sp>
        <p:nvSpPr>
          <p:cNvPr id="3" name="Content Placeholder 2"/>
          <p:cNvSpPr>
            <a:spLocks noGrp="1"/>
          </p:cNvSpPr>
          <p:nvPr>
            <p:ph idx="1"/>
          </p:nvPr>
        </p:nvSpPr>
        <p:spPr>
          <a:blipFill dpi="0" rotWithShape="1">
            <a:blip r:embed="rId3">
              <a:alphaModFix amt="83000"/>
            </a:blip>
            <a:srcRect/>
            <a:tile tx="0" ty="0" sx="100000" sy="100000" flip="none" algn="tl"/>
          </a:blipFill>
        </p:spPr>
        <p:txBody>
          <a:bodyPr/>
          <a:lstStyle/>
          <a:p>
            <a:r>
              <a:rPr lang="en-US" dirty="0">
                <a:latin typeface="Times New Roman" pitchFamily="18" charset="0"/>
                <a:cs typeface="Times New Roman" pitchFamily="18" charset="0"/>
              </a:rPr>
              <a:t>It accepts the command from the control system in electrical form.</a:t>
            </a:r>
          </a:p>
          <a:p>
            <a:r>
              <a:rPr lang="en-US" dirty="0">
                <a:latin typeface="Times New Roman" pitchFamily="18" charset="0"/>
                <a:cs typeface="Times New Roman" pitchFamily="18" charset="0"/>
              </a:rPr>
              <a:t> The command is processed in various ways.</a:t>
            </a:r>
          </a:p>
          <a:p>
            <a:r>
              <a:rPr lang="en-US" dirty="0">
                <a:latin typeface="Times New Roman" pitchFamily="18" charset="0"/>
                <a:cs typeface="Times New Roman" pitchFamily="18" charset="0"/>
              </a:rPr>
              <a:t>For example it may be filtered to avoid applying input signals of certain frequencies</a:t>
            </a:r>
            <a:r>
              <a:rPr lang="en-US" dirty="0"/>
              <a:t>.</a:t>
            </a:r>
          </a:p>
        </p:txBody>
      </p:sp>
      <p:sp>
        <p:nvSpPr>
          <p:cNvPr id="4" name="Date Placeholder 3">
            <a:extLst>
              <a:ext uri="{FF2B5EF4-FFF2-40B4-BE49-F238E27FC236}">
                <a16:creationId xmlns:a16="http://schemas.microsoft.com/office/drawing/2014/main" id="{6A573771-B821-4A58-B0EC-FD6A64D83E21}"/>
              </a:ext>
            </a:extLst>
          </p:cNvPr>
          <p:cNvSpPr>
            <a:spLocks noGrp="1"/>
          </p:cNvSpPr>
          <p:nvPr>
            <p:ph type="dt" sz="half" idx="10"/>
          </p:nvPr>
        </p:nvSpPr>
        <p:spPr/>
        <p:txBody>
          <a:bodyPr/>
          <a:lstStyle/>
          <a:p>
            <a:fld id="{6E955A7C-DDE0-4977-B05E-D4EC99947BCC}" type="datetime1">
              <a:rPr lang="en-US" smtClean="0"/>
              <a:t>8/1/2021</a:t>
            </a:fld>
            <a:endParaRPr lang="en-US"/>
          </a:p>
        </p:txBody>
      </p:sp>
      <p:sp>
        <p:nvSpPr>
          <p:cNvPr id="5" name="Footer Placeholder 4">
            <a:extLst>
              <a:ext uri="{FF2B5EF4-FFF2-40B4-BE49-F238E27FC236}">
                <a16:creationId xmlns:a16="http://schemas.microsoft.com/office/drawing/2014/main" id="{3B6A694F-9227-44F8-98DF-1FF5CA45836E}"/>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dpi="0" rotWithShape="1">
            <a:blip r:embed="rId2">
              <a:alphaModFix amt="70000"/>
            </a:blip>
            <a:srcRect/>
            <a:tile tx="0" ty="0" sx="100000" sy="100000" flip="none" algn="tl"/>
          </a:blipFill>
        </p:spPr>
        <p:txBody>
          <a:bodyPr>
            <a:normAutofit fontScale="90000"/>
          </a:bodyPr>
          <a:lstStyle/>
          <a:p>
            <a:pPr lvl="0"/>
            <a:br>
              <a:rPr lang="en-US" b="1" i="1" dirty="0"/>
            </a:br>
            <a:r>
              <a:rPr lang="en-US" sz="3600" b="1" i="1" dirty="0">
                <a:latin typeface="Times New Roman" pitchFamily="18" charset="0"/>
                <a:cs typeface="Times New Roman" pitchFamily="18" charset="0"/>
              </a:rPr>
              <a:t>ii)The electronic power amplification element</a:t>
            </a:r>
            <a:br>
              <a:rPr lang="en-US" dirty="0"/>
            </a:br>
            <a:endParaRPr lang="en-US" dirty="0"/>
          </a:p>
        </p:txBody>
      </p:sp>
      <p:sp>
        <p:nvSpPr>
          <p:cNvPr id="3" name="Content Placeholder 2"/>
          <p:cNvSpPr>
            <a:spLocks noGrp="1"/>
          </p:cNvSpPr>
          <p:nvPr>
            <p:ph idx="1"/>
          </p:nvPr>
        </p:nvSpPr>
        <p:spPr>
          <a:xfrm>
            <a:off x="457200" y="2514601"/>
            <a:ext cx="8229600" cy="2743200"/>
          </a:xfrm>
          <a:blipFill>
            <a:blip r:embed="rId3"/>
            <a:tile tx="0" ty="0" sx="100000" sy="100000" flip="none" algn="tl"/>
          </a:blipFill>
        </p:spPr>
        <p:txBody>
          <a:bodyPr/>
          <a:lstStyle/>
          <a:p>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Sometimes it contains linear power amplification stages called servo-amplifiers.</a:t>
            </a:r>
          </a:p>
          <a:p>
            <a:r>
              <a:rPr lang="en-US" dirty="0">
                <a:latin typeface="Times New Roman" pitchFamily="18" charset="0"/>
                <a:cs typeface="Times New Roman" pitchFamily="18" charset="0"/>
              </a:rPr>
              <a:t> In other cases, it may comprise power electronic drive circuits such as for motor driven actuators. </a:t>
            </a:r>
          </a:p>
          <a:p>
            <a:endParaRPr lang="en-US" dirty="0"/>
          </a:p>
        </p:txBody>
      </p:sp>
      <p:sp>
        <p:nvSpPr>
          <p:cNvPr id="4" name="Date Placeholder 3">
            <a:extLst>
              <a:ext uri="{FF2B5EF4-FFF2-40B4-BE49-F238E27FC236}">
                <a16:creationId xmlns:a16="http://schemas.microsoft.com/office/drawing/2014/main" id="{816F148A-FEBD-48F7-9977-C7020121DB38}"/>
              </a:ext>
            </a:extLst>
          </p:cNvPr>
          <p:cNvSpPr>
            <a:spLocks noGrp="1"/>
          </p:cNvSpPr>
          <p:nvPr>
            <p:ph type="dt" sz="half" idx="10"/>
          </p:nvPr>
        </p:nvSpPr>
        <p:spPr/>
        <p:txBody>
          <a:bodyPr/>
          <a:lstStyle/>
          <a:p>
            <a:fld id="{47E1F32A-9E67-42F7-9240-9B749D608294}" type="datetime1">
              <a:rPr lang="en-US" smtClean="0"/>
              <a:t>8/1/2021</a:t>
            </a:fld>
            <a:endParaRPr lang="en-US"/>
          </a:p>
        </p:txBody>
      </p:sp>
      <p:sp>
        <p:nvSpPr>
          <p:cNvPr id="5" name="Footer Placeholder 4">
            <a:extLst>
              <a:ext uri="{FF2B5EF4-FFF2-40B4-BE49-F238E27FC236}">
                <a16:creationId xmlns:a16="http://schemas.microsoft.com/office/drawing/2014/main" id="{22D7F599-AFB0-4911-8556-1115E176DCCA}"/>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blipFill>
            <a:blip r:embed="rId2">
              <a:alphaModFix amt="82000"/>
            </a:blip>
            <a:tile tx="0" ty="0" sx="100000" sy="100000" flip="none" algn="tl"/>
          </a:blipFill>
        </p:spPr>
        <p:txBody>
          <a:bodyPr>
            <a:normAutofit fontScale="90000"/>
          </a:bodyPr>
          <a:lstStyle/>
          <a:p>
            <a:pPr lvl="0"/>
            <a:br>
              <a:rPr lang="en-US" b="1" i="1" dirty="0">
                <a:latin typeface="Times New Roman" pitchFamily="18" charset="0"/>
                <a:cs typeface="Times New Roman" pitchFamily="18" charset="0"/>
              </a:rPr>
            </a:br>
            <a:r>
              <a:rPr lang="en-US" b="1" i="1" dirty="0">
                <a:latin typeface="Times New Roman" pitchFamily="18" charset="0"/>
                <a:cs typeface="Times New Roman" pitchFamily="18" charset="0"/>
              </a:rPr>
              <a:t>iii)The variable conversion element </a:t>
            </a:r>
            <a:br>
              <a:rPr lang="en-US" dirty="0"/>
            </a:br>
            <a:endParaRPr lang="en-US" dirty="0"/>
          </a:p>
        </p:txBody>
      </p:sp>
      <p:sp>
        <p:nvSpPr>
          <p:cNvPr id="3" name="Content Placeholder 2"/>
          <p:cNvSpPr>
            <a:spLocks noGrp="1"/>
          </p:cNvSpPr>
          <p:nvPr>
            <p:ph idx="1"/>
          </p:nvPr>
        </p:nvSpPr>
        <p:spPr>
          <a:xfrm>
            <a:off x="152400" y="2286000"/>
            <a:ext cx="8839200" cy="3840163"/>
          </a:xfrm>
          <a:blipFill dpi="0" rotWithShape="1">
            <a:blip r:embed="rId3">
              <a:alphaModFix amt="82000"/>
            </a:blip>
            <a:srcRect/>
            <a:tile tx="0" ty="0" sx="100000" sy="100000" flip="none" algn="tl"/>
          </a:blipFill>
        </p:spPr>
        <p:txBody>
          <a:bodyPr/>
          <a:lstStyle/>
          <a:p>
            <a:r>
              <a:rPr lang="en-US" dirty="0">
                <a:latin typeface="Times New Roman" pitchFamily="18" charset="0"/>
                <a:cs typeface="Times New Roman" pitchFamily="18" charset="0"/>
              </a:rPr>
              <a:t>It serves the function of altering the nature of the signal generated by the electronic power amplification element from electrical to non-electrical form.</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Examples include electro-hydraulic servo valve, stepper/servo motors etc</a:t>
            </a:r>
          </a:p>
        </p:txBody>
      </p:sp>
      <p:sp>
        <p:nvSpPr>
          <p:cNvPr id="4" name="Date Placeholder 3">
            <a:extLst>
              <a:ext uri="{FF2B5EF4-FFF2-40B4-BE49-F238E27FC236}">
                <a16:creationId xmlns:a16="http://schemas.microsoft.com/office/drawing/2014/main" id="{6FC84A20-C61E-4F49-8EE0-72D40FC53EAA}"/>
              </a:ext>
            </a:extLst>
          </p:cNvPr>
          <p:cNvSpPr>
            <a:spLocks noGrp="1"/>
          </p:cNvSpPr>
          <p:nvPr>
            <p:ph type="dt" sz="half" idx="10"/>
          </p:nvPr>
        </p:nvSpPr>
        <p:spPr/>
        <p:txBody>
          <a:bodyPr/>
          <a:lstStyle/>
          <a:p>
            <a:fld id="{8D6DAA53-F944-41E0-AD5E-DC555B04ECBE}" type="datetime1">
              <a:rPr lang="en-US" smtClean="0"/>
              <a:t>8/1/2021</a:t>
            </a:fld>
            <a:endParaRPr lang="en-US"/>
          </a:p>
        </p:txBody>
      </p:sp>
      <p:sp>
        <p:nvSpPr>
          <p:cNvPr id="5" name="Footer Placeholder 4">
            <a:extLst>
              <a:ext uri="{FF2B5EF4-FFF2-40B4-BE49-F238E27FC236}">
                <a16:creationId xmlns:a16="http://schemas.microsoft.com/office/drawing/2014/main" id="{F1F16878-081E-497C-8F98-894E03B88198}"/>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pPr lvl="0" algn="l"/>
            <a:br>
              <a:rPr lang="en-US" dirty="0"/>
            </a:br>
            <a:r>
              <a:rPr lang="en-US" sz="3100" dirty="0">
                <a:latin typeface="Times New Roman" pitchFamily="18" charset="0"/>
                <a:cs typeface="Times New Roman" pitchFamily="18" charset="0"/>
              </a:rPr>
              <a:t>iv)</a:t>
            </a:r>
            <a:r>
              <a:rPr lang="en-US" sz="3100" b="1" i="1" dirty="0">
                <a:latin typeface="Times New Roman" pitchFamily="18" charset="0"/>
                <a:cs typeface="Times New Roman" pitchFamily="18" charset="0"/>
              </a:rPr>
              <a:t> The non-electrical power conversion elements </a:t>
            </a:r>
            <a:br>
              <a:rPr lang="en-US" dirty="0"/>
            </a:br>
            <a:endParaRPr lang="en-US" dirty="0"/>
          </a:p>
        </p:txBody>
      </p:sp>
      <p:sp>
        <p:nvSpPr>
          <p:cNvPr id="3" name="Content Placeholder 2"/>
          <p:cNvSpPr>
            <a:spLocks noGrp="1"/>
          </p:cNvSpPr>
          <p:nvPr>
            <p:ph idx="1"/>
          </p:nvPr>
        </p:nvSpPr>
        <p:spPr>
          <a:xfrm>
            <a:off x="457200" y="2895601"/>
            <a:ext cx="8229600" cy="2209800"/>
          </a:xfrm>
          <a:blipFill>
            <a:blip r:embed="rId3"/>
            <a:tile tx="0" ty="0" sx="100000" sy="100000" flip="none" algn="tl"/>
          </a:blipFill>
        </p:spPr>
        <p: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They</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are used to amplify power further, if necessary. </a:t>
            </a:r>
          </a:p>
        </p:txBody>
      </p:sp>
      <p:sp>
        <p:nvSpPr>
          <p:cNvPr id="4" name="Date Placeholder 3">
            <a:extLst>
              <a:ext uri="{FF2B5EF4-FFF2-40B4-BE49-F238E27FC236}">
                <a16:creationId xmlns:a16="http://schemas.microsoft.com/office/drawing/2014/main" id="{0C9CEE6C-B111-464A-A5D0-5C9023A0EF0E}"/>
              </a:ext>
            </a:extLst>
          </p:cNvPr>
          <p:cNvSpPr>
            <a:spLocks noGrp="1"/>
          </p:cNvSpPr>
          <p:nvPr>
            <p:ph type="dt" sz="half" idx="10"/>
          </p:nvPr>
        </p:nvSpPr>
        <p:spPr/>
        <p:txBody>
          <a:bodyPr/>
          <a:lstStyle/>
          <a:p>
            <a:fld id="{C871E486-C7DE-444A-8E4D-E57772A1FE95}" type="datetime1">
              <a:rPr lang="en-US" smtClean="0"/>
              <a:t>8/1/2021</a:t>
            </a:fld>
            <a:endParaRPr lang="en-US"/>
          </a:p>
        </p:txBody>
      </p:sp>
      <p:sp>
        <p:nvSpPr>
          <p:cNvPr id="5" name="Footer Placeholder 4">
            <a:extLst>
              <a:ext uri="{FF2B5EF4-FFF2-40B4-BE49-F238E27FC236}">
                <a16:creationId xmlns:a16="http://schemas.microsoft.com/office/drawing/2014/main" id="{AEDCB29C-F978-49F9-A7DE-7ED402EA80FC}"/>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alphaModFix amt="82000"/>
            </a:blip>
            <a:tile tx="0" ty="0" sx="100000" sy="100000" flip="none" algn="tl"/>
          </a:blipFill>
        </p:spPr>
        <p:txBody>
          <a:bodyPr/>
          <a:lstStyle/>
          <a:p>
            <a:r>
              <a:rPr lang="en-US" b="1" dirty="0"/>
              <a:t>2) Industrial Control Systems</a:t>
            </a:r>
          </a:p>
        </p:txBody>
      </p:sp>
      <p:sp>
        <p:nvSpPr>
          <p:cNvPr id="3" name="Content Placeholder 2"/>
          <p:cNvSpPr>
            <a:spLocks noGrp="1"/>
          </p:cNvSpPr>
          <p:nvPr>
            <p:ph idx="1"/>
          </p:nvPr>
        </p:nvSpPr>
        <p:spPr>
          <a:xfrm>
            <a:off x="228600" y="1600200"/>
            <a:ext cx="8458200" cy="5105400"/>
          </a:xfrm>
          <a:blipFill dpi="0" rotWithShape="1">
            <a:blip r:embed="rId3">
              <a:alphaModFix amt="82000"/>
            </a:blip>
            <a:srcRect/>
            <a:tile tx="0" ty="0" sx="100000" sy="100000" flip="none" algn="tl"/>
          </a:blipFill>
        </p:spPr>
        <p:txBody>
          <a:bodyPr>
            <a:normAutofit lnSpcReduction="10000"/>
          </a:bodyPr>
          <a:lstStyle/>
          <a:p>
            <a:pPr algn="just"/>
            <a:r>
              <a:rPr lang="en-US" dirty="0">
                <a:latin typeface="Times New Roman" pitchFamily="18" charset="0"/>
                <a:cs typeface="Times New Roman" pitchFamily="18" charset="0"/>
              </a:rPr>
              <a:t>Controller is essentially elements that accept command signals from human operators or Supervisory Systems, as well as feedback from the process sensors and produce or compute signals that are fed to the actuators. </a:t>
            </a:r>
          </a:p>
          <a:p>
            <a:pPr algn="just"/>
            <a:r>
              <a:rPr lang="en-US" dirty="0"/>
              <a:t>Control Systems can be classified into two kinds:</a:t>
            </a:r>
          </a:p>
          <a:p>
            <a:pPr algn="just">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1) </a:t>
            </a:r>
            <a:r>
              <a:rPr lang="en-US" b="1" dirty="0"/>
              <a:t>Continuous Control</a:t>
            </a:r>
          </a:p>
          <a:p>
            <a:pPr algn="just">
              <a:buNone/>
            </a:pPr>
            <a:r>
              <a:rPr lang="en-US" b="1" dirty="0"/>
              <a:t>          2) Sequence / Logic Control</a:t>
            </a:r>
            <a:endParaRPr lang="en-US" dirty="0"/>
          </a:p>
          <a:p>
            <a:pPr algn="just">
              <a:buNone/>
            </a:pPr>
            <a:r>
              <a:rPr lang="en-US" b="1" dirty="0"/>
              <a:t> </a:t>
            </a:r>
            <a:endParaRPr lang="en-US" dirty="0"/>
          </a:p>
          <a:p>
            <a:pPr algn="just">
              <a:buNone/>
            </a:pPr>
            <a:endParaRPr lang="en-US"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E2B155D-C8CE-4A31-BE81-3AA2014A27CE}"/>
              </a:ext>
            </a:extLst>
          </p:cNvPr>
          <p:cNvSpPr>
            <a:spLocks noGrp="1"/>
          </p:cNvSpPr>
          <p:nvPr>
            <p:ph type="dt" sz="half" idx="10"/>
          </p:nvPr>
        </p:nvSpPr>
        <p:spPr/>
        <p:txBody>
          <a:bodyPr/>
          <a:lstStyle/>
          <a:p>
            <a:fld id="{1C3D1A03-CCA8-46F4-85BB-7D4B1C8E75C8}" type="datetime1">
              <a:rPr lang="en-US" smtClean="0"/>
              <a:t>8/1/2021</a:t>
            </a:fld>
            <a:endParaRPr lang="en-US"/>
          </a:p>
        </p:txBody>
      </p:sp>
      <p:sp>
        <p:nvSpPr>
          <p:cNvPr id="5" name="Footer Placeholder 4">
            <a:extLst>
              <a:ext uri="{FF2B5EF4-FFF2-40B4-BE49-F238E27FC236}">
                <a16:creationId xmlns:a16="http://schemas.microsoft.com/office/drawing/2014/main" id="{8F92172D-A0BC-4E58-8A2D-A03719C33DB2}"/>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b="1" dirty="0"/>
              <a:t>a) Continuous Control</a:t>
            </a:r>
            <a:endParaRPr lang="en-US" dirty="0"/>
          </a:p>
        </p:txBody>
      </p:sp>
      <p:sp>
        <p:nvSpPr>
          <p:cNvPr id="3" name="Content Placeholder 2"/>
          <p:cNvSpPr>
            <a:spLocks noGrp="1"/>
          </p:cNvSpPr>
          <p:nvPr>
            <p:ph idx="1"/>
          </p:nvPr>
        </p:nvSpPr>
        <p:spPr>
          <a:xfrm>
            <a:off x="457200" y="2438400"/>
            <a:ext cx="8229600" cy="3687763"/>
          </a:xfrm>
          <a:blipFill dpi="0" rotWithShape="1">
            <a:blip r:embed="rId3">
              <a:alphaModFix amt="77000"/>
            </a:blip>
            <a:srcRect/>
            <a:tile tx="0" ty="0" sx="100000" sy="100000" flip="none" algn="tl"/>
          </a:blipFill>
        </p:spPr>
        <p:txBody>
          <a:bodyPr/>
          <a:lstStyle/>
          <a:p>
            <a:r>
              <a:rPr lang="en-US" dirty="0">
                <a:latin typeface="Times New Roman" pitchFamily="18" charset="0"/>
                <a:cs typeface="Times New Roman" pitchFamily="18" charset="0"/>
              </a:rPr>
              <a:t>This is also often termed as Automatic Control, Process Control, Feedback Control etc. Here the controller objective is to provide such inputs to the plant such that the output y(t) follows the input r(t) as closely as possible, in value and over time.</a:t>
            </a:r>
          </a:p>
        </p:txBody>
      </p:sp>
      <p:sp>
        <p:nvSpPr>
          <p:cNvPr id="4" name="Date Placeholder 3">
            <a:extLst>
              <a:ext uri="{FF2B5EF4-FFF2-40B4-BE49-F238E27FC236}">
                <a16:creationId xmlns:a16="http://schemas.microsoft.com/office/drawing/2014/main" id="{38B06BC3-9FEB-4992-A56D-A209535E3A9D}"/>
              </a:ext>
            </a:extLst>
          </p:cNvPr>
          <p:cNvSpPr>
            <a:spLocks noGrp="1"/>
          </p:cNvSpPr>
          <p:nvPr>
            <p:ph type="dt" sz="half" idx="10"/>
          </p:nvPr>
        </p:nvSpPr>
        <p:spPr/>
        <p:txBody>
          <a:bodyPr/>
          <a:lstStyle/>
          <a:p>
            <a:fld id="{5F655447-793D-43C9-9CD2-EC4954A778FA}" type="datetime1">
              <a:rPr lang="en-US" smtClean="0"/>
              <a:t>8/1/2021</a:t>
            </a:fld>
            <a:endParaRPr lang="en-US"/>
          </a:p>
        </p:txBody>
      </p:sp>
      <p:sp>
        <p:nvSpPr>
          <p:cNvPr id="5" name="Footer Placeholder 4">
            <a:extLst>
              <a:ext uri="{FF2B5EF4-FFF2-40B4-BE49-F238E27FC236}">
                <a16:creationId xmlns:a16="http://schemas.microsoft.com/office/drawing/2014/main" id="{2DB0B1FD-87A9-4FA6-AB0E-0EE58D3DEA5E}"/>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CEFB-9017-4EAF-8092-30DC76A10E5F}"/>
              </a:ext>
            </a:extLst>
          </p:cNvPr>
          <p:cNvSpPr>
            <a:spLocks noGrp="1"/>
          </p:cNvSpPr>
          <p:nvPr>
            <p:ph type="title"/>
          </p:nvPr>
        </p:nvSpPr>
        <p:spPr>
          <a:xfrm>
            <a:off x="335902" y="533400"/>
            <a:ext cx="8229600" cy="579438"/>
          </a:xfrm>
        </p:spPr>
        <p:txBody>
          <a:bodyPr>
            <a:normAutofit fontScale="90000"/>
          </a:bodyPr>
          <a:lstStyle/>
          <a:p>
            <a:br>
              <a:rPr lang="en-US"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br>
              <a:rPr lang="en-US"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br>
              <a:rPr lang="en-US"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7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What is Automatic Control?</a:t>
            </a:r>
            <a:br>
              <a:rPr lang="en-RW"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RW" dirty="0"/>
          </a:p>
        </p:txBody>
      </p:sp>
      <p:sp>
        <p:nvSpPr>
          <p:cNvPr id="3" name="Content Placeholder 2">
            <a:extLst>
              <a:ext uri="{FF2B5EF4-FFF2-40B4-BE49-F238E27FC236}">
                <a16:creationId xmlns:a16="http://schemas.microsoft.com/office/drawing/2014/main" id="{1893A8EC-B900-485E-86C8-5F85B11520A6}"/>
              </a:ext>
            </a:extLst>
          </p:cNvPr>
          <p:cNvSpPr>
            <a:spLocks noGrp="1"/>
          </p:cNvSpPr>
          <p:nvPr>
            <p:ph idx="1"/>
          </p:nvPr>
        </p:nvSpPr>
        <p:spPr>
          <a:xfrm>
            <a:off x="304800" y="1112838"/>
            <a:ext cx="8610600" cy="5592762"/>
          </a:xfrm>
        </p:spPr>
        <p:txBody>
          <a:bodyPr>
            <a:normAutofit fontScale="55000" lnSpcReduction="20000"/>
          </a:bodyPr>
          <a:lstStyle/>
          <a:p>
            <a:r>
              <a:rPr lang="en-US" sz="3800" dirty="0">
                <a:latin typeface="Calibri" panose="020F0502020204030204" pitchFamily="34" charset="0"/>
                <a:ea typeface="Calibri" panose="020F0502020204030204" pitchFamily="34" charset="0"/>
                <a:cs typeface="Times New Roman" panose="02020603050405020304" pitchFamily="18" charset="0"/>
              </a:rPr>
              <a:t>I</a:t>
            </a:r>
            <a:r>
              <a:rPr lang="en-US" sz="3800" dirty="0">
                <a:effectLst/>
                <a:latin typeface="Calibri" panose="020F0502020204030204" pitchFamily="34" charset="0"/>
                <a:ea typeface="Calibri" panose="020F0502020204030204" pitchFamily="34" charset="0"/>
                <a:cs typeface="Times New Roman" panose="02020603050405020304" pitchFamily="18" charset="0"/>
              </a:rPr>
              <a:t>s the technology used to control processes in order to achieve desired behaviors.</a:t>
            </a:r>
          </a:p>
          <a:p>
            <a:r>
              <a:rPr lang="en-US" sz="3800" dirty="0">
                <a:effectLst/>
                <a:latin typeface="Calibri" panose="020F0502020204030204" pitchFamily="34" charset="0"/>
                <a:ea typeface="Calibri" panose="020F0502020204030204" pitchFamily="34" charset="0"/>
                <a:cs typeface="Times New Roman" panose="02020603050405020304" pitchFamily="18" charset="0"/>
              </a:rPr>
              <a:t>From science, such as physics and mechanics, we learn to understand how nature works. </a:t>
            </a:r>
          </a:p>
          <a:p>
            <a:r>
              <a:rPr lang="en-US" sz="3800" dirty="0">
                <a:effectLst/>
                <a:latin typeface="Calibri" panose="020F0502020204030204" pitchFamily="34" charset="0"/>
                <a:ea typeface="Calibri" panose="020F0502020204030204" pitchFamily="34" charset="0"/>
                <a:cs typeface="Times New Roman" panose="02020603050405020304" pitchFamily="18" charset="0"/>
              </a:rPr>
              <a:t>In automatic control we use this knowledge to control these phenomena.</a:t>
            </a:r>
          </a:p>
          <a:p>
            <a:r>
              <a:rPr lang="en-US" sz="3800" b="1" dirty="0">
                <a:effectLst/>
                <a:latin typeface="Calibri" panose="020F0502020204030204" pitchFamily="34" charset="0"/>
                <a:ea typeface="Calibri" panose="020F0502020204030204" pitchFamily="34" charset="0"/>
                <a:cs typeface="Times New Roman" panose="02020603050405020304" pitchFamily="18" charset="0"/>
              </a:rPr>
              <a:t>Automatic control is used in a variety of ways. Here are some examples:</a:t>
            </a:r>
          </a:p>
          <a:p>
            <a:r>
              <a:rPr lang="en-US" sz="3800" dirty="0">
                <a:effectLst/>
                <a:latin typeface="Calibri" panose="020F0502020204030204" pitchFamily="34" charset="0"/>
                <a:ea typeface="Calibri" panose="020F0502020204030204" pitchFamily="34" charset="0"/>
                <a:cs typeface="Times New Roman" panose="02020603050405020304" pitchFamily="18" charset="0"/>
              </a:rPr>
              <a:t>To keep a constant temperature in buildings, despite variations in the outdoor temperature and the number of persons in the building</a:t>
            </a:r>
            <a:endParaRPr lang="en-US" sz="3800" b="1" dirty="0">
              <a:latin typeface="Calibri" panose="020F0502020204030204" pitchFamily="34" charset="0"/>
              <a:ea typeface="Calibri" panose="020F0502020204030204" pitchFamily="34" charset="0"/>
              <a:cs typeface="Times New Roman" panose="02020603050405020304" pitchFamily="18" charset="0"/>
            </a:endParaRPr>
          </a:p>
          <a:p>
            <a:r>
              <a:rPr lang="en-US" sz="3800" dirty="0">
                <a:effectLst/>
                <a:latin typeface="Calibri" panose="020F0502020204030204" pitchFamily="34" charset="0"/>
                <a:ea typeface="Calibri" panose="020F0502020204030204" pitchFamily="34" charset="0"/>
                <a:cs typeface="Times New Roman" panose="02020603050405020304" pitchFamily="18" charset="0"/>
              </a:rPr>
              <a:t>In the process industry, maintain desired pressures, flows</a:t>
            </a:r>
            <a:r>
              <a:rPr lang="en-US" sz="3800" dirty="0">
                <a:latin typeface="Calibri" panose="020F0502020204030204" pitchFamily="34" charset="0"/>
                <a:ea typeface="Calibri" panose="020F0502020204030204" pitchFamily="34" charset="0"/>
                <a:cs typeface="Times New Roman" panose="02020603050405020304" pitchFamily="18" charset="0"/>
              </a:rPr>
              <a:t> and </a:t>
            </a:r>
            <a:r>
              <a:rPr lang="en-US" sz="3800" dirty="0">
                <a:effectLst/>
                <a:latin typeface="Calibri" panose="020F0502020204030204" pitchFamily="34" charset="0"/>
                <a:ea typeface="Calibri" panose="020F0502020204030204" pitchFamily="34" charset="0"/>
                <a:cs typeface="Times New Roman" panose="02020603050405020304" pitchFamily="18" charset="0"/>
              </a:rPr>
              <a:t>temperatures. </a:t>
            </a:r>
          </a:p>
          <a:p>
            <a:r>
              <a:rPr lang="en-US" sz="3800" dirty="0">
                <a:latin typeface="Calibri" panose="020F0502020204030204" pitchFamily="34" charset="0"/>
                <a:ea typeface="Calibri" panose="020F0502020204030204" pitchFamily="34" charset="0"/>
                <a:cs typeface="Times New Roman" panose="02020603050405020304" pitchFamily="18" charset="0"/>
              </a:rPr>
              <a:t>A</a:t>
            </a:r>
            <a:r>
              <a:rPr lang="en-US" sz="3800" dirty="0">
                <a:effectLst/>
                <a:latin typeface="Calibri" panose="020F0502020204030204" pitchFamily="34" charset="0"/>
                <a:ea typeface="Calibri" panose="020F0502020204030204" pitchFamily="34" charset="0"/>
                <a:cs typeface="Times New Roman" panose="02020603050405020304" pitchFamily="18" charset="0"/>
              </a:rPr>
              <a:t>nti-lock brake systems, speed control, air conditioning in vehicle. </a:t>
            </a:r>
            <a:endParaRPr lang="en-RW" sz="3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800" dirty="0">
                <a:effectLst/>
                <a:latin typeface="Calibri" panose="020F0502020204030204" pitchFamily="34" charset="0"/>
                <a:ea typeface="Calibri" panose="020F0502020204030204" pitchFamily="34" charset="0"/>
                <a:cs typeface="Times New Roman" panose="02020603050405020304" pitchFamily="18" charset="0"/>
              </a:rPr>
              <a:t>Cameras contain control systems for e.g. auto focus and automatic exposure control. </a:t>
            </a:r>
          </a:p>
          <a:p>
            <a:r>
              <a:rPr lang="en-US" sz="3800" dirty="0">
                <a:effectLst/>
                <a:latin typeface="Calibri" panose="020F0502020204030204" pitchFamily="34" charset="0"/>
                <a:ea typeface="Calibri" panose="020F0502020204030204" pitchFamily="34" charset="0"/>
                <a:cs typeface="Times New Roman" panose="02020603050405020304" pitchFamily="18" charset="0"/>
              </a:rPr>
              <a:t>Automatic control is not limited to technological contexts. The size of the pupil is automatically adjusted so that the illumination of the retina is held as constant as possible. body temperature is held constant at 37○ C, despite variations in the surrounding temperature </a:t>
            </a:r>
            <a:endParaRPr lang="en-RW" sz="3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
        <p:nvSpPr>
          <p:cNvPr id="4" name="Date Placeholder 3">
            <a:extLst>
              <a:ext uri="{FF2B5EF4-FFF2-40B4-BE49-F238E27FC236}">
                <a16:creationId xmlns:a16="http://schemas.microsoft.com/office/drawing/2014/main" id="{83B84B52-A0F6-4708-8EA3-3AACE7C41ADE}"/>
              </a:ext>
            </a:extLst>
          </p:cNvPr>
          <p:cNvSpPr>
            <a:spLocks noGrp="1"/>
          </p:cNvSpPr>
          <p:nvPr>
            <p:ph type="dt" sz="half" idx="10"/>
          </p:nvPr>
        </p:nvSpPr>
        <p:spPr/>
        <p:txBody>
          <a:bodyPr/>
          <a:lstStyle/>
          <a:p>
            <a:fld id="{3A558012-7447-427A-804F-299FB558D4EF}" type="datetime1">
              <a:rPr lang="en-US" smtClean="0"/>
              <a:t>8/1/2021</a:t>
            </a:fld>
            <a:endParaRPr lang="en-US"/>
          </a:p>
        </p:txBody>
      </p:sp>
      <p:sp>
        <p:nvSpPr>
          <p:cNvPr id="5" name="Footer Placeholder 4">
            <a:extLst>
              <a:ext uri="{FF2B5EF4-FFF2-40B4-BE49-F238E27FC236}">
                <a16:creationId xmlns:a16="http://schemas.microsoft.com/office/drawing/2014/main" id="{6F43A26F-D867-4C62-88B9-47AE0E239063}"/>
              </a:ext>
            </a:extLst>
          </p:cNvPr>
          <p:cNvSpPr>
            <a:spLocks noGrp="1"/>
          </p:cNvSpPr>
          <p:nvPr>
            <p:ph type="ftr" sz="quarter" idx="11"/>
          </p:nvPr>
        </p:nvSpPr>
        <p:spPr/>
        <p:txBody>
          <a:bodyPr/>
          <a:lstStyle/>
          <a:p>
            <a:r>
              <a:rPr lang="nl-NL"/>
              <a:t>AUTOMATION CONTROL SYSTEM /           ENG. NIYITEGEKA Janvier</a:t>
            </a:r>
            <a:endParaRPr lang="en-US"/>
          </a:p>
        </p:txBody>
      </p:sp>
    </p:spTree>
    <p:extLst>
      <p:ext uri="{BB962C8B-B14F-4D97-AF65-F5344CB8AC3E}">
        <p14:creationId xmlns:p14="http://schemas.microsoft.com/office/powerpoint/2010/main" val="1435985930"/>
      </p:ext>
    </p:extLst>
  </p:cSld>
  <p:clrMapOvr>
    <a:masterClrMapping/>
  </p:clrMapOvr>
  <p:transition>
    <p:wheel spokes="8"/>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a:blipFill>
            <a:blip r:embed="rId2">
              <a:alphaModFix amt="83000"/>
            </a:blip>
            <a:tile tx="0" ty="0" sx="100000" sy="100000" flip="none" algn="tl"/>
          </a:blipFill>
        </p:spPr>
        <p:txBody>
          <a:bodyPr/>
          <a:lstStyle/>
          <a:p>
            <a:r>
              <a:rPr lang="en-US" b="1" dirty="0">
                <a:latin typeface="Times New Roman" pitchFamily="18" charset="0"/>
                <a:cs typeface="Times New Roman" pitchFamily="18" charset="0"/>
              </a:rPr>
              <a:t>b) Sequence / Logic Control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839200" cy="5029200"/>
          </a:xfrm>
          <a:blipFill>
            <a:blip r:embed="rId3">
              <a:alphaModFix amt="83000"/>
            </a:blip>
            <a:tile tx="0" ty="0" sx="100000" sy="100000" flip="none" algn="tl"/>
          </a:blipFill>
        </p:spPr>
        <p:txBody>
          <a:bodyPr>
            <a:normAutofit fontScale="92500" lnSpcReduction="10000"/>
          </a:bodyPr>
          <a:lstStyle/>
          <a:p>
            <a:pPr algn="just"/>
            <a:r>
              <a:rPr lang="en-US" dirty="0">
                <a:latin typeface="Times New Roman" pitchFamily="18" charset="0"/>
                <a:cs typeface="Times New Roman" pitchFamily="18" charset="0"/>
              </a:rPr>
              <a:t>These control systems operate by turning on and off switches, motors, valves, and other devices in response to operating conditions and as a function of time. </a:t>
            </a:r>
          </a:p>
          <a:p>
            <a:pPr algn="just"/>
            <a:r>
              <a:rPr lang="en-US" dirty="0">
                <a:latin typeface="Times New Roman" pitchFamily="18" charset="0"/>
                <a:cs typeface="Times New Roman" pitchFamily="18" charset="0"/>
              </a:rPr>
              <a:t>Such systems are referred to as sequence/logic control systems.</a:t>
            </a:r>
          </a:p>
          <a:p>
            <a:pPr algn="just"/>
            <a:r>
              <a:rPr lang="en-US" dirty="0"/>
              <a:t>For example, in the operation of transfer lines and automated assembly machines, sequence control are used to coordinate the various actions of the production system (e.g., transfer of parts, changing of the tool, feeding of the metal cutting tool, etc.).</a:t>
            </a:r>
          </a:p>
          <a:p>
            <a:pPr algn="just"/>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7A3790FF-4590-4F01-BF72-A0D7CDF3D185}"/>
              </a:ext>
            </a:extLst>
          </p:cNvPr>
          <p:cNvSpPr>
            <a:spLocks noGrp="1"/>
          </p:cNvSpPr>
          <p:nvPr>
            <p:ph type="dt" sz="half" idx="10"/>
          </p:nvPr>
        </p:nvSpPr>
        <p:spPr/>
        <p:txBody>
          <a:bodyPr/>
          <a:lstStyle/>
          <a:p>
            <a:fld id="{C53B1EEB-69A1-448E-A826-D88CFECC69BE}" type="datetime1">
              <a:rPr lang="en-US" smtClean="0"/>
              <a:t>8/1/2021</a:t>
            </a:fld>
            <a:endParaRPr lang="en-US"/>
          </a:p>
        </p:txBody>
      </p:sp>
      <p:sp>
        <p:nvSpPr>
          <p:cNvPr id="5" name="Footer Placeholder 4">
            <a:extLst>
              <a:ext uri="{FF2B5EF4-FFF2-40B4-BE49-F238E27FC236}">
                <a16:creationId xmlns:a16="http://schemas.microsoft.com/office/drawing/2014/main" id="{2D34E5FD-35FF-4300-BE54-35B0942F5936}"/>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152400" y="1600200"/>
            <a:ext cx="8534400" cy="5105400"/>
          </a:xfrm>
          <a:blipFill dpi="0" rotWithShape="1">
            <a:blip r:embed="rId2">
              <a:alphaModFix amt="83000"/>
            </a:blip>
            <a:srcRect/>
            <a:tile tx="0" ty="0" sx="100000" sy="100000" flip="none" algn="tl"/>
          </a:blipFill>
        </p:spPr>
        <p:txBody>
          <a:bodyPr>
            <a:normAutofit lnSpcReduction="10000"/>
          </a:bodyPr>
          <a:lstStyle/>
          <a:p>
            <a:r>
              <a:rPr lang="en-US" dirty="0">
                <a:latin typeface="Times New Roman" pitchFamily="18" charset="0"/>
                <a:cs typeface="Times New Roman" pitchFamily="18" charset="0"/>
              </a:rPr>
              <a:t>A modern controller device used extensively for sequence control today in transfer lines, robotics, process control, and many other automated systems is the </a:t>
            </a:r>
            <a:r>
              <a:rPr lang="en-US" b="1" dirty="0">
                <a:latin typeface="Times New Roman" pitchFamily="18" charset="0"/>
                <a:cs typeface="Times New Roman" pitchFamily="18" charset="0"/>
              </a:rPr>
              <a:t>Programmable Logic Controller </a:t>
            </a:r>
            <a:r>
              <a:rPr lang="en-US" dirty="0">
                <a:latin typeface="Times New Roman" pitchFamily="18" charset="0"/>
                <a:cs typeface="Times New Roman" pitchFamily="18" charset="0"/>
              </a:rPr>
              <a:t>(PLC).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essence, a PLC is a special purpose industrial microprocessor based real-time computing system, which performs the following functions in the context of industrial operations</a:t>
            </a:r>
          </a:p>
          <a:p>
            <a:endParaRPr lang="en-US" dirty="0"/>
          </a:p>
        </p:txBody>
      </p:sp>
      <p:sp>
        <p:nvSpPr>
          <p:cNvPr id="4" name="Date Placeholder 3">
            <a:extLst>
              <a:ext uri="{FF2B5EF4-FFF2-40B4-BE49-F238E27FC236}">
                <a16:creationId xmlns:a16="http://schemas.microsoft.com/office/drawing/2014/main" id="{D9DCA636-DC1A-4ACF-B4FE-82FE95D14722}"/>
              </a:ext>
            </a:extLst>
          </p:cNvPr>
          <p:cNvSpPr>
            <a:spLocks noGrp="1"/>
          </p:cNvSpPr>
          <p:nvPr>
            <p:ph type="dt" sz="half" idx="10"/>
          </p:nvPr>
        </p:nvSpPr>
        <p:spPr/>
        <p:txBody>
          <a:bodyPr/>
          <a:lstStyle/>
          <a:p>
            <a:fld id="{FB15FDF0-46F1-4458-95B1-B7AE47CA3354}" type="datetime1">
              <a:rPr lang="en-US" smtClean="0"/>
              <a:t>8/1/2021</a:t>
            </a:fld>
            <a:endParaRPr lang="en-US"/>
          </a:p>
        </p:txBody>
      </p:sp>
      <p:sp>
        <p:nvSpPr>
          <p:cNvPr id="5" name="Footer Placeholder 4">
            <a:extLst>
              <a:ext uri="{FF2B5EF4-FFF2-40B4-BE49-F238E27FC236}">
                <a16:creationId xmlns:a16="http://schemas.microsoft.com/office/drawing/2014/main" id="{EA77C16F-3625-44B4-84C6-99B56D923C7D}"/>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br>
              <a:rPr lang="en-US" b="1" dirty="0"/>
            </a:br>
            <a:r>
              <a:rPr lang="en-US" b="1" dirty="0">
                <a:latin typeface="Times New Roman" pitchFamily="18" charset="0"/>
                <a:cs typeface="Times New Roman" pitchFamily="18" charset="0"/>
              </a:rPr>
              <a:t>The Layers/levels of Industrial Control and Automation:</a:t>
            </a:r>
            <a:br>
              <a:rPr lang="en-US" b="1" dirty="0"/>
            </a:br>
            <a:endParaRPr lang="en-US" dirty="0"/>
          </a:p>
        </p:txBody>
      </p:sp>
      <p:pic>
        <p:nvPicPr>
          <p:cNvPr id="4" name="Content Placeholder 3"/>
          <p:cNvPicPr>
            <a:picLocks noGrp="1"/>
          </p:cNvPicPr>
          <p:nvPr>
            <p:ph idx="1"/>
          </p:nvPr>
        </p:nvPicPr>
        <p:blipFill>
          <a:blip r:embed="rId3"/>
          <a:srcRect/>
          <a:stretch>
            <a:fillRect/>
          </a:stretch>
        </p:blipFill>
        <p:spPr bwMode="auto">
          <a:xfrm>
            <a:off x="1630124" y="1600200"/>
            <a:ext cx="5883752" cy="4525963"/>
          </a:xfrm>
          <a:prstGeom prst="rect">
            <a:avLst/>
          </a:prstGeom>
          <a:blipFill>
            <a:blip r:embed="rId4"/>
            <a:tile tx="0" ty="0" sx="100000" sy="100000" flip="none" algn="tl"/>
          </a:blipFill>
          <a:ln w="9525">
            <a:noFill/>
            <a:miter lim="800000"/>
            <a:headEnd/>
            <a:tailEnd/>
          </a:ln>
          <a:effectLst/>
        </p:spPr>
      </p:pic>
      <p:sp>
        <p:nvSpPr>
          <p:cNvPr id="3" name="Date Placeholder 2">
            <a:extLst>
              <a:ext uri="{FF2B5EF4-FFF2-40B4-BE49-F238E27FC236}">
                <a16:creationId xmlns:a16="http://schemas.microsoft.com/office/drawing/2014/main" id="{854A098D-AE72-4FA2-81A6-749F534F33D1}"/>
              </a:ext>
            </a:extLst>
          </p:cNvPr>
          <p:cNvSpPr>
            <a:spLocks noGrp="1"/>
          </p:cNvSpPr>
          <p:nvPr>
            <p:ph type="dt" sz="half" idx="10"/>
          </p:nvPr>
        </p:nvSpPr>
        <p:spPr/>
        <p:txBody>
          <a:bodyPr/>
          <a:lstStyle/>
          <a:p>
            <a:fld id="{2564978A-D0A5-4BEF-931E-6FEF1FE5F1DB}" type="datetime1">
              <a:rPr lang="en-US" smtClean="0"/>
              <a:t>8/1/2021</a:t>
            </a:fld>
            <a:endParaRPr lang="en-US"/>
          </a:p>
        </p:txBody>
      </p:sp>
      <p:sp>
        <p:nvSpPr>
          <p:cNvPr id="5" name="Footer Placeholder 4">
            <a:extLst>
              <a:ext uri="{FF2B5EF4-FFF2-40B4-BE49-F238E27FC236}">
                <a16:creationId xmlns:a16="http://schemas.microsoft.com/office/drawing/2014/main" id="{ECF06AA3-A437-4FEC-BDBA-42CF30C6185C}"/>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blipFill>
            <a:blip r:embed="rId2"/>
            <a:tile tx="0" ty="0" sx="100000" sy="100000" flip="none" algn="tl"/>
          </a:blipFill>
        </p:spPr>
        <p:txBody>
          <a:bodyPr/>
          <a:lstStyle/>
          <a:p>
            <a:r>
              <a:rPr lang="en-US" b="1" i="1" dirty="0"/>
              <a:t>1) Sensors and Actuators Layer:</a:t>
            </a:r>
            <a:endParaRPr lang="en-US" dirty="0"/>
          </a:p>
        </p:txBody>
      </p:sp>
      <p:sp>
        <p:nvSpPr>
          <p:cNvPr id="3" name="Content Placeholder 2"/>
          <p:cNvSpPr>
            <a:spLocks noGrp="1"/>
          </p:cNvSpPr>
          <p:nvPr>
            <p:ph idx="1"/>
          </p:nvPr>
        </p:nvSpPr>
        <p:spPr>
          <a:xfrm>
            <a:off x="228600" y="1600200"/>
            <a:ext cx="8458200" cy="5029200"/>
          </a:xfrm>
          <a:blipFill>
            <a:blip r:embed="rId3"/>
            <a:tile tx="0" ty="0" sx="100000" sy="100000" flip="none" algn="tl"/>
          </a:blipFill>
        </p:spPr>
        <p:txBody>
          <a:bodyPr>
            <a:normAutofit/>
          </a:bodyPr>
          <a:lstStyle/>
          <a:p>
            <a:r>
              <a:rPr lang="en-US" dirty="0">
                <a:latin typeface="Times New Roman" pitchFamily="18" charset="0"/>
                <a:cs typeface="Times New Roman" pitchFamily="18" charset="0"/>
              </a:rPr>
              <a:t>This layer is closest to the process and machines, used to translate signals .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field level describes all terminal equipment such as sensors and collaborating with a peripheral PLC or remote I/O system, offering pre-procession of the collected data and communication to the main PLC via field bus.</a:t>
            </a:r>
          </a:p>
        </p:txBody>
      </p:sp>
      <p:sp>
        <p:nvSpPr>
          <p:cNvPr id="4" name="Date Placeholder 3">
            <a:extLst>
              <a:ext uri="{FF2B5EF4-FFF2-40B4-BE49-F238E27FC236}">
                <a16:creationId xmlns:a16="http://schemas.microsoft.com/office/drawing/2014/main" id="{DCB896D8-243D-46B6-8908-843FE3E09BC6}"/>
              </a:ext>
            </a:extLst>
          </p:cNvPr>
          <p:cNvSpPr>
            <a:spLocks noGrp="1"/>
          </p:cNvSpPr>
          <p:nvPr>
            <p:ph type="dt" sz="half" idx="10"/>
          </p:nvPr>
        </p:nvSpPr>
        <p:spPr/>
        <p:txBody>
          <a:bodyPr/>
          <a:lstStyle/>
          <a:p>
            <a:fld id="{8984F28F-18BB-4C93-9938-2EAEA76B62E7}" type="datetime1">
              <a:rPr lang="en-US" smtClean="0"/>
              <a:t>8/1/2021</a:t>
            </a:fld>
            <a:endParaRPr lang="en-US"/>
          </a:p>
        </p:txBody>
      </p:sp>
      <p:sp>
        <p:nvSpPr>
          <p:cNvPr id="5" name="Footer Placeholder 4">
            <a:extLst>
              <a:ext uri="{FF2B5EF4-FFF2-40B4-BE49-F238E27FC236}">
                <a16:creationId xmlns:a16="http://schemas.microsoft.com/office/drawing/2014/main" id="{C9FE7E3F-AE94-4323-AA13-6520FD384B5F}"/>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blipFill>
            <a:blip r:embed="rId2"/>
            <a:tile tx="0" ty="0" sx="100000" sy="100000" flip="none" algn="tl"/>
          </a:blipFill>
        </p:spPr>
        <p:txBody>
          <a:bodyPr>
            <a:normAutofit fontScale="90000"/>
          </a:bodyPr>
          <a:lstStyle/>
          <a:p>
            <a:r>
              <a:rPr lang="en-US" b="1" dirty="0">
                <a:latin typeface="Times New Roman" pitchFamily="18" charset="0"/>
                <a:cs typeface="Times New Roman" pitchFamily="18" charset="0"/>
              </a:rPr>
              <a:t>2)Automatic Control Layer:</a:t>
            </a:r>
          </a:p>
        </p:txBody>
      </p:sp>
      <p:sp>
        <p:nvSpPr>
          <p:cNvPr id="3" name="Content Placeholder 2"/>
          <p:cNvSpPr>
            <a:spLocks noGrp="1"/>
          </p:cNvSpPr>
          <p:nvPr>
            <p:ph idx="1"/>
          </p:nvPr>
        </p:nvSpPr>
        <p:spPr>
          <a:xfrm>
            <a:off x="152400" y="1371600"/>
            <a:ext cx="8534400" cy="5029200"/>
          </a:xfrm>
          <a:blipFill>
            <a:blip r:embed="rId3"/>
            <a:tile tx="0" ty="0" sx="100000" sy="100000" flip="none" algn="tl"/>
          </a:blipFill>
        </p:spPr>
        <p:txBody>
          <a:bodyPr>
            <a:normAutofit/>
          </a:bodyPr>
          <a:lstStyle/>
          <a:p>
            <a:r>
              <a:rPr lang="en-US" dirty="0">
                <a:latin typeface="Times New Roman" pitchFamily="18" charset="0"/>
                <a:cs typeface="Times New Roman" pitchFamily="18" charset="0"/>
              </a:rPr>
              <a:t>This layer consists of automatic control and monitoring systems.</a:t>
            </a:r>
          </a:p>
          <a:p>
            <a:r>
              <a:rPr lang="en-US" dirty="0">
                <a:latin typeface="Times New Roman" pitchFamily="18" charset="0"/>
                <a:cs typeface="Times New Roman" pitchFamily="18" charset="0"/>
              </a:rPr>
              <a:t>It drives the actuators using the process information given by sensors. </a:t>
            </a:r>
          </a:p>
          <a:p>
            <a:r>
              <a:rPr lang="en-US" dirty="0">
                <a:latin typeface="Times New Roman" pitchFamily="18" charset="0"/>
                <a:cs typeface="Times New Roman" pitchFamily="18" charset="0"/>
              </a:rPr>
              <a:t>This level describes the automation systems (PLC) where automation programs are executed.</a:t>
            </a:r>
          </a:p>
          <a:p>
            <a:r>
              <a:rPr lang="en-US" dirty="0">
                <a:latin typeface="Times New Roman" pitchFamily="18" charset="0"/>
                <a:cs typeface="Times New Roman" pitchFamily="18" charset="0"/>
              </a:rPr>
              <a:t> Systems related to this level require high real-time capability .</a:t>
            </a:r>
          </a:p>
        </p:txBody>
      </p:sp>
      <p:sp>
        <p:nvSpPr>
          <p:cNvPr id="4" name="Date Placeholder 3">
            <a:extLst>
              <a:ext uri="{FF2B5EF4-FFF2-40B4-BE49-F238E27FC236}">
                <a16:creationId xmlns:a16="http://schemas.microsoft.com/office/drawing/2014/main" id="{B7877B35-DFFE-4D03-965F-2529926B31E5}"/>
              </a:ext>
            </a:extLst>
          </p:cNvPr>
          <p:cNvSpPr>
            <a:spLocks noGrp="1"/>
          </p:cNvSpPr>
          <p:nvPr>
            <p:ph type="dt" sz="half" idx="10"/>
          </p:nvPr>
        </p:nvSpPr>
        <p:spPr/>
        <p:txBody>
          <a:bodyPr/>
          <a:lstStyle/>
          <a:p>
            <a:fld id="{173B3370-1629-4FD1-B0D3-960653604EDB}" type="datetime1">
              <a:rPr lang="en-US" smtClean="0"/>
              <a:t>8/1/2021</a:t>
            </a:fld>
            <a:endParaRPr lang="en-US"/>
          </a:p>
        </p:txBody>
      </p:sp>
      <p:sp>
        <p:nvSpPr>
          <p:cNvPr id="5" name="Footer Placeholder 4">
            <a:extLst>
              <a:ext uri="{FF2B5EF4-FFF2-40B4-BE49-F238E27FC236}">
                <a16:creationId xmlns:a16="http://schemas.microsoft.com/office/drawing/2014/main" id="{7A09BF2E-C83D-402A-84E1-EC72E14E9C77}"/>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blipFill>
            <a:blip r:embed="rId2"/>
            <a:tile tx="0" ty="0" sx="100000" sy="100000" flip="none" algn="tl"/>
          </a:blipFill>
        </p:spPr>
        <p:txBody>
          <a:bodyPr>
            <a:normAutofit fontScale="90000"/>
          </a:bodyPr>
          <a:lstStyle/>
          <a:p>
            <a:r>
              <a:rPr lang="en-US" dirty="0">
                <a:latin typeface="Times New Roman" pitchFamily="18" charset="0"/>
                <a:cs typeface="Times New Roman" pitchFamily="18" charset="0"/>
              </a:rPr>
              <a:t>3)Supervisory Control Layer:</a:t>
            </a:r>
          </a:p>
        </p:txBody>
      </p:sp>
      <p:sp>
        <p:nvSpPr>
          <p:cNvPr id="3" name="Content Placeholder 2"/>
          <p:cNvSpPr>
            <a:spLocks noGrp="1"/>
          </p:cNvSpPr>
          <p:nvPr>
            <p:ph idx="1"/>
          </p:nvPr>
        </p:nvSpPr>
        <p:spPr>
          <a:xfrm>
            <a:off x="228600" y="1066800"/>
            <a:ext cx="8763000" cy="5562600"/>
          </a:xfrm>
          <a:blipFill>
            <a:blip r:embed="rId3"/>
            <a:tile tx="0" ty="0" sx="100000" sy="100000" flip="none" algn="tl"/>
          </a:blipFill>
        </p:spPr>
        <p:txBody>
          <a:bodyPr>
            <a:normAutofit fontScale="92500"/>
          </a:bodyPr>
          <a:lstStyle/>
          <a:p>
            <a:pPr algn="just"/>
            <a:r>
              <a:rPr lang="en-US" dirty="0">
                <a:latin typeface="Times New Roman" pitchFamily="18" charset="0"/>
                <a:cs typeface="Times New Roman" pitchFamily="18" charset="0"/>
              </a:rPr>
              <a:t>This layer drives the automatic control system by setting target/goal to the controller.</a:t>
            </a:r>
          </a:p>
          <a:p>
            <a:pPr algn="just"/>
            <a:r>
              <a:rPr lang="en-US" dirty="0">
                <a:latin typeface="Times New Roman" pitchFamily="18" charset="0"/>
                <a:cs typeface="Times New Roman" pitchFamily="18" charset="0"/>
              </a:rPr>
              <a:t> Based on the process of input/output, the supervisory controller does a lot of calculations to check always whether the system is working nicely</a:t>
            </a:r>
          </a:p>
          <a:p>
            <a:pPr algn="just"/>
            <a:r>
              <a:rPr lang="en-US" dirty="0">
                <a:latin typeface="Times New Roman" pitchFamily="18" charset="0"/>
                <a:cs typeface="Times New Roman" pitchFamily="18" charset="0"/>
              </a:rPr>
              <a:t>If it finds some problems, it immediately gives various commands to ensure which controller to use and when. </a:t>
            </a:r>
          </a:p>
          <a:p>
            <a:pPr algn="just"/>
            <a:r>
              <a:rPr lang="en-US" dirty="0">
                <a:latin typeface="Times New Roman" pitchFamily="18" charset="0"/>
                <a:cs typeface="Times New Roman" pitchFamily="18" charset="0"/>
              </a:rPr>
              <a:t>Within this level there are mainly PC-based systems for process parameterization and visualization.</a:t>
            </a:r>
          </a:p>
        </p:txBody>
      </p:sp>
      <p:sp>
        <p:nvSpPr>
          <p:cNvPr id="4" name="Date Placeholder 3">
            <a:extLst>
              <a:ext uri="{FF2B5EF4-FFF2-40B4-BE49-F238E27FC236}">
                <a16:creationId xmlns:a16="http://schemas.microsoft.com/office/drawing/2014/main" id="{9E599EFF-B0C3-4EF5-93AC-CFFC8E999917}"/>
              </a:ext>
            </a:extLst>
          </p:cNvPr>
          <p:cNvSpPr>
            <a:spLocks noGrp="1"/>
          </p:cNvSpPr>
          <p:nvPr>
            <p:ph type="dt" sz="half" idx="10"/>
          </p:nvPr>
        </p:nvSpPr>
        <p:spPr/>
        <p:txBody>
          <a:bodyPr/>
          <a:lstStyle/>
          <a:p>
            <a:fld id="{0D9017FB-4916-4D1D-9076-CD63BE4C3249}" type="datetime1">
              <a:rPr lang="en-US" smtClean="0"/>
              <a:t>8/1/2021</a:t>
            </a:fld>
            <a:endParaRPr lang="en-US"/>
          </a:p>
        </p:txBody>
      </p:sp>
      <p:sp>
        <p:nvSpPr>
          <p:cNvPr id="5" name="Footer Placeholder 4">
            <a:extLst>
              <a:ext uri="{FF2B5EF4-FFF2-40B4-BE49-F238E27FC236}">
                <a16:creationId xmlns:a16="http://schemas.microsoft.com/office/drawing/2014/main" id="{9D0407D2-1A23-454A-BE8C-95AB24310F5A}"/>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Cont’d</a:t>
            </a:r>
          </a:p>
        </p:txBody>
      </p:sp>
      <p:sp>
        <p:nvSpPr>
          <p:cNvPr id="3" name="Content Placeholder 2"/>
          <p:cNvSpPr>
            <a:spLocks noGrp="1"/>
          </p:cNvSpPr>
          <p:nvPr>
            <p:ph idx="1"/>
          </p:nvPr>
        </p:nvSpPr>
        <p:spPr>
          <a:xfrm>
            <a:off x="0" y="990600"/>
            <a:ext cx="8915400" cy="5715000"/>
          </a:xfrm>
          <a:blipFill dpi="0" rotWithShape="1">
            <a:blip r:embed="rId2">
              <a:alphaModFix amt="64000"/>
              <a:lum bright="42000"/>
            </a:blip>
            <a:srcRect/>
            <a:tile tx="0" ty="0" sx="100000" sy="100000" flip="none" algn="tl"/>
          </a:blipFill>
        </p:spPr>
        <p:txBody>
          <a:bodyPr>
            <a:normAutofit fontScale="92500" lnSpcReduction="10000"/>
          </a:bodyPr>
          <a:lstStyle/>
          <a:p>
            <a:pPr lvl="0"/>
            <a:r>
              <a:rPr lang="en-US" b="1" dirty="0">
                <a:latin typeface="Times New Roman" pitchFamily="18" charset="0"/>
                <a:cs typeface="Times New Roman" pitchFamily="18" charset="0"/>
              </a:rPr>
              <a:t>Start up / Shut down / Emergency Operations: </a:t>
            </a:r>
            <a:r>
              <a:rPr lang="en-US" dirty="0">
                <a:latin typeface="Times New Roman" pitchFamily="18" charset="0"/>
                <a:cs typeface="Times New Roman" pitchFamily="18" charset="0"/>
              </a:rPr>
              <a:t>Special discrete and continuous control modes are initiated to carry out the intended operation, either in response to operator commands or in response to diagnostic events such as detected failure modes. </a:t>
            </a:r>
          </a:p>
          <a:p>
            <a:r>
              <a:rPr lang="en-US" b="1" dirty="0">
                <a:latin typeface="Times New Roman" pitchFamily="18" charset="0"/>
                <a:cs typeface="Times New Roman" pitchFamily="18" charset="0"/>
              </a:rPr>
              <a:t>Control Reconfiguration / Tuning: </a:t>
            </a:r>
            <a:r>
              <a:rPr lang="en-US" dirty="0">
                <a:latin typeface="Times New Roman" pitchFamily="18" charset="0"/>
                <a:cs typeface="Times New Roman" pitchFamily="18" charset="0"/>
              </a:rPr>
              <a:t>Structural or Parametric redesign of control loops are carried out, either in response to operator commands or in response to diagnostic events such as detected failure modes. </a:t>
            </a:r>
          </a:p>
          <a:p>
            <a:pPr lvl="0"/>
            <a:r>
              <a:rPr lang="en-US" b="1" dirty="0">
                <a:latin typeface="Times New Roman" pitchFamily="18" charset="0"/>
                <a:cs typeface="Times New Roman" pitchFamily="18" charset="0"/>
              </a:rPr>
              <a:t>Operator Interface:</a:t>
            </a:r>
            <a:r>
              <a:rPr lang="en-US" dirty="0">
                <a:latin typeface="Times New Roman" pitchFamily="18" charset="0"/>
                <a:cs typeface="Times New Roman" pitchFamily="18" charset="0"/>
              </a:rPr>
              <a:t> Graphical interfaces for supervisory operators are provided, for manual supervision and intervention. </a:t>
            </a:r>
          </a:p>
          <a:p>
            <a:endParaRPr lang="en-US" dirty="0"/>
          </a:p>
        </p:txBody>
      </p:sp>
      <p:sp>
        <p:nvSpPr>
          <p:cNvPr id="4" name="Date Placeholder 3">
            <a:extLst>
              <a:ext uri="{FF2B5EF4-FFF2-40B4-BE49-F238E27FC236}">
                <a16:creationId xmlns:a16="http://schemas.microsoft.com/office/drawing/2014/main" id="{BC72994D-1EDE-430A-BFE7-34DA39EA6944}"/>
              </a:ext>
            </a:extLst>
          </p:cNvPr>
          <p:cNvSpPr>
            <a:spLocks noGrp="1"/>
          </p:cNvSpPr>
          <p:nvPr>
            <p:ph type="dt" sz="half" idx="10"/>
          </p:nvPr>
        </p:nvSpPr>
        <p:spPr/>
        <p:txBody>
          <a:bodyPr/>
          <a:lstStyle/>
          <a:p>
            <a:fld id="{7C5B7EA3-AB48-4F7D-A5C8-9EF4CD684816}" type="datetime1">
              <a:rPr lang="en-US" smtClean="0"/>
              <a:t>8/1/2021</a:t>
            </a:fld>
            <a:endParaRPr lang="en-US"/>
          </a:p>
        </p:txBody>
      </p:sp>
      <p:sp>
        <p:nvSpPr>
          <p:cNvPr id="5" name="Footer Placeholder 4">
            <a:extLst>
              <a:ext uri="{FF2B5EF4-FFF2-40B4-BE49-F238E27FC236}">
                <a16:creationId xmlns:a16="http://schemas.microsoft.com/office/drawing/2014/main" id="{EAA624DF-19AB-46A8-8A41-FAF775164495}"/>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715962"/>
          </a:xfrm>
          <a:blipFill>
            <a:blip r:embed="rId2"/>
            <a:tile tx="0" ty="0" sx="100000" sy="100000" flip="none" algn="tl"/>
          </a:blipFill>
        </p:spPr>
        <p:txBody>
          <a:bodyPr>
            <a:normAutofit fontScale="90000"/>
          </a:bodyPr>
          <a:lstStyle/>
          <a:p>
            <a:r>
              <a:rPr lang="en-US" b="1" dirty="0">
                <a:latin typeface="Times New Roman" pitchFamily="18" charset="0"/>
                <a:cs typeface="Times New Roman" pitchFamily="18" charset="0"/>
              </a:rPr>
              <a:t>4) Production Control</a:t>
            </a:r>
          </a:p>
        </p:txBody>
      </p:sp>
      <p:sp>
        <p:nvSpPr>
          <p:cNvPr id="3" name="Content Placeholder 2"/>
          <p:cNvSpPr>
            <a:spLocks noGrp="1"/>
          </p:cNvSpPr>
          <p:nvPr>
            <p:ph idx="1"/>
          </p:nvPr>
        </p:nvSpPr>
        <p:spPr>
          <a:xfrm>
            <a:off x="152400" y="1066800"/>
            <a:ext cx="8839200" cy="5257800"/>
          </a:xfrm>
          <a:blipFill>
            <a:blip r:embed="rId3"/>
            <a:tile tx="0" ty="0" sx="100000" sy="100000" flip="none" algn="tl"/>
          </a:blipFill>
        </p:spPr>
        <p:txBody>
          <a:bodyPr/>
          <a:lstStyle/>
          <a:p>
            <a:pPr lvl="0"/>
            <a:r>
              <a:rPr lang="en-US" b="1" dirty="0">
                <a:latin typeface="Times New Roman" pitchFamily="18" charset="0"/>
                <a:cs typeface="Times New Roman" pitchFamily="18" charset="0"/>
              </a:rPr>
              <a:t>Maintenance Management: </a:t>
            </a:r>
            <a:r>
              <a:rPr lang="en-US" dirty="0">
                <a:latin typeface="Times New Roman" pitchFamily="18" charset="0"/>
                <a:cs typeface="Times New Roman" pitchFamily="18" charset="0"/>
              </a:rPr>
              <a:t>Decision processes related to detection and deployment of maintenance operations. </a:t>
            </a:r>
          </a:p>
          <a:p>
            <a:pPr lvl="0"/>
            <a:r>
              <a:rPr lang="en-US" b="1" dirty="0">
                <a:latin typeface="Times New Roman" pitchFamily="18" charset="0"/>
                <a:cs typeface="Times New Roman" pitchFamily="18" charset="0"/>
              </a:rPr>
              <a:t>Inventory Management</a:t>
            </a:r>
            <a:r>
              <a:rPr lang="en-US" dirty="0">
                <a:latin typeface="Times New Roman" pitchFamily="18" charset="0"/>
                <a:cs typeface="Times New Roman" pitchFamily="18" charset="0"/>
              </a:rPr>
              <a:t>: Decision processes related to monitoring of inventory status of raw material, finished goods etc. and deployment of operations related to their management. </a:t>
            </a:r>
          </a:p>
          <a:p>
            <a:pPr lvl="0"/>
            <a:r>
              <a:rPr lang="en-US" b="1" dirty="0">
                <a:latin typeface="Times New Roman" pitchFamily="18" charset="0"/>
                <a:cs typeface="Times New Roman" pitchFamily="18" charset="0"/>
              </a:rPr>
              <a:t>Quality Management :</a:t>
            </a:r>
            <a:r>
              <a:rPr lang="en-US" dirty="0">
                <a:latin typeface="Times New Roman" pitchFamily="18" charset="0"/>
                <a:cs typeface="Times New Roman" pitchFamily="18" charset="0"/>
              </a:rPr>
              <a:t> Assessment, Documentation and Management of Quality </a:t>
            </a:r>
          </a:p>
          <a:p>
            <a:endParaRPr lang="en-US" dirty="0"/>
          </a:p>
        </p:txBody>
      </p:sp>
      <p:sp>
        <p:nvSpPr>
          <p:cNvPr id="4" name="Date Placeholder 3">
            <a:extLst>
              <a:ext uri="{FF2B5EF4-FFF2-40B4-BE49-F238E27FC236}">
                <a16:creationId xmlns:a16="http://schemas.microsoft.com/office/drawing/2014/main" id="{4D57F6D1-C145-405E-B9D1-976758EC0D84}"/>
              </a:ext>
            </a:extLst>
          </p:cNvPr>
          <p:cNvSpPr>
            <a:spLocks noGrp="1"/>
          </p:cNvSpPr>
          <p:nvPr>
            <p:ph type="dt" sz="half" idx="10"/>
          </p:nvPr>
        </p:nvSpPr>
        <p:spPr/>
        <p:txBody>
          <a:bodyPr/>
          <a:lstStyle/>
          <a:p>
            <a:fld id="{B58EE1F7-BB2C-4393-AE68-2A39EEEFA5D7}" type="datetime1">
              <a:rPr lang="en-US" smtClean="0"/>
              <a:t>8/1/2021</a:t>
            </a:fld>
            <a:endParaRPr lang="en-US"/>
          </a:p>
        </p:txBody>
      </p:sp>
      <p:sp>
        <p:nvSpPr>
          <p:cNvPr id="5" name="Footer Placeholder 4">
            <a:extLst>
              <a:ext uri="{FF2B5EF4-FFF2-40B4-BE49-F238E27FC236}">
                <a16:creationId xmlns:a16="http://schemas.microsoft.com/office/drawing/2014/main" id="{B38F1230-26B7-4B25-911F-2185F2D0E56E}"/>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blipFill>
            <a:blip r:embed="rId2"/>
            <a:tile tx="0" ty="0" sx="100000" sy="100000" flip="none" algn="tl"/>
          </a:blipFill>
        </p:spPr>
        <p:txBody>
          <a:bodyPr>
            <a:normAutofit fontScale="90000"/>
          </a:bodyPr>
          <a:lstStyle/>
          <a:p>
            <a:r>
              <a:rPr lang="en-US" sz="3200" b="1" dirty="0">
                <a:latin typeface="Times New Roman" pitchFamily="18" charset="0"/>
                <a:cs typeface="Times New Roman" pitchFamily="18" charset="0"/>
              </a:rPr>
              <a:t>5) Enterprise control layer: </a:t>
            </a:r>
          </a:p>
        </p:txBody>
      </p:sp>
      <p:sp>
        <p:nvSpPr>
          <p:cNvPr id="3" name="Content Placeholder 2"/>
          <p:cNvSpPr>
            <a:spLocks noGrp="1"/>
          </p:cNvSpPr>
          <p:nvPr>
            <p:ph idx="1"/>
          </p:nvPr>
        </p:nvSpPr>
        <p:spPr>
          <a:xfrm>
            <a:off x="228600" y="1143000"/>
            <a:ext cx="8763000" cy="5562600"/>
          </a:xfrm>
          <a:blipFill>
            <a:blip r:embed="rId3"/>
            <a:tile tx="0" ty="0" sx="100000" sy="100000" flip="none" algn="tl"/>
          </a:blipFill>
        </p:spPr>
        <p:txBody>
          <a:bodyPr>
            <a:normAutofit lnSpcReduction="10000"/>
          </a:bodyPr>
          <a:lstStyle/>
          <a:p>
            <a:r>
              <a:rPr lang="en-US" dirty="0"/>
              <a:t>This deals less technical and mainly concerned with management functions,, like supply, sales, demand, cash flow, product marketing etc. </a:t>
            </a:r>
          </a:p>
          <a:p>
            <a:endParaRPr lang="en-US" dirty="0"/>
          </a:p>
          <a:p>
            <a:r>
              <a:rPr lang="en-US" dirty="0"/>
              <a:t>In that sense, the layers up to, from some parts of the supervisory control as well as production control and enterprise control could be tuned as industrial information technology rather than industrial automation technology .</a:t>
            </a:r>
          </a:p>
          <a:p>
            <a:r>
              <a:rPr lang="en-US" dirty="0"/>
              <a:t>Because automation has a kind of hardware and software flavor.</a:t>
            </a:r>
          </a:p>
        </p:txBody>
      </p:sp>
      <p:sp>
        <p:nvSpPr>
          <p:cNvPr id="4" name="Date Placeholder 3">
            <a:extLst>
              <a:ext uri="{FF2B5EF4-FFF2-40B4-BE49-F238E27FC236}">
                <a16:creationId xmlns:a16="http://schemas.microsoft.com/office/drawing/2014/main" id="{9F6EC3A8-C317-4DDB-A56D-5555A729E165}"/>
              </a:ext>
            </a:extLst>
          </p:cNvPr>
          <p:cNvSpPr>
            <a:spLocks noGrp="1"/>
          </p:cNvSpPr>
          <p:nvPr>
            <p:ph type="dt" sz="half" idx="10"/>
          </p:nvPr>
        </p:nvSpPr>
        <p:spPr/>
        <p:txBody>
          <a:bodyPr/>
          <a:lstStyle/>
          <a:p>
            <a:fld id="{AF62C3FF-1B39-4A6C-9FC0-8B437930C1A6}" type="datetime1">
              <a:rPr lang="en-US" smtClean="0"/>
              <a:t>8/1/2021</a:t>
            </a:fld>
            <a:endParaRPr lang="en-US"/>
          </a:p>
        </p:txBody>
      </p:sp>
      <p:sp>
        <p:nvSpPr>
          <p:cNvPr id="5" name="Footer Placeholder 4">
            <a:extLst>
              <a:ext uri="{FF2B5EF4-FFF2-40B4-BE49-F238E27FC236}">
                <a16:creationId xmlns:a16="http://schemas.microsoft.com/office/drawing/2014/main" id="{3DAFEF35-DE58-4D4A-AF52-229D172D3ABC}"/>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b="1" dirty="0"/>
              <a:t>Summary</a:t>
            </a:r>
          </a:p>
        </p:txBody>
      </p:sp>
      <p:sp>
        <p:nvSpPr>
          <p:cNvPr id="3" name="Content Placeholder 2"/>
          <p:cNvSpPr>
            <a:spLocks noGrp="1"/>
          </p:cNvSpPr>
          <p:nvPr>
            <p:ph idx="1"/>
          </p:nvPr>
        </p:nvSpPr>
        <p:spPr>
          <a:xfrm>
            <a:off x="152400" y="914400"/>
            <a:ext cx="8763000" cy="5791200"/>
          </a:xfrm>
          <a:blipFill>
            <a:blip r:embed="rId2"/>
            <a:tile tx="0" ty="0" sx="100000" sy="100000" flip="none" algn="tl"/>
          </a:blipFill>
        </p:spPr>
        <p:txBody>
          <a:bodyPr>
            <a:normAutofit fontScale="77500" lnSpcReduction="20000"/>
          </a:bodyPr>
          <a:lstStyle/>
          <a:p>
            <a:r>
              <a:rPr lang="en-US" b="1" dirty="0">
                <a:latin typeface="Times New Roman" pitchFamily="18" charset="0"/>
                <a:cs typeface="Times New Roman" pitchFamily="18" charset="0"/>
              </a:rPr>
              <a:t>Here we will focus on the first three layers: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Sensors continuously collect samples of measurement which pass over to the automatic controller.</a:t>
            </a:r>
          </a:p>
          <a:p>
            <a:r>
              <a:rPr lang="en-US" dirty="0">
                <a:latin typeface="Times New Roman" pitchFamily="18" charset="0"/>
                <a:cs typeface="Times New Roman" pitchFamily="18" charset="0"/>
              </a:rPr>
              <a:t> Similarly, the automatic controller continuously computes the control input which passes over to the actuator.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Similarly, the information that the automatic controller receives from the sensor part of it pass to the supervisory controller to see whether the control is working satisfactory, or whether something a check point is needed or some sensors are failed and the process output is going out.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which case the supervisory controller must take some action so it can either change the set point or there are two sensors it can switch from a one to the other. </a:t>
            </a:r>
          </a:p>
        </p:txBody>
      </p:sp>
      <p:sp>
        <p:nvSpPr>
          <p:cNvPr id="4" name="Date Placeholder 3">
            <a:extLst>
              <a:ext uri="{FF2B5EF4-FFF2-40B4-BE49-F238E27FC236}">
                <a16:creationId xmlns:a16="http://schemas.microsoft.com/office/drawing/2014/main" id="{44D7F97D-AC28-4BD7-94AB-8025AFDE6589}"/>
              </a:ext>
            </a:extLst>
          </p:cNvPr>
          <p:cNvSpPr>
            <a:spLocks noGrp="1"/>
          </p:cNvSpPr>
          <p:nvPr>
            <p:ph type="dt" sz="half" idx="10"/>
          </p:nvPr>
        </p:nvSpPr>
        <p:spPr/>
        <p:txBody>
          <a:bodyPr/>
          <a:lstStyle/>
          <a:p>
            <a:fld id="{DE328853-5C25-45B4-A0AC-DDDF67C802FB}" type="datetime1">
              <a:rPr lang="en-US" smtClean="0"/>
              <a:t>8/1/2021</a:t>
            </a:fld>
            <a:endParaRPr lang="en-US"/>
          </a:p>
        </p:txBody>
      </p:sp>
      <p:sp>
        <p:nvSpPr>
          <p:cNvPr id="5" name="Footer Placeholder 4">
            <a:extLst>
              <a:ext uri="{FF2B5EF4-FFF2-40B4-BE49-F238E27FC236}">
                <a16:creationId xmlns:a16="http://schemas.microsoft.com/office/drawing/2014/main" id="{5DA35995-AAD1-42E2-B5F7-C9554E482622}"/>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a:blipFill>
            <a:blip r:embed="rId2"/>
            <a:tile tx="0" ty="0" sx="100000" sy="100000" flip="none" algn="tl"/>
          </a:blipFill>
        </p:spPr>
        <p:txBody>
          <a:bodyPr/>
          <a:lstStyle/>
          <a:p>
            <a:r>
              <a:rPr lang="en-US" b="1" dirty="0">
                <a:latin typeface="Times New Roman" pitchFamily="18" charset="0"/>
                <a:cs typeface="Times New Roman" pitchFamily="18" charset="0"/>
              </a:rPr>
              <a:t>What is Automation?</a:t>
            </a:r>
          </a:p>
        </p:txBody>
      </p:sp>
      <p:sp>
        <p:nvSpPr>
          <p:cNvPr id="3" name="Content Placeholder 2"/>
          <p:cNvSpPr>
            <a:spLocks noGrp="1"/>
          </p:cNvSpPr>
          <p:nvPr>
            <p:ph idx="1"/>
          </p:nvPr>
        </p:nvSpPr>
        <p:spPr>
          <a:xfrm>
            <a:off x="228600" y="1676400"/>
            <a:ext cx="8686800" cy="4953000"/>
          </a:xfrm>
          <a:blipFill>
            <a:blip r:embed="rId3"/>
            <a:tile tx="0" ty="0" sx="100000" sy="100000" flip="none" algn="tl"/>
          </a:blipFill>
        </p:spPr>
        <p:txBody>
          <a:bodyPr>
            <a:normAutofit/>
          </a:bodyPr>
          <a:lstStyle/>
          <a:p>
            <a:r>
              <a:rPr lang="en-US" b="1" dirty="0"/>
              <a:t>Automation</a:t>
            </a:r>
            <a:r>
              <a:rPr lang="en-US" dirty="0"/>
              <a:t>: The control of a process by automatic means</a:t>
            </a:r>
          </a:p>
          <a:p>
            <a:r>
              <a:rPr lang="en-US" dirty="0" err="1">
                <a:latin typeface="Times New Roman" pitchFamily="18" charset="0"/>
                <a:cs typeface="Times New Roman" pitchFamily="18" charset="0"/>
              </a:rPr>
              <a:t>Thus“</a:t>
            </a:r>
            <a:r>
              <a:rPr lang="en-US" b="1" dirty="0" err="1">
                <a:latin typeface="Times New Roman" pitchFamily="18" charset="0"/>
                <a:cs typeface="Times New Roman" pitchFamily="18" charset="0"/>
              </a:rPr>
              <a:t>Automation</a:t>
            </a:r>
            <a:r>
              <a:rPr lang="en-US" dirty="0">
                <a:latin typeface="Times New Roman" pitchFamily="18" charset="0"/>
                <a:cs typeface="Times New Roman" pitchFamily="18" charset="0"/>
              </a:rPr>
              <a:t>” is a set of technologies that results in operation of machines and systems without significant human intervention.</a:t>
            </a:r>
          </a:p>
          <a:p>
            <a:endParaRPr lang="en-US" dirty="0">
              <a:latin typeface="Times New Roman" pitchFamily="18" charset="0"/>
              <a:cs typeface="Times New Roman" pitchFamily="18" charset="0"/>
            </a:endParaRPr>
          </a:p>
          <a:p>
            <a:r>
              <a:rPr lang="en-US" dirty="0"/>
              <a:t>Automation is the technology by which a process or procedure is performed with minimal human assistance.(</a:t>
            </a:r>
            <a:r>
              <a:rPr lang="en-US" b="1" dirty="0"/>
              <a:t>source: Wikipedia</a:t>
            </a:r>
            <a:r>
              <a:rPr lang="en-US" dirty="0"/>
              <a:t>)</a:t>
            </a:r>
          </a:p>
          <a:p>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23CEC721-DDCA-448B-B418-EF7E35003047}"/>
              </a:ext>
            </a:extLst>
          </p:cNvPr>
          <p:cNvSpPr>
            <a:spLocks noGrp="1"/>
          </p:cNvSpPr>
          <p:nvPr>
            <p:ph type="dt" sz="half" idx="10"/>
          </p:nvPr>
        </p:nvSpPr>
        <p:spPr/>
        <p:txBody>
          <a:bodyPr/>
          <a:lstStyle/>
          <a:p>
            <a:fld id="{0B6E8C80-CB94-4736-BD4E-D0D341B7C2A6}" type="datetime1">
              <a:rPr lang="en-US" smtClean="0"/>
              <a:t>8/1/2021</a:t>
            </a:fld>
            <a:endParaRPr lang="en-US"/>
          </a:p>
        </p:txBody>
      </p:sp>
      <p:sp>
        <p:nvSpPr>
          <p:cNvPr id="5" name="Footer Placeholder 4">
            <a:extLst>
              <a:ext uri="{FF2B5EF4-FFF2-40B4-BE49-F238E27FC236}">
                <a16:creationId xmlns:a16="http://schemas.microsoft.com/office/drawing/2014/main" id="{4F2839F0-33DF-4F31-AC32-D5A42DCC8686}"/>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4ED1-9264-40D6-8FD0-90A06AD73705}"/>
              </a:ext>
            </a:extLst>
          </p:cNvPr>
          <p:cNvSpPr>
            <a:spLocks noGrp="1"/>
          </p:cNvSpPr>
          <p:nvPr>
            <p:ph type="title"/>
          </p:nvPr>
        </p:nvSpPr>
        <p:spPr/>
        <p:txBody>
          <a:bodyPr/>
          <a:lstStyle/>
          <a:p>
            <a:r>
              <a:rPr lang="en-US" b="1" dirty="0"/>
              <a:t>Classification of Control Systems</a:t>
            </a:r>
            <a:endParaRPr lang="en-RW" b="1" dirty="0"/>
          </a:p>
        </p:txBody>
      </p:sp>
      <p:sp>
        <p:nvSpPr>
          <p:cNvPr id="3" name="Content Placeholder 2">
            <a:extLst>
              <a:ext uri="{FF2B5EF4-FFF2-40B4-BE49-F238E27FC236}">
                <a16:creationId xmlns:a16="http://schemas.microsoft.com/office/drawing/2014/main" id="{397B6B44-F592-4110-BCC1-2BB1A5BF470E}"/>
              </a:ext>
            </a:extLst>
          </p:cNvPr>
          <p:cNvSpPr>
            <a:spLocks noGrp="1"/>
          </p:cNvSpPr>
          <p:nvPr>
            <p:ph idx="1"/>
          </p:nvPr>
        </p:nvSpPr>
        <p:spPr>
          <a:xfrm>
            <a:off x="457200" y="1600200"/>
            <a:ext cx="8305800" cy="4983162"/>
          </a:xfrm>
        </p:spPr>
        <p:txBody>
          <a:bodyPr>
            <a:normAutofit lnSpcReduction="10000"/>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Man-made(Manual) control system</a:t>
            </a:r>
          </a:p>
          <a:p>
            <a:r>
              <a:rPr lang="en-US" sz="2400" b="1" dirty="0">
                <a:effectLst/>
                <a:latin typeface="Calibri" panose="020F0502020204030204" pitchFamily="34" charset="0"/>
                <a:ea typeface="Calibri" panose="020F0502020204030204" pitchFamily="34" charset="0"/>
                <a:cs typeface="Times New Roman" panose="02020603050405020304" pitchFamily="18" charset="0"/>
              </a:rPr>
              <a:t>Automatic Control Systems</a:t>
            </a:r>
          </a:p>
          <a:p>
            <a:endParaRPr lang="en-US" sz="2400" b="1" dirty="0">
              <a:latin typeface="Calibri" panose="020F0502020204030204" pitchFamily="34" charset="0"/>
              <a:ea typeface="Calibri" panose="020F0502020204030204" pitchFamily="34" charset="0"/>
              <a:cs typeface="Times New Roman" panose="02020603050405020304" pitchFamily="18" charset="0"/>
            </a:endParaRPr>
          </a:p>
          <a:p>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Time-variant control system : </a:t>
            </a:r>
            <a:r>
              <a:rPr lang="en-US" sz="2400" dirty="0">
                <a:effectLst/>
                <a:latin typeface="Times New Roman" panose="02020603050405020304" pitchFamily="18" charset="0"/>
                <a:ea typeface="Calibri" panose="020F0502020204030204" pitchFamily="34" charset="0"/>
              </a:rPr>
              <a:t>parameters of the control system vary with time.</a:t>
            </a:r>
          </a:p>
          <a:p>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Time-invariant control system:</a:t>
            </a:r>
            <a:endParaRPr lang="en-US" sz="2400" dirty="0">
              <a:effectLst/>
              <a:latin typeface="Times New Roman" panose="02020603050405020304" pitchFamily="18" charset="0"/>
              <a:ea typeface="Calibri" panose="020F0502020204030204" pitchFamily="34" charset="0"/>
            </a:endParaRPr>
          </a:p>
          <a:p>
            <a:endParaRPr lang="en-US" sz="2400" dirty="0">
              <a:effectLst/>
              <a:latin typeface="Times New Roman" panose="02020603050405020304" pitchFamily="18" charset="0"/>
              <a:ea typeface="Calibri" panose="020F0502020204030204" pitchFamily="34"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ingle-input-single-output control system </a:t>
            </a:r>
            <a:endParaRPr lang="en-US" sz="2400" b="1" dirty="0">
              <a:latin typeface="Cambria" panose="02040503050406030204" pitchFamily="18" charset="0"/>
              <a:ea typeface="Times New Roman" panose="02020603050405020304" pitchFamily="18" charset="0"/>
              <a:cs typeface="Times New Roman" panose="02020603050405020304" pitchFamily="18" charset="0"/>
            </a:endParaRPr>
          </a:p>
          <a:p>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Multi-input-multi-output control system</a:t>
            </a:r>
            <a:endParaRPr lang="en-RW" sz="2400" b="1"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2400" b="1"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2400" b="1" dirty="0">
                <a:effectLst/>
                <a:latin typeface="Calibri" panose="020F0502020204030204" pitchFamily="34" charset="0"/>
                <a:ea typeface="Calibri" panose="020F0502020204030204" pitchFamily="34" charset="0"/>
                <a:cs typeface="Times New Roman" panose="02020603050405020304" pitchFamily="18" charset="0"/>
              </a:rPr>
              <a:t>Open-loop control system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r>
              <a:rPr lang="en-US" sz="2400" b="1" dirty="0">
                <a:effectLst/>
                <a:latin typeface="Calibri" panose="020F0502020204030204" pitchFamily="34" charset="0"/>
                <a:ea typeface="Calibri" panose="020F0502020204030204" pitchFamily="34" charset="0"/>
                <a:cs typeface="Times New Roman" panose="02020603050405020304" pitchFamily="18" charset="0"/>
              </a:rPr>
              <a:t>Closed-loop control system</a:t>
            </a:r>
            <a:endParaRPr lang="en-RW" sz="2400" b="1"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RW" dirty="0"/>
          </a:p>
        </p:txBody>
      </p:sp>
      <p:sp>
        <p:nvSpPr>
          <p:cNvPr id="4" name="Date Placeholder 3">
            <a:extLst>
              <a:ext uri="{FF2B5EF4-FFF2-40B4-BE49-F238E27FC236}">
                <a16:creationId xmlns:a16="http://schemas.microsoft.com/office/drawing/2014/main" id="{71E41F97-27D5-41BA-B341-9D4CC561CA78}"/>
              </a:ext>
            </a:extLst>
          </p:cNvPr>
          <p:cNvSpPr>
            <a:spLocks noGrp="1"/>
          </p:cNvSpPr>
          <p:nvPr>
            <p:ph type="dt" sz="half" idx="10"/>
          </p:nvPr>
        </p:nvSpPr>
        <p:spPr/>
        <p:txBody>
          <a:bodyPr/>
          <a:lstStyle/>
          <a:p>
            <a:fld id="{CB7C9344-C7F8-48F1-AE98-27A9B1F75277}" type="datetime1">
              <a:rPr lang="en-US" smtClean="0"/>
              <a:t>8/1/2021</a:t>
            </a:fld>
            <a:endParaRPr lang="en-US"/>
          </a:p>
        </p:txBody>
      </p:sp>
      <p:sp>
        <p:nvSpPr>
          <p:cNvPr id="5" name="Footer Placeholder 4">
            <a:extLst>
              <a:ext uri="{FF2B5EF4-FFF2-40B4-BE49-F238E27FC236}">
                <a16:creationId xmlns:a16="http://schemas.microsoft.com/office/drawing/2014/main" id="{2DEB4245-6651-4673-AE46-1C09A9D5B6C1}"/>
              </a:ext>
            </a:extLst>
          </p:cNvPr>
          <p:cNvSpPr>
            <a:spLocks noGrp="1"/>
          </p:cNvSpPr>
          <p:nvPr>
            <p:ph type="ftr" sz="quarter" idx="11"/>
          </p:nvPr>
        </p:nvSpPr>
        <p:spPr/>
        <p:txBody>
          <a:bodyPr/>
          <a:lstStyle/>
          <a:p>
            <a:r>
              <a:rPr lang="nl-NL"/>
              <a:t>AUTOMATION CONTROL SYSTEM /           ENG. NIYITEGEKA Janvier</a:t>
            </a:r>
            <a:endParaRPr lang="en-US"/>
          </a:p>
        </p:txBody>
      </p:sp>
    </p:spTree>
    <p:extLst>
      <p:ext uri="{BB962C8B-B14F-4D97-AF65-F5344CB8AC3E}">
        <p14:creationId xmlns:p14="http://schemas.microsoft.com/office/powerpoint/2010/main" val="288970766"/>
      </p:ext>
    </p:extLst>
  </p:cSld>
  <p:clrMapOvr>
    <a:masterClrMapping/>
  </p:clrMapOvr>
  <p:transition>
    <p:wheel spokes="8"/>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b="1" dirty="0"/>
              <a:t>Open Loop Control System</a:t>
            </a:r>
            <a:endParaRPr lang="en-US" dirty="0"/>
          </a:p>
        </p:txBody>
      </p:sp>
      <p:sp>
        <p:nvSpPr>
          <p:cNvPr id="3" name="Content Placeholder 2"/>
          <p:cNvSpPr>
            <a:spLocks noGrp="1"/>
          </p:cNvSpPr>
          <p:nvPr>
            <p:ph sz="half" idx="1"/>
          </p:nvPr>
        </p:nvSpPr>
        <p:spPr>
          <a:xfrm>
            <a:off x="152400" y="1600200"/>
            <a:ext cx="8839200" cy="2819399"/>
          </a:xfrm>
          <a:blipFill>
            <a:blip r:embed="rId3"/>
            <a:tile tx="0" ty="0" sx="100000" sy="100000" flip="none" algn="tl"/>
          </a:blipFill>
        </p:spPr>
        <p:txBody>
          <a:bodyPr>
            <a:normAutofit fontScale="92500" lnSpcReduction="10000"/>
          </a:bodyPr>
          <a:lstStyle/>
          <a:p>
            <a:r>
              <a:rPr lang="en-US" sz="3200" dirty="0">
                <a:latin typeface="Perpetua" pitchFamily="18" charset="0"/>
              </a:rPr>
              <a:t>It is a control system where the control action is totally independent of output of the system.</a:t>
            </a:r>
          </a:p>
          <a:p>
            <a:r>
              <a:rPr lang="en-US" sz="3200" dirty="0">
                <a:latin typeface="Perpetua" pitchFamily="18" charset="0"/>
              </a:rPr>
              <a:t> </a:t>
            </a:r>
            <a:r>
              <a:rPr lang="en-US" sz="3200" dirty="0"/>
              <a:t>In </a:t>
            </a:r>
            <a:r>
              <a:rPr lang="en-US" sz="3200" b="1" dirty="0"/>
              <a:t>open loop control systems</a:t>
            </a:r>
            <a:r>
              <a:rPr lang="en-US" sz="3200" dirty="0"/>
              <a:t>, output is not fed-back to the input. </a:t>
            </a:r>
            <a:endParaRPr lang="en-US" sz="3200" dirty="0">
              <a:latin typeface="Perpetua" pitchFamily="18" charset="0"/>
            </a:endParaRPr>
          </a:p>
          <a:p>
            <a:r>
              <a:rPr lang="en-US" sz="3200" dirty="0">
                <a:latin typeface="Perpetua" pitchFamily="18" charset="0"/>
              </a:rPr>
              <a:t> The following figure shows the block diagram of open loop control system</a:t>
            </a:r>
          </a:p>
          <a:p>
            <a:endParaRPr lang="en-US" dirty="0"/>
          </a:p>
        </p:txBody>
      </p:sp>
      <p:sp>
        <p:nvSpPr>
          <p:cNvPr id="6" name="Date Placeholder 5"/>
          <p:cNvSpPr>
            <a:spLocks noGrp="1"/>
          </p:cNvSpPr>
          <p:nvPr>
            <p:ph type="dt" sz="half" idx="10"/>
          </p:nvPr>
        </p:nvSpPr>
        <p:spPr/>
        <p:txBody>
          <a:bodyPr/>
          <a:lstStyle/>
          <a:p>
            <a:fld id="{B9637B49-07AE-4A1C-9978-BE6ED8A029B0}" type="datetime1">
              <a:rPr lang="en-US" smtClean="0"/>
              <a:t>8/1/2021</a:t>
            </a:fld>
            <a:endParaRPr lang="en-US"/>
          </a:p>
        </p:txBody>
      </p:sp>
      <p:sp>
        <p:nvSpPr>
          <p:cNvPr id="8" name="Footer Placeholder 7"/>
          <p:cNvSpPr>
            <a:spLocks noGrp="1"/>
          </p:cNvSpPr>
          <p:nvPr>
            <p:ph type="ftr" sz="quarter" idx="11"/>
          </p:nvPr>
        </p:nvSpPr>
        <p:spPr/>
        <p:txBody>
          <a:bodyPr/>
          <a:lstStyle/>
          <a:p>
            <a:r>
              <a:rPr lang="nl-NL"/>
              <a:t>AUTOMATION CONTROL SYSTEM /           ENG. NIYITEGEKA Janvier</a:t>
            </a:r>
            <a:endParaRPr lang="en-US" dirty="0"/>
          </a:p>
        </p:txBody>
      </p:sp>
      <p:pic>
        <p:nvPicPr>
          <p:cNvPr id="12289" name="Picture 1"/>
          <p:cNvPicPr>
            <a:picLocks noGrp="1" noChangeAspect="1" noChangeArrowheads="1"/>
          </p:cNvPicPr>
          <p:nvPr>
            <p:ph sz="half" idx="2"/>
          </p:nvPr>
        </p:nvPicPr>
        <p:blipFill>
          <a:blip r:embed="rId4"/>
          <a:srcRect/>
          <a:stretch>
            <a:fillRect/>
          </a:stretch>
        </p:blipFill>
        <p:spPr bwMode="auto">
          <a:xfrm>
            <a:off x="457199" y="4648200"/>
            <a:ext cx="8382005" cy="1600200"/>
          </a:xfrm>
          <a:prstGeom prst="rect">
            <a:avLst/>
          </a:prstGeom>
          <a:noFill/>
          <a:ln w="9525">
            <a:noFill/>
            <a:miter lim="800000"/>
            <a:headEnd/>
            <a:tailEnd/>
          </a:ln>
          <a:effectLst/>
        </p:spPr>
      </p:pic>
    </p:spTree>
  </p:cSld>
  <p:clrMapOvr>
    <a:masterClrMapping/>
  </p:clrMapOvr>
  <p:transition>
    <p:wheel spokes="8"/>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r>
              <a:rPr lang="en-US" b="1" dirty="0"/>
              <a:t>Practical Examples of Open Loop Control System</a:t>
            </a:r>
            <a:endParaRPr lang="en-US" dirty="0"/>
          </a:p>
        </p:txBody>
      </p:sp>
      <p:sp>
        <p:nvSpPr>
          <p:cNvPr id="3" name="Content Placeholder 2"/>
          <p:cNvSpPr>
            <a:spLocks noGrp="1"/>
          </p:cNvSpPr>
          <p:nvPr>
            <p:ph idx="1"/>
          </p:nvPr>
        </p:nvSpPr>
        <p:spPr>
          <a:xfrm>
            <a:off x="304800" y="1600200"/>
            <a:ext cx="8458200" cy="4343400"/>
          </a:xfrm>
          <a:blipFill>
            <a:blip r:embed="rId3"/>
            <a:tile tx="0" ty="0" sx="100000" sy="100000" flip="none" algn="tl"/>
          </a:blipFill>
        </p:spPr>
        <p:txBody>
          <a:bodyPr>
            <a:normAutofit fontScale="92500" lnSpcReduction="20000"/>
          </a:bodyPr>
          <a:lstStyle/>
          <a:p>
            <a:pPr lvl="0" algn="just"/>
            <a:r>
              <a:rPr lang="en-US" b="1" dirty="0">
                <a:latin typeface="Times New Roman" pitchFamily="18" charset="0"/>
                <a:cs typeface="Times New Roman" pitchFamily="18" charset="0"/>
              </a:rPr>
              <a:t>Electric Hand Drier</a:t>
            </a:r>
            <a:r>
              <a:rPr lang="en-US" dirty="0">
                <a:latin typeface="Times New Roman" pitchFamily="18" charset="0"/>
                <a:cs typeface="Times New Roman" pitchFamily="18" charset="0"/>
              </a:rPr>
              <a:t> – Hot air (output) comes out as long as you keep your hand under the machine, irrespective of how much your hand is dried.</a:t>
            </a:r>
          </a:p>
          <a:p>
            <a:pPr lvl="0" algn="just"/>
            <a:r>
              <a:rPr lang="en-US" b="1" dirty="0">
                <a:latin typeface="Times New Roman" pitchFamily="18" charset="0"/>
                <a:cs typeface="Times New Roman" pitchFamily="18" charset="0"/>
              </a:rPr>
              <a:t>Automatic Washing Machine</a:t>
            </a:r>
            <a:r>
              <a:rPr lang="en-US" dirty="0">
                <a:latin typeface="Times New Roman" pitchFamily="18" charset="0"/>
                <a:cs typeface="Times New Roman" pitchFamily="18" charset="0"/>
              </a:rPr>
              <a:t> – This machine runs according to the pre-set time irrespective of washing is completed or not.</a:t>
            </a:r>
          </a:p>
          <a:p>
            <a:pPr lvl="0" algn="just"/>
            <a:r>
              <a:rPr lang="en-US" b="1" dirty="0">
                <a:latin typeface="Times New Roman" pitchFamily="18" charset="0"/>
                <a:cs typeface="Times New Roman" pitchFamily="18" charset="0"/>
              </a:rPr>
              <a:t>Automatic Tea/Coffee Maker</a:t>
            </a:r>
            <a:r>
              <a:rPr lang="en-US" dirty="0">
                <a:latin typeface="Times New Roman" pitchFamily="18" charset="0"/>
                <a:cs typeface="Times New Roman" pitchFamily="18" charset="0"/>
              </a:rPr>
              <a:t> – These machines also function for pre adjusted time only.</a:t>
            </a:r>
          </a:p>
          <a:p>
            <a:pPr lvl="0" algn="just"/>
            <a:r>
              <a:rPr lang="en-US" b="1" dirty="0">
                <a:latin typeface="Times New Roman" pitchFamily="18" charset="0"/>
                <a:cs typeface="Times New Roman" pitchFamily="18" charset="0"/>
              </a:rPr>
              <a:t>Light Switch</a:t>
            </a:r>
            <a:r>
              <a:rPr lang="en-US" dirty="0">
                <a:latin typeface="Times New Roman" pitchFamily="18" charset="0"/>
                <a:cs typeface="Times New Roman" pitchFamily="18" charset="0"/>
              </a:rPr>
              <a:t> – lamps glow whenever light switch is on irrespective of light is required or not.</a:t>
            </a:r>
          </a:p>
          <a:p>
            <a:endParaRPr lang="en-US" dirty="0"/>
          </a:p>
        </p:txBody>
      </p:sp>
      <p:sp>
        <p:nvSpPr>
          <p:cNvPr id="4" name="Date Placeholder 3"/>
          <p:cNvSpPr>
            <a:spLocks noGrp="1"/>
          </p:cNvSpPr>
          <p:nvPr>
            <p:ph type="dt" sz="half" idx="10"/>
          </p:nvPr>
        </p:nvSpPr>
        <p:spPr/>
        <p:txBody>
          <a:bodyPr/>
          <a:lstStyle/>
          <a:p>
            <a:fld id="{154E9129-6FBA-48E2-8CC5-F89BC3DAB49C}" type="datetime1">
              <a:rPr lang="en-US" smtClean="0"/>
              <a:t>8/1/2021</a:t>
            </a:fld>
            <a:endParaRPr lang="en-US"/>
          </a:p>
        </p:txBody>
      </p:sp>
      <p:sp>
        <p:nvSpPr>
          <p:cNvPr id="6" name="Footer Placeholder 5"/>
          <p:cNvSpPr>
            <a:spLocks noGrp="1"/>
          </p:cNvSpPr>
          <p:nvPr>
            <p:ph type="ftr" sz="quarter" idx="11"/>
          </p:nvPr>
        </p:nvSpPr>
        <p:spPr>
          <a:xfrm>
            <a:off x="2971800" y="6248400"/>
            <a:ext cx="3048000" cy="473075"/>
          </a:xfrm>
        </p:spPr>
        <p:txBody>
          <a:bodyPr/>
          <a:lstStyle/>
          <a:p>
            <a:r>
              <a:rPr lang="nl-NL"/>
              <a:t>AUTOMATION CONTROL SYSTEM /           ENG. NIYITEGEKA Janvier</a:t>
            </a:r>
            <a:endParaRPr lang="en-US" dirty="0"/>
          </a:p>
        </p:txBody>
      </p:sp>
    </p:spTree>
  </p:cSld>
  <p:clrMapOvr>
    <a:masterClrMapping/>
  </p:clrMapOvr>
  <p:transition>
    <p:wheel spokes="8"/>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b="1" dirty="0"/>
              <a:t>Cont’d</a:t>
            </a:r>
          </a:p>
        </p:txBody>
      </p:sp>
      <p:sp>
        <p:nvSpPr>
          <p:cNvPr id="3" name="Content Placeholder 2"/>
          <p:cNvSpPr>
            <a:spLocks noGrp="1"/>
          </p:cNvSpPr>
          <p:nvPr>
            <p:ph idx="1"/>
          </p:nvPr>
        </p:nvSpPr>
        <p:spPr>
          <a:xfrm>
            <a:off x="228600" y="1371600"/>
            <a:ext cx="8686800" cy="5105400"/>
          </a:xfrm>
        </p:spPr>
        <p:txBody>
          <a:bodyPr>
            <a:normAutofit fontScale="92500"/>
          </a:bodyPr>
          <a:lstStyle/>
          <a:p>
            <a:r>
              <a:rPr lang="en-US" b="1" dirty="0">
                <a:latin typeface="Times New Roman" pitchFamily="18" charset="0"/>
                <a:cs typeface="Times New Roman" pitchFamily="18" charset="0"/>
              </a:rPr>
              <a:t>Traffic lights control system</a:t>
            </a:r>
            <a:r>
              <a:rPr lang="en-US" dirty="0">
                <a:latin typeface="Times New Roman" pitchFamily="18" charset="0"/>
                <a:cs typeface="Times New Roman" pitchFamily="18" charset="0"/>
              </a:rPr>
              <a:t> is an example of control system.</a:t>
            </a:r>
          </a:p>
          <a:p>
            <a:r>
              <a:rPr lang="en-US" dirty="0">
                <a:latin typeface="Times New Roman" pitchFamily="18" charset="0"/>
                <a:cs typeface="Times New Roman" pitchFamily="18" charset="0"/>
              </a:rPr>
              <a:t> Here, a sequence of input signal is applied to this control system and the output is one of the three lights that will be on for some duration of time. </a:t>
            </a:r>
          </a:p>
          <a:p>
            <a:r>
              <a:rPr lang="en-US" dirty="0">
                <a:latin typeface="Times New Roman" pitchFamily="18" charset="0"/>
                <a:cs typeface="Times New Roman" pitchFamily="18" charset="0"/>
              </a:rPr>
              <a:t>During this time, the other two lights will be off. </a:t>
            </a:r>
          </a:p>
          <a:p>
            <a:r>
              <a:rPr lang="en-US" dirty="0">
                <a:latin typeface="Times New Roman" pitchFamily="18" charset="0"/>
                <a:cs typeface="Times New Roman" pitchFamily="18" charset="0"/>
              </a:rPr>
              <a:t>Based on the traffic study at a particular junction, the on and off times of the lights can be determined. </a:t>
            </a:r>
          </a:p>
          <a:p>
            <a:r>
              <a:rPr lang="en-US" dirty="0">
                <a:latin typeface="Times New Roman" pitchFamily="18" charset="0"/>
                <a:cs typeface="Times New Roman" pitchFamily="18" charset="0"/>
              </a:rPr>
              <a:t>So, the traffic lights control system operates on time basis</a:t>
            </a:r>
          </a:p>
        </p:txBody>
      </p:sp>
      <p:sp>
        <p:nvSpPr>
          <p:cNvPr id="4" name="Date Placeholder 3"/>
          <p:cNvSpPr>
            <a:spLocks noGrp="1"/>
          </p:cNvSpPr>
          <p:nvPr>
            <p:ph type="dt" sz="half" idx="10"/>
          </p:nvPr>
        </p:nvSpPr>
        <p:spPr/>
        <p:txBody>
          <a:bodyPr/>
          <a:lstStyle/>
          <a:p>
            <a:fld id="{632BACF0-1288-4FCA-AFE7-7EE11B01290C}" type="datetime1">
              <a:rPr lang="en-US" smtClean="0"/>
              <a:t>8/1/2021</a:t>
            </a:fld>
            <a:endParaRPr lang="en-US"/>
          </a:p>
        </p:txBody>
      </p:sp>
      <p:sp>
        <p:nvSpPr>
          <p:cNvPr id="5" name="Footer Placeholder 4"/>
          <p:cNvSpPr>
            <a:spLocks noGrp="1"/>
          </p:cNvSpPr>
          <p:nvPr>
            <p:ph type="ftr" sz="quarter" idx="11"/>
          </p:nvPr>
        </p:nvSpPr>
        <p:spPr/>
        <p:txBody>
          <a:bodyPr/>
          <a:lstStyle/>
          <a:p>
            <a:r>
              <a:rPr lang="nl-NL"/>
              <a:t>AUTOMATION CONTROL SYSTEM /           ENG. NIYITEGEKA Janvier</a:t>
            </a:r>
            <a:endParaRPr lang="en-US" dirty="0"/>
          </a:p>
        </p:txBody>
      </p:sp>
    </p:spTree>
  </p:cSld>
  <p:clrMapOvr>
    <a:masterClrMapping/>
  </p:clrMapOvr>
  <p:transition>
    <p:wheel spokes="8"/>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715963"/>
          </a:xfrm>
          <a:blipFill>
            <a:blip r:embed="rId2"/>
            <a:tile tx="0" ty="0" sx="100000" sy="100000" flip="none" algn="tl"/>
          </a:blipFill>
        </p:spPr>
        <p:txBody>
          <a:bodyPr>
            <a:normAutofit fontScale="90000"/>
          </a:bodyPr>
          <a:lstStyle/>
          <a:p>
            <a:pPr eaLnBrk="1" fontAlgn="auto" hangingPunct="1">
              <a:spcAft>
                <a:spcPts val="0"/>
              </a:spcAft>
              <a:defRPr/>
            </a:pPr>
            <a:br>
              <a:rPr lang="en-US" b="1" dirty="0"/>
            </a:br>
            <a:r>
              <a:rPr lang="en-US" sz="3200" b="1" dirty="0"/>
              <a:t>Closed Loop Control System</a:t>
            </a:r>
            <a:br>
              <a:rPr lang="en-US" b="1" dirty="0"/>
            </a:br>
            <a:endParaRPr lang="en-US" dirty="0"/>
          </a:p>
        </p:txBody>
      </p:sp>
      <p:sp>
        <p:nvSpPr>
          <p:cNvPr id="12291" name="Content Placeholder 2"/>
          <p:cNvSpPr>
            <a:spLocks noGrp="1"/>
          </p:cNvSpPr>
          <p:nvPr>
            <p:ph idx="1"/>
          </p:nvPr>
        </p:nvSpPr>
        <p:spPr>
          <a:xfrm>
            <a:off x="228600" y="1600200"/>
            <a:ext cx="8229600" cy="4343400"/>
          </a:xfrm>
          <a:blipFill>
            <a:blip r:embed="rId3"/>
            <a:tile tx="0" ty="0" sx="100000" sy="100000" flip="none" algn="tl"/>
          </a:blipFill>
        </p:spPr>
        <p:txBody>
          <a:bodyPr>
            <a:normAutofit fontScale="92500" lnSpcReduction="10000"/>
          </a:bodyPr>
          <a:lstStyle/>
          <a:p>
            <a:pPr eaLnBrk="1" hangingPunct="1"/>
            <a:r>
              <a:rPr lang="en-US" sz="3600" dirty="0">
                <a:latin typeface="Times New Roman" pitchFamily="18" charset="0"/>
                <a:cs typeface="Times New Roman" pitchFamily="18" charset="0"/>
              </a:rPr>
              <a:t>It is a control system in which the output has an effect on the input quantity in such a manner that the input quantity will adjust itself based on the output generated. </a:t>
            </a:r>
          </a:p>
          <a:p>
            <a:pPr eaLnBrk="1" hangingPunct="1"/>
            <a:r>
              <a:rPr lang="en-US" sz="3600" dirty="0">
                <a:latin typeface="Times New Roman" pitchFamily="18" charset="0"/>
                <a:cs typeface="Times New Roman" pitchFamily="18" charset="0"/>
              </a:rPr>
              <a:t>Open loop control system can be converted in to closed loop control system by providing a feedback which automatically makes the suitable changes in the output due to external disturbance. </a:t>
            </a:r>
          </a:p>
          <a:p>
            <a:pPr eaLnBrk="1" hangingPunct="1">
              <a:buNone/>
            </a:pPr>
            <a:endParaRPr lang="en-US" dirty="0"/>
          </a:p>
        </p:txBody>
      </p:sp>
      <p:sp>
        <p:nvSpPr>
          <p:cNvPr id="6" name="Date Placeholder 5"/>
          <p:cNvSpPr>
            <a:spLocks noGrp="1"/>
          </p:cNvSpPr>
          <p:nvPr>
            <p:ph type="dt" sz="half" idx="10"/>
          </p:nvPr>
        </p:nvSpPr>
        <p:spPr/>
        <p:txBody>
          <a:bodyPr/>
          <a:lstStyle/>
          <a:p>
            <a:fld id="{C7955875-7AA0-494A-B01E-FF9AAE3DF0C2}" type="datetime1">
              <a:rPr lang="en-US" smtClean="0"/>
              <a:t>8/1/2021</a:t>
            </a:fld>
            <a:endParaRPr lang="en-US"/>
          </a:p>
        </p:txBody>
      </p:sp>
      <p:sp>
        <p:nvSpPr>
          <p:cNvPr id="8" name="Footer Placeholder 7"/>
          <p:cNvSpPr>
            <a:spLocks noGrp="1"/>
          </p:cNvSpPr>
          <p:nvPr>
            <p:ph type="ftr" sz="quarter" idx="11"/>
          </p:nvPr>
        </p:nvSpPr>
        <p:spPr/>
        <p:txBody>
          <a:bodyPr/>
          <a:lstStyle/>
          <a:p>
            <a:r>
              <a:rPr lang="nl-NL"/>
              <a:t>AUTOMATION CONTROL SYSTEM /           ENG. NIYITEGEKA Janvier</a:t>
            </a:r>
            <a:endParaRPr lang="en-US" dirty="0"/>
          </a:p>
        </p:txBody>
      </p:sp>
    </p:spTree>
  </p:cSld>
  <p:clrMapOvr>
    <a:masterClrMapping/>
  </p:clrMapOvr>
  <p:transition>
    <p:wheel spokes="8"/>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143000"/>
          </a:xfrm>
        </p:spPr>
        <p:txBody>
          <a:bodyPr>
            <a:normAutofit fontScale="90000"/>
          </a:bodyPr>
          <a:lstStyle/>
          <a:p>
            <a:r>
              <a:rPr lang="en-US" b="1" dirty="0"/>
              <a:t>Block diagram of Closed loop Control System</a:t>
            </a:r>
          </a:p>
        </p:txBody>
      </p:sp>
      <p:sp>
        <p:nvSpPr>
          <p:cNvPr id="4" name="Date Placeholder 3"/>
          <p:cNvSpPr>
            <a:spLocks noGrp="1"/>
          </p:cNvSpPr>
          <p:nvPr>
            <p:ph type="dt" sz="half" idx="10"/>
          </p:nvPr>
        </p:nvSpPr>
        <p:spPr/>
        <p:txBody>
          <a:bodyPr/>
          <a:lstStyle/>
          <a:p>
            <a:fld id="{438D8FE4-C653-4BEA-9A4B-E30D21E0FD99}" type="datetime1">
              <a:rPr lang="en-US" smtClean="0"/>
              <a:t>8/1/2021</a:t>
            </a:fld>
            <a:endParaRPr lang="en-US"/>
          </a:p>
        </p:txBody>
      </p:sp>
      <p:sp>
        <p:nvSpPr>
          <p:cNvPr id="5" name="Footer Placeholder 4"/>
          <p:cNvSpPr>
            <a:spLocks noGrp="1"/>
          </p:cNvSpPr>
          <p:nvPr>
            <p:ph type="ftr" sz="quarter" idx="11"/>
          </p:nvPr>
        </p:nvSpPr>
        <p:spPr/>
        <p:txBody>
          <a:bodyPr/>
          <a:lstStyle/>
          <a:p>
            <a:r>
              <a:rPr lang="nl-NL"/>
              <a:t>AUTOMATION CONTROL SYSTEM /           ENG. NIYITEGEKA Janvier</a:t>
            </a:r>
            <a:endParaRPr lang="en-US" dirty="0"/>
          </a:p>
        </p:txBody>
      </p:sp>
      <p:pic>
        <p:nvPicPr>
          <p:cNvPr id="7" name="Picture 1"/>
          <p:cNvPicPr>
            <a:picLocks noGrp="1" noChangeAspect="1" noChangeArrowheads="1"/>
          </p:cNvPicPr>
          <p:nvPr>
            <p:ph idx="1"/>
          </p:nvPr>
        </p:nvPicPr>
        <p:blipFill>
          <a:blip r:embed="rId2"/>
          <a:srcRect/>
          <a:stretch>
            <a:fillRect/>
          </a:stretch>
        </p:blipFill>
        <p:spPr bwMode="auto">
          <a:xfrm>
            <a:off x="456071" y="1981201"/>
            <a:ext cx="8298899" cy="3733800"/>
          </a:xfrm>
          <a:prstGeom prst="rect">
            <a:avLst/>
          </a:prstGeom>
          <a:noFill/>
          <a:ln w="9525">
            <a:noFill/>
            <a:miter lim="800000"/>
            <a:headEnd/>
            <a:tailEnd/>
          </a:ln>
          <a:effectLst/>
        </p:spPr>
      </p:pic>
    </p:spTree>
  </p:cSld>
  <p:clrMapOvr>
    <a:masterClrMapping/>
  </p:clrMapOvr>
  <p:transition>
    <p:wheel spokes="8"/>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pPr algn="ctr" eaLnBrk="1" fontAlgn="auto" hangingPunct="1">
              <a:spcAft>
                <a:spcPts val="0"/>
              </a:spcAft>
              <a:defRPr/>
            </a:pPr>
            <a:br>
              <a:rPr lang="en-US" sz="3200" b="1" dirty="0"/>
            </a:br>
            <a:r>
              <a:rPr lang="en-US" sz="3200" b="1" dirty="0"/>
              <a:t>Practical Examples of Closed Loop Control System</a:t>
            </a:r>
            <a:br>
              <a:rPr lang="en-US" dirty="0"/>
            </a:br>
            <a:endParaRPr lang="en-US" dirty="0"/>
          </a:p>
        </p:txBody>
      </p:sp>
      <p:sp>
        <p:nvSpPr>
          <p:cNvPr id="13315" name="Content Placeholder 2"/>
          <p:cNvSpPr>
            <a:spLocks noGrp="1"/>
          </p:cNvSpPr>
          <p:nvPr>
            <p:ph idx="1"/>
          </p:nvPr>
        </p:nvSpPr>
        <p:spPr>
          <a:xfrm>
            <a:off x="152400" y="1371600"/>
            <a:ext cx="8839200" cy="4724400"/>
          </a:xfrm>
          <a:blipFill>
            <a:blip r:embed="rId3"/>
            <a:tile tx="0" ty="0" sx="100000" sy="100000" flip="none" algn="tl"/>
          </a:blipFill>
        </p:spPr>
        <p:txBody>
          <a:bodyPr>
            <a:normAutofit/>
          </a:bodyPr>
          <a:lstStyle/>
          <a:p>
            <a:pPr lvl="0" algn="just"/>
            <a:r>
              <a:rPr lang="en-US" b="1" dirty="0">
                <a:latin typeface="Times New Roman" pitchFamily="18" charset="0"/>
                <a:cs typeface="Times New Roman" pitchFamily="18" charset="0"/>
              </a:rPr>
              <a:t>Automatic Electric Iron</a:t>
            </a:r>
            <a:r>
              <a:rPr lang="en-US" dirty="0">
                <a:latin typeface="Times New Roman" pitchFamily="18" charset="0"/>
                <a:cs typeface="Times New Roman" pitchFamily="18" charset="0"/>
              </a:rPr>
              <a:t> – Heating elements are controlled by output temperature of the iron.</a:t>
            </a:r>
          </a:p>
          <a:p>
            <a:pPr lvl="0" algn="just"/>
            <a:r>
              <a:rPr lang="en-US" b="1" dirty="0">
                <a:latin typeface="Times New Roman" pitchFamily="18" charset="0"/>
                <a:cs typeface="Times New Roman" pitchFamily="18" charset="0"/>
              </a:rPr>
              <a:t>Water Level Controller</a:t>
            </a:r>
            <a:r>
              <a:rPr lang="en-US" dirty="0">
                <a:latin typeface="Times New Roman" pitchFamily="18" charset="0"/>
                <a:cs typeface="Times New Roman" pitchFamily="18" charset="0"/>
              </a:rPr>
              <a:t>– Input water is controlled by water level of the reservoir..</a:t>
            </a:r>
          </a:p>
          <a:p>
            <a:pPr lvl="0" algn="just"/>
            <a:r>
              <a:rPr lang="en-US" b="1" dirty="0">
                <a:latin typeface="Times New Roman" pitchFamily="18" charset="0"/>
                <a:cs typeface="Times New Roman" pitchFamily="18" charset="0"/>
              </a:rPr>
              <a:t>An Air Conditioner</a:t>
            </a:r>
            <a:r>
              <a:rPr lang="en-US" dirty="0">
                <a:latin typeface="Times New Roman" pitchFamily="18" charset="0"/>
                <a:cs typeface="Times New Roman" pitchFamily="18" charset="0"/>
              </a:rPr>
              <a:t> – An air conditioner functions depending on the room’s temperature.</a:t>
            </a:r>
          </a:p>
          <a:p>
            <a:pPr lvl="0" algn="just"/>
            <a:r>
              <a:rPr lang="en-US" b="1" dirty="0">
                <a:latin typeface="Times New Roman" pitchFamily="18" charset="0"/>
                <a:cs typeface="Times New Roman" pitchFamily="18" charset="0"/>
              </a:rPr>
              <a:t>Cooling System in Car</a:t>
            </a:r>
            <a:r>
              <a:rPr lang="en-US" dirty="0">
                <a:latin typeface="Times New Roman" pitchFamily="18" charset="0"/>
                <a:cs typeface="Times New Roman" pitchFamily="18" charset="0"/>
              </a:rPr>
              <a:t> – It operates depending upon the temperature which it controls.</a:t>
            </a:r>
          </a:p>
          <a:p>
            <a:pPr eaLnBrk="1" hangingPunct="1"/>
            <a:endParaRPr lang="en-US" dirty="0"/>
          </a:p>
        </p:txBody>
      </p:sp>
      <p:sp>
        <p:nvSpPr>
          <p:cNvPr id="4" name="Date Placeholder 3"/>
          <p:cNvSpPr>
            <a:spLocks noGrp="1"/>
          </p:cNvSpPr>
          <p:nvPr>
            <p:ph type="dt" sz="half" idx="10"/>
          </p:nvPr>
        </p:nvSpPr>
        <p:spPr/>
        <p:txBody>
          <a:bodyPr/>
          <a:lstStyle/>
          <a:p>
            <a:fld id="{FBC668CC-1CA5-4861-963D-9ED528ADB5E5}" type="datetime1">
              <a:rPr lang="en-US" smtClean="0"/>
              <a:t>8/1/2021</a:t>
            </a:fld>
            <a:endParaRPr lang="en-US"/>
          </a:p>
        </p:txBody>
      </p:sp>
      <p:sp>
        <p:nvSpPr>
          <p:cNvPr id="6" name="Footer Placeholder 5"/>
          <p:cNvSpPr>
            <a:spLocks noGrp="1"/>
          </p:cNvSpPr>
          <p:nvPr>
            <p:ph type="ftr" sz="quarter" idx="11"/>
          </p:nvPr>
        </p:nvSpPr>
        <p:spPr/>
        <p:txBody>
          <a:bodyPr/>
          <a:lstStyle/>
          <a:p>
            <a:r>
              <a:rPr lang="nl-NL"/>
              <a:t>AUTOMATION CONTROL SYSTEM /           ENG. NIYITEGEKA Janvier</a:t>
            </a:r>
            <a:endParaRPr lang="en-US" dirty="0"/>
          </a:p>
        </p:txBody>
      </p:sp>
    </p:spTree>
  </p:cSld>
  <p:clrMapOvr>
    <a:masterClrMapping/>
  </p:clrMapOvr>
  <p:transition>
    <p:wheel spokes="8"/>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Comparison of Closed Loop and Open Loop Control System</a:t>
            </a:r>
            <a:endParaRPr lang="en-US" dirty="0"/>
          </a:p>
        </p:txBody>
      </p:sp>
      <p:sp>
        <p:nvSpPr>
          <p:cNvPr id="4" name="Date Placeholder 3"/>
          <p:cNvSpPr>
            <a:spLocks noGrp="1"/>
          </p:cNvSpPr>
          <p:nvPr>
            <p:ph type="dt" sz="half" idx="10"/>
          </p:nvPr>
        </p:nvSpPr>
        <p:spPr/>
        <p:txBody>
          <a:bodyPr/>
          <a:lstStyle/>
          <a:p>
            <a:fld id="{63366995-9EF8-4D28-ADBE-27A4ED65123B}" type="datetime1">
              <a:rPr lang="en-US" smtClean="0"/>
              <a:t>8/1/2021</a:t>
            </a:fld>
            <a:endParaRPr lang="en-US"/>
          </a:p>
        </p:txBody>
      </p:sp>
      <p:sp>
        <p:nvSpPr>
          <p:cNvPr id="5" name="Footer Placeholder 4"/>
          <p:cNvSpPr>
            <a:spLocks noGrp="1"/>
          </p:cNvSpPr>
          <p:nvPr>
            <p:ph type="ftr" sz="quarter" idx="11"/>
          </p:nvPr>
        </p:nvSpPr>
        <p:spPr/>
        <p:txBody>
          <a:bodyPr/>
          <a:lstStyle/>
          <a:p>
            <a:r>
              <a:rPr lang="nl-NL"/>
              <a:t>AUTOMATION CONTROL SYSTEM /           ENG. NIYITEGEKA Janvier</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138948" y="1752600"/>
            <a:ext cx="8771466" cy="4495800"/>
          </a:xfrm>
          <a:prstGeom prst="rect">
            <a:avLst/>
          </a:prstGeom>
          <a:noFill/>
          <a:ln w="9525">
            <a:noFill/>
            <a:miter lim="800000"/>
            <a:headEnd/>
            <a:tailEnd/>
          </a:ln>
          <a:effectLst/>
        </p:spPr>
      </p:pic>
    </p:spTree>
  </p:cSld>
  <p:clrMapOvr>
    <a:masterClrMapping/>
  </p:clrMapOvr>
  <p:transition>
    <p:wheel spokes="8"/>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a:blipFill>
            <a:blip r:embed="rId2"/>
            <a:tile tx="0" ty="0" sx="100000" sy="100000" flip="none" algn="tl"/>
          </a:blipFill>
        </p:spPr>
        <p:txBody>
          <a:bodyPr/>
          <a:lstStyle/>
          <a:p>
            <a:pPr algn="ctr" eaLnBrk="1" hangingPunct="1">
              <a:defRPr/>
            </a:pPr>
            <a:r>
              <a:rPr lang="en-US" sz="3200" b="1" dirty="0"/>
              <a:t>Feedback Loop of Control System</a:t>
            </a:r>
            <a:endParaRPr lang="en-US" dirty="0"/>
          </a:p>
        </p:txBody>
      </p:sp>
      <p:sp>
        <p:nvSpPr>
          <p:cNvPr id="16387" name="Content Placeholder 2"/>
          <p:cNvSpPr>
            <a:spLocks noGrp="1"/>
          </p:cNvSpPr>
          <p:nvPr>
            <p:ph idx="1"/>
          </p:nvPr>
        </p:nvSpPr>
        <p:spPr>
          <a:xfrm>
            <a:off x="152400" y="1143000"/>
            <a:ext cx="8610600" cy="4953000"/>
          </a:xfrm>
          <a:blipFill>
            <a:blip r:embed="rId3"/>
            <a:tile tx="0" ty="0" sx="100000" sy="100000" flip="none" algn="tl"/>
          </a:blipFill>
        </p:spPr>
        <p:txBody>
          <a:bodyPr>
            <a:normAutofit fontScale="92500" lnSpcReduction="20000"/>
          </a:bodyPr>
          <a:lstStyle/>
          <a:p>
            <a:pPr eaLnBrk="1" hangingPunct="1"/>
            <a:r>
              <a:rPr lang="en-US" dirty="0">
                <a:latin typeface="Perpetua" pitchFamily="18" charset="0"/>
              </a:rPr>
              <a:t>Feedback loop is the tool which takes the system output into consideration and enables the system to adjust its performance to meet a desired result of system. </a:t>
            </a:r>
          </a:p>
          <a:p>
            <a:pPr eaLnBrk="1" hangingPunct="1"/>
            <a:r>
              <a:rPr lang="en-US" dirty="0">
                <a:latin typeface="Perpetua" pitchFamily="18" charset="0"/>
              </a:rPr>
              <a:t>In any control system, output is affected by the change in environmental condition or any kind of disturbance. </a:t>
            </a:r>
          </a:p>
          <a:p>
            <a:pPr eaLnBrk="1" hangingPunct="1"/>
            <a:r>
              <a:rPr lang="en-US" dirty="0">
                <a:latin typeface="Perpetua" pitchFamily="18" charset="0"/>
              </a:rPr>
              <a:t>One signal is taken from output and is fed back to the input. </a:t>
            </a:r>
          </a:p>
          <a:p>
            <a:pPr eaLnBrk="1" hangingPunct="1"/>
            <a:r>
              <a:rPr lang="en-US" dirty="0">
                <a:latin typeface="Perpetua" pitchFamily="18" charset="0"/>
              </a:rPr>
              <a:t>This signal is compared with reference input and then error signal is generated. </a:t>
            </a:r>
          </a:p>
          <a:p>
            <a:pPr eaLnBrk="1" hangingPunct="1"/>
            <a:r>
              <a:rPr lang="en-US" dirty="0">
                <a:latin typeface="Perpetua" pitchFamily="18" charset="0"/>
              </a:rPr>
              <a:t>This error signal is applied to controller and output is corrected. </a:t>
            </a:r>
          </a:p>
          <a:p>
            <a:pPr eaLnBrk="1" hangingPunct="1"/>
            <a:endParaRPr lang="en-US" dirty="0"/>
          </a:p>
        </p:txBody>
      </p:sp>
      <p:sp>
        <p:nvSpPr>
          <p:cNvPr id="4" name="Date Placeholder 3"/>
          <p:cNvSpPr>
            <a:spLocks noGrp="1"/>
          </p:cNvSpPr>
          <p:nvPr>
            <p:ph type="dt" sz="half" idx="10"/>
          </p:nvPr>
        </p:nvSpPr>
        <p:spPr/>
        <p:txBody>
          <a:bodyPr/>
          <a:lstStyle/>
          <a:p>
            <a:fld id="{DEE9EA8A-8FB7-4DC5-9AA3-EDD454439810}" type="datetime1">
              <a:rPr lang="en-US" smtClean="0"/>
              <a:t>8/1/2021</a:t>
            </a:fld>
            <a:endParaRPr lang="en-US"/>
          </a:p>
        </p:txBody>
      </p:sp>
      <p:sp>
        <p:nvSpPr>
          <p:cNvPr id="6" name="Footer Placeholder 5"/>
          <p:cNvSpPr>
            <a:spLocks noGrp="1"/>
          </p:cNvSpPr>
          <p:nvPr>
            <p:ph type="ftr" sz="quarter" idx="11"/>
          </p:nvPr>
        </p:nvSpPr>
        <p:spPr/>
        <p:txBody>
          <a:bodyPr/>
          <a:lstStyle/>
          <a:p>
            <a:r>
              <a:rPr lang="nl-NL"/>
              <a:t>AUTOMATION CONTROL SYSTEM /           ENG. NIYITEGEKA Janvier</a:t>
            </a:r>
            <a:endParaRPr lang="en-US" dirty="0"/>
          </a:p>
        </p:txBody>
      </p:sp>
    </p:spTree>
  </p:cSld>
  <p:clrMapOvr>
    <a:masterClrMapping/>
  </p:clrMapOvr>
  <p:transition>
    <p:wheel spokes="8"/>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9010" y="2405063"/>
            <a:ext cx="4593167" cy="3444875"/>
          </a:xfrm>
          <a:prstGeom prst="rect">
            <a:avLst/>
          </a:prstGeom>
        </p:spPr>
      </p:pic>
      <p:sp>
        <p:nvSpPr>
          <p:cNvPr id="5" name="Title 3"/>
          <p:cNvSpPr txBox="1">
            <a:spLocks/>
          </p:cNvSpPr>
          <p:nvPr/>
        </p:nvSpPr>
        <p:spPr>
          <a:xfrm>
            <a:off x="472016" y="515287"/>
            <a:ext cx="6995584" cy="10563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4000" i="0" u="none" strike="noStrike" kern="1200" cap="none" spc="0" normalizeH="0" baseline="0" noProof="0" dirty="0">
                <a:ln w="3175" cmpd="sng">
                  <a:noFill/>
                </a:ln>
                <a:solidFill>
                  <a:schemeClr val="dk1"/>
                </a:solidFill>
                <a:effectLst/>
                <a:uLnTx/>
                <a:uFillTx/>
                <a:latin typeface="+mn-lt"/>
                <a:ea typeface="+mn-ea"/>
                <a:cs typeface="+mn-cs"/>
              </a:rPr>
              <a:t> </a:t>
            </a:r>
            <a:r>
              <a:rPr lang="en-US" sz="4000" dirty="0">
                <a:latin typeface="Baskerville Old Face" panose="02020602080505020303" pitchFamily="18" charset="0"/>
              </a:rPr>
              <a:t>Questions and Discussions</a:t>
            </a:r>
            <a:endParaRPr kumimoji="0" lang="en-US" sz="4000" i="0" u="none" strike="noStrike" kern="1200" cap="none" spc="0" normalizeH="0" baseline="0" noProof="0" dirty="0">
              <a:ln w="3175" cmpd="sng">
                <a:noFill/>
              </a:ln>
              <a:solidFill>
                <a:schemeClr val="dk1"/>
              </a:solidFill>
              <a:effectLst/>
              <a:uLnTx/>
              <a:uFillTx/>
              <a:latin typeface="+mn-lt"/>
              <a:ea typeface="+mn-ea"/>
              <a:cs typeface="+mn-cs"/>
            </a:endParaRPr>
          </a:p>
        </p:txBody>
      </p:sp>
      <p:sp>
        <p:nvSpPr>
          <p:cNvPr id="6" name="Title 3"/>
          <p:cNvSpPr txBox="1">
            <a:spLocks/>
          </p:cNvSpPr>
          <p:nvPr/>
        </p:nvSpPr>
        <p:spPr>
          <a:xfrm>
            <a:off x="914400" y="2524125"/>
            <a:ext cx="1876426" cy="120014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4000" i="0" u="none" strike="noStrike" kern="1200" cap="none" spc="0" normalizeH="0" baseline="0" noProof="0" dirty="0">
                <a:ln w="3175" cmpd="sng">
                  <a:noFill/>
                </a:ln>
                <a:solidFill>
                  <a:schemeClr val="dk1"/>
                </a:solidFill>
                <a:effectLst/>
                <a:uLnTx/>
                <a:uFillTx/>
                <a:latin typeface="+mn-lt"/>
                <a:ea typeface="+mn-ea"/>
                <a:cs typeface="+mn-cs"/>
              </a:rPr>
              <a:t> </a:t>
            </a:r>
            <a:r>
              <a:rPr lang="en-US" sz="4000" dirty="0">
                <a:latin typeface="Baskerville Old Face" panose="02020602080505020303" pitchFamily="18" charset="0"/>
              </a:rPr>
              <a:t>Thank you</a:t>
            </a:r>
            <a:endParaRPr kumimoji="0" lang="en-US" sz="4000" i="0" u="none" strike="noStrike" kern="1200" cap="none" spc="0" normalizeH="0" baseline="0" noProof="0" dirty="0">
              <a:ln w="3175" cmpd="sng">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830069E9-068E-4422-8BD6-DEA451983983}"/>
              </a:ext>
            </a:extLst>
          </p:cNvPr>
          <p:cNvSpPr>
            <a:spLocks noGrp="1"/>
          </p:cNvSpPr>
          <p:nvPr>
            <p:ph type="dt" sz="half" idx="10"/>
          </p:nvPr>
        </p:nvSpPr>
        <p:spPr/>
        <p:txBody>
          <a:bodyPr/>
          <a:lstStyle/>
          <a:p>
            <a:fld id="{BF822412-D4F6-49AD-B320-A84DB7B05C39}" type="datetime1">
              <a:rPr lang="en-US" smtClean="0"/>
              <a:t>8/1/2021</a:t>
            </a:fld>
            <a:endParaRPr lang="en-US"/>
          </a:p>
        </p:txBody>
      </p:sp>
      <p:sp>
        <p:nvSpPr>
          <p:cNvPr id="3" name="Footer Placeholder 2">
            <a:extLst>
              <a:ext uri="{FF2B5EF4-FFF2-40B4-BE49-F238E27FC236}">
                <a16:creationId xmlns:a16="http://schemas.microsoft.com/office/drawing/2014/main" id="{AB248E34-37C8-4433-B01A-93AF89FB4DCB}"/>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blipFill>
            <a:blip r:embed="rId2">
              <a:alphaModFix amt="45000"/>
            </a:blip>
            <a:tile tx="0" ty="0" sx="100000" sy="100000" flip="none" algn="tl"/>
          </a:blipFill>
        </p:spPr>
        <p:txBody>
          <a:bodyPr>
            <a:normAutofit/>
          </a:bodyPr>
          <a:lstStyle/>
          <a:p>
            <a:r>
              <a:rPr lang="en-US" b="1" dirty="0"/>
              <a:t>Automation &amp; Mechanization </a:t>
            </a:r>
          </a:p>
        </p:txBody>
      </p:sp>
      <p:sp>
        <p:nvSpPr>
          <p:cNvPr id="3" name="Content Placeholder 2"/>
          <p:cNvSpPr>
            <a:spLocks noGrp="1"/>
          </p:cNvSpPr>
          <p:nvPr>
            <p:ph idx="1"/>
          </p:nvPr>
        </p:nvSpPr>
        <p:spPr>
          <a:xfrm>
            <a:off x="152400" y="1295400"/>
            <a:ext cx="8763000" cy="5334000"/>
          </a:xfrm>
          <a:blipFill dpi="0" rotWithShape="1">
            <a:blip r:embed="rId3">
              <a:alphaModFix amt="45000"/>
            </a:blip>
            <a:srcRect/>
            <a:tile tx="0" ty="0" sx="100000" sy="100000" flip="none" algn="tl"/>
          </a:blipFill>
        </p:spPr>
        <p:txBody>
          <a:bodyPr>
            <a:normAutofit fontScale="70000" lnSpcReduction="20000"/>
          </a:bodyPr>
          <a:lstStyle/>
          <a:p>
            <a:pPr algn="just"/>
            <a:r>
              <a:rPr lang="en-US" sz="4300" b="1" dirty="0">
                <a:latin typeface="Times New Roman" pitchFamily="18" charset="0"/>
                <a:cs typeface="Times New Roman" pitchFamily="18" charset="0"/>
              </a:rPr>
              <a:t>Mechanization</a:t>
            </a:r>
            <a:r>
              <a:rPr lang="en-US" sz="4300" dirty="0">
                <a:latin typeface="Times New Roman" pitchFamily="18" charset="0"/>
                <a:cs typeface="Times New Roman" pitchFamily="18" charset="0"/>
              </a:rPr>
              <a:t>: refer to the simple replacement of human </a:t>
            </a:r>
            <a:r>
              <a:rPr lang="en-US" sz="4300" dirty="0" err="1">
                <a:latin typeface="Times New Roman" pitchFamily="18" charset="0"/>
                <a:cs typeface="Times New Roman" pitchFamily="18" charset="0"/>
              </a:rPr>
              <a:t>labour</a:t>
            </a:r>
            <a:r>
              <a:rPr lang="en-US" sz="4300" dirty="0">
                <a:latin typeface="Times New Roman" pitchFamily="18" charset="0"/>
                <a:cs typeface="Times New Roman" pitchFamily="18" charset="0"/>
              </a:rPr>
              <a:t> by machines.</a:t>
            </a:r>
          </a:p>
          <a:p>
            <a:pPr algn="just"/>
            <a:endParaRPr lang="en-US" sz="4300" dirty="0">
              <a:latin typeface="Times New Roman" pitchFamily="18" charset="0"/>
              <a:cs typeface="Times New Roman" pitchFamily="18" charset="0"/>
            </a:endParaRPr>
          </a:p>
          <a:p>
            <a:pPr algn="just"/>
            <a:r>
              <a:rPr lang="en-US" sz="4300" dirty="0">
                <a:latin typeface="Times New Roman" pitchFamily="18" charset="0"/>
                <a:cs typeface="Times New Roman" pitchFamily="18" charset="0"/>
              </a:rPr>
              <a:t> In the scope of industrialization,</a:t>
            </a:r>
            <a:r>
              <a:rPr lang="en-US" sz="4300" b="1" dirty="0">
                <a:latin typeface="Times New Roman" pitchFamily="18" charset="0"/>
                <a:cs typeface="Times New Roman" pitchFamily="18" charset="0"/>
              </a:rPr>
              <a:t> automation </a:t>
            </a:r>
            <a:r>
              <a:rPr lang="en-US" sz="4300" dirty="0">
                <a:latin typeface="Times New Roman" pitchFamily="18" charset="0"/>
                <a:cs typeface="Times New Roman" pitchFamily="18" charset="0"/>
              </a:rPr>
              <a:t>is a step beyond mechanization.</a:t>
            </a:r>
          </a:p>
          <a:p>
            <a:pPr algn="just"/>
            <a:endParaRPr lang="en-US" sz="4300" dirty="0">
              <a:latin typeface="Times New Roman" pitchFamily="18" charset="0"/>
              <a:cs typeface="Times New Roman" pitchFamily="18" charset="0"/>
            </a:endParaRPr>
          </a:p>
          <a:p>
            <a:pPr algn="just"/>
            <a:r>
              <a:rPr lang="en-US" sz="4300" dirty="0">
                <a:latin typeface="Times New Roman" pitchFamily="18" charset="0"/>
                <a:cs typeface="Times New Roman" pitchFamily="18" charset="0"/>
              </a:rPr>
              <a:t> Whereas mechanization provides human operators with machinery to assist them with the muscular requirements of work.</a:t>
            </a:r>
          </a:p>
          <a:p>
            <a:pPr algn="just"/>
            <a:endParaRPr lang="en-US" sz="4300" dirty="0">
              <a:latin typeface="Times New Roman" pitchFamily="18" charset="0"/>
              <a:cs typeface="Times New Roman" pitchFamily="18" charset="0"/>
            </a:endParaRPr>
          </a:p>
          <a:p>
            <a:pPr algn="just"/>
            <a:r>
              <a:rPr lang="en-US" sz="4300" dirty="0">
                <a:latin typeface="Times New Roman" pitchFamily="18" charset="0"/>
                <a:cs typeface="Times New Roman" pitchFamily="18" charset="0"/>
              </a:rPr>
              <a:t>Automation greatly reduces the need for human sensory and mental requirements as well.</a:t>
            </a:r>
          </a:p>
          <a:p>
            <a:endParaRPr lang="en-US" dirty="0"/>
          </a:p>
        </p:txBody>
      </p:sp>
      <p:sp>
        <p:nvSpPr>
          <p:cNvPr id="4" name="Date Placeholder 3">
            <a:extLst>
              <a:ext uri="{FF2B5EF4-FFF2-40B4-BE49-F238E27FC236}">
                <a16:creationId xmlns:a16="http://schemas.microsoft.com/office/drawing/2014/main" id="{22CD2363-097B-4BF6-BE84-77059F7F4591}"/>
              </a:ext>
            </a:extLst>
          </p:cNvPr>
          <p:cNvSpPr>
            <a:spLocks noGrp="1"/>
          </p:cNvSpPr>
          <p:nvPr>
            <p:ph type="dt" sz="half" idx="10"/>
          </p:nvPr>
        </p:nvSpPr>
        <p:spPr/>
        <p:txBody>
          <a:bodyPr/>
          <a:lstStyle/>
          <a:p>
            <a:fld id="{C075A84A-9C8D-4255-88E4-C61ADE5BA5F7}" type="datetime1">
              <a:rPr lang="en-US" smtClean="0"/>
              <a:t>8/1/2021</a:t>
            </a:fld>
            <a:endParaRPr lang="en-US"/>
          </a:p>
        </p:txBody>
      </p:sp>
      <p:sp>
        <p:nvSpPr>
          <p:cNvPr id="5" name="Footer Placeholder 4">
            <a:extLst>
              <a:ext uri="{FF2B5EF4-FFF2-40B4-BE49-F238E27FC236}">
                <a16:creationId xmlns:a16="http://schemas.microsoft.com/office/drawing/2014/main" id="{F31962FE-BA4E-461A-AFFB-00B424E88D3F}"/>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a:bodyPr>
          <a:lstStyle/>
          <a:p>
            <a:r>
              <a:rPr lang="en-US" b="1" dirty="0"/>
              <a:t>What are the required Skills?</a:t>
            </a:r>
          </a:p>
        </p:txBody>
      </p:sp>
      <p:sp>
        <p:nvSpPr>
          <p:cNvPr id="3" name="Content Placeholder 2"/>
          <p:cNvSpPr>
            <a:spLocks noGrp="1"/>
          </p:cNvSpPr>
          <p:nvPr>
            <p:ph idx="1"/>
          </p:nvPr>
        </p:nvSpPr>
        <p:spPr>
          <a:xfrm>
            <a:off x="228600" y="1600200"/>
            <a:ext cx="8458200" cy="4953000"/>
          </a:xfrm>
          <a:blipFill>
            <a:blip r:embed="rId3"/>
            <a:tile tx="0" ty="0" sx="100000" sy="100000" flip="none" algn="tl"/>
          </a:blipFill>
        </p:spPr>
        <p:txBody>
          <a:bodyPr/>
          <a:lstStyle/>
          <a:p>
            <a:pPr algn="just"/>
            <a:r>
              <a:rPr lang="en-US" dirty="0">
                <a:latin typeface="Times New Roman" pitchFamily="18" charset="0"/>
                <a:cs typeface="Times New Roman" pitchFamily="18" charset="0"/>
              </a:rPr>
              <a:t>Industrial Automation is a discipline that includes knowledge and expertise from various branches of engineering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These include </a:t>
            </a:r>
            <a:r>
              <a:rPr lang="en-US" b="1" dirty="0">
                <a:latin typeface="Times New Roman" pitchFamily="18" charset="0"/>
                <a:cs typeface="Times New Roman" pitchFamily="18" charset="0"/>
              </a:rPr>
              <a:t>electrical, electronics, chemical,  mechanical</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communications </a:t>
            </a:r>
            <a:r>
              <a:rPr lang="en-US" dirty="0"/>
              <a:t>and more recently </a:t>
            </a:r>
            <a:r>
              <a:rPr lang="en-US" b="1" dirty="0"/>
              <a:t>computer</a:t>
            </a:r>
            <a:r>
              <a:rPr lang="en-US" dirty="0"/>
              <a:t> and </a:t>
            </a:r>
            <a:r>
              <a:rPr lang="en-US" b="1" dirty="0"/>
              <a:t>software engineering</a:t>
            </a:r>
            <a:r>
              <a:rPr lang="en-US" dirty="0"/>
              <a:t>. </a:t>
            </a:r>
            <a:r>
              <a:rPr lang="en-US" b="1" dirty="0">
                <a:latin typeface="Times New Roman" pitchFamily="18" charset="0"/>
                <a:cs typeface="Times New Roman" pitchFamily="18" charset="0"/>
              </a:rPr>
              <a:t> </a:t>
            </a:r>
          </a:p>
        </p:txBody>
      </p:sp>
      <p:sp>
        <p:nvSpPr>
          <p:cNvPr id="4" name="Date Placeholder 3">
            <a:extLst>
              <a:ext uri="{FF2B5EF4-FFF2-40B4-BE49-F238E27FC236}">
                <a16:creationId xmlns:a16="http://schemas.microsoft.com/office/drawing/2014/main" id="{BBECE4F4-1DCF-4B82-BE8F-3859D26674C0}"/>
              </a:ext>
            </a:extLst>
          </p:cNvPr>
          <p:cNvSpPr>
            <a:spLocks noGrp="1"/>
          </p:cNvSpPr>
          <p:nvPr>
            <p:ph type="dt" sz="half" idx="10"/>
          </p:nvPr>
        </p:nvSpPr>
        <p:spPr/>
        <p:txBody>
          <a:bodyPr/>
          <a:lstStyle/>
          <a:p>
            <a:fld id="{C6DDDA19-6006-4260-8B22-BAA351177061}" type="datetime1">
              <a:rPr lang="en-US" smtClean="0"/>
              <a:t>8/1/2021</a:t>
            </a:fld>
            <a:endParaRPr lang="en-US"/>
          </a:p>
        </p:txBody>
      </p:sp>
      <p:sp>
        <p:nvSpPr>
          <p:cNvPr id="5" name="Footer Placeholder 4">
            <a:extLst>
              <a:ext uri="{FF2B5EF4-FFF2-40B4-BE49-F238E27FC236}">
                <a16:creationId xmlns:a16="http://schemas.microsoft.com/office/drawing/2014/main" id="{6F275A5F-D915-4F7C-A760-0B8716A60411}"/>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a:blipFill>
            <a:blip r:embed="rId2"/>
            <a:tile tx="0" ty="0" sx="100000" sy="100000" flip="none" algn="tl"/>
          </a:blipFill>
        </p:spPr>
        <p:txBody>
          <a:bodyPr>
            <a:normAutofit fontScale="90000"/>
          </a:bodyPr>
          <a:lstStyle/>
          <a:p>
            <a:r>
              <a:rPr lang="en-US" dirty="0"/>
              <a:t>Cont’d</a:t>
            </a:r>
          </a:p>
        </p:txBody>
      </p:sp>
      <p:sp>
        <p:nvSpPr>
          <p:cNvPr id="3" name="Content Placeholder 2"/>
          <p:cNvSpPr>
            <a:spLocks noGrp="1"/>
          </p:cNvSpPr>
          <p:nvPr>
            <p:ph idx="1"/>
          </p:nvPr>
        </p:nvSpPr>
        <p:spPr>
          <a:xfrm>
            <a:off x="152400" y="1295400"/>
            <a:ext cx="8534400" cy="5334000"/>
          </a:xfrm>
          <a:blipFill>
            <a:blip r:embed="rId3"/>
            <a:tile tx="0" ty="0" sx="100000" sy="100000" flip="none" algn="tl"/>
          </a:blipFill>
        </p:spPr>
        <p:txBody>
          <a:bodyPr>
            <a:noAutofit/>
          </a:bodyPr>
          <a:lstStyle/>
          <a:p>
            <a:pPr algn="just"/>
            <a:r>
              <a:rPr lang="en-US" sz="3000" dirty="0">
                <a:latin typeface="Times New Roman" pitchFamily="18" charset="0"/>
                <a:cs typeface="Times New Roman" pitchFamily="18" charset="0"/>
              </a:rPr>
              <a:t>In the past, automation engineering was mainly understood as control engineering dealing with a number of electrical and electronic components. </a:t>
            </a:r>
          </a:p>
          <a:p>
            <a:pPr algn="just"/>
            <a:endParaRPr lang="en-US" sz="3000" dirty="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This picture has changed since computers and software have made their way into every component and element of communications .</a:t>
            </a:r>
          </a:p>
          <a:p>
            <a:pPr algn="just"/>
            <a:r>
              <a:rPr lang="en-US" sz="3000" dirty="0">
                <a:latin typeface="Times New Roman" pitchFamily="18" charset="0"/>
                <a:cs typeface="Times New Roman" pitchFamily="18" charset="0"/>
              </a:rPr>
              <a:t>Specialized industrial computers, referred to as PLC, are frequently used to synchronize the flow of inputs from sensors and the flow of outputs to actuators and events. </a:t>
            </a:r>
          </a:p>
        </p:txBody>
      </p:sp>
      <p:sp>
        <p:nvSpPr>
          <p:cNvPr id="4" name="Date Placeholder 3">
            <a:extLst>
              <a:ext uri="{FF2B5EF4-FFF2-40B4-BE49-F238E27FC236}">
                <a16:creationId xmlns:a16="http://schemas.microsoft.com/office/drawing/2014/main" id="{D36AC567-253A-4C4A-B3AA-EA185F64AD05}"/>
              </a:ext>
            </a:extLst>
          </p:cNvPr>
          <p:cNvSpPr>
            <a:spLocks noGrp="1"/>
          </p:cNvSpPr>
          <p:nvPr>
            <p:ph type="dt" sz="half" idx="10"/>
          </p:nvPr>
        </p:nvSpPr>
        <p:spPr/>
        <p:txBody>
          <a:bodyPr/>
          <a:lstStyle/>
          <a:p>
            <a:fld id="{60091360-4CD8-4DFD-ACAA-0B8F9F3C2DAE}" type="datetime1">
              <a:rPr lang="en-US" smtClean="0"/>
              <a:t>8/1/2021</a:t>
            </a:fld>
            <a:endParaRPr lang="en-US"/>
          </a:p>
        </p:txBody>
      </p:sp>
      <p:sp>
        <p:nvSpPr>
          <p:cNvPr id="5" name="Footer Placeholder 4">
            <a:extLst>
              <a:ext uri="{FF2B5EF4-FFF2-40B4-BE49-F238E27FC236}">
                <a16:creationId xmlns:a16="http://schemas.microsoft.com/office/drawing/2014/main" id="{B3A050D1-98B8-4DDC-9914-B9F69549A7F0}"/>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b="1" dirty="0"/>
              <a:t>What is Control System?</a:t>
            </a:r>
          </a:p>
        </p:txBody>
      </p:sp>
      <p:sp>
        <p:nvSpPr>
          <p:cNvPr id="3" name="Content Placeholder 2"/>
          <p:cNvSpPr>
            <a:spLocks noGrp="1"/>
          </p:cNvSpPr>
          <p:nvPr>
            <p:ph idx="1"/>
          </p:nvPr>
        </p:nvSpPr>
        <p:spPr>
          <a:xfrm>
            <a:off x="304800" y="1447800"/>
            <a:ext cx="8382000" cy="4678363"/>
          </a:xfrm>
          <a:blipFill>
            <a:blip r:embed="rId3"/>
            <a:tile tx="0" ty="0" sx="100000" sy="100000" flip="none" algn="tl"/>
          </a:blipFill>
        </p:spPr>
        <p:txBody>
          <a:bodyPr>
            <a:normAutofit fontScale="92500" lnSpcReduction="10000"/>
          </a:bodyPr>
          <a:lstStyle/>
          <a:p>
            <a:pPr algn="just"/>
            <a:r>
              <a:rPr lang="en-US" dirty="0"/>
              <a:t>A system that can command, direct or regulate itself or another system to achieve a certain goal.</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set of technologies that achieves desired patterns of operational parameters  of systems by providing the necessary input signals.</a:t>
            </a:r>
          </a:p>
          <a:p>
            <a:pPr algn="just"/>
            <a:endParaRPr lang="en-US" dirty="0">
              <a:latin typeface="Times New Roman" pitchFamily="18" charset="0"/>
              <a:cs typeface="Times New Roman" pitchFamily="18" charset="0"/>
            </a:endParaRPr>
          </a:p>
          <a:p>
            <a:pPr algn="just"/>
            <a:r>
              <a:rPr lang="en-US" dirty="0"/>
              <a:t>An interconnection of components forming a system configuration that will provide a desired response. </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sp>
        <p:nvSpPr>
          <p:cNvPr id="4" name="Date Placeholder 3">
            <a:extLst>
              <a:ext uri="{FF2B5EF4-FFF2-40B4-BE49-F238E27FC236}">
                <a16:creationId xmlns:a16="http://schemas.microsoft.com/office/drawing/2014/main" id="{41FF692D-181B-439A-9BC1-59E6B1BCF92F}"/>
              </a:ext>
            </a:extLst>
          </p:cNvPr>
          <p:cNvSpPr>
            <a:spLocks noGrp="1"/>
          </p:cNvSpPr>
          <p:nvPr>
            <p:ph type="dt" sz="half" idx="10"/>
          </p:nvPr>
        </p:nvSpPr>
        <p:spPr/>
        <p:txBody>
          <a:bodyPr/>
          <a:lstStyle/>
          <a:p>
            <a:fld id="{F63F74F9-1730-46FE-BCDC-C4C236C21078}" type="datetime1">
              <a:rPr lang="en-US" smtClean="0"/>
              <a:t>8/1/2021</a:t>
            </a:fld>
            <a:endParaRPr lang="en-US"/>
          </a:p>
        </p:txBody>
      </p:sp>
      <p:sp>
        <p:nvSpPr>
          <p:cNvPr id="5" name="Footer Placeholder 4">
            <a:extLst>
              <a:ext uri="{FF2B5EF4-FFF2-40B4-BE49-F238E27FC236}">
                <a16:creationId xmlns:a16="http://schemas.microsoft.com/office/drawing/2014/main" id="{FA8CFE1A-B9AF-42F9-904E-A4E74DFA4DA4}"/>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868362"/>
          </a:xfrm>
          <a:blipFill>
            <a:blip r:embed="rId2"/>
            <a:tile tx="0" ty="0" sx="100000" sy="100000" flip="none" algn="tl"/>
          </a:blipFill>
        </p:spPr>
        <p:txBody>
          <a:bodyPr>
            <a:normAutofit/>
          </a:bodyPr>
          <a:lstStyle/>
          <a:p>
            <a:r>
              <a:rPr lang="en-US" sz="3600" b="1" dirty="0">
                <a:latin typeface="Times New Roman" pitchFamily="18" charset="0"/>
                <a:cs typeface="Times New Roman" pitchFamily="18" charset="0"/>
              </a:rPr>
              <a:t>Automation System Vs Control System: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1295400"/>
            <a:ext cx="8763000" cy="5410200"/>
          </a:xfrm>
          <a:blipFill>
            <a:blip r:embed="rId3"/>
            <a:tile tx="0" ty="0" sx="100000" sy="100000" flip="none" algn="tl"/>
          </a:blipFill>
        </p:spPr>
        <p:txBody>
          <a:bodyPr>
            <a:normAutofit lnSpcReduction="10000"/>
          </a:bodyPr>
          <a:lstStyle/>
          <a:p>
            <a:pPr lvl="0"/>
            <a:r>
              <a:rPr lang="en-US" dirty="0"/>
              <a:t>Automation Systems may include Control Systems but the reverse is not true. </a:t>
            </a:r>
          </a:p>
          <a:p>
            <a:pPr lvl="0"/>
            <a:r>
              <a:rPr lang="en-US" dirty="0"/>
              <a:t>Control Systems may be parts of Automation Systems. </a:t>
            </a:r>
          </a:p>
          <a:p>
            <a:r>
              <a:rPr lang="en-US" dirty="0"/>
              <a:t>The main function of control systems is to ensure that outputs follow the set points. </a:t>
            </a:r>
          </a:p>
          <a:p>
            <a:r>
              <a:rPr lang="en-US" dirty="0"/>
              <a:t>Automation Systems may have much more functionality, such as computing set points for control systems, monitoring system performance, plant startup or shutdown, job and equipment scheduling etc. </a:t>
            </a:r>
          </a:p>
          <a:p>
            <a:pPr lvl="0"/>
            <a:endParaRPr lang="en-US" dirty="0"/>
          </a:p>
          <a:p>
            <a:endParaRPr lang="en-US" dirty="0"/>
          </a:p>
        </p:txBody>
      </p:sp>
      <p:sp>
        <p:nvSpPr>
          <p:cNvPr id="4" name="Date Placeholder 3">
            <a:extLst>
              <a:ext uri="{FF2B5EF4-FFF2-40B4-BE49-F238E27FC236}">
                <a16:creationId xmlns:a16="http://schemas.microsoft.com/office/drawing/2014/main" id="{223E484D-56D3-40AD-ADDF-DF33A2581B16}"/>
              </a:ext>
            </a:extLst>
          </p:cNvPr>
          <p:cNvSpPr>
            <a:spLocks noGrp="1"/>
          </p:cNvSpPr>
          <p:nvPr>
            <p:ph type="dt" sz="half" idx="10"/>
          </p:nvPr>
        </p:nvSpPr>
        <p:spPr/>
        <p:txBody>
          <a:bodyPr/>
          <a:lstStyle/>
          <a:p>
            <a:fld id="{103BBF92-E1CB-4D98-89DC-9994135A4184}" type="datetime1">
              <a:rPr lang="en-US" smtClean="0"/>
              <a:t>8/1/2021</a:t>
            </a:fld>
            <a:endParaRPr lang="en-US"/>
          </a:p>
        </p:txBody>
      </p:sp>
      <p:sp>
        <p:nvSpPr>
          <p:cNvPr id="5" name="Footer Placeholder 4">
            <a:extLst>
              <a:ext uri="{FF2B5EF4-FFF2-40B4-BE49-F238E27FC236}">
                <a16:creationId xmlns:a16="http://schemas.microsoft.com/office/drawing/2014/main" id="{D92F0A53-8F9F-4EA3-A65A-EEE99B8C9049}"/>
              </a:ext>
            </a:extLst>
          </p:cNvPr>
          <p:cNvSpPr>
            <a:spLocks noGrp="1"/>
          </p:cNvSpPr>
          <p:nvPr>
            <p:ph type="ftr" sz="quarter" idx="11"/>
          </p:nvPr>
        </p:nvSpPr>
        <p:spPr/>
        <p:txBody>
          <a:bodyPr/>
          <a:lstStyle/>
          <a:p>
            <a:r>
              <a:rPr lang="nl-NL"/>
              <a:t>AUTOMATION CONTROL SYSTEM /           ENG. NIYITEGEKA Janvier</a:t>
            </a:r>
            <a:endParaRPr lang="en-US"/>
          </a:p>
        </p:txBody>
      </p:sp>
    </p:spTree>
  </p:cSld>
  <p:clrMapOvr>
    <a:masterClrMapping/>
  </p:clrMapOvr>
  <p:transition>
    <p:wheel spokes="8"/>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3340</Words>
  <Application>Microsoft Office PowerPoint</Application>
  <PresentationFormat>On-screen Show (4:3)</PresentationFormat>
  <Paragraphs>311</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Baskerville Old Face</vt:lpstr>
      <vt:lpstr>Calibri</vt:lpstr>
      <vt:lpstr>Cambria</vt:lpstr>
      <vt:lpstr>Perpetua</vt:lpstr>
      <vt:lpstr>Times New Roman</vt:lpstr>
      <vt:lpstr>Office Theme</vt:lpstr>
      <vt:lpstr>REN302:  AUTOMATION CONTROL SYSTEM </vt:lpstr>
      <vt:lpstr>What is a System?</vt:lpstr>
      <vt:lpstr>   What is Automatic Control? </vt:lpstr>
      <vt:lpstr>What is Automation?</vt:lpstr>
      <vt:lpstr>Automation &amp; Mechanization </vt:lpstr>
      <vt:lpstr>What are the required Skills?</vt:lpstr>
      <vt:lpstr>Cont’d</vt:lpstr>
      <vt:lpstr>What is Control System?</vt:lpstr>
      <vt:lpstr>Automation System Vs Control System:</vt:lpstr>
      <vt:lpstr>Role of Automation in Industry</vt:lpstr>
      <vt:lpstr>Types of Automation Systems</vt:lpstr>
      <vt:lpstr>Cont’d</vt:lpstr>
      <vt:lpstr>ARCHITECTURE OF INDUSTRIAL AUTOMATION SYSTEMS </vt:lpstr>
      <vt:lpstr>The Functional Elements of Industrial Automation</vt:lpstr>
      <vt:lpstr>1) Sensing and Actuation Elements</vt:lpstr>
      <vt:lpstr> a) Industrial Sensors Systems </vt:lpstr>
      <vt:lpstr> i) The physical medium  </vt:lpstr>
      <vt:lpstr> ii) The sensing element </vt:lpstr>
      <vt:lpstr> iii) The signal-conditioning element  </vt:lpstr>
      <vt:lpstr>iv) The signal processing element  </vt:lpstr>
      <vt:lpstr>v) The target signal-handling element </vt:lpstr>
      <vt:lpstr> b) Industrial Actuator Systems </vt:lpstr>
      <vt:lpstr>Cont’d</vt:lpstr>
      <vt:lpstr> i) The electronic signal-processing element  </vt:lpstr>
      <vt:lpstr> ii)The electronic power amplification element </vt:lpstr>
      <vt:lpstr> iii)The variable conversion element  </vt:lpstr>
      <vt:lpstr> iv) The non-electrical power conversion elements  </vt:lpstr>
      <vt:lpstr>2) Industrial Control Systems</vt:lpstr>
      <vt:lpstr>a) Continuous Control</vt:lpstr>
      <vt:lpstr>b) Sequence / Logic Control</vt:lpstr>
      <vt:lpstr>Cont’d</vt:lpstr>
      <vt:lpstr> The Layers/levels of Industrial Control and Automation: </vt:lpstr>
      <vt:lpstr>1) Sensors and Actuators Layer:</vt:lpstr>
      <vt:lpstr>2)Automatic Control Layer:</vt:lpstr>
      <vt:lpstr>3)Supervisory Control Layer:</vt:lpstr>
      <vt:lpstr>Cont’d</vt:lpstr>
      <vt:lpstr>4) Production Control</vt:lpstr>
      <vt:lpstr>5) Enterprise control layer: </vt:lpstr>
      <vt:lpstr>Summary</vt:lpstr>
      <vt:lpstr>Classification of Control Systems</vt:lpstr>
      <vt:lpstr>Open Loop Control System</vt:lpstr>
      <vt:lpstr>Practical Examples of Open Loop Control System</vt:lpstr>
      <vt:lpstr>Cont’d</vt:lpstr>
      <vt:lpstr> Closed Loop Control System </vt:lpstr>
      <vt:lpstr>Block diagram of Closed loop Control System</vt:lpstr>
      <vt:lpstr> Practical Examples of Closed Loop Control System </vt:lpstr>
      <vt:lpstr>Comparison of Closed Loop and Open Loop Control System</vt:lpstr>
      <vt:lpstr>Feedback Loop of Control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New</dc:creator>
  <cp:lastModifiedBy>Janvier Niyitegeka</cp:lastModifiedBy>
  <cp:revision>111</cp:revision>
  <dcterms:created xsi:type="dcterms:W3CDTF">2019-03-17T20:27:27Z</dcterms:created>
  <dcterms:modified xsi:type="dcterms:W3CDTF">2021-08-01T11:41:02Z</dcterms:modified>
</cp:coreProperties>
</file>