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372" r:id="rId2"/>
    <p:sldId id="334" r:id="rId3"/>
    <p:sldId id="258" r:id="rId4"/>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6" r:id="rId22"/>
    <p:sldId id="279" r:id="rId23"/>
    <p:sldId id="277" r:id="rId24"/>
    <p:sldId id="278" r:id="rId25"/>
    <p:sldId id="280" r:id="rId26"/>
    <p:sldId id="347" r:id="rId27"/>
    <p:sldId id="281" r:id="rId28"/>
    <p:sldId id="283" r:id="rId29"/>
    <p:sldId id="282" r:id="rId30"/>
    <p:sldId id="286" r:id="rId31"/>
    <p:sldId id="284" r:id="rId32"/>
    <p:sldId id="287" r:id="rId33"/>
    <p:sldId id="288" r:id="rId34"/>
    <p:sldId id="285" r:id="rId35"/>
    <p:sldId id="289" r:id="rId36"/>
    <p:sldId id="290" r:id="rId37"/>
    <p:sldId id="291" r:id="rId38"/>
    <p:sldId id="292" r:id="rId39"/>
    <p:sldId id="297" r:id="rId40"/>
    <p:sldId id="294" r:id="rId41"/>
    <p:sldId id="295" r:id="rId42"/>
    <p:sldId id="298" r:id="rId43"/>
    <p:sldId id="348" r:id="rId44"/>
    <p:sldId id="301" r:id="rId45"/>
    <p:sldId id="302" r:id="rId46"/>
    <p:sldId id="304" r:id="rId47"/>
    <p:sldId id="307" r:id="rId48"/>
    <p:sldId id="306" r:id="rId49"/>
    <p:sldId id="308" r:id="rId50"/>
    <p:sldId id="309" r:id="rId51"/>
    <p:sldId id="310" r:id="rId52"/>
    <p:sldId id="311" r:id="rId53"/>
    <p:sldId id="314" r:id="rId54"/>
    <p:sldId id="328" r:id="rId55"/>
    <p:sldId id="324" r:id="rId56"/>
    <p:sldId id="325" r:id="rId57"/>
    <p:sldId id="318" r:id="rId58"/>
    <p:sldId id="319" r:id="rId59"/>
    <p:sldId id="321" r:id="rId60"/>
    <p:sldId id="329" r:id="rId61"/>
    <p:sldId id="330" r:id="rId62"/>
    <p:sldId id="349" r:id="rId63"/>
    <p:sldId id="344" r:id="rId64"/>
    <p:sldId id="351" r:id="rId65"/>
    <p:sldId id="360" r:id="rId66"/>
    <p:sldId id="362" r:id="rId67"/>
    <p:sldId id="363" r:id="rId68"/>
    <p:sldId id="364" r:id="rId69"/>
    <p:sldId id="365" r:id="rId70"/>
    <p:sldId id="367" r:id="rId71"/>
    <p:sldId id="368" r:id="rId72"/>
    <p:sldId id="293" r:id="rId73"/>
    <p:sldId id="369" r:id="rId74"/>
    <p:sldId id="370" r:id="rId75"/>
    <p:sldId id="296" r:id="rId76"/>
    <p:sldId id="312" r:id="rId77"/>
    <p:sldId id="313" r:id="rId78"/>
    <p:sldId id="315" r:id="rId79"/>
    <p:sldId id="317" r:id="rId80"/>
    <p:sldId id="359" r:id="rId81"/>
    <p:sldId id="371"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9BA4D1-3790-43ED-954D-AC56EC28B362}" type="datetimeFigureOut">
              <a:rPr lang="en-US" smtClean="0"/>
              <a:pPr/>
              <a:t>8/23/2021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B33736-5E90-4109-952C-6A65476703C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B33736-5E90-4109-952C-6A65476703C9}" type="slidenum">
              <a:rPr lang="en-US" smtClean="0"/>
              <a:pPr/>
              <a:t>41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56E665A-DCFB-45AE-8972-FCFE1595877F}" type="datetime1">
              <a:rPr lang="en-US" smtClean="0"/>
              <a:t>8/23/2021</a:t>
            </a:fld>
            <a:endParaRPr lang="en-US"/>
          </a:p>
        </p:txBody>
      </p:sp>
      <p:sp>
        <p:nvSpPr>
          <p:cNvPr id="5" name="Footer Placeholder 4"/>
          <p:cNvSpPr>
            <a:spLocks noGrp="1"/>
          </p:cNvSpPr>
          <p:nvPr>
            <p:ph type="ftr" sz="quarter" idx="11"/>
          </p:nvPr>
        </p:nvSpPr>
        <p:spPr/>
        <p:txBody>
          <a:bodyPr/>
          <a:lstStyle/>
          <a:p>
            <a:r>
              <a:rPr lang="nl-NL"/>
              <a:t>AUTOMATION CONTROL SYSTEM/       ENG. NIYITEGEKA JANVIER</a:t>
            </a:r>
            <a:endParaRPr lang="en-US"/>
          </a:p>
        </p:txBody>
      </p:sp>
      <p:sp>
        <p:nvSpPr>
          <p:cNvPr id="6" name="Slide Number Placeholder 5"/>
          <p:cNvSpPr>
            <a:spLocks noGrp="1"/>
          </p:cNvSpPr>
          <p:nvPr>
            <p:ph type="sldNum" sz="quarter" idx="12"/>
          </p:nvPr>
        </p:nvSpPr>
        <p:spPr/>
        <p:txBody>
          <a:bodyPr/>
          <a:lstStyle/>
          <a:p>
            <a:fld id="{4D3C94F0-133C-42BD-817F-5A3BF0052A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42EFDB-700B-43F7-9466-70BA977B9D68}" type="datetime1">
              <a:rPr lang="en-US" smtClean="0"/>
              <a:t>8/23/2021</a:t>
            </a:fld>
            <a:endParaRPr lang="en-US"/>
          </a:p>
        </p:txBody>
      </p:sp>
      <p:sp>
        <p:nvSpPr>
          <p:cNvPr id="5" name="Footer Placeholder 4"/>
          <p:cNvSpPr>
            <a:spLocks noGrp="1"/>
          </p:cNvSpPr>
          <p:nvPr>
            <p:ph type="ftr" sz="quarter" idx="11"/>
          </p:nvPr>
        </p:nvSpPr>
        <p:spPr/>
        <p:txBody>
          <a:bodyPr/>
          <a:lstStyle/>
          <a:p>
            <a:r>
              <a:rPr lang="nl-NL"/>
              <a:t>AUTOMATION CONTROL SYSTEM/       ENG. NIYITEGEKA JANVIER</a:t>
            </a:r>
            <a:endParaRPr lang="en-US"/>
          </a:p>
        </p:txBody>
      </p:sp>
      <p:sp>
        <p:nvSpPr>
          <p:cNvPr id="6" name="Slide Number Placeholder 5"/>
          <p:cNvSpPr>
            <a:spLocks noGrp="1"/>
          </p:cNvSpPr>
          <p:nvPr>
            <p:ph type="sldNum" sz="quarter" idx="12"/>
          </p:nvPr>
        </p:nvSpPr>
        <p:spPr/>
        <p:txBody>
          <a:bodyPr/>
          <a:lstStyle/>
          <a:p>
            <a:fld id="{4D3C94F0-133C-42BD-817F-5A3BF0052A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FB3DE2-B757-4734-831B-CFF83D15BE42}" type="datetime1">
              <a:rPr lang="en-US" smtClean="0"/>
              <a:t>8/23/2021</a:t>
            </a:fld>
            <a:endParaRPr lang="en-US"/>
          </a:p>
        </p:txBody>
      </p:sp>
      <p:sp>
        <p:nvSpPr>
          <p:cNvPr id="5" name="Footer Placeholder 4"/>
          <p:cNvSpPr>
            <a:spLocks noGrp="1"/>
          </p:cNvSpPr>
          <p:nvPr>
            <p:ph type="ftr" sz="quarter" idx="11"/>
          </p:nvPr>
        </p:nvSpPr>
        <p:spPr/>
        <p:txBody>
          <a:bodyPr/>
          <a:lstStyle/>
          <a:p>
            <a:r>
              <a:rPr lang="nl-NL"/>
              <a:t>AUTOMATION CONTROL SYSTEM/       ENG. NIYITEGEKA JANVIER</a:t>
            </a:r>
            <a:endParaRPr lang="en-US"/>
          </a:p>
        </p:txBody>
      </p:sp>
      <p:sp>
        <p:nvSpPr>
          <p:cNvPr id="6" name="Slide Number Placeholder 5"/>
          <p:cNvSpPr>
            <a:spLocks noGrp="1"/>
          </p:cNvSpPr>
          <p:nvPr>
            <p:ph type="sldNum" sz="quarter" idx="12"/>
          </p:nvPr>
        </p:nvSpPr>
        <p:spPr/>
        <p:txBody>
          <a:bodyPr/>
          <a:lstStyle/>
          <a:p>
            <a:fld id="{4D3C94F0-133C-42BD-817F-5A3BF0052A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895D59-87BE-453A-80F0-9385F9581F20}" type="datetime1">
              <a:rPr lang="en-US" smtClean="0"/>
              <a:t>8/23/2021</a:t>
            </a:fld>
            <a:endParaRPr lang="en-US"/>
          </a:p>
        </p:txBody>
      </p:sp>
      <p:sp>
        <p:nvSpPr>
          <p:cNvPr id="5" name="Footer Placeholder 4"/>
          <p:cNvSpPr>
            <a:spLocks noGrp="1"/>
          </p:cNvSpPr>
          <p:nvPr>
            <p:ph type="ftr" sz="quarter" idx="11"/>
          </p:nvPr>
        </p:nvSpPr>
        <p:spPr/>
        <p:txBody>
          <a:bodyPr/>
          <a:lstStyle/>
          <a:p>
            <a:r>
              <a:rPr lang="nl-NL"/>
              <a:t>AUTOMATION CONTROL SYSTEM/       ENG. NIYITEGEKA JANVIER</a:t>
            </a:r>
            <a:endParaRPr lang="en-US"/>
          </a:p>
        </p:txBody>
      </p:sp>
      <p:sp>
        <p:nvSpPr>
          <p:cNvPr id="6" name="Slide Number Placeholder 5"/>
          <p:cNvSpPr>
            <a:spLocks noGrp="1"/>
          </p:cNvSpPr>
          <p:nvPr>
            <p:ph type="sldNum" sz="quarter" idx="12"/>
          </p:nvPr>
        </p:nvSpPr>
        <p:spPr/>
        <p:txBody>
          <a:bodyPr/>
          <a:lstStyle/>
          <a:p>
            <a:fld id="{4D3C94F0-133C-42BD-817F-5A3BF0052A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E257C1-DA07-434A-AA89-40A72BF81A11}" type="datetime1">
              <a:rPr lang="en-US" smtClean="0"/>
              <a:t>8/23/2021</a:t>
            </a:fld>
            <a:endParaRPr lang="en-US"/>
          </a:p>
        </p:txBody>
      </p:sp>
      <p:sp>
        <p:nvSpPr>
          <p:cNvPr id="5" name="Footer Placeholder 4"/>
          <p:cNvSpPr>
            <a:spLocks noGrp="1"/>
          </p:cNvSpPr>
          <p:nvPr>
            <p:ph type="ftr" sz="quarter" idx="11"/>
          </p:nvPr>
        </p:nvSpPr>
        <p:spPr/>
        <p:txBody>
          <a:bodyPr/>
          <a:lstStyle/>
          <a:p>
            <a:r>
              <a:rPr lang="nl-NL"/>
              <a:t>AUTOMATION CONTROL SYSTEM/       ENG. NIYITEGEKA JANVIER</a:t>
            </a:r>
            <a:endParaRPr lang="en-US"/>
          </a:p>
        </p:txBody>
      </p:sp>
      <p:sp>
        <p:nvSpPr>
          <p:cNvPr id="6" name="Slide Number Placeholder 5"/>
          <p:cNvSpPr>
            <a:spLocks noGrp="1"/>
          </p:cNvSpPr>
          <p:nvPr>
            <p:ph type="sldNum" sz="quarter" idx="12"/>
          </p:nvPr>
        </p:nvSpPr>
        <p:spPr/>
        <p:txBody>
          <a:bodyPr/>
          <a:lstStyle/>
          <a:p>
            <a:fld id="{4D3C94F0-133C-42BD-817F-5A3BF0052A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DF6967-3FB1-4FE2-AABD-F384A85115D4}" type="datetime1">
              <a:rPr lang="en-US" smtClean="0"/>
              <a:t>8/23/2021</a:t>
            </a:fld>
            <a:endParaRPr lang="en-US"/>
          </a:p>
        </p:txBody>
      </p:sp>
      <p:sp>
        <p:nvSpPr>
          <p:cNvPr id="6" name="Footer Placeholder 5"/>
          <p:cNvSpPr>
            <a:spLocks noGrp="1"/>
          </p:cNvSpPr>
          <p:nvPr>
            <p:ph type="ftr" sz="quarter" idx="11"/>
          </p:nvPr>
        </p:nvSpPr>
        <p:spPr/>
        <p:txBody>
          <a:bodyPr/>
          <a:lstStyle/>
          <a:p>
            <a:r>
              <a:rPr lang="nl-NL"/>
              <a:t>AUTOMATION CONTROL SYSTEM/       ENG. NIYITEGEKA JANVIER</a:t>
            </a:r>
            <a:endParaRPr lang="en-US"/>
          </a:p>
        </p:txBody>
      </p:sp>
      <p:sp>
        <p:nvSpPr>
          <p:cNvPr id="7" name="Slide Number Placeholder 6"/>
          <p:cNvSpPr>
            <a:spLocks noGrp="1"/>
          </p:cNvSpPr>
          <p:nvPr>
            <p:ph type="sldNum" sz="quarter" idx="12"/>
          </p:nvPr>
        </p:nvSpPr>
        <p:spPr/>
        <p:txBody>
          <a:bodyPr/>
          <a:lstStyle/>
          <a:p>
            <a:fld id="{4D3C94F0-133C-42BD-817F-5A3BF0052A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FECC36-CD84-4EB6-A570-6B59016FE58B}" type="datetime1">
              <a:rPr lang="en-US" smtClean="0"/>
              <a:t>8/23/2021</a:t>
            </a:fld>
            <a:endParaRPr lang="en-US"/>
          </a:p>
        </p:txBody>
      </p:sp>
      <p:sp>
        <p:nvSpPr>
          <p:cNvPr id="8" name="Footer Placeholder 7"/>
          <p:cNvSpPr>
            <a:spLocks noGrp="1"/>
          </p:cNvSpPr>
          <p:nvPr>
            <p:ph type="ftr" sz="quarter" idx="11"/>
          </p:nvPr>
        </p:nvSpPr>
        <p:spPr/>
        <p:txBody>
          <a:bodyPr/>
          <a:lstStyle/>
          <a:p>
            <a:r>
              <a:rPr lang="nl-NL"/>
              <a:t>AUTOMATION CONTROL SYSTEM/       ENG. NIYITEGEKA JANVIER</a:t>
            </a:r>
            <a:endParaRPr lang="en-US"/>
          </a:p>
        </p:txBody>
      </p:sp>
      <p:sp>
        <p:nvSpPr>
          <p:cNvPr id="9" name="Slide Number Placeholder 8"/>
          <p:cNvSpPr>
            <a:spLocks noGrp="1"/>
          </p:cNvSpPr>
          <p:nvPr>
            <p:ph type="sldNum" sz="quarter" idx="12"/>
          </p:nvPr>
        </p:nvSpPr>
        <p:spPr/>
        <p:txBody>
          <a:bodyPr/>
          <a:lstStyle/>
          <a:p>
            <a:fld id="{4D3C94F0-133C-42BD-817F-5A3BF0052A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C0A64ED-784B-4CDD-A8CA-A74163781CB5}" type="datetime1">
              <a:rPr lang="en-US" smtClean="0"/>
              <a:t>8/23/2021</a:t>
            </a:fld>
            <a:endParaRPr lang="en-US"/>
          </a:p>
        </p:txBody>
      </p:sp>
      <p:sp>
        <p:nvSpPr>
          <p:cNvPr id="4" name="Footer Placeholder 3"/>
          <p:cNvSpPr>
            <a:spLocks noGrp="1"/>
          </p:cNvSpPr>
          <p:nvPr>
            <p:ph type="ftr" sz="quarter" idx="11"/>
          </p:nvPr>
        </p:nvSpPr>
        <p:spPr/>
        <p:txBody>
          <a:bodyPr/>
          <a:lstStyle/>
          <a:p>
            <a:r>
              <a:rPr lang="nl-NL"/>
              <a:t>AUTOMATION CONTROL SYSTEM/       ENG. NIYITEGEKA JANVIER</a:t>
            </a:r>
            <a:endParaRPr lang="en-US"/>
          </a:p>
        </p:txBody>
      </p:sp>
      <p:sp>
        <p:nvSpPr>
          <p:cNvPr id="5" name="Slide Number Placeholder 4"/>
          <p:cNvSpPr>
            <a:spLocks noGrp="1"/>
          </p:cNvSpPr>
          <p:nvPr>
            <p:ph type="sldNum" sz="quarter" idx="12"/>
          </p:nvPr>
        </p:nvSpPr>
        <p:spPr/>
        <p:txBody>
          <a:bodyPr/>
          <a:lstStyle/>
          <a:p>
            <a:fld id="{4D3C94F0-133C-42BD-817F-5A3BF0052A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423644-8892-4C7B-BB46-4E027187FA22}" type="datetime1">
              <a:rPr lang="en-US" smtClean="0"/>
              <a:t>8/23/2021</a:t>
            </a:fld>
            <a:endParaRPr lang="en-US"/>
          </a:p>
        </p:txBody>
      </p:sp>
      <p:sp>
        <p:nvSpPr>
          <p:cNvPr id="3" name="Footer Placeholder 2"/>
          <p:cNvSpPr>
            <a:spLocks noGrp="1"/>
          </p:cNvSpPr>
          <p:nvPr>
            <p:ph type="ftr" sz="quarter" idx="11"/>
          </p:nvPr>
        </p:nvSpPr>
        <p:spPr/>
        <p:txBody>
          <a:bodyPr/>
          <a:lstStyle/>
          <a:p>
            <a:r>
              <a:rPr lang="nl-NL"/>
              <a:t>AUTOMATION CONTROL SYSTEM/       ENG. NIYITEGEKA JANVIER</a:t>
            </a:r>
            <a:endParaRPr lang="en-US"/>
          </a:p>
        </p:txBody>
      </p:sp>
      <p:sp>
        <p:nvSpPr>
          <p:cNvPr id="4" name="Slide Number Placeholder 3"/>
          <p:cNvSpPr>
            <a:spLocks noGrp="1"/>
          </p:cNvSpPr>
          <p:nvPr>
            <p:ph type="sldNum" sz="quarter" idx="12"/>
          </p:nvPr>
        </p:nvSpPr>
        <p:spPr/>
        <p:txBody>
          <a:bodyPr/>
          <a:lstStyle/>
          <a:p>
            <a:fld id="{4D3C94F0-133C-42BD-817F-5A3BF0052A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ACF3C5-023F-4826-A6E6-C2A3BFBA7FC9}" type="datetime1">
              <a:rPr lang="en-US" smtClean="0"/>
              <a:t>8/23/2021</a:t>
            </a:fld>
            <a:endParaRPr lang="en-US"/>
          </a:p>
        </p:txBody>
      </p:sp>
      <p:sp>
        <p:nvSpPr>
          <p:cNvPr id="6" name="Footer Placeholder 5"/>
          <p:cNvSpPr>
            <a:spLocks noGrp="1"/>
          </p:cNvSpPr>
          <p:nvPr>
            <p:ph type="ftr" sz="quarter" idx="11"/>
          </p:nvPr>
        </p:nvSpPr>
        <p:spPr/>
        <p:txBody>
          <a:bodyPr/>
          <a:lstStyle/>
          <a:p>
            <a:r>
              <a:rPr lang="nl-NL"/>
              <a:t>AUTOMATION CONTROL SYSTEM/       ENG. NIYITEGEKA JANVIER</a:t>
            </a:r>
            <a:endParaRPr lang="en-US"/>
          </a:p>
        </p:txBody>
      </p:sp>
      <p:sp>
        <p:nvSpPr>
          <p:cNvPr id="7" name="Slide Number Placeholder 6"/>
          <p:cNvSpPr>
            <a:spLocks noGrp="1"/>
          </p:cNvSpPr>
          <p:nvPr>
            <p:ph type="sldNum" sz="quarter" idx="12"/>
          </p:nvPr>
        </p:nvSpPr>
        <p:spPr/>
        <p:txBody>
          <a:bodyPr/>
          <a:lstStyle/>
          <a:p>
            <a:fld id="{4D3C94F0-133C-42BD-817F-5A3BF0052A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5347DE-01B8-46D6-8CB6-8D0B56911DAE}" type="datetime1">
              <a:rPr lang="en-US" smtClean="0"/>
              <a:t>8/23/2021</a:t>
            </a:fld>
            <a:endParaRPr lang="en-US"/>
          </a:p>
        </p:txBody>
      </p:sp>
      <p:sp>
        <p:nvSpPr>
          <p:cNvPr id="6" name="Footer Placeholder 5"/>
          <p:cNvSpPr>
            <a:spLocks noGrp="1"/>
          </p:cNvSpPr>
          <p:nvPr>
            <p:ph type="ftr" sz="quarter" idx="11"/>
          </p:nvPr>
        </p:nvSpPr>
        <p:spPr/>
        <p:txBody>
          <a:bodyPr/>
          <a:lstStyle/>
          <a:p>
            <a:r>
              <a:rPr lang="nl-NL"/>
              <a:t>AUTOMATION CONTROL SYSTEM/       ENG. NIYITEGEKA JANVIER</a:t>
            </a:r>
            <a:endParaRPr lang="en-US"/>
          </a:p>
        </p:txBody>
      </p:sp>
      <p:sp>
        <p:nvSpPr>
          <p:cNvPr id="7" name="Slide Number Placeholder 6"/>
          <p:cNvSpPr>
            <a:spLocks noGrp="1"/>
          </p:cNvSpPr>
          <p:nvPr>
            <p:ph type="sldNum" sz="quarter" idx="12"/>
          </p:nvPr>
        </p:nvSpPr>
        <p:spPr/>
        <p:txBody>
          <a:bodyPr/>
          <a:lstStyle/>
          <a:p>
            <a:fld id="{4D3C94F0-133C-42BD-817F-5A3BF0052A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B1CEEA-D2A3-45A0-BFCB-6C5AF57B51E6}" type="datetime1">
              <a:rPr lang="en-US" smtClean="0"/>
              <a:t>8/23/2021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nl-NL"/>
              <a:t>AUTOMATION CONTROL SYSTEM/       ENG. NIYITEGEKA JANVIER</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3C94F0-133C-42BD-817F-5A3BF0052A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eng-janvier-niyitegeka-3125a0166/" TargetMode="External"/><Relationship Id="rId2" Type="http://schemas.openxmlformats.org/officeDocument/2006/relationships/hyperlink" Target="mailto:jniyitegeka@iprctumba.rp.ac.rw"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en.wikipedia.org/wiki/Electric_potential" TargetMode="External"/><Relationship Id="rId3" Type="http://schemas.openxmlformats.org/officeDocument/2006/relationships/hyperlink" Target="https://en.wikipedia.org/wiki/Terminal_(electronics)" TargetMode="External"/><Relationship Id="rId7" Type="http://schemas.openxmlformats.org/officeDocument/2006/relationships/hyperlink" Target="https://en.wikipedia.org/wiki/Potentiometer_(measuring_instrument)" TargetMode="Externa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hyperlink" Target="https://en.wikipedia.org/wiki/Potentiometer" TargetMode="External"/><Relationship Id="rId5" Type="http://schemas.openxmlformats.org/officeDocument/2006/relationships/hyperlink" Target="https://en.wikipedia.org/wiki/Voltage_divider" TargetMode="External"/><Relationship Id="rId4" Type="http://schemas.openxmlformats.org/officeDocument/2006/relationships/hyperlink" Target="https://en.wikipedia.org/wiki/Resistor"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5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5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gi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9158A-B0D3-4BF9-90D5-920026A21378}"/>
              </a:ext>
            </a:extLst>
          </p:cNvPr>
          <p:cNvSpPr>
            <a:spLocks noGrp="1"/>
          </p:cNvSpPr>
          <p:nvPr>
            <p:ph type="title"/>
          </p:nvPr>
        </p:nvSpPr>
        <p:spPr/>
        <p:txBody>
          <a:bodyPr/>
          <a:lstStyle/>
          <a:p>
            <a:r>
              <a:rPr lang="en-US" dirty="0"/>
              <a:t>Module information</a:t>
            </a:r>
          </a:p>
        </p:txBody>
      </p:sp>
      <p:sp>
        <p:nvSpPr>
          <p:cNvPr id="3" name="Content Placeholder 2">
            <a:extLst>
              <a:ext uri="{FF2B5EF4-FFF2-40B4-BE49-F238E27FC236}">
                <a16:creationId xmlns:a16="http://schemas.microsoft.com/office/drawing/2014/main" id="{D55ABBB1-53D3-4536-8D52-3A19EB1C1C75}"/>
              </a:ext>
            </a:extLst>
          </p:cNvPr>
          <p:cNvSpPr>
            <a:spLocks noGrp="1"/>
          </p:cNvSpPr>
          <p:nvPr>
            <p:ph idx="1"/>
          </p:nvPr>
        </p:nvSpPr>
        <p:spPr>
          <a:xfrm>
            <a:off x="228600" y="1600200"/>
            <a:ext cx="8458200" cy="4756150"/>
          </a:xfrm>
        </p:spPr>
        <p:txBody>
          <a:bodyPr>
            <a:normAutofit fontScale="92500" lnSpcReduction="10000"/>
          </a:bodyPr>
          <a:lstStyle/>
          <a:p>
            <a:r>
              <a:rPr lang="en-US" sz="2600" b="1" dirty="0"/>
              <a:t>Lecturer information: </a:t>
            </a:r>
          </a:p>
          <a:p>
            <a:pPr>
              <a:buFont typeface="Wingdings" panose="05000000000000000000" pitchFamily="2" charset="2"/>
              <a:buChar char="v"/>
            </a:pPr>
            <a:r>
              <a:rPr lang="en-US" sz="1800" dirty="0"/>
              <a:t>      Class Teacher: Eng. Janvier NIYITEGEKA</a:t>
            </a:r>
          </a:p>
          <a:p>
            <a:pPr>
              <a:buFont typeface="Wingdings" panose="05000000000000000000" pitchFamily="2" charset="2"/>
              <a:buChar char="v"/>
            </a:pPr>
            <a:r>
              <a:rPr lang="en-US" sz="1800" dirty="0"/>
              <a:t>      Email: </a:t>
            </a:r>
            <a:r>
              <a:rPr lang="en-US" sz="1800" dirty="0">
                <a:hlinkClick r:id="rId2">
                  <a:extLst>
                    <a:ext uri="{A12FA001-AC4F-418D-AE19-62706E023703}">
                      <ahyp:hlinkClr xmlns:ahyp="http://schemas.microsoft.com/office/drawing/2018/hyperlinkcolor" val="tx"/>
                    </a:ext>
                  </a:extLst>
                </a:hlinkClick>
              </a:rPr>
              <a:t>jniyitegeka@iprctumba.rp.ac.rw</a:t>
            </a:r>
            <a:endParaRPr lang="en-US" sz="1800" dirty="0"/>
          </a:p>
          <a:p>
            <a:pPr>
              <a:buFont typeface="Wingdings" panose="05000000000000000000" pitchFamily="2" charset="2"/>
              <a:buChar char="v"/>
            </a:pPr>
            <a:r>
              <a:rPr lang="en-US" sz="1800" dirty="0"/>
              <a:t>      TEL: +250788973044</a:t>
            </a:r>
          </a:p>
          <a:p>
            <a:pPr>
              <a:buFont typeface="Wingdings" panose="05000000000000000000" pitchFamily="2" charset="2"/>
              <a:buChar char="v"/>
            </a:pPr>
            <a:r>
              <a:rPr lang="en-US" sz="1800" dirty="0"/>
              <a:t>       </a:t>
            </a:r>
            <a:r>
              <a:rPr lang="en-US" sz="1800" dirty="0" err="1"/>
              <a:t>Linkedin</a:t>
            </a:r>
            <a:r>
              <a:rPr lang="en-US" sz="1800" dirty="0"/>
              <a:t>: </a:t>
            </a:r>
            <a:r>
              <a:rPr lang="en-US" sz="1800" dirty="0">
                <a:hlinkClick r:id="rId3">
                  <a:extLst>
                    <a:ext uri="{A12FA001-AC4F-418D-AE19-62706E023703}">
                      <ahyp:hlinkClr xmlns:ahyp="http://schemas.microsoft.com/office/drawing/2018/hyperlinkcolor" val="tx"/>
                    </a:ext>
                  </a:extLst>
                </a:hlinkClick>
              </a:rPr>
              <a:t>https://www.linkedin.com/in/eng-janvier-niyitegeka-3125a0166/</a:t>
            </a:r>
            <a:endParaRPr lang="en-US" sz="1800" dirty="0"/>
          </a:p>
          <a:p>
            <a:r>
              <a:rPr lang="en-US" sz="2400" b="1" dirty="0"/>
              <a:t>Office Hours :</a:t>
            </a:r>
          </a:p>
          <a:p>
            <a:pPr>
              <a:buFont typeface="Wingdings" panose="05000000000000000000" pitchFamily="2" charset="2"/>
              <a:buChar char="v"/>
            </a:pPr>
            <a:r>
              <a:rPr lang="en-US" sz="1800" dirty="0"/>
              <a:t>      Monday: 2:00pm-5:00pm</a:t>
            </a:r>
          </a:p>
          <a:p>
            <a:pPr>
              <a:buFont typeface="Wingdings" panose="05000000000000000000" pitchFamily="2" charset="2"/>
              <a:buChar char="v"/>
            </a:pPr>
            <a:r>
              <a:rPr lang="en-US" sz="1800" dirty="0"/>
              <a:t>      Wednesday: 8:00-9:50AM</a:t>
            </a:r>
          </a:p>
          <a:p>
            <a:pPr>
              <a:buFont typeface="Wingdings" panose="05000000000000000000" pitchFamily="2" charset="2"/>
              <a:buChar char="v"/>
            </a:pPr>
            <a:r>
              <a:rPr lang="en-US" sz="1800" dirty="0"/>
              <a:t>      Thursday: 8:00-9:50AM</a:t>
            </a:r>
          </a:p>
          <a:p>
            <a:pPr>
              <a:buFont typeface="Wingdings" panose="05000000000000000000" pitchFamily="2" charset="2"/>
              <a:buChar char="v"/>
            </a:pPr>
            <a:r>
              <a:rPr lang="en-US" sz="1800" dirty="0"/>
              <a:t>       Extra hours by appointment</a:t>
            </a:r>
          </a:p>
          <a:p>
            <a:r>
              <a:rPr lang="en-US" sz="2400" b="1" dirty="0"/>
              <a:t>Class Location: </a:t>
            </a:r>
          </a:p>
          <a:p>
            <a:pPr>
              <a:buFont typeface="Wingdings" panose="05000000000000000000" pitchFamily="2" charset="2"/>
              <a:buChar char="v"/>
            </a:pPr>
            <a:r>
              <a:rPr lang="en-US" sz="1800" dirty="0"/>
              <a:t>       </a:t>
            </a:r>
            <a:r>
              <a:rPr lang="en-US" sz="1800" dirty="0" err="1"/>
              <a:t>M.Hall</a:t>
            </a:r>
            <a:r>
              <a:rPr lang="en-US" sz="1800" dirty="0"/>
              <a:t>, IT.Lab3</a:t>
            </a:r>
          </a:p>
          <a:p>
            <a:r>
              <a:rPr lang="en-US" sz="2400" b="1" dirty="0"/>
              <a:t>Course Evaluation:</a:t>
            </a:r>
          </a:p>
          <a:p>
            <a:pPr>
              <a:buFont typeface="Wingdings" panose="05000000000000000000" pitchFamily="2" charset="2"/>
              <a:buChar char="v"/>
            </a:pPr>
            <a:r>
              <a:rPr lang="en-US" sz="1800" dirty="0"/>
              <a:t>     In Class  QUIZES and  Assignments: 35Marks/ Practice: 25marks</a:t>
            </a:r>
          </a:p>
          <a:p>
            <a:pPr>
              <a:buFont typeface="Wingdings" panose="05000000000000000000" pitchFamily="2" charset="2"/>
              <a:buChar char="v"/>
            </a:pPr>
            <a:r>
              <a:rPr lang="en-US" sz="1800" dirty="0"/>
              <a:t>      End of semester Exam: 40Marks/ Provisional date:  03/09/2021(Theory)</a:t>
            </a:r>
          </a:p>
          <a:p>
            <a:pPr>
              <a:buFont typeface="Wingdings" panose="05000000000000000000" pitchFamily="2" charset="2"/>
              <a:buChar char="v"/>
            </a:pPr>
            <a:endParaRPr lang="en-US" sz="1800" dirty="0"/>
          </a:p>
        </p:txBody>
      </p:sp>
      <p:sp>
        <p:nvSpPr>
          <p:cNvPr id="4" name="Date Placeholder 3">
            <a:extLst>
              <a:ext uri="{FF2B5EF4-FFF2-40B4-BE49-F238E27FC236}">
                <a16:creationId xmlns:a16="http://schemas.microsoft.com/office/drawing/2014/main" id="{1B644947-00A6-45CB-8997-457C993B9200}"/>
              </a:ext>
            </a:extLst>
          </p:cNvPr>
          <p:cNvSpPr>
            <a:spLocks noGrp="1"/>
          </p:cNvSpPr>
          <p:nvPr>
            <p:ph type="dt" sz="half" idx="10"/>
          </p:nvPr>
        </p:nvSpPr>
        <p:spPr/>
        <p:txBody>
          <a:bodyPr/>
          <a:lstStyle/>
          <a:p>
            <a:fld id="{4E9B6F0F-B1B1-4AC6-BA07-CA026E926685}" type="datetime1">
              <a:rPr lang="en-US" smtClean="0"/>
              <a:t>8/23/2021</a:t>
            </a:fld>
            <a:endParaRPr lang="en-US"/>
          </a:p>
        </p:txBody>
      </p:sp>
      <p:sp>
        <p:nvSpPr>
          <p:cNvPr id="5" name="Footer Placeholder 4">
            <a:extLst>
              <a:ext uri="{FF2B5EF4-FFF2-40B4-BE49-F238E27FC236}">
                <a16:creationId xmlns:a16="http://schemas.microsoft.com/office/drawing/2014/main" id="{4584D1D7-6A50-441C-A7FF-E5FF104A713A}"/>
              </a:ext>
            </a:extLst>
          </p:cNvPr>
          <p:cNvSpPr>
            <a:spLocks noGrp="1"/>
          </p:cNvSpPr>
          <p:nvPr>
            <p:ph type="ftr" sz="quarter" idx="11"/>
          </p:nvPr>
        </p:nvSpPr>
        <p:spPr/>
        <p:txBody>
          <a:bodyPr/>
          <a:lstStyle/>
          <a:p>
            <a:r>
              <a:rPr lang="nl-NL"/>
              <a:t>AUTOMATION CONTROL SYSTEM/       ENG. NIYITEGEKA JANVIER</a:t>
            </a:r>
            <a:endParaRPr lang="en-US"/>
          </a:p>
        </p:txBody>
      </p:sp>
    </p:spTree>
    <p:extLst>
      <p:ext uri="{BB962C8B-B14F-4D97-AF65-F5344CB8AC3E}">
        <p14:creationId xmlns:p14="http://schemas.microsoft.com/office/powerpoint/2010/main" val="1673360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Bi-metallic Temperature Switch</a:t>
            </a:r>
            <a:endParaRPr lang="en-US" dirty="0"/>
          </a:p>
        </p:txBody>
      </p:sp>
      <p:pic>
        <p:nvPicPr>
          <p:cNvPr id="4" name="Content Placeholder 3"/>
          <p:cNvPicPr>
            <a:picLocks noGrp="1"/>
          </p:cNvPicPr>
          <p:nvPr>
            <p:ph idx="1"/>
          </p:nvPr>
        </p:nvPicPr>
        <p:blipFill>
          <a:blip r:embed="rId2"/>
          <a:stretch>
            <a:fillRect/>
          </a:stretch>
        </p:blipFill>
        <p:spPr>
          <a:xfrm>
            <a:off x="457200" y="2590800"/>
            <a:ext cx="8229600" cy="2819400"/>
          </a:xfrm>
          <a:prstGeom prst="rect">
            <a:avLst/>
          </a:prstGeom>
        </p:spPr>
      </p:pic>
      <p:sp>
        <p:nvSpPr>
          <p:cNvPr id="3" name="Date Placeholder 2">
            <a:extLst>
              <a:ext uri="{FF2B5EF4-FFF2-40B4-BE49-F238E27FC236}">
                <a16:creationId xmlns:a16="http://schemas.microsoft.com/office/drawing/2014/main" id="{0291B92A-0FE5-49D5-9D03-9ECD101A328D}"/>
              </a:ext>
            </a:extLst>
          </p:cNvPr>
          <p:cNvSpPr>
            <a:spLocks noGrp="1"/>
          </p:cNvSpPr>
          <p:nvPr>
            <p:ph type="dt" sz="half" idx="10"/>
          </p:nvPr>
        </p:nvSpPr>
        <p:spPr/>
        <p:txBody>
          <a:bodyPr/>
          <a:lstStyle/>
          <a:p>
            <a:fld id="{1B3FF65F-BF9E-4EC3-B334-64511DCDC492}" type="datetime1">
              <a:rPr lang="en-US" smtClean="0"/>
              <a:t>8/23/2021</a:t>
            </a:fld>
            <a:endParaRPr lang="en-US"/>
          </a:p>
        </p:txBody>
      </p:sp>
      <p:sp>
        <p:nvSpPr>
          <p:cNvPr id="5" name="Footer Placeholder 4">
            <a:extLst>
              <a:ext uri="{FF2B5EF4-FFF2-40B4-BE49-F238E27FC236}">
                <a16:creationId xmlns:a16="http://schemas.microsoft.com/office/drawing/2014/main" id="{8777762D-3578-4DC1-925B-BD94DDF062A0}"/>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Cont’d</a:t>
            </a:r>
          </a:p>
        </p:txBody>
      </p:sp>
      <p:sp>
        <p:nvSpPr>
          <p:cNvPr id="3" name="Content Placeholder 2"/>
          <p:cNvSpPr>
            <a:spLocks noGrp="1"/>
          </p:cNvSpPr>
          <p:nvPr>
            <p:ph idx="1"/>
          </p:nvPr>
        </p:nvSpPr>
        <p:spPr>
          <a:xfrm>
            <a:off x="152400" y="1066800"/>
            <a:ext cx="8839200" cy="5638800"/>
          </a:xfrm>
          <a:blipFill>
            <a:blip r:embed="rId2"/>
            <a:tile tx="0" ty="0" sx="100000" sy="100000" flip="none" algn="tl"/>
          </a:blipFill>
        </p:spPr>
        <p:txBody>
          <a:bodyPr>
            <a:normAutofit/>
          </a:bodyPr>
          <a:lstStyle/>
          <a:p>
            <a:pPr>
              <a:buNone/>
            </a:pP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bi-metallic strip consists of two different metals that are bonded together.</a:t>
            </a:r>
          </a:p>
          <a:p>
            <a:r>
              <a:rPr lang="en-US" dirty="0">
                <a:latin typeface="Times New Roman" pitchFamily="18" charset="0"/>
                <a:cs typeface="Times New Roman" pitchFamily="18" charset="0"/>
              </a:rPr>
              <a:t> The metals are chosen so that their coefficient of temperature expansion is radically different. </a:t>
            </a:r>
          </a:p>
          <a:p>
            <a:r>
              <a:rPr lang="en-US" dirty="0">
                <a:latin typeface="Times New Roman" pitchFamily="18" charset="0"/>
                <a:cs typeface="Times New Roman" pitchFamily="18" charset="0"/>
              </a:rPr>
              <a:t>Since the two metals in the strip will be at the same temperature, as the temperature increases, the metal with the larger of the two coefficients of expansion will expand more and cause the strip to warp. </a:t>
            </a:r>
          </a:p>
        </p:txBody>
      </p:sp>
      <p:sp>
        <p:nvSpPr>
          <p:cNvPr id="4" name="Date Placeholder 3">
            <a:extLst>
              <a:ext uri="{FF2B5EF4-FFF2-40B4-BE49-F238E27FC236}">
                <a16:creationId xmlns:a16="http://schemas.microsoft.com/office/drawing/2014/main" id="{B4C24AC2-6A30-49C3-A52D-C01E5E6F6CF3}"/>
              </a:ext>
            </a:extLst>
          </p:cNvPr>
          <p:cNvSpPr>
            <a:spLocks noGrp="1"/>
          </p:cNvSpPr>
          <p:nvPr>
            <p:ph type="dt" sz="half" idx="10"/>
          </p:nvPr>
        </p:nvSpPr>
        <p:spPr/>
        <p:txBody>
          <a:bodyPr/>
          <a:lstStyle/>
          <a:p>
            <a:fld id="{4D81FB16-5779-44A1-85B3-089D784AAB49}" type="datetime1">
              <a:rPr lang="en-US" smtClean="0"/>
              <a:t>8/23/2021</a:t>
            </a:fld>
            <a:endParaRPr lang="en-US"/>
          </a:p>
        </p:txBody>
      </p:sp>
      <p:sp>
        <p:nvSpPr>
          <p:cNvPr id="5" name="Footer Placeholder 4">
            <a:extLst>
              <a:ext uri="{FF2B5EF4-FFF2-40B4-BE49-F238E27FC236}">
                <a16:creationId xmlns:a16="http://schemas.microsoft.com/office/drawing/2014/main" id="{635D2E85-F80A-4906-B0A8-330E6CE2C63F}"/>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lvl="0"/>
            <a:br>
              <a:rPr lang="en-US" b="1" dirty="0"/>
            </a:br>
            <a:r>
              <a:rPr lang="en-US" b="1" dirty="0">
                <a:latin typeface="Times New Roman" pitchFamily="18" charset="0"/>
                <a:cs typeface="Times New Roman" pitchFamily="18" charset="0"/>
              </a:rPr>
              <a:t>b) Electronic</a:t>
            </a:r>
            <a:br>
              <a:rPr lang="en-US" dirty="0"/>
            </a:br>
            <a:endParaRPr lang="en-US" dirty="0"/>
          </a:p>
        </p:txBody>
      </p:sp>
      <p:sp>
        <p:nvSpPr>
          <p:cNvPr id="3" name="Content Placeholder 2"/>
          <p:cNvSpPr>
            <a:spLocks noGrp="1"/>
          </p:cNvSpPr>
          <p:nvPr>
            <p:ph idx="1"/>
          </p:nvPr>
        </p:nvSpPr>
        <p:spPr>
          <a:xfrm>
            <a:off x="152400" y="990600"/>
            <a:ext cx="8763000" cy="5638800"/>
          </a:xfrm>
          <a:blipFill>
            <a:blip r:embed="rId2"/>
            <a:tile tx="0" ty="0" sx="100000" sy="100000" flip="none" algn="tl"/>
          </a:blipFill>
        </p:spPr>
        <p:txBody>
          <a:bodyPr/>
          <a:lstStyle/>
          <a:p>
            <a:endParaRPr lang="en-US" b="1" dirty="0"/>
          </a:p>
          <a:p>
            <a:r>
              <a:rPr lang="en-US" b="1" dirty="0"/>
              <a:t>Infrared (IR) pyrometry. </a:t>
            </a:r>
            <a:r>
              <a:rPr lang="en-US" dirty="0">
                <a:latin typeface="Times New Roman" pitchFamily="18" charset="0"/>
                <a:cs typeface="Times New Roman" pitchFamily="18" charset="0"/>
              </a:rPr>
              <a:t>All objects emit infrared energy provided their temperature is above absolute zero (0 Kelvin).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IR sensors measure the infrared energy emitted from an object in the 4–20 micron wavelength and convert the reading to a voltage.</a:t>
            </a:r>
          </a:p>
        </p:txBody>
      </p:sp>
      <p:sp>
        <p:nvSpPr>
          <p:cNvPr id="4" name="Date Placeholder 3">
            <a:extLst>
              <a:ext uri="{FF2B5EF4-FFF2-40B4-BE49-F238E27FC236}">
                <a16:creationId xmlns:a16="http://schemas.microsoft.com/office/drawing/2014/main" id="{F7BB490F-F7BF-4E28-929F-2A2A84A6B7CA}"/>
              </a:ext>
            </a:extLst>
          </p:cNvPr>
          <p:cNvSpPr>
            <a:spLocks noGrp="1"/>
          </p:cNvSpPr>
          <p:nvPr>
            <p:ph type="dt" sz="half" idx="10"/>
          </p:nvPr>
        </p:nvSpPr>
        <p:spPr/>
        <p:txBody>
          <a:bodyPr/>
          <a:lstStyle/>
          <a:p>
            <a:fld id="{22D4E6D3-6BCB-4280-A4AA-836625C02AF0}" type="datetime1">
              <a:rPr lang="en-US" smtClean="0"/>
              <a:t>8/23/2021</a:t>
            </a:fld>
            <a:endParaRPr lang="en-US"/>
          </a:p>
        </p:txBody>
      </p:sp>
      <p:sp>
        <p:nvSpPr>
          <p:cNvPr id="5" name="Footer Placeholder 4">
            <a:extLst>
              <a:ext uri="{FF2B5EF4-FFF2-40B4-BE49-F238E27FC236}">
                <a16:creationId xmlns:a16="http://schemas.microsoft.com/office/drawing/2014/main" id="{0AAD08F6-9C9D-492C-B993-4C1950B56502}"/>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pPr lvl="0"/>
            <a:br>
              <a:rPr lang="en-US" b="1" dirty="0"/>
            </a:br>
            <a:r>
              <a:rPr lang="en-US" b="1" dirty="0"/>
              <a:t>c) </a:t>
            </a:r>
            <a:r>
              <a:rPr lang="en-US" b="1" dirty="0">
                <a:latin typeface="Times New Roman" pitchFamily="18" charset="0"/>
                <a:cs typeface="Times New Roman" pitchFamily="18" charset="0"/>
              </a:rPr>
              <a:t>Resistance Thermometers</a:t>
            </a:r>
            <a:br>
              <a:rPr lang="en-US" dirty="0"/>
            </a:br>
            <a:endParaRPr lang="en-US" dirty="0"/>
          </a:p>
        </p:txBody>
      </p:sp>
      <p:sp>
        <p:nvSpPr>
          <p:cNvPr id="3" name="Content Placeholder 2"/>
          <p:cNvSpPr>
            <a:spLocks noGrp="1"/>
          </p:cNvSpPr>
          <p:nvPr>
            <p:ph idx="1"/>
          </p:nvPr>
        </p:nvSpPr>
        <p:spPr>
          <a:xfrm>
            <a:off x="228600" y="1066800"/>
            <a:ext cx="8686800" cy="5486400"/>
          </a:xfrm>
          <a:blipFill>
            <a:blip r:embed="rId2"/>
            <a:tile tx="0" ty="0" sx="100000" sy="100000" flip="none" algn="tl"/>
          </a:blipFill>
        </p:spPr>
        <p:txBody>
          <a:bodyPr>
            <a:normAutofit fontScale="92500" lnSpcReduction="20000"/>
          </a:bodyPr>
          <a:lstStyle/>
          <a:p>
            <a:pPr algn="just"/>
            <a:r>
              <a:rPr lang="en-US" dirty="0">
                <a:latin typeface="Times New Roman" pitchFamily="18" charset="0"/>
                <a:cs typeface="Times New Roman" pitchFamily="18" charset="0"/>
              </a:rPr>
              <a:t>It is well known that resistance of metallic conductors increases with temperature, while that of semiconductors generally decreases with temperature.</a:t>
            </a:r>
          </a:p>
          <a:p>
            <a:pPr algn="just"/>
            <a:r>
              <a:rPr lang="en-US" dirty="0">
                <a:latin typeface="Times New Roman" pitchFamily="18" charset="0"/>
                <a:cs typeface="Times New Roman" pitchFamily="18" charset="0"/>
              </a:rPr>
              <a:t>Resistance thermometers employing metallic conductors for temperature measurement are called </a:t>
            </a:r>
            <a:r>
              <a:rPr lang="en-US" b="1" i="1" dirty="0">
                <a:latin typeface="Times New Roman" pitchFamily="18" charset="0"/>
                <a:cs typeface="Times New Roman" pitchFamily="18" charset="0"/>
              </a:rPr>
              <a:t>Resistance Temperature Detector</a:t>
            </a:r>
            <a:r>
              <a:rPr lang="en-US" i="1" dirty="0">
                <a:latin typeface="Times New Roman" pitchFamily="18" charset="0"/>
                <a:cs typeface="Times New Roman" pitchFamily="18" charset="0"/>
              </a:rPr>
              <a:t> (RTD)</a:t>
            </a:r>
            <a:r>
              <a:rPr lang="en-US" dirty="0">
                <a:latin typeface="Times New Roman" pitchFamily="18" charset="0"/>
                <a:cs typeface="Times New Roman" pitchFamily="18" charset="0"/>
              </a:rPr>
              <a:t>, and those employing semiconductors are termed as </a:t>
            </a:r>
            <a:r>
              <a:rPr lang="en-US" b="1" i="1" dirty="0">
                <a:latin typeface="Times New Roman" pitchFamily="18" charset="0"/>
                <a:cs typeface="Times New Roman" pitchFamily="18" charset="0"/>
              </a:rPr>
              <a:t>Thermistors</a:t>
            </a:r>
            <a:r>
              <a:rPr lang="en-US" i="1" dirty="0">
                <a:latin typeface="Times New Roman" pitchFamily="18" charset="0"/>
                <a:cs typeface="Times New Roman" pitchFamily="18" charset="0"/>
              </a:rPr>
              <a:t>. </a:t>
            </a:r>
          </a:p>
          <a:p>
            <a:pPr algn="just"/>
            <a:endParaRPr lang="en-US" i="1"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RTDs have more or less linear characteristics over a wide temperature range. On the other hand </a:t>
            </a:r>
            <a:r>
              <a:rPr lang="en-US" b="1" dirty="0">
                <a:latin typeface="Times New Roman" pitchFamily="18" charset="0"/>
                <a:cs typeface="Times New Roman" pitchFamily="18" charset="0"/>
              </a:rPr>
              <a:t>Thermistors</a:t>
            </a:r>
            <a:r>
              <a:rPr lang="en-US" dirty="0">
                <a:latin typeface="Times New Roman" pitchFamily="18" charset="0"/>
                <a:cs typeface="Times New Roman" pitchFamily="18" charset="0"/>
              </a:rPr>
              <a:t> have high temperature sensitivity, but nonlinear characteristics.</a:t>
            </a:r>
          </a:p>
          <a:p>
            <a:endParaRPr lang="en-US"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05AA0978-FC76-47B9-809E-96B1B00CC4D2}"/>
              </a:ext>
            </a:extLst>
          </p:cNvPr>
          <p:cNvSpPr>
            <a:spLocks noGrp="1"/>
          </p:cNvSpPr>
          <p:nvPr>
            <p:ph type="dt" sz="half" idx="10"/>
          </p:nvPr>
        </p:nvSpPr>
        <p:spPr/>
        <p:txBody>
          <a:bodyPr/>
          <a:lstStyle/>
          <a:p>
            <a:fld id="{4874B31F-6251-4995-A507-4471F7634CFF}" type="datetime1">
              <a:rPr lang="en-US" smtClean="0"/>
              <a:t>8/23/2021</a:t>
            </a:fld>
            <a:endParaRPr lang="en-US"/>
          </a:p>
        </p:txBody>
      </p:sp>
      <p:sp>
        <p:nvSpPr>
          <p:cNvPr id="5" name="Footer Placeholder 4">
            <a:extLst>
              <a:ext uri="{FF2B5EF4-FFF2-40B4-BE49-F238E27FC236}">
                <a16:creationId xmlns:a16="http://schemas.microsoft.com/office/drawing/2014/main" id="{E41C5CD2-52B5-409C-8A5F-452A04F39918}"/>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lvl="0"/>
            <a:br>
              <a:rPr lang="en-US" b="1" dirty="0"/>
            </a:br>
            <a:r>
              <a:rPr lang="en-US" b="1" dirty="0"/>
              <a:t>d) Thermocouple</a:t>
            </a:r>
            <a:br>
              <a:rPr lang="en-US" dirty="0"/>
            </a:br>
            <a:endParaRPr lang="en-US" dirty="0"/>
          </a:p>
        </p:txBody>
      </p:sp>
      <p:pic>
        <p:nvPicPr>
          <p:cNvPr id="4" name="Content Placeholder 3"/>
          <p:cNvPicPr>
            <a:picLocks noGrp="1"/>
          </p:cNvPicPr>
          <p:nvPr>
            <p:ph idx="1"/>
          </p:nvPr>
        </p:nvPicPr>
        <p:blipFill>
          <a:blip r:embed="rId2"/>
          <a:srcRect/>
          <a:stretch>
            <a:fillRect/>
          </a:stretch>
        </p:blipFill>
        <p:spPr bwMode="auto">
          <a:xfrm>
            <a:off x="762000" y="1752600"/>
            <a:ext cx="7143750" cy="3257550"/>
          </a:xfrm>
          <a:prstGeom prst="rect">
            <a:avLst/>
          </a:prstGeom>
          <a:noFill/>
          <a:ln w="9525">
            <a:noFill/>
            <a:miter lim="800000"/>
            <a:headEnd/>
            <a:tailEnd/>
          </a:ln>
        </p:spPr>
      </p:pic>
      <p:sp>
        <p:nvSpPr>
          <p:cNvPr id="3" name="Date Placeholder 2">
            <a:extLst>
              <a:ext uri="{FF2B5EF4-FFF2-40B4-BE49-F238E27FC236}">
                <a16:creationId xmlns:a16="http://schemas.microsoft.com/office/drawing/2014/main" id="{B325495E-9FB4-4121-B44D-F67487E8603C}"/>
              </a:ext>
            </a:extLst>
          </p:cNvPr>
          <p:cNvSpPr>
            <a:spLocks noGrp="1"/>
          </p:cNvSpPr>
          <p:nvPr>
            <p:ph type="dt" sz="half" idx="10"/>
          </p:nvPr>
        </p:nvSpPr>
        <p:spPr/>
        <p:txBody>
          <a:bodyPr/>
          <a:lstStyle/>
          <a:p>
            <a:fld id="{2A8733C7-98AF-4F60-A10B-785F39FFC879}" type="datetime1">
              <a:rPr lang="en-US" smtClean="0"/>
              <a:t>8/23/2021</a:t>
            </a:fld>
            <a:endParaRPr lang="en-US"/>
          </a:p>
        </p:txBody>
      </p:sp>
      <p:sp>
        <p:nvSpPr>
          <p:cNvPr id="5" name="Footer Placeholder 4">
            <a:extLst>
              <a:ext uri="{FF2B5EF4-FFF2-40B4-BE49-F238E27FC236}">
                <a16:creationId xmlns:a16="http://schemas.microsoft.com/office/drawing/2014/main" id="{69E843D2-BEAC-4BEF-BC05-A9CBF555FA6D}"/>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Thermocouple cont’d</a:t>
            </a:r>
          </a:p>
        </p:txBody>
      </p:sp>
      <p:sp>
        <p:nvSpPr>
          <p:cNvPr id="3" name="Content Placeholder 2"/>
          <p:cNvSpPr>
            <a:spLocks noGrp="1"/>
          </p:cNvSpPr>
          <p:nvPr>
            <p:ph sz="half" idx="1"/>
          </p:nvPr>
        </p:nvSpPr>
        <p:spPr>
          <a:xfrm>
            <a:off x="228600" y="1600200"/>
            <a:ext cx="4876800" cy="4953000"/>
          </a:xfrm>
          <a:blipFill>
            <a:blip r:embed="rId2"/>
            <a:tile tx="0" ty="0" sx="100000" sy="100000" flip="none" algn="tl"/>
          </a:blipFill>
        </p:spPr>
        <p:txBody>
          <a:bodyPr>
            <a:normAutofit lnSpcReduction="10000"/>
          </a:bodyPr>
          <a:lstStyle/>
          <a:p>
            <a:r>
              <a:rPr lang="en-US" dirty="0">
                <a:latin typeface="Times New Roman" pitchFamily="18" charset="0"/>
                <a:cs typeface="Times New Roman" pitchFamily="18" charset="0"/>
              </a:rPr>
              <a:t>Thermocouple is a transducer consisting of two different metals welded together at each end;</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 voltage is produced that is proportional to the difference between in temperature between two junctions where one is maintained at known temperature.</a:t>
            </a:r>
          </a:p>
        </p:txBody>
      </p:sp>
      <p:pic>
        <p:nvPicPr>
          <p:cNvPr id="5" name="Content Placeholder 4"/>
          <p:cNvPicPr>
            <a:picLocks noGrp="1"/>
          </p:cNvPicPr>
          <p:nvPr>
            <p:ph sz="half" idx="2"/>
          </p:nvPr>
        </p:nvPicPr>
        <p:blipFill>
          <a:blip r:embed="rId3"/>
          <a:srcRect/>
          <a:stretch>
            <a:fillRect/>
          </a:stretch>
        </p:blipFill>
        <p:spPr bwMode="auto">
          <a:xfrm>
            <a:off x="5438775" y="3715544"/>
            <a:ext cx="3143250" cy="295275"/>
          </a:xfrm>
          <a:prstGeom prst="rect">
            <a:avLst/>
          </a:prstGeom>
          <a:noFill/>
          <a:ln w="9525">
            <a:noFill/>
            <a:miter lim="800000"/>
            <a:headEnd/>
            <a:tailEnd/>
          </a:ln>
        </p:spPr>
      </p:pic>
      <p:sp>
        <p:nvSpPr>
          <p:cNvPr id="4" name="Date Placeholder 3">
            <a:extLst>
              <a:ext uri="{FF2B5EF4-FFF2-40B4-BE49-F238E27FC236}">
                <a16:creationId xmlns:a16="http://schemas.microsoft.com/office/drawing/2014/main" id="{EB21CC85-3E1A-4D52-A31F-536EE8EE35B5}"/>
              </a:ext>
            </a:extLst>
          </p:cNvPr>
          <p:cNvSpPr>
            <a:spLocks noGrp="1"/>
          </p:cNvSpPr>
          <p:nvPr>
            <p:ph type="dt" sz="half" idx="10"/>
          </p:nvPr>
        </p:nvSpPr>
        <p:spPr/>
        <p:txBody>
          <a:bodyPr/>
          <a:lstStyle/>
          <a:p>
            <a:fld id="{84792FDC-41E4-44FB-9BD2-CE4ABF2DDB98}" type="datetime1">
              <a:rPr lang="en-US" smtClean="0"/>
              <a:t>8/23/2021</a:t>
            </a:fld>
            <a:endParaRPr lang="en-US"/>
          </a:p>
        </p:txBody>
      </p:sp>
      <p:sp>
        <p:nvSpPr>
          <p:cNvPr id="6" name="Footer Placeholder 5">
            <a:extLst>
              <a:ext uri="{FF2B5EF4-FFF2-40B4-BE49-F238E27FC236}">
                <a16:creationId xmlns:a16="http://schemas.microsoft.com/office/drawing/2014/main" id="{614889D0-D21E-4761-A65F-5B780A77E750}"/>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Cont’d</a:t>
            </a:r>
          </a:p>
        </p:txBody>
      </p:sp>
      <p:sp>
        <p:nvSpPr>
          <p:cNvPr id="3" name="Content Placeholder 2"/>
          <p:cNvSpPr>
            <a:spLocks noGrp="1"/>
          </p:cNvSpPr>
          <p:nvPr>
            <p:ph idx="1"/>
          </p:nvPr>
        </p:nvSpPr>
        <p:spPr>
          <a:xfrm>
            <a:off x="228600" y="990600"/>
            <a:ext cx="8610600" cy="5638800"/>
          </a:xfrm>
          <a:blipFill>
            <a:blip r:embed="rId2"/>
            <a:tile tx="0" ty="0" sx="100000" sy="100000" flip="none" algn="tl"/>
          </a:blipFill>
        </p:spPr>
        <p:txBody>
          <a:bodyPr/>
          <a:lstStyle/>
          <a:p>
            <a:pPr algn="just"/>
            <a:r>
              <a:rPr lang="en-US" dirty="0">
                <a:latin typeface="Times New Roman" pitchFamily="18" charset="0"/>
                <a:cs typeface="Times New Roman" pitchFamily="18" charset="0"/>
              </a:rPr>
              <a:t>Thermocouples are extensively used for measurement of temperature in industrial situations. </a:t>
            </a:r>
          </a:p>
          <a:p>
            <a:pPr algn="just"/>
            <a:r>
              <a:rPr lang="en-US" dirty="0">
                <a:latin typeface="Times New Roman" pitchFamily="18" charset="0"/>
                <a:cs typeface="Times New Roman" pitchFamily="18" charset="0"/>
              </a:rPr>
              <a:t>The major reasons behind their popularity are: </a:t>
            </a:r>
          </a:p>
          <a:p>
            <a:pPr algn="just"/>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their readings are consistent,</a:t>
            </a:r>
          </a:p>
          <a:p>
            <a:pPr algn="just"/>
            <a:r>
              <a:rPr lang="en-US" dirty="0">
                <a:latin typeface="Times New Roman" pitchFamily="18" charset="0"/>
                <a:cs typeface="Times New Roman" pitchFamily="18" charset="0"/>
              </a:rPr>
              <a:t> (ii) they can measure over a wide range of temperature, and</a:t>
            </a:r>
          </a:p>
          <a:p>
            <a:pPr algn="just"/>
            <a:r>
              <a:rPr lang="en-US" dirty="0">
                <a:latin typeface="Times New Roman" pitchFamily="18" charset="0"/>
                <a:cs typeface="Times New Roman" pitchFamily="18" charset="0"/>
              </a:rPr>
              <a:t> (iii) their characteristics are almost linear with an accuracy of about 0.05%.</a:t>
            </a:r>
          </a:p>
        </p:txBody>
      </p:sp>
      <p:sp>
        <p:nvSpPr>
          <p:cNvPr id="4" name="Date Placeholder 3">
            <a:extLst>
              <a:ext uri="{FF2B5EF4-FFF2-40B4-BE49-F238E27FC236}">
                <a16:creationId xmlns:a16="http://schemas.microsoft.com/office/drawing/2014/main" id="{34EEC908-F80C-4EC6-864B-935BFE2813DC}"/>
              </a:ext>
            </a:extLst>
          </p:cNvPr>
          <p:cNvSpPr>
            <a:spLocks noGrp="1"/>
          </p:cNvSpPr>
          <p:nvPr>
            <p:ph type="dt" sz="half" idx="10"/>
          </p:nvPr>
        </p:nvSpPr>
        <p:spPr/>
        <p:txBody>
          <a:bodyPr/>
          <a:lstStyle/>
          <a:p>
            <a:fld id="{A6A701D2-CE77-4F61-8940-D8B44A209A3C}" type="datetime1">
              <a:rPr lang="en-US" smtClean="0"/>
              <a:t>8/23/2021</a:t>
            </a:fld>
            <a:endParaRPr lang="en-US"/>
          </a:p>
        </p:txBody>
      </p:sp>
      <p:sp>
        <p:nvSpPr>
          <p:cNvPr id="5" name="Footer Placeholder 4">
            <a:extLst>
              <a:ext uri="{FF2B5EF4-FFF2-40B4-BE49-F238E27FC236}">
                <a16:creationId xmlns:a16="http://schemas.microsoft.com/office/drawing/2014/main" id="{54328A43-F742-41BC-BC6A-1717E43373DC}"/>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br>
              <a:rPr lang="en-US" b="1" dirty="0"/>
            </a:br>
            <a:r>
              <a:rPr lang="en-US" b="1" dirty="0"/>
              <a:t>Laws of Thermocouple</a:t>
            </a:r>
            <a:br>
              <a:rPr lang="en-US" dirty="0"/>
            </a:br>
            <a:endParaRPr lang="en-US" dirty="0"/>
          </a:p>
        </p:txBody>
      </p:sp>
      <p:pic>
        <p:nvPicPr>
          <p:cNvPr id="4" name="Content Placeholder 3"/>
          <p:cNvPicPr>
            <a:picLocks noGrp="1"/>
          </p:cNvPicPr>
          <p:nvPr>
            <p:ph idx="1"/>
          </p:nvPr>
        </p:nvPicPr>
        <p:blipFill>
          <a:blip r:embed="rId2"/>
          <a:srcRect/>
          <a:stretch>
            <a:fillRect/>
          </a:stretch>
        </p:blipFill>
        <p:spPr bwMode="auto">
          <a:xfrm>
            <a:off x="685800" y="1343025"/>
            <a:ext cx="7772400" cy="5162550"/>
          </a:xfrm>
          <a:prstGeom prst="rect">
            <a:avLst/>
          </a:prstGeom>
          <a:noFill/>
          <a:ln w="9525">
            <a:noFill/>
            <a:miter lim="800000"/>
            <a:headEnd/>
            <a:tailEnd/>
          </a:ln>
        </p:spPr>
      </p:pic>
      <p:sp>
        <p:nvSpPr>
          <p:cNvPr id="3" name="Date Placeholder 2">
            <a:extLst>
              <a:ext uri="{FF2B5EF4-FFF2-40B4-BE49-F238E27FC236}">
                <a16:creationId xmlns:a16="http://schemas.microsoft.com/office/drawing/2014/main" id="{FB359977-9A69-4818-B735-F16D00D7561C}"/>
              </a:ext>
            </a:extLst>
          </p:cNvPr>
          <p:cNvSpPr>
            <a:spLocks noGrp="1"/>
          </p:cNvSpPr>
          <p:nvPr>
            <p:ph type="dt" sz="half" idx="10"/>
          </p:nvPr>
        </p:nvSpPr>
        <p:spPr/>
        <p:txBody>
          <a:bodyPr/>
          <a:lstStyle/>
          <a:p>
            <a:fld id="{5FDB0174-7808-4D4A-A2F8-5EDF1B3EB66B}" type="datetime1">
              <a:rPr lang="en-US" smtClean="0"/>
              <a:t>8/23/2021</a:t>
            </a:fld>
            <a:endParaRPr lang="en-US"/>
          </a:p>
        </p:txBody>
      </p:sp>
      <p:sp>
        <p:nvSpPr>
          <p:cNvPr id="5" name="Footer Placeholder 4">
            <a:extLst>
              <a:ext uri="{FF2B5EF4-FFF2-40B4-BE49-F238E27FC236}">
                <a16:creationId xmlns:a16="http://schemas.microsoft.com/office/drawing/2014/main" id="{4713F2AE-98A6-46AF-AF8D-D8A3CE992E22}"/>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686800" cy="6096000"/>
          </a:xfrm>
          <a:blipFill>
            <a:blip r:embed="rId2"/>
            <a:tile tx="0" ty="0" sx="100000" sy="100000" flip="none" algn="tl"/>
          </a:blipFill>
        </p:spPr>
        <p:txBody>
          <a:bodyPr>
            <a:normAutofit lnSpcReduction="10000"/>
          </a:bodyPr>
          <a:lstStyle/>
          <a:p>
            <a:pPr algn="just"/>
            <a:r>
              <a:rPr lang="en-US" dirty="0">
                <a:latin typeface="Times New Roman" pitchFamily="18" charset="0"/>
                <a:cs typeface="Times New Roman" pitchFamily="18" charset="0"/>
              </a:rPr>
              <a:t>The first law can be explained using Fig.(a). It says that the net thermo-</a:t>
            </a:r>
            <a:r>
              <a:rPr lang="en-US" dirty="0" err="1">
                <a:latin typeface="Times New Roman" pitchFamily="18" charset="0"/>
                <a:cs typeface="Times New Roman" pitchFamily="18" charset="0"/>
              </a:rPr>
              <a:t>emf</a:t>
            </a:r>
            <a:r>
              <a:rPr lang="en-US" dirty="0">
                <a:latin typeface="Times New Roman" pitchFamily="18" charset="0"/>
                <a:cs typeface="Times New Roman" pitchFamily="18" charset="0"/>
              </a:rPr>
              <a:t> generated is dependent on the materials and the temperatures of two junctions only, not on any intermediate temperature.</a:t>
            </a:r>
          </a:p>
          <a:p>
            <a:pPr algn="just"/>
            <a:r>
              <a:rPr lang="en-US" dirty="0">
                <a:latin typeface="Times New Roman" pitchFamily="18" charset="0"/>
                <a:cs typeface="Times New Roman" pitchFamily="18" charset="0"/>
              </a:rPr>
              <a:t>According to the second law, if a third material is introduced at any point (thus forming two additional junctions) it will not have any effect, if these two additional junctions remain at the same temperatures (Fig.(b)). </a:t>
            </a:r>
          </a:p>
          <a:p>
            <a:pPr algn="just"/>
            <a:r>
              <a:rPr lang="en-US" dirty="0">
                <a:latin typeface="Times New Roman" pitchFamily="18" charset="0"/>
                <a:cs typeface="Times New Roman" pitchFamily="18" charset="0"/>
              </a:rPr>
              <a:t>This law makes it possible to insert a measuring device without altering the thermo-</a:t>
            </a:r>
            <a:r>
              <a:rPr lang="en-US" dirty="0" err="1">
                <a:latin typeface="Times New Roman" pitchFamily="18" charset="0"/>
                <a:cs typeface="Times New Roman" pitchFamily="18" charset="0"/>
              </a:rPr>
              <a:t>emf</a:t>
            </a:r>
            <a:r>
              <a:rPr lang="en-US" dirty="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a:p>
            <a:endParaRPr lang="en-US" dirty="0"/>
          </a:p>
        </p:txBody>
      </p:sp>
      <p:sp>
        <p:nvSpPr>
          <p:cNvPr id="2" name="Date Placeholder 1">
            <a:extLst>
              <a:ext uri="{FF2B5EF4-FFF2-40B4-BE49-F238E27FC236}">
                <a16:creationId xmlns:a16="http://schemas.microsoft.com/office/drawing/2014/main" id="{F3ADEB98-17AB-40DF-ADBA-13BAE92B87DC}"/>
              </a:ext>
            </a:extLst>
          </p:cNvPr>
          <p:cNvSpPr>
            <a:spLocks noGrp="1"/>
          </p:cNvSpPr>
          <p:nvPr>
            <p:ph type="dt" sz="half" idx="10"/>
          </p:nvPr>
        </p:nvSpPr>
        <p:spPr/>
        <p:txBody>
          <a:bodyPr/>
          <a:lstStyle/>
          <a:p>
            <a:fld id="{036FE457-DB20-41F6-BFA3-7267F6E943E5}" type="datetime1">
              <a:rPr lang="en-US" smtClean="0"/>
              <a:t>8/23/2021</a:t>
            </a:fld>
            <a:endParaRPr lang="en-US"/>
          </a:p>
        </p:txBody>
      </p:sp>
      <p:sp>
        <p:nvSpPr>
          <p:cNvPr id="4" name="Footer Placeholder 3">
            <a:extLst>
              <a:ext uri="{FF2B5EF4-FFF2-40B4-BE49-F238E27FC236}">
                <a16:creationId xmlns:a16="http://schemas.microsoft.com/office/drawing/2014/main" id="{7817267C-B5C9-4298-A544-ADA6217DF2B1}"/>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blipFill>
            <a:blip r:embed="rId2"/>
            <a:tile tx="0" ty="0" sx="100000" sy="100000" flip="none" algn="tl"/>
          </a:blipFill>
        </p:spPr>
        <p:txBody>
          <a:bodyPr/>
          <a:lstStyle/>
          <a:p>
            <a:pPr algn="just"/>
            <a:r>
              <a:rPr lang="en-US" dirty="0">
                <a:latin typeface="Times New Roman" pitchFamily="18" charset="0"/>
                <a:cs typeface="Times New Roman" pitchFamily="18" charset="0"/>
              </a:rPr>
              <a:t>The third law is related to the calibration of the thermocouple. </a:t>
            </a:r>
          </a:p>
          <a:p>
            <a:pPr algn="just"/>
            <a:r>
              <a:rPr lang="en-US" dirty="0">
                <a:latin typeface="Times New Roman" pitchFamily="18" charset="0"/>
                <a:cs typeface="Times New Roman" pitchFamily="18" charset="0"/>
              </a:rPr>
              <a:t>It says, if a thermocouple produces </a:t>
            </a:r>
            <a:r>
              <a:rPr lang="en-US" dirty="0" err="1">
                <a:latin typeface="Times New Roman" pitchFamily="18" charset="0"/>
                <a:cs typeface="Times New Roman" pitchFamily="18" charset="0"/>
              </a:rPr>
              <a:t>emf</a:t>
            </a:r>
            <a:r>
              <a:rPr lang="en-US" dirty="0">
                <a:latin typeface="Times New Roman" pitchFamily="18" charset="0"/>
                <a:cs typeface="Times New Roman" pitchFamily="18" charset="0"/>
              </a:rPr>
              <a:t> e</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when its junctions are at T</a:t>
            </a:r>
            <a:r>
              <a:rPr lang="en-US" baseline="-25000" dirty="0">
                <a:latin typeface="Times New Roman" pitchFamily="18" charset="0"/>
                <a:cs typeface="Times New Roman" pitchFamily="18" charset="0"/>
              </a:rPr>
              <a:t>1 </a:t>
            </a:r>
            <a:r>
              <a:rPr lang="en-US" dirty="0">
                <a:latin typeface="Times New Roman" pitchFamily="18" charset="0"/>
                <a:cs typeface="Times New Roman" pitchFamily="18" charset="0"/>
              </a:rPr>
              <a:t>and T</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and e</a:t>
            </a:r>
            <a:r>
              <a:rPr lang="en-US" baseline="-25000" dirty="0">
                <a:latin typeface="Times New Roman" pitchFamily="18" charset="0"/>
                <a:cs typeface="Times New Roman" pitchFamily="18" charset="0"/>
              </a:rPr>
              <a:t>2 </a:t>
            </a:r>
            <a:r>
              <a:rPr lang="en-US" dirty="0">
                <a:latin typeface="Times New Roman" pitchFamily="18" charset="0"/>
                <a:cs typeface="Times New Roman" pitchFamily="18" charset="0"/>
              </a:rPr>
              <a:t>when its junctions are at T</a:t>
            </a:r>
            <a:r>
              <a:rPr lang="en-US" baseline="-25000" dirty="0">
                <a:latin typeface="Times New Roman" pitchFamily="18" charset="0"/>
                <a:cs typeface="Times New Roman" pitchFamily="18" charset="0"/>
              </a:rPr>
              <a:t>2 </a:t>
            </a:r>
            <a:r>
              <a:rPr lang="en-US" dirty="0">
                <a:latin typeface="Times New Roman" pitchFamily="18" charset="0"/>
                <a:cs typeface="Times New Roman" pitchFamily="18" charset="0"/>
              </a:rPr>
              <a:t>and T</a:t>
            </a:r>
            <a:r>
              <a:rPr lang="en-US" baseline="-25000" dirty="0">
                <a:latin typeface="Times New Roman" pitchFamily="18" charset="0"/>
                <a:cs typeface="Times New Roman" pitchFamily="18" charset="0"/>
              </a:rPr>
              <a:t>3</a:t>
            </a:r>
            <a:r>
              <a:rPr lang="en-US" dirty="0">
                <a:latin typeface="Times New Roman" pitchFamily="18" charset="0"/>
                <a:cs typeface="Times New Roman" pitchFamily="18" charset="0"/>
              </a:rPr>
              <a:t>; </a:t>
            </a:r>
          </a:p>
          <a:p>
            <a:pPr algn="just"/>
            <a:r>
              <a:rPr lang="en-US" dirty="0">
                <a:latin typeface="Times New Roman" pitchFamily="18" charset="0"/>
                <a:cs typeface="Times New Roman" pitchFamily="18" charset="0"/>
              </a:rPr>
              <a:t>then it will generate </a:t>
            </a:r>
            <a:r>
              <a:rPr lang="en-US" dirty="0" err="1">
                <a:latin typeface="Times New Roman" pitchFamily="18" charset="0"/>
                <a:cs typeface="Times New Roman" pitchFamily="18" charset="0"/>
              </a:rPr>
              <a:t>emf</a:t>
            </a:r>
            <a:r>
              <a:rPr lang="en-US" dirty="0">
                <a:latin typeface="Times New Roman" pitchFamily="18" charset="0"/>
                <a:cs typeface="Times New Roman" pitchFamily="18" charset="0"/>
              </a:rPr>
              <a:t> e</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+e</a:t>
            </a:r>
            <a:r>
              <a:rPr lang="en-US" baseline="-25000" dirty="0">
                <a:latin typeface="Times New Roman" pitchFamily="18" charset="0"/>
                <a:cs typeface="Times New Roman" pitchFamily="18" charset="0"/>
              </a:rPr>
              <a:t>2 </a:t>
            </a:r>
            <a:r>
              <a:rPr lang="en-US" dirty="0">
                <a:latin typeface="Times New Roman" pitchFamily="18" charset="0"/>
                <a:cs typeface="Times New Roman" pitchFamily="18" charset="0"/>
              </a:rPr>
              <a:t>when the junction temperatures are at T</a:t>
            </a:r>
            <a:r>
              <a:rPr lang="en-US" baseline="-25000" dirty="0">
                <a:latin typeface="Times New Roman" pitchFamily="18" charset="0"/>
                <a:cs typeface="Times New Roman" pitchFamily="18" charset="0"/>
              </a:rPr>
              <a:t>1 </a:t>
            </a:r>
            <a:r>
              <a:rPr lang="en-US" dirty="0">
                <a:latin typeface="Times New Roman" pitchFamily="18" charset="0"/>
                <a:cs typeface="Times New Roman" pitchFamily="18" charset="0"/>
              </a:rPr>
              <a:t>and T</a:t>
            </a:r>
            <a:r>
              <a:rPr lang="en-US" baseline="-25000" dirty="0">
                <a:latin typeface="Times New Roman" pitchFamily="18" charset="0"/>
                <a:cs typeface="Times New Roman" pitchFamily="18" charset="0"/>
              </a:rPr>
              <a:t>3 </a:t>
            </a:r>
            <a:r>
              <a:rPr lang="en-US" dirty="0">
                <a:latin typeface="Times New Roman" pitchFamily="18" charset="0"/>
                <a:cs typeface="Times New Roman" pitchFamily="18" charset="0"/>
              </a:rPr>
              <a:t>(Fig.(c)).</a:t>
            </a:r>
          </a:p>
          <a:p>
            <a:endParaRPr lang="en-US" dirty="0"/>
          </a:p>
        </p:txBody>
      </p:sp>
      <p:sp>
        <p:nvSpPr>
          <p:cNvPr id="2" name="Date Placeholder 1">
            <a:extLst>
              <a:ext uri="{FF2B5EF4-FFF2-40B4-BE49-F238E27FC236}">
                <a16:creationId xmlns:a16="http://schemas.microsoft.com/office/drawing/2014/main" id="{29911B8C-1B89-4BDA-861E-B409F1D386A9}"/>
              </a:ext>
            </a:extLst>
          </p:cNvPr>
          <p:cNvSpPr>
            <a:spLocks noGrp="1"/>
          </p:cNvSpPr>
          <p:nvPr>
            <p:ph type="dt" sz="half" idx="10"/>
          </p:nvPr>
        </p:nvSpPr>
        <p:spPr/>
        <p:txBody>
          <a:bodyPr/>
          <a:lstStyle/>
          <a:p>
            <a:fld id="{6C32B378-3088-4C22-A0AE-BDC95DB339A0}" type="datetime1">
              <a:rPr lang="en-US" smtClean="0"/>
              <a:t>8/23/2021</a:t>
            </a:fld>
            <a:endParaRPr lang="en-US"/>
          </a:p>
        </p:txBody>
      </p:sp>
      <p:sp>
        <p:nvSpPr>
          <p:cNvPr id="4" name="Footer Placeholder 3">
            <a:extLst>
              <a:ext uri="{FF2B5EF4-FFF2-40B4-BE49-F238E27FC236}">
                <a16:creationId xmlns:a16="http://schemas.microsoft.com/office/drawing/2014/main" id="{7A911A61-B5DE-49AB-B6DD-1F2B1AFB041A}"/>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78F3A-774A-4459-B1E3-58D85A5D1D60}"/>
              </a:ext>
            </a:extLst>
          </p:cNvPr>
          <p:cNvSpPr>
            <a:spLocks noGrp="1"/>
          </p:cNvSpPr>
          <p:nvPr>
            <p:ph type="ctrTitle"/>
          </p:nvPr>
        </p:nvSpPr>
        <p:spPr>
          <a:xfrm>
            <a:off x="228600" y="1066800"/>
            <a:ext cx="8686800" cy="1470025"/>
          </a:xfrm>
        </p:spPr>
        <p:txBody>
          <a:bodyPr/>
          <a:lstStyle/>
          <a:p>
            <a:r>
              <a:rPr lang="en-US" b="1" dirty="0"/>
              <a:t>REN302: </a:t>
            </a:r>
            <a:br>
              <a:rPr lang="en-US" b="1" dirty="0"/>
            </a:br>
            <a:r>
              <a:rPr lang="en-US" b="1" dirty="0"/>
              <a:t>AUTOMATION CONTROL SYSTEM </a:t>
            </a:r>
            <a:endParaRPr lang="en-RW" b="1" dirty="0"/>
          </a:p>
        </p:txBody>
      </p:sp>
      <p:sp>
        <p:nvSpPr>
          <p:cNvPr id="3" name="Subtitle 2">
            <a:extLst>
              <a:ext uri="{FF2B5EF4-FFF2-40B4-BE49-F238E27FC236}">
                <a16:creationId xmlns:a16="http://schemas.microsoft.com/office/drawing/2014/main" id="{C3398F18-53B6-4CCA-84A2-DFB48B14BA44}"/>
              </a:ext>
            </a:extLst>
          </p:cNvPr>
          <p:cNvSpPr>
            <a:spLocks noGrp="1"/>
          </p:cNvSpPr>
          <p:nvPr>
            <p:ph type="subTitle" idx="1"/>
          </p:nvPr>
        </p:nvSpPr>
        <p:spPr>
          <a:xfrm>
            <a:off x="990600" y="2922361"/>
            <a:ext cx="6400800" cy="1752600"/>
          </a:xfrm>
        </p:spPr>
        <p:txBody>
          <a:bodyPr/>
          <a:lstStyle/>
          <a:p>
            <a:r>
              <a:rPr lang="en-US" dirty="0"/>
              <a:t>Lecture 2</a:t>
            </a:r>
          </a:p>
          <a:p>
            <a:r>
              <a:rPr lang="en-US" b="1" dirty="0">
                <a:latin typeface="Times New Roman" pitchFamily="18" charset="0"/>
                <a:cs typeface="Times New Roman" pitchFamily="18" charset="0"/>
              </a:rPr>
              <a:t>INDUSTRIAL SENSORS MEASUREMENTS</a:t>
            </a:r>
            <a:endParaRPr lang="en-RW" dirty="0"/>
          </a:p>
        </p:txBody>
      </p:sp>
      <p:sp>
        <p:nvSpPr>
          <p:cNvPr id="4" name="Date Placeholder 3">
            <a:extLst>
              <a:ext uri="{FF2B5EF4-FFF2-40B4-BE49-F238E27FC236}">
                <a16:creationId xmlns:a16="http://schemas.microsoft.com/office/drawing/2014/main" id="{F6A91EF2-A007-494E-809E-2460368EA46A}"/>
              </a:ext>
            </a:extLst>
          </p:cNvPr>
          <p:cNvSpPr>
            <a:spLocks noGrp="1"/>
          </p:cNvSpPr>
          <p:nvPr>
            <p:ph type="dt" sz="half" idx="10"/>
          </p:nvPr>
        </p:nvSpPr>
        <p:spPr/>
        <p:txBody>
          <a:bodyPr/>
          <a:lstStyle/>
          <a:p>
            <a:fld id="{681DA75B-EBB6-4C16-8A1A-CCC46DDA4293}" type="datetime1">
              <a:rPr lang="en-US" smtClean="0"/>
              <a:t>8/23/2021</a:t>
            </a:fld>
            <a:endParaRPr lang="en-US"/>
          </a:p>
        </p:txBody>
      </p:sp>
      <p:sp>
        <p:nvSpPr>
          <p:cNvPr id="5" name="Footer Placeholder 4">
            <a:extLst>
              <a:ext uri="{FF2B5EF4-FFF2-40B4-BE49-F238E27FC236}">
                <a16:creationId xmlns:a16="http://schemas.microsoft.com/office/drawing/2014/main" id="{A4BE83BD-2963-4683-A107-F90E23B99B28}"/>
              </a:ext>
            </a:extLst>
          </p:cNvPr>
          <p:cNvSpPr>
            <a:spLocks noGrp="1"/>
          </p:cNvSpPr>
          <p:nvPr>
            <p:ph type="ftr" sz="quarter" idx="11"/>
          </p:nvPr>
        </p:nvSpPr>
        <p:spPr/>
        <p:txBody>
          <a:bodyPr/>
          <a:lstStyle/>
          <a:p>
            <a:r>
              <a:rPr lang="nl-NL"/>
              <a:t>AUTOMATION CONTROL SYSTEM/       ENG. NIYITEGEKA JANVIER</a:t>
            </a:r>
            <a:endParaRPr lang="en-US"/>
          </a:p>
        </p:txBody>
      </p:sp>
      <p:sp>
        <p:nvSpPr>
          <p:cNvPr id="6" name="Subtitle 2">
            <a:extLst>
              <a:ext uri="{FF2B5EF4-FFF2-40B4-BE49-F238E27FC236}">
                <a16:creationId xmlns:a16="http://schemas.microsoft.com/office/drawing/2014/main" id="{8AD385F8-1B91-4B1E-9683-E7D2FB84A791}"/>
              </a:ext>
            </a:extLst>
          </p:cNvPr>
          <p:cNvSpPr txBox="1">
            <a:spLocks/>
          </p:cNvSpPr>
          <p:nvPr/>
        </p:nvSpPr>
        <p:spPr>
          <a:xfrm>
            <a:off x="1219200" y="47244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Eng. NIYITEGEKA Janvier</a:t>
            </a:r>
          </a:p>
          <a:p>
            <a:r>
              <a:rPr lang="en-US" dirty="0"/>
              <a:t>RP/IPRC TUMBA/ RE DEPARTMENT </a:t>
            </a:r>
            <a:endParaRPr lang="en-RW" dirty="0"/>
          </a:p>
        </p:txBody>
      </p:sp>
    </p:spTree>
    <p:extLst>
      <p:ext uri="{BB962C8B-B14F-4D97-AF65-F5344CB8AC3E}">
        <p14:creationId xmlns:p14="http://schemas.microsoft.com/office/powerpoint/2010/main" val="3129068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Exercise</a:t>
            </a:r>
          </a:p>
        </p:txBody>
      </p:sp>
      <p:sp>
        <p:nvSpPr>
          <p:cNvPr id="3" name="Content Placeholder 2"/>
          <p:cNvSpPr>
            <a:spLocks noGrp="1"/>
          </p:cNvSpPr>
          <p:nvPr>
            <p:ph idx="1"/>
          </p:nvPr>
        </p:nvSpPr>
        <p:spPr>
          <a:xfrm>
            <a:off x="228600" y="1295400"/>
            <a:ext cx="8686800" cy="5257800"/>
          </a:xfrm>
        </p:spPr>
        <p:txBody>
          <a:bodyPr/>
          <a:lstStyle/>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buNone/>
            </a:pPr>
            <a:endParaRPr lang="en-US" dirty="0">
              <a:latin typeface="Times New Roman" pitchFamily="18" charset="0"/>
              <a:cs typeface="Times New Roman" pitchFamily="18" charset="0"/>
            </a:endParaRPr>
          </a:p>
          <a:p>
            <a:endParaRPr lang="en-US" dirty="0"/>
          </a:p>
        </p:txBody>
      </p:sp>
      <p:pic>
        <p:nvPicPr>
          <p:cNvPr id="6" name="Picture 2"/>
          <p:cNvPicPr>
            <a:picLocks noChangeAspect="1" noChangeArrowheads="1"/>
          </p:cNvPicPr>
          <p:nvPr/>
        </p:nvPicPr>
        <p:blipFill>
          <a:blip r:embed="rId2"/>
          <a:srcRect/>
          <a:stretch>
            <a:fillRect/>
          </a:stretch>
        </p:blipFill>
        <p:spPr bwMode="auto">
          <a:xfrm>
            <a:off x="285332" y="1447800"/>
            <a:ext cx="8802977" cy="3962400"/>
          </a:xfrm>
          <a:prstGeom prst="rect">
            <a:avLst/>
          </a:prstGeom>
          <a:noFill/>
          <a:ln w="9525">
            <a:noFill/>
            <a:miter lim="800000"/>
            <a:headEnd/>
            <a:tailEnd/>
          </a:ln>
          <a:effectLst/>
        </p:spPr>
      </p:pic>
      <p:sp>
        <p:nvSpPr>
          <p:cNvPr id="4" name="Date Placeholder 3">
            <a:extLst>
              <a:ext uri="{FF2B5EF4-FFF2-40B4-BE49-F238E27FC236}">
                <a16:creationId xmlns:a16="http://schemas.microsoft.com/office/drawing/2014/main" id="{8276872E-FB35-48AA-9BF0-3752C2DFF2A6}"/>
              </a:ext>
            </a:extLst>
          </p:cNvPr>
          <p:cNvSpPr>
            <a:spLocks noGrp="1"/>
          </p:cNvSpPr>
          <p:nvPr>
            <p:ph type="dt" sz="half" idx="10"/>
          </p:nvPr>
        </p:nvSpPr>
        <p:spPr/>
        <p:txBody>
          <a:bodyPr/>
          <a:lstStyle/>
          <a:p>
            <a:fld id="{F211A2DF-02C3-46E8-9BD7-BC5CC9F006FC}" type="datetime1">
              <a:rPr lang="en-US" smtClean="0"/>
              <a:t>8/23/2021</a:t>
            </a:fld>
            <a:endParaRPr lang="en-US"/>
          </a:p>
        </p:txBody>
      </p:sp>
      <p:sp>
        <p:nvSpPr>
          <p:cNvPr id="5" name="Footer Placeholder 4">
            <a:extLst>
              <a:ext uri="{FF2B5EF4-FFF2-40B4-BE49-F238E27FC236}">
                <a16:creationId xmlns:a16="http://schemas.microsoft.com/office/drawing/2014/main" id="{B18C31C7-4BEC-4D6F-8B10-504AAD6A19B6}"/>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a:t>2) Displacement Measurement</a:t>
            </a:r>
          </a:p>
        </p:txBody>
      </p:sp>
      <p:sp>
        <p:nvSpPr>
          <p:cNvPr id="3" name="Content Placeholder 2"/>
          <p:cNvSpPr>
            <a:spLocks noGrp="1"/>
          </p:cNvSpPr>
          <p:nvPr>
            <p:ph idx="1"/>
          </p:nvPr>
        </p:nvSpPr>
        <p:spPr>
          <a:xfrm>
            <a:off x="152400" y="1219200"/>
            <a:ext cx="8763000" cy="5410200"/>
          </a:xfrm>
          <a:blipFill>
            <a:blip r:embed="rId2"/>
            <a:tile tx="0" ty="0" sx="100000" sy="100000" flip="none" algn="tl"/>
          </a:blipFill>
        </p:spPr>
        <p:txBody>
          <a:bodyPr>
            <a:normAutofit/>
          </a:bodyPr>
          <a:lstStyle/>
          <a:p>
            <a:r>
              <a:rPr lang="en-US" dirty="0">
                <a:latin typeface="Times New Roman" pitchFamily="18" charset="0"/>
                <a:cs typeface="Times New Roman" pitchFamily="18" charset="0"/>
              </a:rPr>
              <a:t>Besides the measurement principles can be classified into two categories: </a:t>
            </a:r>
            <a:r>
              <a:rPr lang="en-US" b="1" dirty="0">
                <a:latin typeface="Times New Roman" pitchFamily="18" charset="0"/>
                <a:cs typeface="Times New Roman" pitchFamily="18" charset="0"/>
              </a:rPr>
              <a:t>electrical sensing</a:t>
            </a:r>
            <a:r>
              <a:rPr lang="en-US" dirty="0">
                <a:latin typeface="Times New Roman" pitchFamily="18" charset="0"/>
                <a:cs typeface="Times New Roman" pitchFamily="18" charset="0"/>
              </a:rPr>
              <a:t> and </a:t>
            </a:r>
            <a:r>
              <a:rPr lang="en-US" b="1" dirty="0">
                <a:latin typeface="Times New Roman" pitchFamily="18" charset="0"/>
                <a:cs typeface="Times New Roman" pitchFamily="18" charset="0"/>
              </a:rPr>
              <a:t>optical sensing</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In electrical sensing, </a:t>
            </a:r>
            <a:r>
              <a:rPr lang="en-US" b="1" dirty="0">
                <a:latin typeface="Times New Roman" pitchFamily="18" charset="0"/>
                <a:cs typeface="Times New Roman" pitchFamily="18" charset="0"/>
              </a:rPr>
              <a:t>passive electrical sensors</a:t>
            </a:r>
            <a:r>
              <a:rPr lang="en-US" dirty="0">
                <a:latin typeface="Times New Roman" pitchFamily="18" charset="0"/>
                <a:cs typeface="Times New Roman" pitchFamily="18" charset="0"/>
              </a:rPr>
              <a:t> are used variation of either inductance or capacitance with displacement is measured.</a:t>
            </a:r>
          </a:p>
          <a:p>
            <a:r>
              <a:rPr lang="en-US" dirty="0">
                <a:latin typeface="Times New Roman" pitchFamily="18" charset="0"/>
                <a:cs typeface="Times New Roman" pitchFamily="18" charset="0"/>
              </a:rPr>
              <a:t> On the other hand the optical method mainly works on the principle of intensity variation of light with distance</a:t>
            </a:r>
            <a:r>
              <a:rPr lang="en-US" dirty="0"/>
              <a:t>.</a:t>
            </a:r>
          </a:p>
          <a:p>
            <a:endParaRPr lang="en-US" dirty="0"/>
          </a:p>
        </p:txBody>
      </p:sp>
      <p:sp>
        <p:nvSpPr>
          <p:cNvPr id="4" name="Date Placeholder 3">
            <a:extLst>
              <a:ext uri="{FF2B5EF4-FFF2-40B4-BE49-F238E27FC236}">
                <a16:creationId xmlns:a16="http://schemas.microsoft.com/office/drawing/2014/main" id="{513B2B45-8414-429B-9272-7C230BF417BE}"/>
              </a:ext>
            </a:extLst>
          </p:cNvPr>
          <p:cNvSpPr>
            <a:spLocks noGrp="1"/>
          </p:cNvSpPr>
          <p:nvPr>
            <p:ph type="dt" sz="half" idx="10"/>
          </p:nvPr>
        </p:nvSpPr>
        <p:spPr/>
        <p:txBody>
          <a:bodyPr/>
          <a:lstStyle/>
          <a:p>
            <a:fld id="{EF523544-ACD4-4C50-8B98-006E836DD4C5}" type="datetime1">
              <a:rPr lang="en-US" smtClean="0"/>
              <a:t>8/23/2021</a:t>
            </a:fld>
            <a:endParaRPr lang="en-US"/>
          </a:p>
        </p:txBody>
      </p:sp>
      <p:sp>
        <p:nvSpPr>
          <p:cNvPr id="5" name="Footer Placeholder 4">
            <a:extLst>
              <a:ext uri="{FF2B5EF4-FFF2-40B4-BE49-F238E27FC236}">
                <a16:creationId xmlns:a16="http://schemas.microsoft.com/office/drawing/2014/main" id="{6F89467B-C99B-4136-916C-55144C9466F8}"/>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a) Potentiometer</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670251" y="1905000"/>
            <a:ext cx="8047062" cy="4038600"/>
          </a:xfrm>
          <a:prstGeom prst="rect">
            <a:avLst/>
          </a:prstGeom>
          <a:noFill/>
          <a:ln w="9525">
            <a:noFill/>
            <a:miter lim="800000"/>
            <a:headEnd/>
            <a:tailEnd/>
          </a:ln>
          <a:effectLst/>
        </p:spPr>
      </p:pic>
      <p:sp>
        <p:nvSpPr>
          <p:cNvPr id="3" name="Date Placeholder 2">
            <a:extLst>
              <a:ext uri="{FF2B5EF4-FFF2-40B4-BE49-F238E27FC236}">
                <a16:creationId xmlns:a16="http://schemas.microsoft.com/office/drawing/2014/main" id="{C314BF6B-4221-4B03-997B-E810826A9FD6}"/>
              </a:ext>
            </a:extLst>
          </p:cNvPr>
          <p:cNvSpPr>
            <a:spLocks noGrp="1"/>
          </p:cNvSpPr>
          <p:nvPr>
            <p:ph type="dt" sz="half" idx="10"/>
          </p:nvPr>
        </p:nvSpPr>
        <p:spPr/>
        <p:txBody>
          <a:bodyPr/>
          <a:lstStyle/>
          <a:p>
            <a:fld id="{4EE031F4-2F77-4079-98E3-DB57704CCA76}" type="datetime1">
              <a:rPr lang="en-US" smtClean="0"/>
              <a:t>8/23/2021</a:t>
            </a:fld>
            <a:endParaRPr lang="en-US"/>
          </a:p>
        </p:txBody>
      </p:sp>
      <p:sp>
        <p:nvSpPr>
          <p:cNvPr id="4" name="Footer Placeholder 3">
            <a:extLst>
              <a:ext uri="{FF2B5EF4-FFF2-40B4-BE49-F238E27FC236}">
                <a16:creationId xmlns:a16="http://schemas.microsoft.com/office/drawing/2014/main" id="{F297D889-5C3D-4207-BB34-C0847DFCC651}"/>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br>
              <a:rPr lang="en-US" b="1" dirty="0"/>
            </a:br>
            <a:r>
              <a:rPr lang="en-US" b="1" dirty="0">
                <a:latin typeface="Times New Roman" pitchFamily="18" charset="0"/>
                <a:cs typeface="Times New Roman" pitchFamily="18" charset="0"/>
              </a:rPr>
              <a:t>Potentiometer   cont’d</a:t>
            </a:r>
            <a:br>
              <a:rPr lang="en-US" b="1" dirty="0"/>
            </a:br>
            <a:endParaRPr lang="en-US" dirty="0"/>
          </a:p>
        </p:txBody>
      </p:sp>
      <p:sp>
        <p:nvSpPr>
          <p:cNvPr id="3" name="Content Placeholder 2"/>
          <p:cNvSpPr>
            <a:spLocks noGrp="1"/>
          </p:cNvSpPr>
          <p:nvPr>
            <p:ph idx="1"/>
          </p:nvPr>
        </p:nvSpPr>
        <p:spPr>
          <a:xfrm>
            <a:off x="152400" y="1143000"/>
            <a:ext cx="8534400" cy="5562600"/>
          </a:xfrm>
          <a:blipFill>
            <a:blip r:embed="rId2"/>
            <a:tile tx="0" ty="0" sx="100000" sy="100000" flip="none" algn="tl"/>
          </a:blipFill>
        </p:spPr>
        <p:txBody>
          <a:bodyPr>
            <a:normAutofit fontScale="92500" lnSpcReduction="10000"/>
          </a:bodyPr>
          <a:lstStyle/>
          <a:p>
            <a:pPr algn="just"/>
            <a:r>
              <a:rPr lang="en-US" dirty="0"/>
              <a:t>A </a:t>
            </a:r>
            <a:r>
              <a:rPr lang="en-US" b="1" dirty="0"/>
              <a:t>potentiometer</a:t>
            </a:r>
            <a:r>
              <a:rPr lang="en-US" dirty="0"/>
              <a:t> is a three </a:t>
            </a:r>
            <a:r>
              <a:rPr lang="en-US" u="sng" dirty="0">
                <a:hlinkClick r:id="rId3" tooltip="Terminal (electronics)"/>
              </a:rPr>
              <a:t>terminal</a:t>
            </a:r>
            <a:r>
              <a:rPr lang="en-US" dirty="0"/>
              <a:t> </a:t>
            </a:r>
            <a:r>
              <a:rPr lang="en-US" u="sng" dirty="0">
                <a:hlinkClick r:id="rId4" tooltip="Resistor"/>
              </a:rPr>
              <a:t>resistor</a:t>
            </a:r>
            <a:r>
              <a:rPr lang="en-US" dirty="0"/>
              <a:t> with a sliding or rotating contact that forms an adjustable </a:t>
            </a:r>
            <a:r>
              <a:rPr lang="en-US" u="sng" dirty="0">
                <a:hlinkClick r:id="rId5" tooltip="Voltage divider"/>
              </a:rPr>
              <a:t>voltage divider</a:t>
            </a:r>
            <a:r>
              <a:rPr lang="en-US" dirty="0"/>
              <a:t>. If only two terminals are used, one end and the wiper, it acts as a </a:t>
            </a:r>
            <a:r>
              <a:rPr lang="en-US" b="1" dirty="0"/>
              <a:t>variable resistor</a:t>
            </a:r>
            <a:r>
              <a:rPr lang="en-US" dirty="0"/>
              <a:t> or </a:t>
            </a:r>
            <a:r>
              <a:rPr lang="en-US" b="1" u="sng" dirty="0">
                <a:hlinkClick r:id="rId6"/>
              </a:rPr>
              <a:t>rheostat</a:t>
            </a:r>
            <a:r>
              <a:rPr lang="en-US" dirty="0"/>
              <a:t>. </a:t>
            </a:r>
          </a:p>
          <a:p>
            <a:pPr algn="just"/>
            <a:r>
              <a:rPr lang="en-US" dirty="0"/>
              <a:t>The measuring instrument called a </a:t>
            </a:r>
            <a:r>
              <a:rPr lang="en-US" u="sng" dirty="0">
                <a:hlinkClick r:id="rId7" tooltip="Potentiometer (measuring instrument)"/>
              </a:rPr>
              <a:t>potentiometer</a:t>
            </a:r>
            <a:r>
              <a:rPr lang="en-US" dirty="0"/>
              <a:t> is essentially a </a:t>
            </a:r>
            <a:r>
              <a:rPr lang="en-US" u="sng" dirty="0">
                <a:hlinkClick r:id="rId5" tooltip="Voltage divider"/>
              </a:rPr>
              <a:t>voltage divider</a:t>
            </a:r>
            <a:r>
              <a:rPr lang="en-US" dirty="0"/>
              <a:t> used for measuring </a:t>
            </a:r>
            <a:r>
              <a:rPr lang="en-US" u="sng" dirty="0">
                <a:hlinkClick r:id="rId8" tooltip="Electric potential"/>
              </a:rPr>
              <a:t>electric potential</a:t>
            </a:r>
            <a:r>
              <a:rPr lang="en-US" dirty="0"/>
              <a:t> (voltage).</a:t>
            </a:r>
          </a:p>
          <a:p>
            <a:pPr algn="just"/>
            <a:r>
              <a:rPr lang="en-US" dirty="0"/>
              <a:t>Potentiometers are commonly used to control electrical devices such as volume controls on audio equipment. </a:t>
            </a:r>
          </a:p>
        </p:txBody>
      </p:sp>
      <p:sp>
        <p:nvSpPr>
          <p:cNvPr id="4" name="Date Placeholder 3">
            <a:extLst>
              <a:ext uri="{FF2B5EF4-FFF2-40B4-BE49-F238E27FC236}">
                <a16:creationId xmlns:a16="http://schemas.microsoft.com/office/drawing/2014/main" id="{0CEB36AA-AFDB-4BAD-8B42-5AC585499B3F}"/>
              </a:ext>
            </a:extLst>
          </p:cNvPr>
          <p:cNvSpPr>
            <a:spLocks noGrp="1"/>
          </p:cNvSpPr>
          <p:nvPr>
            <p:ph type="dt" sz="half" idx="10"/>
          </p:nvPr>
        </p:nvSpPr>
        <p:spPr/>
        <p:txBody>
          <a:bodyPr/>
          <a:lstStyle/>
          <a:p>
            <a:fld id="{5BCFDC91-D497-495A-BCB6-7707776D20D0}" type="datetime1">
              <a:rPr lang="en-US" smtClean="0"/>
              <a:t>8/23/2021</a:t>
            </a:fld>
            <a:endParaRPr lang="en-US"/>
          </a:p>
        </p:txBody>
      </p:sp>
      <p:sp>
        <p:nvSpPr>
          <p:cNvPr id="5" name="Footer Placeholder 4">
            <a:extLst>
              <a:ext uri="{FF2B5EF4-FFF2-40B4-BE49-F238E27FC236}">
                <a16:creationId xmlns:a16="http://schemas.microsoft.com/office/drawing/2014/main" id="{E9434D68-E812-4484-A3CF-AB221AEF67AE}"/>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Potentiometer as sensor</a:t>
            </a:r>
          </a:p>
        </p:txBody>
      </p:sp>
      <p:sp>
        <p:nvSpPr>
          <p:cNvPr id="3" name="Content Placeholder 2"/>
          <p:cNvSpPr>
            <a:spLocks noGrp="1"/>
          </p:cNvSpPr>
          <p:nvPr>
            <p:ph idx="1"/>
          </p:nvPr>
        </p:nvSpPr>
        <p:spPr>
          <a:xfrm>
            <a:off x="152400" y="1066800"/>
            <a:ext cx="8763000" cy="5562600"/>
          </a:xfrm>
          <a:blipFill dpi="0" rotWithShape="1">
            <a:blip r:embed="rId2">
              <a:alphaModFix amt="85000"/>
            </a:blip>
            <a:srcRect/>
            <a:tile tx="0" ty="0" sx="100000" sy="100000" flip="none" algn="tl"/>
          </a:blipFill>
        </p:spPr>
        <p:txBody>
          <a:bodyPr>
            <a:normAutofit fontScale="85000" lnSpcReduction="10000"/>
          </a:bodyPr>
          <a:lstStyle/>
          <a:p>
            <a:r>
              <a:rPr lang="en-US" dirty="0">
                <a:latin typeface="Times New Roman" pitchFamily="18" charset="0"/>
                <a:cs typeface="Times New Roman" pitchFamily="18" charset="0"/>
              </a:rPr>
              <a:t>The potentiometer is also one of the most commonly used device for measuring the displacement of the body. </a:t>
            </a:r>
          </a:p>
          <a:p>
            <a:r>
              <a:rPr lang="en-US" dirty="0">
                <a:latin typeface="Times New Roman" pitchFamily="18" charset="0"/>
                <a:cs typeface="Times New Roman" pitchFamily="18" charset="0"/>
              </a:rPr>
              <a:t>The potentiometer is the electrical type of transducer or sensor and it is of resistive type because it works on the principle of change of resistance of the wire with its length. </a:t>
            </a:r>
          </a:p>
          <a:p>
            <a:r>
              <a:rPr lang="en-US" dirty="0">
                <a:latin typeface="Times New Roman" pitchFamily="18" charset="0"/>
                <a:cs typeface="Times New Roman" pitchFamily="18" charset="0"/>
              </a:rPr>
              <a:t>The resistance of the wire is directly proportional to the length of the wire, thus as the length of the wire changes the resistance of the wire also changes.</a:t>
            </a:r>
          </a:p>
          <a:p>
            <a:r>
              <a:rPr lang="en-US" dirty="0">
                <a:latin typeface="Times New Roman" pitchFamily="18" charset="0"/>
                <a:cs typeface="Times New Roman" pitchFamily="18" charset="0"/>
              </a:rPr>
              <a:t> The potentiometer is an electric circuit in which the resistance can be changed manually by the sliding contacts. </a:t>
            </a:r>
          </a:p>
          <a:p>
            <a:r>
              <a:rPr lang="en-US" dirty="0">
                <a:latin typeface="Times New Roman" pitchFamily="18" charset="0"/>
                <a:cs typeface="Times New Roman" pitchFamily="18" charset="0"/>
              </a:rPr>
              <a:t>They are the resistive type of transducers and the output voltage is proportional to the displacement</a:t>
            </a:r>
          </a:p>
          <a:p>
            <a:endParaRPr lang="en-US" dirty="0"/>
          </a:p>
        </p:txBody>
      </p:sp>
      <p:sp>
        <p:nvSpPr>
          <p:cNvPr id="4" name="Date Placeholder 3">
            <a:extLst>
              <a:ext uri="{FF2B5EF4-FFF2-40B4-BE49-F238E27FC236}">
                <a16:creationId xmlns:a16="http://schemas.microsoft.com/office/drawing/2014/main" id="{96489737-0C7C-4395-8BF6-C337FE2585D2}"/>
              </a:ext>
            </a:extLst>
          </p:cNvPr>
          <p:cNvSpPr>
            <a:spLocks noGrp="1"/>
          </p:cNvSpPr>
          <p:nvPr>
            <p:ph type="dt" sz="half" idx="10"/>
          </p:nvPr>
        </p:nvSpPr>
        <p:spPr/>
        <p:txBody>
          <a:bodyPr/>
          <a:lstStyle/>
          <a:p>
            <a:fld id="{17F34FEC-8B11-404A-8D09-E761EE33F183}" type="datetime1">
              <a:rPr lang="en-US" smtClean="0"/>
              <a:t>8/23/2021</a:t>
            </a:fld>
            <a:endParaRPr lang="en-US"/>
          </a:p>
        </p:txBody>
      </p:sp>
      <p:sp>
        <p:nvSpPr>
          <p:cNvPr id="5" name="Footer Placeholder 4">
            <a:extLst>
              <a:ext uri="{FF2B5EF4-FFF2-40B4-BE49-F238E27FC236}">
                <a16:creationId xmlns:a16="http://schemas.microsoft.com/office/drawing/2014/main" id="{AD16ECD3-DEDB-46BF-B67F-6FCFC12AB8AE}"/>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b) Linear Variable Differential transformer (LVDT)</a:t>
            </a:r>
            <a:endParaRPr lang="en-US"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a:srcRect/>
          <a:stretch>
            <a:fillRect/>
          </a:stretch>
        </p:blipFill>
        <p:spPr bwMode="auto">
          <a:xfrm>
            <a:off x="2909887" y="2034381"/>
            <a:ext cx="3324225" cy="3657600"/>
          </a:xfrm>
          <a:prstGeom prst="rect">
            <a:avLst/>
          </a:prstGeom>
          <a:noFill/>
          <a:ln w="9525">
            <a:noFill/>
            <a:miter lim="800000"/>
            <a:headEnd/>
            <a:tailEnd/>
          </a:ln>
        </p:spPr>
      </p:pic>
      <p:sp>
        <p:nvSpPr>
          <p:cNvPr id="3" name="Date Placeholder 2">
            <a:extLst>
              <a:ext uri="{FF2B5EF4-FFF2-40B4-BE49-F238E27FC236}">
                <a16:creationId xmlns:a16="http://schemas.microsoft.com/office/drawing/2014/main" id="{7AE32ED1-EC36-4AE8-80CD-E58FD5649871}"/>
              </a:ext>
            </a:extLst>
          </p:cNvPr>
          <p:cNvSpPr>
            <a:spLocks noGrp="1"/>
          </p:cNvSpPr>
          <p:nvPr>
            <p:ph type="dt" sz="half" idx="10"/>
          </p:nvPr>
        </p:nvSpPr>
        <p:spPr/>
        <p:txBody>
          <a:bodyPr/>
          <a:lstStyle/>
          <a:p>
            <a:fld id="{AA351D65-5EDF-4137-9E99-3A24BFEA648F}" type="datetime1">
              <a:rPr lang="en-US" smtClean="0"/>
              <a:t>8/23/2021</a:t>
            </a:fld>
            <a:endParaRPr lang="en-US"/>
          </a:p>
        </p:txBody>
      </p:sp>
      <p:sp>
        <p:nvSpPr>
          <p:cNvPr id="5" name="Footer Placeholder 4">
            <a:extLst>
              <a:ext uri="{FF2B5EF4-FFF2-40B4-BE49-F238E27FC236}">
                <a16:creationId xmlns:a16="http://schemas.microsoft.com/office/drawing/2014/main" id="{7D1D03CE-8B22-44D1-BFDE-53DDF833AD02}"/>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219200" y="609599"/>
            <a:ext cx="6476999" cy="5976717"/>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id="{B7E4E5DB-1F71-4E37-A979-42A178505761}"/>
              </a:ext>
            </a:extLst>
          </p:cNvPr>
          <p:cNvSpPr>
            <a:spLocks noGrp="1"/>
          </p:cNvSpPr>
          <p:nvPr>
            <p:ph type="dt" sz="half" idx="10"/>
          </p:nvPr>
        </p:nvSpPr>
        <p:spPr/>
        <p:txBody>
          <a:bodyPr/>
          <a:lstStyle/>
          <a:p>
            <a:fld id="{8D979D57-FBBB-4243-9067-10F94AD90F42}" type="datetime1">
              <a:rPr lang="en-US" smtClean="0"/>
              <a:t>8/23/2021</a:t>
            </a:fld>
            <a:endParaRPr lang="en-US"/>
          </a:p>
        </p:txBody>
      </p:sp>
      <p:sp>
        <p:nvSpPr>
          <p:cNvPr id="3" name="Footer Placeholder 2">
            <a:extLst>
              <a:ext uri="{FF2B5EF4-FFF2-40B4-BE49-F238E27FC236}">
                <a16:creationId xmlns:a16="http://schemas.microsoft.com/office/drawing/2014/main" id="{13406C95-C8E4-4586-B0BC-1E910776C3D8}"/>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Cont’d</a:t>
            </a:r>
            <a:r>
              <a:rPr lang="en-US" dirty="0"/>
              <a:t> </a:t>
            </a:r>
          </a:p>
        </p:txBody>
      </p:sp>
      <p:sp>
        <p:nvSpPr>
          <p:cNvPr id="3" name="Content Placeholder 2"/>
          <p:cNvSpPr>
            <a:spLocks noGrp="1"/>
          </p:cNvSpPr>
          <p:nvPr>
            <p:ph idx="1"/>
          </p:nvPr>
        </p:nvSpPr>
        <p:spPr>
          <a:xfrm>
            <a:off x="152400" y="1066800"/>
            <a:ext cx="8763000" cy="5562600"/>
          </a:xfrm>
          <a:blipFill>
            <a:blip r:embed="rId2">
              <a:alphaModFix amt="85000"/>
            </a:blip>
            <a:tile tx="0" ty="0" sx="100000" sy="100000" flip="none" algn="tl"/>
          </a:blipFill>
        </p:spPr>
        <p:txBody>
          <a:bodyPr numCol="1">
            <a:normAutofit fontScale="77500" lnSpcReduction="20000"/>
          </a:bodyPr>
          <a:lstStyle/>
          <a:p>
            <a:pPr algn="just"/>
            <a:r>
              <a:rPr lang="en-US" sz="3000" dirty="0">
                <a:latin typeface="Times New Roman" pitchFamily="18" charset="0"/>
                <a:cs typeface="Times New Roman" pitchFamily="18" charset="0"/>
              </a:rPr>
              <a:t>LVDT works on the principle of variation of mutual inductance. It is one of the most popular types of displacement sensor.</a:t>
            </a:r>
          </a:p>
          <a:p>
            <a:pPr algn="just">
              <a:buNone/>
            </a:pPr>
            <a:endParaRPr lang="en-US" sz="3000" dirty="0">
              <a:latin typeface="Times New Roman" pitchFamily="18" charset="0"/>
              <a:cs typeface="Times New Roman" pitchFamily="18" charset="0"/>
            </a:endParaRPr>
          </a:p>
          <a:p>
            <a:pPr algn="just"/>
            <a:r>
              <a:rPr lang="en-US" sz="3000" dirty="0">
                <a:latin typeface="Times New Roman" pitchFamily="18" charset="0"/>
                <a:cs typeface="Times New Roman" pitchFamily="18" charset="0"/>
              </a:rPr>
              <a:t>An LVDT (linear variable differential transformer is an electromechanical sensor used to convert mechanical motion or vibrations, into a variable electrical current, voltage or electric signals.</a:t>
            </a:r>
          </a:p>
          <a:p>
            <a:pPr algn="just"/>
            <a:endParaRPr lang="en-US" sz="3000" dirty="0">
              <a:latin typeface="Times New Roman" pitchFamily="18" charset="0"/>
              <a:cs typeface="Times New Roman" pitchFamily="18" charset="0"/>
            </a:endParaRPr>
          </a:p>
          <a:p>
            <a:pPr algn="just"/>
            <a:r>
              <a:rPr lang="en-US" sz="3000" dirty="0">
                <a:latin typeface="Times New Roman" pitchFamily="18" charset="0"/>
                <a:cs typeface="Times New Roman" pitchFamily="18" charset="0"/>
              </a:rPr>
              <a:t>The two secondary windings are connected in series opposition, so that the net output voltage is the difference between the two.</a:t>
            </a:r>
          </a:p>
          <a:p>
            <a:pPr algn="just"/>
            <a:endParaRPr lang="en-US" sz="3000" dirty="0">
              <a:latin typeface="Times New Roman" pitchFamily="18" charset="0"/>
              <a:cs typeface="Times New Roman" pitchFamily="18" charset="0"/>
            </a:endParaRPr>
          </a:p>
          <a:p>
            <a:pPr algn="just"/>
            <a:r>
              <a:rPr lang="en-US" sz="3000" dirty="0">
                <a:latin typeface="Times New Roman" pitchFamily="18" charset="0"/>
                <a:cs typeface="Times New Roman" pitchFamily="18" charset="0"/>
              </a:rPr>
              <a:t>The output voltage is zero when the core is at central position (voltage induced in both the secondary windings are same, so the difference is zero) but increasing as the core moves away from the central position, in either direction. </a:t>
            </a:r>
          </a:p>
          <a:p>
            <a:endParaRPr lang="en-US"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CE5C326D-8790-42F1-A72D-C9F5C04D607F}"/>
              </a:ext>
            </a:extLst>
          </p:cNvPr>
          <p:cNvSpPr>
            <a:spLocks noGrp="1"/>
          </p:cNvSpPr>
          <p:nvPr>
            <p:ph type="dt" sz="half" idx="10"/>
          </p:nvPr>
        </p:nvSpPr>
        <p:spPr/>
        <p:txBody>
          <a:bodyPr/>
          <a:lstStyle/>
          <a:p>
            <a:fld id="{1DF205FA-4047-422A-B556-9BED4F34EA7F}" type="datetime1">
              <a:rPr lang="en-US" smtClean="0"/>
              <a:t>8/23/2021</a:t>
            </a:fld>
            <a:endParaRPr lang="en-US"/>
          </a:p>
        </p:txBody>
      </p:sp>
      <p:sp>
        <p:nvSpPr>
          <p:cNvPr id="5" name="Footer Placeholder 4">
            <a:extLst>
              <a:ext uri="{FF2B5EF4-FFF2-40B4-BE49-F238E27FC236}">
                <a16:creationId xmlns:a16="http://schemas.microsoft.com/office/drawing/2014/main" id="{272FB34C-D503-4E4B-9866-2148C4A0123B}"/>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a:xfrm>
            <a:off x="228600" y="1600200"/>
            <a:ext cx="8686800" cy="5029200"/>
          </a:xfrm>
          <a:blipFill>
            <a:blip r:embed="rId2">
              <a:alphaModFix amt="85000"/>
            </a:blip>
            <a:tile tx="0" ty="0" sx="100000" sy="100000" flip="none" algn="tl"/>
          </a:blipFill>
        </p:spPr>
        <p:txBody>
          <a:bodyPr>
            <a:normAutofit fontScale="85000" lnSpcReduction="10000"/>
          </a:bodyPr>
          <a:lstStyle/>
          <a:p>
            <a:r>
              <a:rPr lang="en-US" dirty="0">
                <a:latin typeface="Times New Roman" pitchFamily="18" charset="0"/>
                <a:cs typeface="Times New Roman" pitchFamily="18" charset="0"/>
              </a:rPr>
              <a:t>Physically, the LVDT construction is a hollow metallic cylinder in which a shaft of smaller diameter moves freely back and forth along the cylinder’s long axis.</a:t>
            </a:r>
          </a:p>
          <a:p>
            <a:r>
              <a:rPr lang="en-US" dirty="0">
                <a:latin typeface="Times New Roman" pitchFamily="18" charset="0"/>
                <a:cs typeface="Times New Roman" pitchFamily="18" charset="0"/>
              </a:rPr>
              <a:t>A linear displacement transducer is an electrical transducer used in measuring linear position. </a:t>
            </a:r>
          </a:p>
          <a:p>
            <a:r>
              <a:rPr lang="en-US" dirty="0">
                <a:latin typeface="Times New Roman" pitchFamily="18" charset="0"/>
                <a:cs typeface="Times New Roman" pitchFamily="18" charset="0"/>
              </a:rPr>
              <a:t>Linear displacement is the movement of an object in one direction along a single axis.</a:t>
            </a:r>
          </a:p>
          <a:p>
            <a:r>
              <a:rPr lang="en-US" dirty="0">
                <a:latin typeface="Times New Roman" pitchFamily="18" charset="0"/>
                <a:cs typeface="Times New Roman" pitchFamily="18" charset="0"/>
              </a:rPr>
              <a:t> Measuring displacement indicates the direction of motion.</a:t>
            </a:r>
          </a:p>
          <a:p>
            <a:r>
              <a:rPr lang="en-US" dirty="0">
                <a:latin typeface="Times New Roman" pitchFamily="18" charset="0"/>
                <a:cs typeface="Times New Roman" pitchFamily="18" charset="0"/>
              </a:rPr>
              <a:t> The output signal of the linear displacement sensor is the measurement of the distance an object has traveled in units of millimeters (mm), or inches (in.), and can have a negative or positive value</a:t>
            </a:r>
          </a:p>
        </p:txBody>
      </p:sp>
      <p:sp>
        <p:nvSpPr>
          <p:cNvPr id="4" name="Date Placeholder 3">
            <a:extLst>
              <a:ext uri="{FF2B5EF4-FFF2-40B4-BE49-F238E27FC236}">
                <a16:creationId xmlns:a16="http://schemas.microsoft.com/office/drawing/2014/main" id="{45F917EF-3709-4246-B0AF-8A85BF8C49F6}"/>
              </a:ext>
            </a:extLst>
          </p:cNvPr>
          <p:cNvSpPr>
            <a:spLocks noGrp="1"/>
          </p:cNvSpPr>
          <p:nvPr>
            <p:ph type="dt" sz="half" idx="10"/>
          </p:nvPr>
        </p:nvSpPr>
        <p:spPr/>
        <p:txBody>
          <a:bodyPr/>
          <a:lstStyle/>
          <a:p>
            <a:fld id="{A388B8DB-59FE-4152-88D6-CD06E1C34122}" type="datetime1">
              <a:rPr lang="en-US" smtClean="0"/>
              <a:t>8/23/2021</a:t>
            </a:fld>
            <a:endParaRPr lang="en-US"/>
          </a:p>
        </p:txBody>
      </p:sp>
      <p:sp>
        <p:nvSpPr>
          <p:cNvPr id="5" name="Footer Placeholder 4">
            <a:extLst>
              <a:ext uri="{FF2B5EF4-FFF2-40B4-BE49-F238E27FC236}">
                <a16:creationId xmlns:a16="http://schemas.microsoft.com/office/drawing/2014/main" id="{A62A67A5-F15F-4114-838D-C57B2A5D4637}"/>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c) Inductive type Sensors</a:t>
            </a:r>
            <a:br>
              <a:rPr lang="en-US" b="1" dirty="0"/>
            </a:b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1295400" y="1268550"/>
            <a:ext cx="6172200" cy="5437050"/>
          </a:xfrm>
          <a:prstGeom prst="rect">
            <a:avLst/>
          </a:prstGeom>
          <a:noFill/>
          <a:ln w="9525">
            <a:noFill/>
            <a:miter lim="800000"/>
            <a:headEnd/>
            <a:tailEnd/>
          </a:ln>
          <a:effectLst/>
        </p:spPr>
      </p:pic>
      <p:sp>
        <p:nvSpPr>
          <p:cNvPr id="3" name="Date Placeholder 2">
            <a:extLst>
              <a:ext uri="{FF2B5EF4-FFF2-40B4-BE49-F238E27FC236}">
                <a16:creationId xmlns:a16="http://schemas.microsoft.com/office/drawing/2014/main" id="{FA78EA6C-C72D-48F2-BBE2-81772FD7D703}"/>
              </a:ext>
            </a:extLst>
          </p:cNvPr>
          <p:cNvSpPr>
            <a:spLocks noGrp="1"/>
          </p:cNvSpPr>
          <p:nvPr>
            <p:ph type="dt" sz="half" idx="10"/>
          </p:nvPr>
        </p:nvSpPr>
        <p:spPr/>
        <p:txBody>
          <a:bodyPr/>
          <a:lstStyle/>
          <a:p>
            <a:fld id="{7FAA5700-083E-47DE-B498-06E116B160F5}" type="datetime1">
              <a:rPr lang="en-US" smtClean="0"/>
              <a:t>8/23/2021</a:t>
            </a:fld>
            <a:endParaRPr lang="en-US"/>
          </a:p>
        </p:txBody>
      </p:sp>
      <p:sp>
        <p:nvSpPr>
          <p:cNvPr id="4" name="Footer Placeholder 3">
            <a:extLst>
              <a:ext uri="{FF2B5EF4-FFF2-40B4-BE49-F238E27FC236}">
                <a16:creationId xmlns:a16="http://schemas.microsoft.com/office/drawing/2014/main" id="{1BF2302F-2EAC-47D2-A163-A73D34A6ED1F}"/>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a:tile tx="0" ty="0" sx="100000" sy="100000" flip="none" algn="tl"/>
          </a:blipFill>
        </p:spPr>
        <p:txBody>
          <a:bodyPr/>
          <a:lstStyle/>
          <a:p>
            <a:r>
              <a:rPr lang="en-US" dirty="0"/>
              <a:t>Sensor Measurement</a:t>
            </a:r>
          </a:p>
        </p:txBody>
      </p:sp>
      <p:pic>
        <p:nvPicPr>
          <p:cNvPr id="4" name="Content Placeholder 3"/>
          <p:cNvPicPr>
            <a:picLocks noGrp="1"/>
          </p:cNvPicPr>
          <p:nvPr>
            <p:ph idx="1"/>
          </p:nvPr>
        </p:nvPicPr>
        <p:blipFill>
          <a:blip r:embed="rId3"/>
          <a:srcRect/>
          <a:stretch>
            <a:fillRect/>
          </a:stretch>
        </p:blipFill>
        <p:spPr bwMode="auto">
          <a:xfrm>
            <a:off x="990600" y="2286000"/>
            <a:ext cx="7696200" cy="2819400"/>
          </a:xfrm>
          <a:prstGeom prst="rect">
            <a:avLst/>
          </a:prstGeom>
          <a:noFill/>
          <a:ln w="9525">
            <a:noFill/>
            <a:miter lim="800000"/>
            <a:headEnd/>
            <a:tailEnd/>
          </a:ln>
          <a:effectLst>
            <a:outerShdw blurRad="63500" sx="102000" sy="102000" algn="ctr" rotWithShape="0">
              <a:prstClr val="black">
                <a:alpha val="40000"/>
              </a:prstClr>
            </a:outerShdw>
          </a:effectLst>
        </p:spPr>
      </p:pic>
      <p:sp>
        <p:nvSpPr>
          <p:cNvPr id="3" name="Date Placeholder 2">
            <a:extLst>
              <a:ext uri="{FF2B5EF4-FFF2-40B4-BE49-F238E27FC236}">
                <a16:creationId xmlns:a16="http://schemas.microsoft.com/office/drawing/2014/main" id="{E79A14D7-FD10-4B23-B2F4-299C0CEBD0AB}"/>
              </a:ext>
            </a:extLst>
          </p:cNvPr>
          <p:cNvSpPr>
            <a:spLocks noGrp="1"/>
          </p:cNvSpPr>
          <p:nvPr>
            <p:ph type="dt" sz="half" idx="10"/>
          </p:nvPr>
        </p:nvSpPr>
        <p:spPr/>
        <p:txBody>
          <a:bodyPr/>
          <a:lstStyle/>
          <a:p>
            <a:fld id="{8350EE88-FB0C-48FE-A9FC-8A903CB6A5AD}" type="datetime1">
              <a:rPr lang="en-US" smtClean="0"/>
              <a:t>8/23/2021</a:t>
            </a:fld>
            <a:endParaRPr lang="en-US"/>
          </a:p>
        </p:txBody>
      </p:sp>
      <p:sp>
        <p:nvSpPr>
          <p:cNvPr id="5" name="Footer Placeholder 4">
            <a:extLst>
              <a:ext uri="{FF2B5EF4-FFF2-40B4-BE49-F238E27FC236}">
                <a16:creationId xmlns:a16="http://schemas.microsoft.com/office/drawing/2014/main" id="{173C2DB6-433D-45E4-8132-6BF511C34C2F}"/>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br>
              <a:rPr lang="en-US" b="1" dirty="0"/>
            </a:br>
            <a:br>
              <a:rPr lang="en-US" b="1" dirty="0"/>
            </a:br>
            <a:r>
              <a:rPr lang="en-US" b="1" dirty="0"/>
              <a:t>d)</a:t>
            </a:r>
            <a:r>
              <a:rPr lang="en-US" sz="3100" b="1" dirty="0">
                <a:latin typeface="Times New Roman" pitchFamily="18" charset="0"/>
                <a:cs typeface="Times New Roman" pitchFamily="18" charset="0"/>
              </a:rPr>
              <a:t>Rotary Variable Differential Transformer (RVDT)</a:t>
            </a:r>
            <a:br>
              <a:rPr lang="en-US" b="1" dirty="0"/>
            </a:br>
            <a:endParaRPr lang="en-US" dirty="0"/>
          </a:p>
        </p:txBody>
      </p:sp>
      <p:pic>
        <p:nvPicPr>
          <p:cNvPr id="4" name="Content Placeholder 3"/>
          <p:cNvPicPr>
            <a:picLocks noGrp="1"/>
          </p:cNvPicPr>
          <p:nvPr>
            <p:ph idx="1"/>
          </p:nvPr>
        </p:nvPicPr>
        <p:blipFill>
          <a:blip r:embed="rId2"/>
          <a:srcRect/>
          <a:stretch>
            <a:fillRect/>
          </a:stretch>
        </p:blipFill>
        <p:spPr bwMode="auto">
          <a:xfrm>
            <a:off x="2133600" y="1828800"/>
            <a:ext cx="5105400" cy="4495800"/>
          </a:xfrm>
          <a:prstGeom prst="rect">
            <a:avLst/>
          </a:prstGeom>
          <a:noFill/>
          <a:ln w="9525">
            <a:noFill/>
            <a:miter lim="800000"/>
            <a:headEnd/>
            <a:tailEnd/>
          </a:ln>
        </p:spPr>
      </p:pic>
      <p:sp>
        <p:nvSpPr>
          <p:cNvPr id="3" name="Date Placeholder 2">
            <a:extLst>
              <a:ext uri="{FF2B5EF4-FFF2-40B4-BE49-F238E27FC236}">
                <a16:creationId xmlns:a16="http://schemas.microsoft.com/office/drawing/2014/main" id="{5439381C-EF9F-4E9A-8F77-DB67EAFCB164}"/>
              </a:ext>
            </a:extLst>
          </p:cNvPr>
          <p:cNvSpPr>
            <a:spLocks noGrp="1"/>
          </p:cNvSpPr>
          <p:nvPr>
            <p:ph type="dt" sz="half" idx="10"/>
          </p:nvPr>
        </p:nvSpPr>
        <p:spPr/>
        <p:txBody>
          <a:bodyPr/>
          <a:lstStyle/>
          <a:p>
            <a:fld id="{4715A88F-4785-4118-AE8D-888A9A398720}" type="datetime1">
              <a:rPr lang="en-US" smtClean="0"/>
              <a:t>8/23/2021</a:t>
            </a:fld>
            <a:endParaRPr lang="en-US"/>
          </a:p>
        </p:txBody>
      </p:sp>
      <p:sp>
        <p:nvSpPr>
          <p:cNvPr id="5" name="Footer Placeholder 4">
            <a:extLst>
              <a:ext uri="{FF2B5EF4-FFF2-40B4-BE49-F238E27FC236}">
                <a16:creationId xmlns:a16="http://schemas.microsoft.com/office/drawing/2014/main" id="{18B9911E-2630-4120-AAEC-70922AC7390A}"/>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a:t>Cont’d</a:t>
            </a:r>
          </a:p>
        </p:txBody>
      </p:sp>
      <p:sp>
        <p:nvSpPr>
          <p:cNvPr id="3" name="Content Placeholder 2"/>
          <p:cNvSpPr>
            <a:spLocks noGrp="1"/>
          </p:cNvSpPr>
          <p:nvPr>
            <p:ph idx="1"/>
          </p:nvPr>
        </p:nvSpPr>
        <p:spPr>
          <a:xfrm>
            <a:off x="228600" y="838200"/>
            <a:ext cx="8686800" cy="5791200"/>
          </a:xfrm>
          <a:blipFill>
            <a:blip r:embed="rId2">
              <a:alphaModFix amt="85000"/>
            </a:blip>
            <a:tile tx="0" ty="0" sx="100000" sy="100000" flip="none" algn="tl"/>
          </a:blipFill>
        </p:spPr>
        <p:txBody>
          <a:bodyPr/>
          <a:lstStyle/>
          <a:p>
            <a:r>
              <a:rPr lang="en-US" dirty="0">
                <a:latin typeface="Times New Roman" pitchFamily="18" charset="0"/>
                <a:cs typeface="Times New Roman" pitchFamily="18" charset="0"/>
              </a:rPr>
              <a:t>LVDT works on the principle of variation of mutual inductance.</a:t>
            </a:r>
          </a:p>
          <a:p>
            <a:r>
              <a:rPr lang="en-US" dirty="0">
                <a:latin typeface="Times New Roman" pitchFamily="18" charset="0"/>
                <a:cs typeface="Times New Roman" pitchFamily="18" charset="0"/>
              </a:rPr>
              <a:t>There are inductive sensors for measurement of displacement those are based on the principle of variation of self inductance. These sensors can be used for proximity detection.</a:t>
            </a:r>
          </a:p>
          <a:p>
            <a:r>
              <a:rPr lang="en-US" dirty="0">
                <a:latin typeface="Times New Roman" pitchFamily="18" charset="0"/>
                <a:cs typeface="Times New Roman" pitchFamily="18" charset="0"/>
              </a:rPr>
              <a:t>In this case the inductance of a coil changes as a ferromagnetic object moves close to the magnetic former, thus change the reluctance of the magnetic path. The measuring circuit is usually an </a:t>
            </a:r>
            <a:r>
              <a:rPr lang="en-US" dirty="0" err="1">
                <a:latin typeface="Times New Roman" pitchFamily="18" charset="0"/>
                <a:cs typeface="Times New Roman" pitchFamily="18" charset="0"/>
              </a:rPr>
              <a:t>a.c</a:t>
            </a:r>
            <a:r>
              <a:rPr lang="en-US" dirty="0">
                <a:latin typeface="Times New Roman" pitchFamily="18" charset="0"/>
                <a:cs typeface="Times New Roman" pitchFamily="18" charset="0"/>
              </a:rPr>
              <a:t>. bridge </a:t>
            </a:r>
          </a:p>
        </p:txBody>
      </p:sp>
      <p:sp>
        <p:nvSpPr>
          <p:cNvPr id="4" name="Date Placeholder 3">
            <a:extLst>
              <a:ext uri="{FF2B5EF4-FFF2-40B4-BE49-F238E27FC236}">
                <a16:creationId xmlns:a16="http://schemas.microsoft.com/office/drawing/2014/main" id="{CCE69611-F3AC-4C9A-95A2-84275B5BEE3C}"/>
              </a:ext>
            </a:extLst>
          </p:cNvPr>
          <p:cNvSpPr>
            <a:spLocks noGrp="1"/>
          </p:cNvSpPr>
          <p:nvPr>
            <p:ph type="dt" sz="half" idx="10"/>
          </p:nvPr>
        </p:nvSpPr>
        <p:spPr/>
        <p:txBody>
          <a:bodyPr/>
          <a:lstStyle/>
          <a:p>
            <a:fld id="{DF6A883E-6945-422A-887F-6B20F705163C}" type="datetime1">
              <a:rPr lang="en-US" smtClean="0"/>
              <a:t>8/23/2021</a:t>
            </a:fld>
            <a:endParaRPr lang="en-US"/>
          </a:p>
        </p:txBody>
      </p:sp>
      <p:sp>
        <p:nvSpPr>
          <p:cNvPr id="5" name="Footer Placeholder 4">
            <a:extLst>
              <a:ext uri="{FF2B5EF4-FFF2-40B4-BE49-F238E27FC236}">
                <a16:creationId xmlns:a16="http://schemas.microsoft.com/office/drawing/2014/main" id="{211984F7-9CB6-41E6-84BB-04F7BC1F3DA0}"/>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Cont’d </a:t>
            </a:r>
          </a:p>
        </p:txBody>
      </p:sp>
      <p:sp>
        <p:nvSpPr>
          <p:cNvPr id="3" name="Content Placeholder 2"/>
          <p:cNvSpPr>
            <a:spLocks noGrp="1"/>
          </p:cNvSpPr>
          <p:nvPr>
            <p:ph idx="1"/>
          </p:nvPr>
        </p:nvSpPr>
        <p:spPr>
          <a:xfrm>
            <a:off x="228600" y="990600"/>
            <a:ext cx="8686800" cy="5638800"/>
          </a:xfrm>
          <a:blipFill>
            <a:blip r:embed="rId2">
              <a:alphaModFix amt="85000"/>
            </a:blip>
            <a:tile tx="0" ty="0" sx="100000" sy="100000" flip="none" algn="tl"/>
          </a:blipFill>
        </p:spPr>
        <p:txBody>
          <a:bodyPr/>
          <a:lstStyle/>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Its construction is similar to that of  LVDT, except the core is designed in such a way that when it rotates the mutual inductance between the primary and each of the secondary coils changes linearly with the angular displacement</a:t>
            </a:r>
          </a:p>
        </p:txBody>
      </p:sp>
      <p:sp>
        <p:nvSpPr>
          <p:cNvPr id="4" name="Date Placeholder 3">
            <a:extLst>
              <a:ext uri="{FF2B5EF4-FFF2-40B4-BE49-F238E27FC236}">
                <a16:creationId xmlns:a16="http://schemas.microsoft.com/office/drawing/2014/main" id="{A543AC87-505D-47CE-AF32-CB85F006B7A3}"/>
              </a:ext>
            </a:extLst>
          </p:cNvPr>
          <p:cNvSpPr>
            <a:spLocks noGrp="1"/>
          </p:cNvSpPr>
          <p:nvPr>
            <p:ph type="dt" sz="half" idx="10"/>
          </p:nvPr>
        </p:nvSpPr>
        <p:spPr/>
        <p:txBody>
          <a:bodyPr/>
          <a:lstStyle/>
          <a:p>
            <a:fld id="{FE00C70B-D0D8-424A-BB8D-F2FF95D9EEF3}" type="datetime1">
              <a:rPr lang="en-US" smtClean="0"/>
              <a:t>8/23/2021</a:t>
            </a:fld>
            <a:endParaRPr lang="en-US"/>
          </a:p>
        </p:txBody>
      </p:sp>
      <p:sp>
        <p:nvSpPr>
          <p:cNvPr id="5" name="Footer Placeholder 4">
            <a:extLst>
              <a:ext uri="{FF2B5EF4-FFF2-40B4-BE49-F238E27FC236}">
                <a16:creationId xmlns:a16="http://schemas.microsoft.com/office/drawing/2014/main" id="{12048B99-C81B-407B-82AC-6DEC989BA237}"/>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e) Capacitance Sensors</a:t>
            </a:r>
            <a:br>
              <a:rPr lang="en-US" b="1" dirty="0"/>
            </a:br>
            <a:endParaRPr lang="en-US" dirty="0"/>
          </a:p>
        </p:txBody>
      </p:sp>
      <p:sp>
        <p:nvSpPr>
          <p:cNvPr id="3" name="Content Placeholder 2"/>
          <p:cNvSpPr>
            <a:spLocks noGrp="1"/>
          </p:cNvSpPr>
          <p:nvPr>
            <p:ph idx="1"/>
          </p:nvPr>
        </p:nvSpPr>
        <p:spPr>
          <a:xfrm>
            <a:off x="228600" y="990600"/>
            <a:ext cx="8686800" cy="5638800"/>
          </a:xfrm>
          <a:blipFill>
            <a:blip r:embed="rId2">
              <a:alphaModFix amt="85000"/>
            </a:blip>
            <a:tile tx="0" ty="0" sx="100000" sy="100000" flip="none" algn="tl"/>
          </a:blipFill>
        </p:spPr>
        <p:txBody>
          <a:bodyPr>
            <a:normAutofit/>
          </a:bodyPr>
          <a:lstStyle/>
          <a:p>
            <a:r>
              <a:rPr lang="en-US" dirty="0">
                <a:latin typeface="Times New Roman" pitchFamily="18" charset="0"/>
                <a:cs typeface="Times New Roman" pitchFamily="18" charset="0"/>
              </a:rPr>
              <a:t>A capacitance sensor can be formed by either varying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the separation (</a:t>
            </a:r>
            <a:r>
              <a:rPr lang="en-US" i="1" dirty="0">
                <a:latin typeface="Times New Roman" pitchFamily="18" charset="0"/>
                <a:cs typeface="Times New Roman" pitchFamily="18" charset="0"/>
              </a:rPr>
              <a:t>d</a:t>
            </a:r>
            <a:r>
              <a:rPr lang="en-US" dirty="0">
                <a:latin typeface="Times New Roman" pitchFamily="18" charset="0"/>
                <a:cs typeface="Times New Roman" pitchFamily="18" charset="0"/>
              </a:rPr>
              <a:t>), or, (ii) the area (</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 or (iii) the permittivity (</a:t>
            </a:r>
            <a:r>
              <a:rPr lang="en-US" dirty="0" err="1">
                <a:latin typeface="Times New Roman" pitchFamily="18" charset="0"/>
                <a:cs typeface="Times New Roman" pitchFamily="18" charset="0"/>
              </a:rPr>
              <a:t>ε</a:t>
            </a:r>
            <a:r>
              <a:rPr lang="en-US" i="1" baseline="-25000" dirty="0" err="1">
                <a:latin typeface="Times New Roman" pitchFamily="18" charset="0"/>
                <a:cs typeface="Times New Roman" pitchFamily="18" charset="0"/>
              </a:rPr>
              <a:t>r</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 </a:t>
            </a:r>
            <a:r>
              <a:rPr lang="en-US" b="1" dirty="0">
                <a:latin typeface="Times New Roman" pitchFamily="18" charset="0"/>
                <a:cs typeface="Times New Roman" pitchFamily="18" charset="0"/>
              </a:rPr>
              <a:t>displacement type sensor</a:t>
            </a:r>
            <a:r>
              <a:rPr lang="en-US" dirty="0">
                <a:latin typeface="Times New Roman" pitchFamily="18" charset="0"/>
                <a:cs typeface="Times New Roman" pitchFamily="18" charset="0"/>
              </a:rPr>
              <a:t> is normally based on the first two (variable distance and variable area) principles, while the variable permittivity principle is used for </a:t>
            </a:r>
            <a:r>
              <a:rPr lang="en-US" b="1" dirty="0">
                <a:latin typeface="Times New Roman" pitchFamily="18" charset="0"/>
                <a:cs typeface="Times New Roman" pitchFamily="18" charset="0"/>
              </a:rPr>
              <a:t>measurement of humidity, level</a:t>
            </a:r>
            <a:r>
              <a:rPr lang="en-US" dirty="0">
                <a:latin typeface="Times New Roman" pitchFamily="18" charset="0"/>
                <a:cs typeface="Times New Roman" pitchFamily="18" charset="0"/>
              </a:rPr>
              <a:t>, etc.</a:t>
            </a:r>
          </a:p>
          <a:p>
            <a:endParaRPr lang="en-US"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22A3C79A-A29C-4066-9142-06A7800420AF}"/>
              </a:ext>
            </a:extLst>
          </p:cNvPr>
          <p:cNvSpPr>
            <a:spLocks noGrp="1"/>
          </p:cNvSpPr>
          <p:nvPr>
            <p:ph type="dt" sz="half" idx="10"/>
          </p:nvPr>
        </p:nvSpPr>
        <p:spPr/>
        <p:txBody>
          <a:bodyPr/>
          <a:lstStyle/>
          <a:p>
            <a:fld id="{82CFB6D3-8BC1-454C-87B6-593335A8556B}" type="datetime1">
              <a:rPr lang="en-US" smtClean="0"/>
              <a:t>8/23/2021</a:t>
            </a:fld>
            <a:endParaRPr lang="en-US"/>
          </a:p>
        </p:txBody>
      </p:sp>
      <p:sp>
        <p:nvSpPr>
          <p:cNvPr id="5" name="Footer Placeholder 4">
            <a:extLst>
              <a:ext uri="{FF2B5EF4-FFF2-40B4-BE49-F238E27FC236}">
                <a16:creationId xmlns:a16="http://schemas.microsoft.com/office/drawing/2014/main" id="{C1249B47-E7EA-4764-8DAF-8A79EAC754A5}"/>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pic>
        <p:nvPicPr>
          <p:cNvPr id="5122" name="Picture 2"/>
          <p:cNvPicPr>
            <a:picLocks noGrp="1" noChangeAspect="1" noChangeArrowheads="1"/>
          </p:cNvPicPr>
          <p:nvPr>
            <p:ph idx="1"/>
          </p:nvPr>
        </p:nvPicPr>
        <p:blipFill>
          <a:blip r:embed="rId2"/>
          <a:srcRect/>
          <a:stretch>
            <a:fillRect/>
          </a:stretch>
        </p:blipFill>
        <p:spPr bwMode="auto">
          <a:xfrm>
            <a:off x="422663" y="2209800"/>
            <a:ext cx="8111737" cy="3417764"/>
          </a:xfrm>
          <a:prstGeom prst="rect">
            <a:avLst/>
          </a:prstGeom>
          <a:noFill/>
          <a:ln w="9525">
            <a:noFill/>
            <a:miter lim="800000"/>
            <a:headEnd/>
            <a:tailEnd/>
          </a:ln>
          <a:effectLst/>
        </p:spPr>
      </p:pic>
      <p:sp>
        <p:nvSpPr>
          <p:cNvPr id="3" name="Date Placeholder 2">
            <a:extLst>
              <a:ext uri="{FF2B5EF4-FFF2-40B4-BE49-F238E27FC236}">
                <a16:creationId xmlns:a16="http://schemas.microsoft.com/office/drawing/2014/main" id="{1EC5E6C1-7EAA-4EF0-8C2D-8A034CB13D2A}"/>
              </a:ext>
            </a:extLst>
          </p:cNvPr>
          <p:cNvSpPr>
            <a:spLocks noGrp="1"/>
          </p:cNvSpPr>
          <p:nvPr>
            <p:ph type="dt" sz="half" idx="10"/>
          </p:nvPr>
        </p:nvSpPr>
        <p:spPr/>
        <p:txBody>
          <a:bodyPr/>
          <a:lstStyle/>
          <a:p>
            <a:fld id="{E1FC431A-B3F7-4CB3-8D4D-919405325A68}" type="datetime1">
              <a:rPr lang="en-US" smtClean="0"/>
              <a:t>8/23/2021</a:t>
            </a:fld>
            <a:endParaRPr lang="en-US"/>
          </a:p>
        </p:txBody>
      </p:sp>
      <p:sp>
        <p:nvSpPr>
          <p:cNvPr id="4" name="Footer Placeholder 3">
            <a:extLst>
              <a:ext uri="{FF2B5EF4-FFF2-40B4-BE49-F238E27FC236}">
                <a16:creationId xmlns:a16="http://schemas.microsoft.com/office/drawing/2014/main" id="{1B8D9F2A-4583-411B-A05D-E21128784E5B}"/>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Capacitive proximity type sensor</a:t>
            </a:r>
          </a:p>
        </p:txBody>
      </p:sp>
      <p:sp>
        <p:nvSpPr>
          <p:cNvPr id="4" name="Content Placeholder 3"/>
          <p:cNvSpPr>
            <a:spLocks noGrp="1"/>
          </p:cNvSpPr>
          <p:nvPr>
            <p:ph sz="half" idx="2"/>
          </p:nvPr>
        </p:nvSpPr>
        <p:spPr>
          <a:xfrm>
            <a:off x="3886200" y="1600200"/>
            <a:ext cx="5105400" cy="4953000"/>
          </a:xfrm>
          <a:blipFill>
            <a:blip r:embed="rId2">
              <a:alphaModFix amt="85000"/>
            </a:blip>
            <a:tile tx="0" ty="0" sx="100000" sy="100000" flip="none" algn="tl"/>
          </a:blipFill>
        </p:spPr>
        <p:txBody>
          <a:bodyPr>
            <a:normAutofit/>
          </a:bodyPr>
          <a:lstStyle/>
          <a:p>
            <a:pPr algn="just"/>
            <a:r>
              <a:rPr lang="en-US" dirty="0">
                <a:latin typeface="Times New Roman" pitchFamily="18" charset="0"/>
                <a:cs typeface="Times New Roman" pitchFamily="18" charset="0"/>
              </a:rPr>
              <a:t>Its measuring head consists of two electrodes, one circular (B) and the other an annular shaped one (A); separated by a small dielectrical spacing. </a:t>
            </a:r>
          </a:p>
          <a:p>
            <a:pPr algn="just"/>
            <a:r>
              <a:rPr lang="en-US" dirty="0">
                <a:latin typeface="Times New Roman" pitchFamily="18" charset="0"/>
                <a:cs typeface="Times New Roman" pitchFamily="18" charset="0"/>
              </a:rPr>
              <a:t>When the target comes in the closed of the sensor head, the capacitance between the plates A and B would change, which can be measured by comparing with a fixed reference capacitor. </a:t>
            </a:r>
          </a:p>
          <a:p>
            <a:endParaRPr lang="en-US" dirty="0"/>
          </a:p>
        </p:txBody>
      </p:sp>
      <p:pic>
        <p:nvPicPr>
          <p:cNvPr id="5" name="Content Placeholder 4"/>
          <p:cNvPicPr>
            <a:picLocks noGrp="1"/>
          </p:cNvPicPr>
          <p:nvPr>
            <p:ph sz="half" idx="1"/>
          </p:nvPr>
        </p:nvPicPr>
        <p:blipFill>
          <a:blip r:embed="rId3"/>
          <a:srcRect/>
          <a:stretch>
            <a:fillRect/>
          </a:stretch>
        </p:blipFill>
        <p:spPr bwMode="auto">
          <a:xfrm>
            <a:off x="995362" y="2467769"/>
            <a:ext cx="2962275" cy="2790825"/>
          </a:xfrm>
          <a:prstGeom prst="rect">
            <a:avLst/>
          </a:prstGeom>
          <a:noFill/>
          <a:ln w="9525">
            <a:noFill/>
            <a:miter lim="800000"/>
            <a:headEnd/>
            <a:tailEnd/>
          </a:ln>
        </p:spPr>
      </p:pic>
      <p:sp>
        <p:nvSpPr>
          <p:cNvPr id="3" name="Date Placeholder 2">
            <a:extLst>
              <a:ext uri="{FF2B5EF4-FFF2-40B4-BE49-F238E27FC236}">
                <a16:creationId xmlns:a16="http://schemas.microsoft.com/office/drawing/2014/main" id="{FAC0FB77-B0A5-4993-AD64-C1A4BD55E431}"/>
              </a:ext>
            </a:extLst>
          </p:cNvPr>
          <p:cNvSpPr>
            <a:spLocks noGrp="1"/>
          </p:cNvSpPr>
          <p:nvPr>
            <p:ph type="dt" sz="half" idx="10"/>
          </p:nvPr>
        </p:nvSpPr>
        <p:spPr/>
        <p:txBody>
          <a:bodyPr/>
          <a:lstStyle/>
          <a:p>
            <a:fld id="{FA851F6F-51A3-4ECC-A005-5F1121C9F7DB}" type="datetime1">
              <a:rPr lang="en-US" smtClean="0"/>
              <a:t>8/23/2021</a:t>
            </a:fld>
            <a:endParaRPr lang="en-US"/>
          </a:p>
        </p:txBody>
      </p:sp>
      <p:sp>
        <p:nvSpPr>
          <p:cNvPr id="6" name="Footer Placeholder 5">
            <a:extLst>
              <a:ext uri="{FF2B5EF4-FFF2-40B4-BE49-F238E27FC236}">
                <a16:creationId xmlns:a16="http://schemas.microsoft.com/office/drawing/2014/main" id="{F265FD1F-638C-4234-A572-C28B92B364D6}"/>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br>
              <a:rPr lang="en-US" b="1" dirty="0"/>
            </a:br>
            <a:r>
              <a:rPr lang="en-US" b="1" dirty="0"/>
              <a:t>f) </a:t>
            </a:r>
            <a:r>
              <a:rPr lang="en-US" b="1" dirty="0">
                <a:latin typeface="Times New Roman" pitchFamily="18" charset="0"/>
                <a:cs typeface="Times New Roman" pitchFamily="18" charset="0"/>
              </a:rPr>
              <a:t>Optical Sensors</a:t>
            </a:r>
            <a:br>
              <a:rPr lang="en-US" b="1" dirty="0"/>
            </a:br>
            <a:endParaRPr lang="en-US" dirty="0"/>
          </a:p>
        </p:txBody>
      </p:sp>
      <p:sp>
        <p:nvSpPr>
          <p:cNvPr id="3" name="Content Placeholder 2"/>
          <p:cNvSpPr>
            <a:spLocks noGrp="1"/>
          </p:cNvSpPr>
          <p:nvPr>
            <p:ph idx="1"/>
          </p:nvPr>
        </p:nvSpPr>
        <p:spPr>
          <a:xfrm>
            <a:off x="228600" y="990600"/>
            <a:ext cx="8686800" cy="5486400"/>
          </a:xfrm>
          <a:blipFill>
            <a:blip r:embed="rId2">
              <a:alphaModFix amt="85000"/>
            </a:blip>
            <a:tile tx="0" ty="0" sx="100000" sy="100000" flip="none" algn="tl"/>
          </a:blipFill>
        </p:spPr>
        <p:txBody>
          <a:bodyPr>
            <a:normAutofit lnSpcReduction="10000"/>
          </a:bodyPr>
          <a:lstStyle/>
          <a:p>
            <a:r>
              <a:rPr lang="en-US" dirty="0">
                <a:latin typeface="Times New Roman" pitchFamily="18" charset="0"/>
                <a:cs typeface="Times New Roman" pitchFamily="18" charset="0"/>
              </a:rPr>
              <a:t>Optical displacement sensors work on the basic principle that the intensity of light decreases with distance. </a:t>
            </a:r>
          </a:p>
          <a:p>
            <a:r>
              <a:rPr lang="en-US" dirty="0">
                <a:latin typeface="Times New Roman" pitchFamily="18" charset="0"/>
                <a:cs typeface="Times New Roman" pitchFamily="18" charset="0"/>
              </a:rPr>
              <a:t>So if the source and detector are fixed, the amount of light reflected from a moving surface will depend on the distance of the moving surface from the fixed ones.</a:t>
            </a:r>
          </a:p>
          <a:p>
            <a:r>
              <a:rPr lang="en-US" dirty="0">
                <a:latin typeface="Times New Roman" pitchFamily="18" charset="0"/>
                <a:cs typeface="Times New Roman" pitchFamily="18" charset="0"/>
              </a:rPr>
              <a:t> Measurement using this principle requires proper calibration since the amount of light received depends upon the reflectivity of the surface, intensity of the source etc.</a:t>
            </a:r>
          </a:p>
          <a:p>
            <a:endParaRPr lang="en-US" dirty="0"/>
          </a:p>
        </p:txBody>
      </p:sp>
      <p:sp>
        <p:nvSpPr>
          <p:cNvPr id="4" name="Date Placeholder 3">
            <a:extLst>
              <a:ext uri="{FF2B5EF4-FFF2-40B4-BE49-F238E27FC236}">
                <a16:creationId xmlns:a16="http://schemas.microsoft.com/office/drawing/2014/main" id="{9BF07536-F8C9-4662-BA28-2F57C762122E}"/>
              </a:ext>
            </a:extLst>
          </p:cNvPr>
          <p:cNvSpPr>
            <a:spLocks noGrp="1"/>
          </p:cNvSpPr>
          <p:nvPr>
            <p:ph type="dt" sz="half" idx="10"/>
          </p:nvPr>
        </p:nvSpPr>
        <p:spPr/>
        <p:txBody>
          <a:bodyPr/>
          <a:lstStyle/>
          <a:p>
            <a:fld id="{51FD7591-7772-4335-AAF9-1B7533EEB0F4}" type="datetime1">
              <a:rPr lang="en-US" smtClean="0"/>
              <a:t>8/23/2021</a:t>
            </a:fld>
            <a:endParaRPr lang="en-US"/>
          </a:p>
        </p:txBody>
      </p:sp>
      <p:sp>
        <p:nvSpPr>
          <p:cNvPr id="5" name="Footer Placeholder 4">
            <a:extLst>
              <a:ext uri="{FF2B5EF4-FFF2-40B4-BE49-F238E27FC236}">
                <a16:creationId xmlns:a16="http://schemas.microsoft.com/office/drawing/2014/main" id="{79946DE9-B1C9-4727-9D9F-5212D6F3DF5B}"/>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Fiber optic position sensor</a:t>
            </a:r>
            <a:endParaRPr lang="en-US" dirty="0"/>
          </a:p>
        </p:txBody>
      </p:sp>
      <p:pic>
        <p:nvPicPr>
          <p:cNvPr id="4" name="Content Placeholder 3"/>
          <p:cNvPicPr>
            <a:picLocks noGrp="1"/>
          </p:cNvPicPr>
          <p:nvPr>
            <p:ph idx="1"/>
          </p:nvPr>
        </p:nvPicPr>
        <p:blipFill>
          <a:blip r:embed="rId2"/>
          <a:srcRect/>
          <a:stretch>
            <a:fillRect/>
          </a:stretch>
        </p:blipFill>
        <p:spPr bwMode="auto">
          <a:xfrm>
            <a:off x="762000" y="1828800"/>
            <a:ext cx="7543800" cy="3886200"/>
          </a:xfrm>
          <a:prstGeom prst="rect">
            <a:avLst/>
          </a:prstGeom>
          <a:noFill/>
          <a:ln w="9525">
            <a:noFill/>
            <a:miter lim="800000"/>
            <a:headEnd/>
            <a:tailEnd/>
          </a:ln>
        </p:spPr>
      </p:pic>
      <p:sp>
        <p:nvSpPr>
          <p:cNvPr id="3" name="Date Placeholder 2">
            <a:extLst>
              <a:ext uri="{FF2B5EF4-FFF2-40B4-BE49-F238E27FC236}">
                <a16:creationId xmlns:a16="http://schemas.microsoft.com/office/drawing/2014/main" id="{CB2E3426-E6AB-48B3-B915-AA56C87CC07A}"/>
              </a:ext>
            </a:extLst>
          </p:cNvPr>
          <p:cNvSpPr>
            <a:spLocks noGrp="1"/>
          </p:cNvSpPr>
          <p:nvPr>
            <p:ph type="dt" sz="half" idx="10"/>
          </p:nvPr>
        </p:nvSpPr>
        <p:spPr/>
        <p:txBody>
          <a:bodyPr/>
          <a:lstStyle/>
          <a:p>
            <a:fld id="{09960A7F-F68C-468D-BC90-F594A69C58BE}" type="datetime1">
              <a:rPr lang="en-US" smtClean="0"/>
              <a:t>8/23/2021</a:t>
            </a:fld>
            <a:endParaRPr lang="en-US"/>
          </a:p>
        </p:txBody>
      </p:sp>
      <p:sp>
        <p:nvSpPr>
          <p:cNvPr id="5" name="Footer Placeholder 4">
            <a:extLst>
              <a:ext uri="{FF2B5EF4-FFF2-40B4-BE49-F238E27FC236}">
                <a16:creationId xmlns:a16="http://schemas.microsoft.com/office/drawing/2014/main" id="{FD48510D-1007-468E-AF8D-99978AFA28F3}"/>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3) Speed Measurement</a:t>
            </a:r>
          </a:p>
        </p:txBody>
      </p:sp>
      <p:sp>
        <p:nvSpPr>
          <p:cNvPr id="3" name="Content Placeholder 2"/>
          <p:cNvSpPr>
            <a:spLocks noGrp="1"/>
          </p:cNvSpPr>
          <p:nvPr>
            <p:ph idx="1"/>
          </p:nvPr>
        </p:nvSpPr>
        <p:spPr>
          <a:xfrm>
            <a:off x="228600" y="1600200"/>
            <a:ext cx="8458200" cy="4953000"/>
          </a:xfrm>
          <a:blipFill>
            <a:blip r:embed="rId2">
              <a:alphaModFix amt="85000"/>
            </a:blip>
            <a:tile tx="0" ty="0" sx="100000" sy="100000" flip="none" algn="tl"/>
          </a:blipFill>
        </p:spPr>
        <p:txBody>
          <a:bodyPr>
            <a:normAutofit/>
          </a:bodyPr>
          <a:lstStyle/>
          <a:p>
            <a:r>
              <a:rPr lang="en-US" dirty="0">
                <a:latin typeface="Times New Roman" pitchFamily="18" charset="0"/>
                <a:cs typeface="Times New Roman" pitchFamily="18" charset="0"/>
              </a:rPr>
              <a:t>The simplest way for speed measurement of a rotating body is to mount a </a:t>
            </a:r>
            <a:r>
              <a:rPr lang="en-US" b="1" dirty="0">
                <a:latin typeface="Times New Roman" pitchFamily="18" charset="0"/>
                <a:cs typeface="Times New Roman" pitchFamily="18" charset="0"/>
              </a:rPr>
              <a:t>tachogenerator</a:t>
            </a:r>
            <a:r>
              <a:rPr lang="en-US" dirty="0">
                <a:latin typeface="Times New Roman" pitchFamily="18" charset="0"/>
                <a:cs typeface="Times New Roman" pitchFamily="18" charset="0"/>
              </a:rPr>
              <a:t> on the shaft .</a:t>
            </a:r>
          </a:p>
          <a:p>
            <a:r>
              <a:rPr lang="en-US" dirty="0"/>
              <a:t>The most popular type of speed sensor is the </a:t>
            </a:r>
            <a:r>
              <a:rPr lang="en-US" b="1" dirty="0"/>
              <a:t>tachogenerator.</a:t>
            </a:r>
            <a:r>
              <a:rPr lang="en-US" dirty="0"/>
              <a:t> </a:t>
            </a:r>
          </a:p>
          <a:p>
            <a:r>
              <a:rPr lang="en-US" dirty="0"/>
              <a:t>The tachogenerator is mounted on the shaft and the voltage induced that is proportional to the speed is measured.</a:t>
            </a:r>
          </a:p>
          <a:p>
            <a:endParaRPr lang="en-US" dirty="0"/>
          </a:p>
          <a:p>
            <a:endParaRPr lang="en-US"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B0D182EC-38DF-445F-BA1B-744A91F82C2F}"/>
              </a:ext>
            </a:extLst>
          </p:cNvPr>
          <p:cNvSpPr>
            <a:spLocks noGrp="1"/>
          </p:cNvSpPr>
          <p:nvPr>
            <p:ph type="dt" sz="half" idx="10"/>
          </p:nvPr>
        </p:nvSpPr>
        <p:spPr/>
        <p:txBody>
          <a:bodyPr/>
          <a:lstStyle/>
          <a:p>
            <a:fld id="{32ABAA13-6877-4EE4-90C5-00752428263F}" type="datetime1">
              <a:rPr lang="en-US" smtClean="0"/>
              <a:t>8/23/2021</a:t>
            </a:fld>
            <a:endParaRPr lang="en-US"/>
          </a:p>
        </p:txBody>
      </p:sp>
      <p:sp>
        <p:nvSpPr>
          <p:cNvPr id="5" name="Footer Placeholder 4">
            <a:extLst>
              <a:ext uri="{FF2B5EF4-FFF2-40B4-BE49-F238E27FC236}">
                <a16:creationId xmlns:a16="http://schemas.microsoft.com/office/drawing/2014/main" id="{452A18AA-43FB-4486-B1B8-62B6C9B0396F}"/>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latin typeface="Times New Roman" pitchFamily="18" charset="0"/>
                <a:cs typeface="Times New Roman" pitchFamily="18" charset="0"/>
              </a:rPr>
              <a:t>Tachogenerator Sensor </a:t>
            </a:r>
            <a:endParaRPr lang="en-US" b="1" dirty="0"/>
          </a:p>
        </p:txBody>
      </p:sp>
      <p:sp>
        <p:nvSpPr>
          <p:cNvPr id="3" name="Content Placeholder 2"/>
          <p:cNvSpPr>
            <a:spLocks noGrp="1"/>
          </p:cNvSpPr>
          <p:nvPr>
            <p:ph sz="half" idx="1"/>
          </p:nvPr>
        </p:nvSpPr>
        <p:spPr>
          <a:xfrm>
            <a:off x="228600" y="990600"/>
            <a:ext cx="5105400" cy="5867400"/>
          </a:xfrm>
          <a:blipFill>
            <a:blip r:embed="rId2">
              <a:alphaModFix amt="85000"/>
            </a:blip>
            <a:tile tx="0" ty="0" sx="100000" sy="100000" flip="none" algn="tl"/>
          </a:blipFill>
        </p:spPr>
        <p:txBody>
          <a:bodyPr>
            <a:noAutofit/>
          </a:bodyPr>
          <a:lstStyle/>
          <a:p>
            <a:r>
              <a:rPr lang="en-US" sz="2400" dirty="0">
                <a:latin typeface="Times New Roman" pitchFamily="18" charset="0"/>
                <a:cs typeface="Times New Roman" pitchFamily="18" charset="0"/>
              </a:rPr>
              <a:t>Tachogenerator consists of an assembly of a toothed wheel and a magnetic</a:t>
            </a:r>
          </a:p>
          <a:p>
            <a:r>
              <a:rPr lang="en-US" sz="2400" dirty="0">
                <a:latin typeface="Times New Roman" pitchFamily="18" charset="0"/>
                <a:cs typeface="Times New Roman" pitchFamily="18" charset="0"/>
              </a:rPr>
              <a:t> Toothed wheel is mounted on the shaft or the element of which angular motion is to be measured. </a:t>
            </a:r>
          </a:p>
          <a:p>
            <a:r>
              <a:rPr lang="en-US" sz="2400" dirty="0">
                <a:latin typeface="Times New Roman" pitchFamily="18" charset="0"/>
                <a:cs typeface="Times New Roman" pitchFamily="18" charset="0"/>
              </a:rPr>
              <a:t>Magnetic circuit comprising of a coil wound on a ferromagnetic material core. </a:t>
            </a:r>
          </a:p>
          <a:p>
            <a:r>
              <a:rPr lang="en-US" sz="2400" dirty="0">
                <a:latin typeface="Times New Roman" pitchFamily="18" charset="0"/>
                <a:cs typeface="Times New Roman" pitchFamily="18" charset="0"/>
              </a:rPr>
              <a:t>As the wheel rotates, the air gap between wheel tooth and magnetic core changes which results in cyclic change in flux linked with the coil.</a:t>
            </a:r>
          </a:p>
          <a:p>
            <a:r>
              <a:rPr lang="en-US" sz="2400" dirty="0">
                <a:latin typeface="Times New Roman" pitchFamily="18" charset="0"/>
                <a:cs typeface="Times New Roman" pitchFamily="18" charset="0"/>
              </a:rPr>
              <a:t> The alternating </a:t>
            </a:r>
            <a:r>
              <a:rPr lang="en-US" sz="2400" dirty="0" err="1">
                <a:latin typeface="Times New Roman" pitchFamily="18" charset="0"/>
                <a:cs typeface="Times New Roman" pitchFamily="18" charset="0"/>
              </a:rPr>
              <a:t>emf</a:t>
            </a:r>
            <a:r>
              <a:rPr lang="en-US" sz="2400" dirty="0">
                <a:latin typeface="Times New Roman" pitchFamily="18" charset="0"/>
                <a:cs typeface="Times New Roman" pitchFamily="18" charset="0"/>
              </a:rPr>
              <a:t> generated is the measure of angular motion. </a:t>
            </a:r>
          </a:p>
        </p:txBody>
      </p:sp>
      <p:pic>
        <p:nvPicPr>
          <p:cNvPr id="5" name="Content Placeholder 4"/>
          <p:cNvPicPr>
            <a:picLocks noGrp="1"/>
          </p:cNvPicPr>
          <p:nvPr>
            <p:ph sz="half" idx="2"/>
          </p:nvPr>
        </p:nvPicPr>
        <p:blipFill>
          <a:blip r:embed="rId3"/>
          <a:srcRect/>
          <a:stretch>
            <a:fillRect/>
          </a:stretch>
        </p:blipFill>
        <p:spPr bwMode="auto">
          <a:xfrm>
            <a:off x="5257800" y="2446354"/>
            <a:ext cx="3429000" cy="2041492"/>
          </a:xfrm>
          <a:prstGeom prst="rect">
            <a:avLst/>
          </a:prstGeom>
          <a:noFill/>
          <a:ln w="9525">
            <a:noFill/>
            <a:miter lim="800000"/>
            <a:headEnd/>
            <a:tailEnd/>
          </a:ln>
        </p:spPr>
      </p:pic>
      <p:sp>
        <p:nvSpPr>
          <p:cNvPr id="4" name="Date Placeholder 3">
            <a:extLst>
              <a:ext uri="{FF2B5EF4-FFF2-40B4-BE49-F238E27FC236}">
                <a16:creationId xmlns:a16="http://schemas.microsoft.com/office/drawing/2014/main" id="{DADE0780-FD5D-4509-9D54-C16DA49AEE5C}"/>
              </a:ext>
            </a:extLst>
          </p:cNvPr>
          <p:cNvSpPr>
            <a:spLocks noGrp="1"/>
          </p:cNvSpPr>
          <p:nvPr>
            <p:ph type="dt" sz="half" idx="10"/>
          </p:nvPr>
        </p:nvSpPr>
        <p:spPr/>
        <p:txBody>
          <a:bodyPr/>
          <a:lstStyle/>
          <a:p>
            <a:fld id="{7C970257-E7E0-48ED-BCE2-F54204D70715}" type="datetime1">
              <a:rPr lang="en-US" smtClean="0"/>
              <a:t>8/23/2021</a:t>
            </a:fld>
            <a:endParaRPr lang="en-US"/>
          </a:p>
        </p:txBody>
      </p:sp>
      <p:sp>
        <p:nvSpPr>
          <p:cNvPr id="6" name="Footer Placeholder 5">
            <a:extLst>
              <a:ext uri="{FF2B5EF4-FFF2-40B4-BE49-F238E27FC236}">
                <a16:creationId xmlns:a16="http://schemas.microsoft.com/office/drawing/2014/main" id="{567AC3E8-5219-4EBC-A77C-1EC56E227395}"/>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Sensor?</a:t>
            </a:r>
          </a:p>
        </p:txBody>
      </p:sp>
      <p:sp>
        <p:nvSpPr>
          <p:cNvPr id="3" name="Content Placeholder 2"/>
          <p:cNvSpPr>
            <a:spLocks noGrp="1"/>
          </p:cNvSpPr>
          <p:nvPr>
            <p:ph idx="1"/>
          </p:nvPr>
        </p:nvSpPr>
        <p:spPr>
          <a:xfrm>
            <a:off x="228600" y="1295400"/>
            <a:ext cx="8610600" cy="5334000"/>
          </a:xfrm>
          <a:blipFill>
            <a:blip r:embed="rId2"/>
            <a:tile tx="0" ty="0" sx="100000" sy="100000" flip="none" algn="tl"/>
          </a:blipFill>
        </p:spPr>
        <p:txBody>
          <a:bodyPr>
            <a:normAutofit/>
          </a:bodyPr>
          <a:lstStyle/>
          <a:p>
            <a:r>
              <a:rPr lang="en-US" b="1" dirty="0">
                <a:latin typeface="Times New Roman" pitchFamily="18" charset="0"/>
                <a:cs typeface="Times New Roman" pitchFamily="18" charset="0"/>
              </a:rPr>
              <a:t>Definition:</a:t>
            </a:r>
            <a:r>
              <a:rPr lang="en-US" dirty="0">
                <a:latin typeface="Times New Roman" pitchFamily="18" charset="0"/>
                <a:cs typeface="Times New Roman" pitchFamily="18" charset="0"/>
              </a:rPr>
              <a:t>   A </a:t>
            </a:r>
            <a:r>
              <a:rPr lang="en-US" b="1" dirty="0">
                <a:latin typeface="Times New Roman" pitchFamily="18" charset="0"/>
                <a:cs typeface="Times New Roman" pitchFamily="18" charset="0"/>
              </a:rPr>
              <a:t>sensor</a:t>
            </a:r>
            <a:r>
              <a:rPr lang="en-US" dirty="0">
                <a:latin typeface="Times New Roman" pitchFamily="18" charset="0"/>
                <a:cs typeface="Times New Roman" pitchFamily="18" charset="0"/>
              </a:rPr>
              <a:t> is a device that converts a physical phenomenon into an electrical signal.</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The other part of this interface is represented by actuators, </a:t>
            </a:r>
            <a:r>
              <a:rPr lang="en-US" dirty="0">
                <a:ln>
                  <a:solidFill>
                    <a:schemeClr val="accent1"/>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atin typeface="Times New Roman" pitchFamily="18" charset="0"/>
                <a:cs typeface="Times New Roman" pitchFamily="18" charset="0"/>
              </a:rPr>
              <a:t>which</a:t>
            </a:r>
            <a:r>
              <a:rPr lang="en-US" dirty="0">
                <a:latin typeface="Times New Roman" pitchFamily="18" charset="0"/>
                <a:cs typeface="Times New Roman" pitchFamily="18" charset="0"/>
              </a:rPr>
              <a:t> convert electrical signals into physical phenomena.</a:t>
            </a:r>
          </a:p>
          <a:p>
            <a:pPr>
              <a:buNone/>
            </a:pP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TRANSDUCERS Convert One Type of Energy into Another .</a:t>
            </a:r>
          </a:p>
          <a:p>
            <a:endParaRPr lang="en-US" dirty="0"/>
          </a:p>
        </p:txBody>
      </p:sp>
      <p:sp>
        <p:nvSpPr>
          <p:cNvPr id="4" name="Date Placeholder 3">
            <a:extLst>
              <a:ext uri="{FF2B5EF4-FFF2-40B4-BE49-F238E27FC236}">
                <a16:creationId xmlns:a16="http://schemas.microsoft.com/office/drawing/2014/main" id="{B6964CC8-5DA6-44AE-A2D0-EAFB97BA5D1A}"/>
              </a:ext>
            </a:extLst>
          </p:cNvPr>
          <p:cNvSpPr>
            <a:spLocks noGrp="1"/>
          </p:cNvSpPr>
          <p:nvPr>
            <p:ph type="dt" sz="half" idx="10"/>
          </p:nvPr>
        </p:nvSpPr>
        <p:spPr/>
        <p:txBody>
          <a:bodyPr/>
          <a:lstStyle/>
          <a:p>
            <a:fld id="{64D40C7E-7D79-4056-ABDD-D7EF08543E05}" type="datetime1">
              <a:rPr lang="en-US" smtClean="0"/>
              <a:t>8/23/2021</a:t>
            </a:fld>
            <a:endParaRPr lang="en-US"/>
          </a:p>
        </p:txBody>
      </p:sp>
      <p:sp>
        <p:nvSpPr>
          <p:cNvPr id="5" name="Footer Placeholder 4">
            <a:extLst>
              <a:ext uri="{FF2B5EF4-FFF2-40B4-BE49-F238E27FC236}">
                <a16:creationId xmlns:a16="http://schemas.microsoft.com/office/drawing/2014/main" id="{E456153B-B73A-4B24-BE3D-AF12F2F27753}"/>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latin typeface="Times New Roman" pitchFamily="18" charset="0"/>
                <a:cs typeface="Times New Roman" pitchFamily="18" charset="0"/>
              </a:rPr>
              <a:t>Noncontact type measurements</a:t>
            </a:r>
            <a:endParaRPr lang="en-US" dirty="0"/>
          </a:p>
        </p:txBody>
      </p:sp>
      <p:sp>
        <p:nvSpPr>
          <p:cNvPr id="3" name="Content Placeholder 2"/>
          <p:cNvSpPr>
            <a:spLocks noGrp="1"/>
          </p:cNvSpPr>
          <p:nvPr>
            <p:ph sz="half" idx="1"/>
          </p:nvPr>
        </p:nvSpPr>
        <p:spPr>
          <a:xfrm>
            <a:off x="228600" y="1371600"/>
            <a:ext cx="4343400" cy="5181600"/>
          </a:xfrm>
          <a:blipFill>
            <a:blip r:embed="rId2">
              <a:alphaModFix amt="85000"/>
            </a:blip>
            <a:tile tx="0" ty="0" sx="100000" sy="100000" flip="none" algn="tl"/>
          </a:blipFill>
        </p:spPr>
        <p:txBody>
          <a:bodyPr>
            <a:normAutofit lnSpcReduction="10000"/>
          </a:bodyPr>
          <a:lstStyle/>
          <a:p>
            <a:r>
              <a:rPr lang="en-US" dirty="0">
                <a:latin typeface="Times New Roman" pitchFamily="18" charset="0"/>
                <a:cs typeface="Times New Roman" pitchFamily="18" charset="0"/>
              </a:rPr>
              <a:t>An opaque disc with perforations or transparent windows at regular interval is mounted on the shaft whose speed is to be measured. </a:t>
            </a:r>
          </a:p>
          <a:p>
            <a:r>
              <a:rPr lang="en-US" dirty="0">
                <a:latin typeface="Times New Roman" pitchFamily="18" charset="0"/>
                <a:cs typeface="Times New Roman" pitchFamily="18" charset="0"/>
              </a:rPr>
              <a:t>A LED source is aligned on one side of the disc in such a way that its light can pass through the transparent windows of the disc. </a:t>
            </a:r>
          </a:p>
        </p:txBody>
      </p:sp>
      <p:pic>
        <p:nvPicPr>
          <p:cNvPr id="5" name="Content Placeholder 4"/>
          <p:cNvPicPr>
            <a:picLocks noGrp="1"/>
          </p:cNvPicPr>
          <p:nvPr>
            <p:ph sz="half" idx="2"/>
          </p:nvPr>
        </p:nvPicPr>
        <p:blipFill>
          <a:blip r:embed="rId3"/>
          <a:srcRect/>
          <a:stretch>
            <a:fillRect/>
          </a:stretch>
        </p:blipFill>
        <p:spPr bwMode="auto">
          <a:xfrm>
            <a:off x="4648200" y="2742377"/>
            <a:ext cx="4038600" cy="2241608"/>
          </a:xfrm>
          <a:prstGeom prst="rect">
            <a:avLst/>
          </a:prstGeom>
          <a:noFill/>
          <a:ln w="9525">
            <a:noFill/>
            <a:miter lim="800000"/>
            <a:headEnd/>
            <a:tailEnd/>
          </a:ln>
        </p:spPr>
      </p:pic>
      <p:sp>
        <p:nvSpPr>
          <p:cNvPr id="4" name="Date Placeholder 3">
            <a:extLst>
              <a:ext uri="{FF2B5EF4-FFF2-40B4-BE49-F238E27FC236}">
                <a16:creationId xmlns:a16="http://schemas.microsoft.com/office/drawing/2014/main" id="{E00D6CD2-F350-416C-A1A9-BA558E1C9A3B}"/>
              </a:ext>
            </a:extLst>
          </p:cNvPr>
          <p:cNvSpPr>
            <a:spLocks noGrp="1"/>
          </p:cNvSpPr>
          <p:nvPr>
            <p:ph type="dt" sz="half" idx="10"/>
          </p:nvPr>
        </p:nvSpPr>
        <p:spPr/>
        <p:txBody>
          <a:bodyPr/>
          <a:lstStyle/>
          <a:p>
            <a:fld id="{EC90DB16-2115-408F-ACB6-5E9812611F2A}" type="datetime1">
              <a:rPr lang="en-US" smtClean="0"/>
              <a:t>8/23/2021</a:t>
            </a:fld>
            <a:endParaRPr lang="en-US"/>
          </a:p>
        </p:txBody>
      </p:sp>
      <p:sp>
        <p:nvSpPr>
          <p:cNvPr id="6" name="Footer Placeholder 5">
            <a:extLst>
              <a:ext uri="{FF2B5EF4-FFF2-40B4-BE49-F238E27FC236}">
                <a16:creationId xmlns:a16="http://schemas.microsoft.com/office/drawing/2014/main" id="{40287EE3-2741-4F36-9B55-DED6CA43B15C}"/>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Cont’d</a:t>
            </a:r>
          </a:p>
        </p:txBody>
      </p:sp>
      <p:sp>
        <p:nvSpPr>
          <p:cNvPr id="3" name="Content Placeholder 2"/>
          <p:cNvSpPr>
            <a:spLocks noGrp="1"/>
          </p:cNvSpPr>
          <p:nvPr>
            <p:ph idx="1"/>
          </p:nvPr>
        </p:nvSpPr>
        <p:spPr>
          <a:xfrm>
            <a:off x="152400" y="1066800"/>
            <a:ext cx="8763000" cy="5562600"/>
          </a:xfrm>
          <a:blipFill>
            <a:blip r:embed="rId3">
              <a:alphaModFix amt="85000"/>
            </a:blip>
            <a:tile tx="0" ty="0" sx="100000" sy="100000" flip="none" algn="tl"/>
          </a:blipFill>
        </p:spPr>
        <p:txBody>
          <a:bodyPr/>
          <a:lstStyle/>
          <a:p>
            <a:pPr algn="just"/>
            <a:r>
              <a:rPr lang="en-US" dirty="0">
                <a:latin typeface="Times New Roman" pitchFamily="18" charset="0"/>
                <a:cs typeface="Times New Roman" pitchFamily="18" charset="0"/>
              </a:rPr>
              <a:t>As the disc rotates the light will alternately pass through the transparent windows and blocked by the opaque sections.</a:t>
            </a:r>
          </a:p>
          <a:p>
            <a:pPr algn="just"/>
            <a:r>
              <a:rPr lang="en-US" dirty="0">
                <a:latin typeface="Times New Roman" pitchFamily="18" charset="0"/>
                <a:cs typeface="Times New Roman" pitchFamily="18" charset="0"/>
              </a:rPr>
              <a:t> A photo detector fixed on the other side of the disc detects the variation of light.</a:t>
            </a:r>
          </a:p>
          <a:p>
            <a:pPr algn="just"/>
            <a:r>
              <a:rPr lang="en-US" dirty="0">
                <a:latin typeface="Times New Roman" pitchFamily="18" charset="0"/>
                <a:cs typeface="Times New Roman" pitchFamily="18" charset="0"/>
              </a:rPr>
              <a:t> The output of the detector after signal conditioning would be a square wave (as shown) whose frequency is decided by the speed and the number of holes (transparent windows) on the disc.</a:t>
            </a:r>
          </a:p>
          <a:p>
            <a:endParaRPr lang="en-US" dirty="0"/>
          </a:p>
        </p:txBody>
      </p:sp>
      <p:sp>
        <p:nvSpPr>
          <p:cNvPr id="4" name="Date Placeholder 3">
            <a:extLst>
              <a:ext uri="{FF2B5EF4-FFF2-40B4-BE49-F238E27FC236}">
                <a16:creationId xmlns:a16="http://schemas.microsoft.com/office/drawing/2014/main" id="{E2CACA12-BF14-447D-A914-3823AB7AC623}"/>
              </a:ext>
            </a:extLst>
          </p:cNvPr>
          <p:cNvSpPr>
            <a:spLocks noGrp="1"/>
          </p:cNvSpPr>
          <p:nvPr>
            <p:ph type="dt" sz="half" idx="10"/>
          </p:nvPr>
        </p:nvSpPr>
        <p:spPr/>
        <p:txBody>
          <a:bodyPr/>
          <a:lstStyle/>
          <a:p>
            <a:fld id="{143D9988-48B1-4E4D-9558-EC23E727F06F}" type="datetime1">
              <a:rPr lang="en-US" smtClean="0"/>
              <a:t>8/23/2021</a:t>
            </a:fld>
            <a:endParaRPr lang="en-US"/>
          </a:p>
        </p:txBody>
      </p:sp>
      <p:sp>
        <p:nvSpPr>
          <p:cNvPr id="5" name="Footer Placeholder 4">
            <a:extLst>
              <a:ext uri="{FF2B5EF4-FFF2-40B4-BE49-F238E27FC236}">
                <a16:creationId xmlns:a16="http://schemas.microsoft.com/office/drawing/2014/main" id="{4FAA226A-0986-4EE0-843D-9C21D851469E}"/>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4)Level Measurement</a:t>
            </a:r>
          </a:p>
        </p:txBody>
      </p:sp>
      <p:sp>
        <p:nvSpPr>
          <p:cNvPr id="3" name="Content Placeholder 2"/>
          <p:cNvSpPr>
            <a:spLocks noGrp="1"/>
          </p:cNvSpPr>
          <p:nvPr>
            <p:ph idx="1"/>
          </p:nvPr>
        </p:nvSpPr>
        <p:spPr>
          <a:xfrm>
            <a:off x="152400" y="1066800"/>
            <a:ext cx="8839200" cy="5562600"/>
          </a:xfrm>
          <a:blipFill>
            <a:blip r:embed="rId2">
              <a:alphaModFix amt="85000"/>
            </a:blip>
            <a:tile tx="0" ty="0" sx="100000" sy="100000" flip="none" algn="tl"/>
          </a:blipFill>
        </p:spPr>
        <p:txBody>
          <a:bodyPr/>
          <a:lstStyle/>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There are different methods for measuring the liquid level:</a:t>
            </a:r>
          </a:p>
          <a:p>
            <a:pPr marL="514350" indent="-514350">
              <a:buNone/>
            </a:pPr>
            <a:endParaRPr lang="en-US" dirty="0">
              <a:latin typeface="Times New Roman" pitchFamily="18" charset="0"/>
              <a:cs typeface="Times New Roman" pitchFamily="18" charset="0"/>
            </a:endParaRPr>
          </a:p>
          <a:p>
            <a:pPr marL="514350" indent="-514350">
              <a:buAutoNum type="alphaLcParenBoth"/>
            </a:pPr>
            <a:r>
              <a:rPr lang="en-US" dirty="0">
                <a:latin typeface="Times New Roman" pitchFamily="18" charset="0"/>
                <a:cs typeface="Times New Roman" pitchFamily="18" charset="0"/>
              </a:rPr>
              <a:t>Hydrostatic differential pressure gage type</a:t>
            </a:r>
          </a:p>
          <a:p>
            <a:pPr marL="514350" indent="-514350">
              <a:buAutoNum type="alphaLcParenBoth"/>
            </a:pPr>
            <a:r>
              <a:rPr lang="en-US" dirty="0">
                <a:latin typeface="Times New Roman" pitchFamily="18" charset="0"/>
                <a:cs typeface="Times New Roman" pitchFamily="18" charset="0"/>
              </a:rPr>
              <a:t>Capacitance type </a:t>
            </a:r>
          </a:p>
          <a:p>
            <a:pPr marL="514350" indent="-514350">
              <a:buAutoNum type="alphaLcParenBoth"/>
            </a:pPr>
            <a:r>
              <a:rPr lang="en-US" dirty="0">
                <a:latin typeface="Times New Roman" pitchFamily="18" charset="0"/>
                <a:cs typeface="Times New Roman" pitchFamily="18" charset="0"/>
              </a:rPr>
              <a:t>Ultrasonic type </a:t>
            </a:r>
          </a:p>
          <a:p>
            <a:pPr marL="514350" indent="-514350">
              <a:buAutoNum type="alphaLcParenBoth"/>
            </a:pP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Radiation technique. </a:t>
            </a:r>
          </a:p>
          <a:p>
            <a:endParaRPr lang="en-US" dirty="0"/>
          </a:p>
        </p:txBody>
      </p:sp>
      <p:sp>
        <p:nvSpPr>
          <p:cNvPr id="4" name="Date Placeholder 3">
            <a:extLst>
              <a:ext uri="{FF2B5EF4-FFF2-40B4-BE49-F238E27FC236}">
                <a16:creationId xmlns:a16="http://schemas.microsoft.com/office/drawing/2014/main" id="{B50D3F5B-8883-43F8-B843-A22B02E6BB5C}"/>
              </a:ext>
            </a:extLst>
          </p:cNvPr>
          <p:cNvSpPr>
            <a:spLocks noGrp="1"/>
          </p:cNvSpPr>
          <p:nvPr>
            <p:ph type="dt" sz="half" idx="10"/>
          </p:nvPr>
        </p:nvSpPr>
        <p:spPr/>
        <p:txBody>
          <a:bodyPr/>
          <a:lstStyle/>
          <a:p>
            <a:fld id="{2A4DAEAD-42DF-4FA9-BBC6-5C4361D54C5F}" type="datetime1">
              <a:rPr lang="en-US" smtClean="0"/>
              <a:t>8/23/2021</a:t>
            </a:fld>
            <a:endParaRPr lang="en-US"/>
          </a:p>
        </p:txBody>
      </p:sp>
      <p:sp>
        <p:nvSpPr>
          <p:cNvPr id="5" name="Footer Placeholder 4">
            <a:extLst>
              <a:ext uri="{FF2B5EF4-FFF2-40B4-BE49-F238E27FC236}">
                <a16:creationId xmlns:a16="http://schemas.microsoft.com/office/drawing/2014/main" id="{B70A5906-98D2-4671-95B5-FC75C9136A7F}"/>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1143000"/>
          </a:xfrm>
        </p:spPr>
        <p:txBody>
          <a:bodyPr>
            <a:normAutofit fontScale="90000"/>
          </a:bodyPr>
          <a:lstStyle/>
          <a:p>
            <a:r>
              <a:rPr lang="en-US" b="1" dirty="0">
                <a:latin typeface="Times New Roman" pitchFamily="18" charset="0"/>
                <a:cs typeface="Times New Roman" pitchFamily="18" charset="0"/>
              </a:rPr>
              <a:t>Hydrostatic differential pressure gage type</a:t>
            </a:r>
            <a:endParaRPr lang="en-US" dirty="0"/>
          </a:p>
        </p:txBody>
      </p:sp>
      <p:pic>
        <p:nvPicPr>
          <p:cNvPr id="2050" name="Picture 2"/>
          <p:cNvPicPr>
            <a:picLocks noGrp="1" noChangeAspect="1" noChangeArrowheads="1"/>
          </p:cNvPicPr>
          <p:nvPr>
            <p:ph sz="half" idx="2"/>
          </p:nvPr>
        </p:nvPicPr>
        <p:blipFill>
          <a:blip r:embed="rId2"/>
          <a:srcRect/>
          <a:stretch>
            <a:fillRect/>
          </a:stretch>
        </p:blipFill>
        <p:spPr bwMode="auto">
          <a:xfrm>
            <a:off x="5029201" y="1448845"/>
            <a:ext cx="3352800" cy="4940968"/>
          </a:xfrm>
          <a:prstGeom prst="rect">
            <a:avLst/>
          </a:prstGeom>
          <a:noFill/>
          <a:ln w="9525">
            <a:noFill/>
            <a:miter lim="800000"/>
            <a:headEnd/>
            <a:tailEnd/>
          </a:ln>
          <a:effectLst/>
        </p:spPr>
      </p:pic>
      <p:pic>
        <p:nvPicPr>
          <p:cNvPr id="6" name="Content Placeholder 3"/>
          <p:cNvPicPr>
            <a:picLocks noGrp="1"/>
          </p:cNvPicPr>
          <p:nvPr>
            <p:ph sz="half" idx="1"/>
          </p:nvPr>
        </p:nvPicPr>
        <p:blipFill>
          <a:blip r:embed="rId3"/>
          <a:srcRect/>
          <a:stretch>
            <a:fillRect/>
          </a:stretch>
        </p:blipFill>
        <p:spPr bwMode="auto">
          <a:xfrm>
            <a:off x="457200" y="2914580"/>
            <a:ext cx="4038600" cy="1897203"/>
          </a:xfrm>
          <a:prstGeom prst="rect">
            <a:avLst/>
          </a:prstGeom>
          <a:noFill/>
          <a:ln w="9525">
            <a:noFill/>
            <a:miter lim="800000"/>
            <a:headEnd/>
            <a:tailEnd/>
          </a:ln>
        </p:spPr>
      </p:pic>
      <p:sp>
        <p:nvSpPr>
          <p:cNvPr id="3" name="Date Placeholder 2">
            <a:extLst>
              <a:ext uri="{FF2B5EF4-FFF2-40B4-BE49-F238E27FC236}">
                <a16:creationId xmlns:a16="http://schemas.microsoft.com/office/drawing/2014/main" id="{94583B67-4FCC-4043-90DC-964F633FC45D}"/>
              </a:ext>
            </a:extLst>
          </p:cNvPr>
          <p:cNvSpPr>
            <a:spLocks noGrp="1"/>
          </p:cNvSpPr>
          <p:nvPr>
            <p:ph type="dt" sz="half" idx="10"/>
          </p:nvPr>
        </p:nvSpPr>
        <p:spPr/>
        <p:txBody>
          <a:bodyPr/>
          <a:lstStyle/>
          <a:p>
            <a:fld id="{CF4A97AF-CCEE-49AE-AE87-9CA8C98D3E79}" type="datetime1">
              <a:rPr lang="en-US" smtClean="0"/>
              <a:t>8/23/2021</a:t>
            </a:fld>
            <a:endParaRPr lang="en-US"/>
          </a:p>
        </p:txBody>
      </p:sp>
      <p:sp>
        <p:nvSpPr>
          <p:cNvPr id="4" name="Footer Placeholder 3">
            <a:extLst>
              <a:ext uri="{FF2B5EF4-FFF2-40B4-BE49-F238E27FC236}">
                <a16:creationId xmlns:a16="http://schemas.microsoft.com/office/drawing/2014/main" id="{DEE88A3F-FD3D-41DF-8EE4-71831F86BD91}"/>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Capacitance type </a:t>
            </a:r>
            <a:br>
              <a:rPr lang="en-US" dirty="0">
                <a:latin typeface="Times New Roman" pitchFamily="18" charset="0"/>
                <a:cs typeface="Times New Roman" pitchFamily="18" charset="0"/>
              </a:rPr>
            </a:b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499551" y="1905000"/>
            <a:ext cx="8082170" cy="3886200"/>
          </a:xfrm>
          <a:prstGeom prst="rect">
            <a:avLst/>
          </a:prstGeom>
          <a:noFill/>
          <a:ln w="9525">
            <a:noFill/>
            <a:miter lim="800000"/>
            <a:headEnd/>
            <a:tailEnd/>
          </a:ln>
          <a:effectLst/>
        </p:spPr>
      </p:pic>
      <p:sp>
        <p:nvSpPr>
          <p:cNvPr id="3" name="Date Placeholder 2">
            <a:extLst>
              <a:ext uri="{FF2B5EF4-FFF2-40B4-BE49-F238E27FC236}">
                <a16:creationId xmlns:a16="http://schemas.microsoft.com/office/drawing/2014/main" id="{B3C169F6-158F-47E1-B7DF-E85AFB611341}"/>
              </a:ext>
            </a:extLst>
          </p:cNvPr>
          <p:cNvSpPr>
            <a:spLocks noGrp="1"/>
          </p:cNvSpPr>
          <p:nvPr>
            <p:ph type="dt" sz="half" idx="10"/>
          </p:nvPr>
        </p:nvSpPr>
        <p:spPr/>
        <p:txBody>
          <a:bodyPr/>
          <a:lstStyle/>
          <a:p>
            <a:fld id="{5ADC3939-9BCF-4130-9C67-5F13C1FCAC49}" type="datetime1">
              <a:rPr lang="en-US" smtClean="0"/>
              <a:t>8/23/2021</a:t>
            </a:fld>
            <a:endParaRPr lang="en-US"/>
          </a:p>
        </p:txBody>
      </p:sp>
      <p:sp>
        <p:nvSpPr>
          <p:cNvPr id="4" name="Footer Placeholder 3">
            <a:extLst>
              <a:ext uri="{FF2B5EF4-FFF2-40B4-BE49-F238E27FC236}">
                <a16:creationId xmlns:a16="http://schemas.microsoft.com/office/drawing/2014/main" id="{956A2B9B-B098-4693-8A12-3A4CD97A476D}"/>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Cont’d</a:t>
            </a:r>
          </a:p>
        </p:txBody>
      </p:sp>
      <p:sp>
        <p:nvSpPr>
          <p:cNvPr id="3" name="Content Placeholder 2"/>
          <p:cNvSpPr>
            <a:spLocks noGrp="1"/>
          </p:cNvSpPr>
          <p:nvPr>
            <p:ph idx="1"/>
          </p:nvPr>
        </p:nvSpPr>
        <p:spPr>
          <a:xfrm>
            <a:off x="228600" y="1219200"/>
            <a:ext cx="8686800" cy="5410200"/>
          </a:xfrm>
          <a:blipFill>
            <a:blip r:embed="rId2">
              <a:alphaModFix amt="85000"/>
            </a:blip>
            <a:tile tx="0" ty="0" sx="100000" sy="100000" flip="none" algn="tl"/>
          </a:blipFill>
        </p:spPr>
        <p:txBody>
          <a:bodyPr/>
          <a:lstStyle/>
          <a:p>
            <a:r>
              <a:rPr lang="en-US" dirty="0">
                <a:latin typeface="Times New Roman" pitchFamily="18" charset="0"/>
                <a:cs typeface="Times New Roman" pitchFamily="18" charset="0"/>
              </a:rPr>
              <a:t>This type of sensors are widely used for chemical and petrochemical industries. </a:t>
            </a:r>
          </a:p>
          <a:p>
            <a:r>
              <a:rPr lang="en-US" dirty="0">
                <a:latin typeface="Times New Roman" pitchFamily="18" charset="0"/>
                <a:cs typeface="Times New Roman" pitchFamily="18" charset="0"/>
              </a:rPr>
              <a:t>It can be used for a wide range of temperature (-40 to 200 </a:t>
            </a:r>
            <a:r>
              <a:rPr lang="en-US" baseline="30000" dirty="0" err="1">
                <a:latin typeface="Times New Roman" pitchFamily="18" charset="0"/>
                <a:cs typeface="Times New Roman" pitchFamily="18" charset="0"/>
              </a:rPr>
              <a:t>o</a:t>
            </a:r>
            <a:r>
              <a:rPr lang="en-US" dirty="0" err="1">
                <a:latin typeface="Times New Roman" pitchFamily="18" charset="0"/>
                <a:cs typeface="Times New Roman" pitchFamily="18" charset="0"/>
              </a:rPr>
              <a:t>C</a:t>
            </a:r>
            <a:r>
              <a:rPr lang="en-US" dirty="0">
                <a:latin typeface="Times New Roman" pitchFamily="18" charset="0"/>
                <a:cs typeface="Times New Roman" pitchFamily="18" charset="0"/>
              </a:rPr>
              <a:t>) and pressure variation (25 to 60 kg/cm</a:t>
            </a:r>
            <a:r>
              <a:rPr lang="en-US" baseline="30000" dirty="0">
                <a:latin typeface="Times New Roman" pitchFamily="18" charset="0"/>
                <a:cs typeface="Times New Roman" pitchFamily="18" charset="0"/>
              </a:rPr>
              <a:t>2</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It uses a coaxial type cylinder, and the capacitance is measured between the inner rod and the outer cylinder.</a:t>
            </a:r>
          </a:p>
        </p:txBody>
      </p:sp>
      <p:sp>
        <p:nvSpPr>
          <p:cNvPr id="4" name="Date Placeholder 3">
            <a:extLst>
              <a:ext uri="{FF2B5EF4-FFF2-40B4-BE49-F238E27FC236}">
                <a16:creationId xmlns:a16="http://schemas.microsoft.com/office/drawing/2014/main" id="{06E04E36-76AA-434D-8E2D-FACADA52F392}"/>
              </a:ext>
            </a:extLst>
          </p:cNvPr>
          <p:cNvSpPr>
            <a:spLocks noGrp="1"/>
          </p:cNvSpPr>
          <p:nvPr>
            <p:ph type="dt" sz="half" idx="10"/>
          </p:nvPr>
        </p:nvSpPr>
        <p:spPr/>
        <p:txBody>
          <a:bodyPr/>
          <a:lstStyle/>
          <a:p>
            <a:fld id="{A212D8BC-DE97-4F4B-BB92-553AEA518B64}" type="datetime1">
              <a:rPr lang="en-US" smtClean="0"/>
              <a:t>8/23/2021</a:t>
            </a:fld>
            <a:endParaRPr lang="en-US"/>
          </a:p>
        </p:txBody>
      </p:sp>
      <p:sp>
        <p:nvSpPr>
          <p:cNvPr id="5" name="Footer Placeholder 4">
            <a:extLst>
              <a:ext uri="{FF2B5EF4-FFF2-40B4-BE49-F238E27FC236}">
                <a16:creationId xmlns:a16="http://schemas.microsoft.com/office/drawing/2014/main" id="{167527BA-DEA6-40B7-A128-D479CAD8ED43}"/>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latin typeface="Times New Roman" pitchFamily="18" charset="0"/>
                <a:cs typeface="Times New Roman" pitchFamily="18" charset="0"/>
              </a:rPr>
              <a:t>Ultrasonic type</a:t>
            </a:r>
            <a:endParaRPr lang="en-US" dirty="0"/>
          </a:p>
        </p:txBody>
      </p:sp>
      <p:sp>
        <p:nvSpPr>
          <p:cNvPr id="3" name="Content Placeholder 2"/>
          <p:cNvSpPr>
            <a:spLocks noGrp="1"/>
          </p:cNvSpPr>
          <p:nvPr>
            <p:ph sz="half" idx="1"/>
          </p:nvPr>
        </p:nvSpPr>
        <p:spPr>
          <a:xfrm>
            <a:off x="152400" y="914400"/>
            <a:ext cx="5105400" cy="5715000"/>
          </a:xfrm>
          <a:blipFill>
            <a:blip r:embed="rId2">
              <a:alphaModFix amt="85000"/>
            </a:blip>
            <a:tile tx="0" ty="0" sx="100000" sy="100000" flip="none" algn="tl"/>
          </a:blipFill>
        </p:spPr>
        <p:txBody>
          <a:bodyPr>
            <a:normAutofit lnSpcReduction="10000"/>
          </a:bodyPr>
          <a:lstStyle/>
          <a:p>
            <a:r>
              <a:rPr lang="en-US" dirty="0">
                <a:latin typeface="Times New Roman" pitchFamily="18" charset="0"/>
                <a:cs typeface="Times New Roman" pitchFamily="18" charset="0"/>
              </a:rPr>
              <a:t>Ultrasonic method can be effectively used for measurement of liquid level in a sealed tank.</a:t>
            </a:r>
          </a:p>
          <a:p>
            <a:r>
              <a:rPr lang="en-US" dirty="0">
                <a:latin typeface="Times New Roman" pitchFamily="18" charset="0"/>
                <a:cs typeface="Times New Roman" pitchFamily="18" charset="0"/>
              </a:rPr>
              <a:t> An ultrasonic transmitter/receiver pair is mounted at the bottom of the tank. Ultrasonic wave can pass through the liquid, but gets reflected at the liquid-air interface.</a:t>
            </a:r>
          </a:p>
          <a:p>
            <a:r>
              <a:rPr lang="en-US" dirty="0">
                <a:latin typeface="Times New Roman" pitchFamily="18" charset="0"/>
                <a:cs typeface="Times New Roman" pitchFamily="18" charset="0"/>
              </a:rPr>
              <a:t>The time taken to receive the pulse is measured, that can be related with the liquid level.</a:t>
            </a:r>
          </a:p>
        </p:txBody>
      </p:sp>
      <p:pic>
        <p:nvPicPr>
          <p:cNvPr id="5" name="Content Placeholder 3"/>
          <p:cNvPicPr>
            <a:picLocks noGrp="1"/>
          </p:cNvPicPr>
          <p:nvPr>
            <p:ph sz="half" idx="2"/>
          </p:nvPr>
        </p:nvPicPr>
        <p:blipFill>
          <a:blip r:embed="rId3"/>
          <a:srcRect/>
          <a:stretch>
            <a:fillRect/>
          </a:stretch>
        </p:blipFill>
        <p:spPr bwMode="auto">
          <a:xfrm>
            <a:off x="5338762" y="2482056"/>
            <a:ext cx="3500438" cy="3232944"/>
          </a:xfrm>
          <a:prstGeom prst="rect">
            <a:avLst/>
          </a:prstGeom>
          <a:noFill/>
          <a:ln w="9525">
            <a:noFill/>
            <a:miter lim="800000"/>
            <a:headEnd/>
            <a:tailEnd/>
          </a:ln>
        </p:spPr>
      </p:pic>
      <p:sp>
        <p:nvSpPr>
          <p:cNvPr id="4" name="Date Placeholder 3">
            <a:extLst>
              <a:ext uri="{FF2B5EF4-FFF2-40B4-BE49-F238E27FC236}">
                <a16:creationId xmlns:a16="http://schemas.microsoft.com/office/drawing/2014/main" id="{6C63FA53-7373-4AF6-86F9-5D7B23D43E41}"/>
              </a:ext>
            </a:extLst>
          </p:cNvPr>
          <p:cNvSpPr>
            <a:spLocks noGrp="1"/>
          </p:cNvSpPr>
          <p:nvPr>
            <p:ph type="dt" sz="half" idx="10"/>
          </p:nvPr>
        </p:nvSpPr>
        <p:spPr/>
        <p:txBody>
          <a:bodyPr/>
          <a:lstStyle/>
          <a:p>
            <a:fld id="{5BFA7D69-E166-4778-BCB7-F9745A73A8A3}" type="datetime1">
              <a:rPr lang="en-US" smtClean="0"/>
              <a:t>8/23/2021</a:t>
            </a:fld>
            <a:endParaRPr lang="en-US"/>
          </a:p>
        </p:txBody>
      </p:sp>
      <p:sp>
        <p:nvSpPr>
          <p:cNvPr id="6" name="Footer Placeholder 5">
            <a:extLst>
              <a:ext uri="{FF2B5EF4-FFF2-40B4-BE49-F238E27FC236}">
                <a16:creationId xmlns:a16="http://schemas.microsoft.com/office/drawing/2014/main" id="{6C612B19-1BB8-4996-B278-CE87AB66B22D}"/>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Radiation technique</a:t>
            </a:r>
            <a:endParaRPr lang="en-US" dirty="0"/>
          </a:p>
        </p:txBody>
      </p:sp>
      <p:pic>
        <p:nvPicPr>
          <p:cNvPr id="5" name="Content Placeholder 4"/>
          <p:cNvPicPr>
            <a:picLocks noGrp="1"/>
          </p:cNvPicPr>
          <p:nvPr>
            <p:ph sz="half" idx="1"/>
          </p:nvPr>
        </p:nvPicPr>
        <p:blipFill>
          <a:blip r:embed="rId2"/>
          <a:srcRect/>
          <a:stretch>
            <a:fillRect/>
          </a:stretch>
        </p:blipFill>
        <p:spPr bwMode="auto">
          <a:xfrm>
            <a:off x="0" y="1981200"/>
            <a:ext cx="5257800" cy="3285824"/>
          </a:xfrm>
          <a:prstGeom prst="rect">
            <a:avLst/>
          </a:prstGeom>
          <a:noFill/>
          <a:ln w="9525">
            <a:noFill/>
            <a:miter lim="800000"/>
            <a:headEnd/>
            <a:tailEnd/>
          </a:ln>
        </p:spPr>
      </p:pic>
      <p:pic>
        <p:nvPicPr>
          <p:cNvPr id="6" name="Content Placeholder 5"/>
          <p:cNvPicPr>
            <a:picLocks noGrp="1"/>
          </p:cNvPicPr>
          <p:nvPr>
            <p:ph sz="half" idx="2"/>
          </p:nvPr>
        </p:nvPicPr>
        <p:blipFill>
          <a:blip r:embed="rId3"/>
          <a:srcRect/>
          <a:stretch>
            <a:fillRect/>
          </a:stretch>
        </p:blipFill>
        <p:spPr bwMode="auto">
          <a:xfrm>
            <a:off x="228600" y="5562600"/>
            <a:ext cx="1752600" cy="609600"/>
          </a:xfrm>
          <a:prstGeom prst="rect">
            <a:avLst/>
          </a:prstGeom>
          <a:noFill/>
          <a:ln w="9525">
            <a:noFill/>
            <a:miter lim="800000"/>
            <a:headEnd/>
            <a:tailEnd/>
          </a:ln>
        </p:spPr>
      </p:pic>
      <p:sp>
        <p:nvSpPr>
          <p:cNvPr id="3" name="Date Placeholder 2">
            <a:extLst>
              <a:ext uri="{FF2B5EF4-FFF2-40B4-BE49-F238E27FC236}">
                <a16:creationId xmlns:a16="http://schemas.microsoft.com/office/drawing/2014/main" id="{4F457551-3291-43AF-B6FD-F4A04BBB0FA3}"/>
              </a:ext>
            </a:extLst>
          </p:cNvPr>
          <p:cNvSpPr>
            <a:spLocks noGrp="1"/>
          </p:cNvSpPr>
          <p:nvPr>
            <p:ph type="dt" sz="half" idx="10"/>
          </p:nvPr>
        </p:nvSpPr>
        <p:spPr/>
        <p:txBody>
          <a:bodyPr/>
          <a:lstStyle/>
          <a:p>
            <a:fld id="{71F463BE-F73D-424D-AA56-6D338B6EC6C9}" type="datetime1">
              <a:rPr lang="en-US" smtClean="0"/>
              <a:t>8/23/2021</a:t>
            </a:fld>
            <a:endParaRPr lang="en-US"/>
          </a:p>
        </p:txBody>
      </p:sp>
      <p:sp>
        <p:nvSpPr>
          <p:cNvPr id="4" name="Footer Placeholder 3">
            <a:extLst>
              <a:ext uri="{FF2B5EF4-FFF2-40B4-BE49-F238E27FC236}">
                <a16:creationId xmlns:a16="http://schemas.microsoft.com/office/drawing/2014/main" id="{A1B52E40-12D5-423A-B4AB-492EA88ADEE4}"/>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457200"/>
          </a:xfrm>
        </p:spPr>
        <p:txBody>
          <a:bodyPr>
            <a:normAutofit fontScale="90000"/>
          </a:bodyPr>
          <a:lstStyle/>
          <a:p>
            <a:r>
              <a:rPr lang="en-US" dirty="0"/>
              <a:t>Cont’d</a:t>
            </a:r>
          </a:p>
        </p:txBody>
      </p:sp>
      <p:sp>
        <p:nvSpPr>
          <p:cNvPr id="3" name="Content Placeholder 2"/>
          <p:cNvSpPr>
            <a:spLocks noGrp="1"/>
          </p:cNvSpPr>
          <p:nvPr>
            <p:ph idx="1"/>
          </p:nvPr>
        </p:nvSpPr>
        <p:spPr>
          <a:xfrm>
            <a:off x="152400" y="1066800"/>
            <a:ext cx="8763000" cy="5638800"/>
          </a:xfrm>
          <a:blipFill>
            <a:blip r:embed="rId2">
              <a:alphaModFix amt="85000"/>
            </a:blip>
            <a:tile tx="0" ty="0" sx="100000" sy="100000" flip="none" algn="tl"/>
          </a:blipFill>
        </p:spPr>
        <p:txBody>
          <a:bodyPr>
            <a:normAutofit/>
          </a:bodyPr>
          <a:lstStyle/>
          <a:p>
            <a:r>
              <a:rPr lang="en-US" dirty="0">
                <a:latin typeface="Times New Roman" pitchFamily="18" charset="0"/>
                <a:cs typeface="Times New Roman" pitchFamily="18" charset="0"/>
              </a:rPr>
              <a:t>Radioactive ray gets attenuated as it passes through a medium.</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method used in a batch filling process of bottles, uses a source-detector assembly that can slide along the two sides of the bottle.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As soon as the source-detector assembly passes through the liquid-air interface, there would be a large change in the signal received by the detector.</a:t>
            </a:r>
          </a:p>
        </p:txBody>
      </p:sp>
      <p:sp>
        <p:nvSpPr>
          <p:cNvPr id="4" name="Date Placeholder 3">
            <a:extLst>
              <a:ext uri="{FF2B5EF4-FFF2-40B4-BE49-F238E27FC236}">
                <a16:creationId xmlns:a16="http://schemas.microsoft.com/office/drawing/2014/main" id="{4198C7E2-28DD-43CB-B7DE-0AC73AE4524F}"/>
              </a:ext>
            </a:extLst>
          </p:cNvPr>
          <p:cNvSpPr>
            <a:spLocks noGrp="1"/>
          </p:cNvSpPr>
          <p:nvPr>
            <p:ph type="dt" sz="half" idx="10"/>
          </p:nvPr>
        </p:nvSpPr>
        <p:spPr/>
        <p:txBody>
          <a:bodyPr/>
          <a:lstStyle/>
          <a:p>
            <a:fld id="{8C71F8E2-CD9E-43FD-A134-4BF597D979B2}" type="datetime1">
              <a:rPr lang="en-US" smtClean="0"/>
              <a:t>8/23/2021</a:t>
            </a:fld>
            <a:endParaRPr lang="en-US"/>
          </a:p>
        </p:txBody>
      </p:sp>
      <p:sp>
        <p:nvSpPr>
          <p:cNvPr id="5" name="Footer Placeholder 4">
            <a:extLst>
              <a:ext uri="{FF2B5EF4-FFF2-40B4-BE49-F238E27FC236}">
                <a16:creationId xmlns:a16="http://schemas.microsoft.com/office/drawing/2014/main" id="{59215496-BD94-415B-B08B-0693959B261D}"/>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latin typeface="Times New Roman" pitchFamily="18" charset="0"/>
                <a:cs typeface="Times New Roman" pitchFamily="18" charset="0"/>
              </a:rPr>
              <a:t>5) Humidity Measurement</a:t>
            </a:r>
          </a:p>
        </p:txBody>
      </p:sp>
      <p:sp>
        <p:nvSpPr>
          <p:cNvPr id="3" name="Content Placeholder 2"/>
          <p:cNvSpPr>
            <a:spLocks noGrp="1"/>
          </p:cNvSpPr>
          <p:nvPr>
            <p:ph idx="1"/>
          </p:nvPr>
        </p:nvSpPr>
        <p:spPr>
          <a:xfrm>
            <a:off x="228600" y="990600"/>
            <a:ext cx="8763000" cy="5638800"/>
          </a:xfrm>
          <a:blipFill>
            <a:blip r:embed="rId2">
              <a:alphaModFix amt="85000"/>
            </a:blip>
            <a:tile tx="0" ty="0" sx="100000" sy="100000" flip="none" algn="tl"/>
          </a:blipFill>
        </p:spPr>
        <p:txBody>
          <a:bodyPr/>
          <a:lstStyle/>
          <a:p>
            <a:r>
              <a:rPr lang="en-US" dirty="0">
                <a:latin typeface="Times New Roman" pitchFamily="18" charset="0"/>
                <a:cs typeface="Times New Roman" pitchFamily="18" charset="0"/>
              </a:rPr>
              <a:t>Moisture in the atmosphere must be controlled below a certain level in many manufacturing processes.</a:t>
            </a:r>
          </a:p>
          <a:p>
            <a:r>
              <a:rPr lang="en-US" dirty="0"/>
              <a:t>Humidity inside an incubator must be controlled at a very precision level. </a:t>
            </a:r>
          </a:p>
          <a:p>
            <a:r>
              <a:rPr lang="en-US" dirty="0"/>
              <a:t>Textiles, papers and cereals must be dried to a standard storage condition in order to prevent the quality deterioration.</a:t>
            </a:r>
            <a:endParaRPr lang="en-US"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397C4820-DE1F-40FB-B27E-01F54BC0CD7F}"/>
              </a:ext>
            </a:extLst>
          </p:cNvPr>
          <p:cNvSpPr>
            <a:spLocks noGrp="1"/>
          </p:cNvSpPr>
          <p:nvPr>
            <p:ph type="dt" sz="half" idx="10"/>
          </p:nvPr>
        </p:nvSpPr>
        <p:spPr/>
        <p:txBody>
          <a:bodyPr/>
          <a:lstStyle/>
          <a:p>
            <a:fld id="{664B9D4E-FA38-4102-9093-A7160F1FBA69}" type="datetime1">
              <a:rPr lang="en-US" smtClean="0"/>
              <a:t>8/23/2021</a:t>
            </a:fld>
            <a:endParaRPr lang="en-US"/>
          </a:p>
        </p:txBody>
      </p:sp>
      <p:sp>
        <p:nvSpPr>
          <p:cNvPr id="5" name="Footer Placeholder 4">
            <a:extLst>
              <a:ext uri="{FF2B5EF4-FFF2-40B4-BE49-F238E27FC236}">
                <a16:creationId xmlns:a16="http://schemas.microsoft.com/office/drawing/2014/main" id="{1F45C272-A6CC-431E-AA44-4AF517642AC6}"/>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Sensor Systems:</a:t>
            </a:r>
          </a:p>
        </p:txBody>
      </p:sp>
      <p:sp>
        <p:nvSpPr>
          <p:cNvPr id="3" name="Content Placeholder 2"/>
          <p:cNvSpPr>
            <a:spLocks noGrp="1"/>
          </p:cNvSpPr>
          <p:nvPr>
            <p:ph idx="1"/>
          </p:nvPr>
        </p:nvSpPr>
        <p:spPr>
          <a:xfrm>
            <a:off x="228600" y="1143000"/>
            <a:ext cx="8763000" cy="5486400"/>
          </a:xfrm>
          <a:blipFill>
            <a:blip r:embed="rId2"/>
            <a:tile tx="0" ty="0" sx="100000" sy="100000" flip="none" algn="tl"/>
          </a:blipFill>
        </p:spPr>
        <p:txBody>
          <a:bodyPr/>
          <a:lstStyle/>
          <a:p>
            <a:r>
              <a:rPr lang="en-US" dirty="0"/>
              <a:t>Based on their need for power supply. The  sensors are of two types :  </a:t>
            </a:r>
          </a:p>
          <a:p>
            <a:r>
              <a:rPr lang="en-US" b="1" dirty="0"/>
              <a:t>Active Sensors</a:t>
            </a:r>
            <a:r>
              <a:rPr lang="en-US" dirty="0"/>
              <a:t>  which require an external Source of excitation such as RTDs.</a:t>
            </a:r>
          </a:p>
          <a:p>
            <a:endParaRPr lang="en-US" dirty="0"/>
          </a:p>
          <a:p>
            <a:r>
              <a:rPr lang="en-US" b="1" dirty="0"/>
              <a:t>Passive (Self-Generating) Sensors</a:t>
            </a:r>
            <a:r>
              <a:rPr lang="en-US" dirty="0"/>
              <a:t>  that do not need an external power source: Thermocouples, Photodiodes, Piezoelectric.</a:t>
            </a:r>
          </a:p>
          <a:p>
            <a:endParaRPr lang="en-US" dirty="0"/>
          </a:p>
        </p:txBody>
      </p:sp>
      <p:sp>
        <p:nvSpPr>
          <p:cNvPr id="4" name="Date Placeholder 3">
            <a:extLst>
              <a:ext uri="{FF2B5EF4-FFF2-40B4-BE49-F238E27FC236}">
                <a16:creationId xmlns:a16="http://schemas.microsoft.com/office/drawing/2014/main" id="{4AC126AB-C949-4A0D-B489-7DA1E775F846}"/>
              </a:ext>
            </a:extLst>
          </p:cNvPr>
          <p:cNvSpPr>
            <a:spLocks noGrp="1"/>
          </p:cNvSpPr>
          <p:nvPr>
            <p:ph type="dt" sz="half" idx="10"/>
          </p:nvPr>
        </p:nvSpPr>
        <p:spPr/>
        <p:txBody>
          <a:bodyPr/>
          <a:lstStyle/>
          <a:p>
            <a:fld id="{32C3076F-4EA4-42FF-8C5B-2E5723A39DCC}" type="datetime1">
              <a:rPr lang="en-US" smtClean="0"/>
              <a:t>8/23/2021</a:t>
            </a:fld>
            <a:endParaRPr lang="en-US"/>
          </a:p>
        </p:txBody>
      </p:sp>
      <p:sp>
        <p:nvSpPr>
          <p:cNvPr id="5" name="Footer Placeholder 4">
            <a:extLst>
              <a:ext uri="{FF2B5EF4-FFF2-40B4-BE49-F238E27FC236}">
                <a16:creationId xmlns:a16="http://schemas.microsoft.com/office/drawing/2014/main" id="{3D5D3459-9568-4A64-A827-ECA764618E15}"/>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lvl="0"/>
            <a:br>
              <a:rPr lang="en-US" b="1" dirty="0"/>
            </a:br>
            <a:r>
              <a:rPr lang="en-US" b="1" dirty="0"/>
              <a:t>a) </a:t>
            </a:r>
            <a:r>
              <a:rPr lang="en-US" b="1" dirty="0" err="1"/>
              <a:t>Psychrometer</a:t>
            </a:r>
            <a:r>
              <a:rPr lang="en-US" b="1" dirty="0"/>
              <a:t> </a:t>
            </a:r>
            <a:br>
              <a:rPr lang="en-US" dirty="0"/>
            </a:br>
            <a:endParaRPr lang="en-US" dirty="0"/>
          </a:p>
        </p:txBody>
      </p:sp>
      <p:sp>
        <p:nvSpPr>
          <p:cNvPr id="3" name="Content Placeholder 2"/>
          <p:cNvSpPr>
            <a:spLocks noGrp="1"/>
          </p:cNvSpPr>
          <p:nvPr>
            <p:ph idx="1"/>
          </p:nvPr>
        </p:nvSpPr>
        <p:spPr>
          <a:xfrm>
            <a:off x="228600" y="990600"/>
            <a:ext cx="8686800" cy="5638800"/>
          </a:xfrm>
          <a:blipFill>
            <a:blip r:embed="rId2">
              <a:alphaModFix amt="85000"/>
            </a:blip>
            <a:tile tx="0" ty="0" sx="100000" sy="100000" flip="none" algn="tl"/>
          </a:blipFill>
        </p:spPr>
        <p:txBody>
          <a:bodyPr/>
          <a:lstStyle/>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Two bulbs are used- dry bulb and wet bulb. </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 wet bulb is soaked in saturated water </a:t>
            </a:r>
            <a:r>
              <a:rPr lang="en-US" dirty="0" err="1">
                <a:latin typeface="Times New Roman" pitchFamily="18" charset="0"/>
                <a:cs typeface="Times New Roman" pitchFamily="18" charset="0"/>
              </a:rPr>
              <a:t>vapour</a:t>
            </a:r>
            <a:r>
              <a:rPr lang="en-US" dirty="0">
                <a:latin typeface="Times New Roman" pitchFamily="18" charset="0"/>
                <a:cs typeface="Times New Roman" pitchFamily="18" charset="0"/>
              </a:rPr>
              <a:t> and the dry bulb is kept in the ambient condition.</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 temperature difference between the dry bulb and wet bulb is used to obtain the relative humidity through a </a:t>
            </a:r>
            <a:r>
              <a:rPr lang="en-US" dirty="0" err="1">
                <a:latin typeface="Times New Roman" pitchFamily="18" charset="0"/>
                <a:cs typeface="Times New Roman" pitchFamily="18" charset="0"/>
              </a:rPr>
              <a:t>psychrometric</a:t>
            </a:r>
            <a:r>
              <a:rPr lang="en-US" dirty="0">
                <a:latin typeface="Times New Roman" pitchFamily="18" charset="0"/>
                <a:cs typeface="Times New Roman" pitchFamily="18" charset="0"/>
              </a:rPr>
              <a:t> chart.</a:t>
            </a:r>
          </a:p>
        </p:txBody>
      </p:sp>
      <p:sp>
        <p:nvSpPr>
          <p:cNvPr id="4" name="Date Placeholder 3">
            <a:extLst>
              <a:ext uri="{FF2B5EF4-FFF2-40B4-BE49-F238E27FC236}">
                <a16:creationId xmlns:a16="http://schemas.microsoft.com/office/drawing/2014/main" id="{1A39A199-7010-4F93-A27B-3968FC4B4DF8}"/>
              </a:ext>
            </a:extLst>
          </p:cNvPr>
          <p:cNvSpPr>
            <a:spLocks noGrp="1"/>
          </p:cNvSpPr>
          <p:nvPr>
            <p:ph type="dt" sz="half" idx="10"/>
          </p:nvPr>
        </p:nvSpPr>
        <p:spPr/>
        <p:txBody>
          <a:bodyPr/>
          <a:lstStyle/>
          <a:p>
            <a:fld id="{1B51C3C3-FFD6-4CC4-8B1E-C44F8E08FB7A}" type="datetime1">
              <a:rPr lang="en-US" smtClean="0"/>
              <a:t>8/23/2021</a:t>
            </a:fld>
            <a:endParaRPr lang="en-US"/>
          </a:p>
        </p:txBody>
      </p:sp>
      <p:sp>
        <p:nvSpPr>
          <p:cNvPr id="5" name="Footer Placeholder 4">
            <a:extLst>
              <a:ext uri="{FF2B5EF4-FFF2-40B4-BE49-F238E27FC236}">
                <a16:creationId xmlns:a16="http://schemas.microsoft.com/office/drawing/2014/main" id="{61F46228-FD22-4F15-9A79-26E29B9549D5}"/>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639762"/>
          </a:xfrm>
        </p:spPr>
        <p:txBody>
          <a:bodyPr>
            <a:normAutofit fontScale="90000"/>
          </a:bodyPr>
          <a:lstStyle/>
          <a:p>
            <a:pPr lvl="0" algn="l"/>
            <a:br>
              <a:rPr lang="en-US" b="1" dirty="0"/>
            </a:br>
            <a:r>
              <a:rPr lang="en-US" b="1" dirty="0"/>
              <a:t>b) </a:t>
            </a:r>
            <a:r>
              <a:rPr lang="en-US" sz="4000" b="1" dirty="0">
                <a:latin typeface="Times New Roman" pitchFamily="18" charset="0"/>
                <a:cs typeface="Times New Roman" pitchFamily="18" charset="0"/>
              </a:rPr>
              <a:t>Capacitance method of measurement </a:t>
            </a:r>
            <a:br>
              <a:rPr lang="en-US" dirty="0"/>
            </a:br>
            <a:endParaRPr lang="en-US" dirty="0"/>
          </a:p>
        </p:txBody>
      </p:sp>
      <p:sp>
        <p:nvSpPr>
          <p:cNvPr id="3" name="Content Placeholder 2"/>
          <p:cNvSpPr>
            <a:spLocks noGrp="1"/>
          </p:cNvSpPr>
          <p:nvPr>
            <p:ph idx="1"/>
          </p:nvPr>
        </p:nvSpPr>
        <p:spPr>
          <a:xfrm>
            <a:off x="228600" y="1143000"/>
            <a:ext cx="8686800" cy="5486400"/>
          </a:xfrm>
          <a:blipFill>
            <a:blip r:embed="rId2">
              <a:alphaModFix amt="85000"/>
            </a:blip>
            <a:tile tx="0" ty="0" sx="100000" sy="100000" flip="none" algn="tl"/>
          </a:blipFill>
        </p:spPr>
        <p:txBody>
          <a:bodyPr/>
          <a:lstStyle/>
          <a:p>
            <a:r>
              <a:rPr lang="en-US" dirty="0">
                <a:latin typeface="Times New Roman" pitchFamily="18" charset="0"/>
                <a:cs typeface="Times New Roman" pitchFamily="18" charset="0"/>
              </a:rPr>
              <a:t>Many solids absorb moisture and their values of capacitance change with the degree of moisture absorption. </a:t>
            </a:r>
          </a:p>
          <a:p>
            <a:r>
              <a:rPr lang="en-US" dirty="0">
                <a:latin typeface="Times New Roman" pitchFamily="18" charset="0"/>
                <a:cs typeface="Times New Roman" pitchFamily="18" charset="0"/>
              </a:rPr>
              <a:t>Moisture content  changes the capacitance between two electrodes placed inside. </a:t>
            </a:r>
          </a:p>
          <a:p>
            <a:r>
              <a:rPr lang="en-US" dirty="0">
                <a:latin typeface="Times New Roman" pitchFamily="18" charset="0"/>
                <a:cs typeface="Times New Roman" pitchFamily="18" charset="0"/>
              </a:rPr>
              <a:t>By measuring the capacitance variation, the moisture content  can be measured. </a:t>
            </a:r>
          </a:p>
          <a:p>
            <a:endParaRPr lang="en-US" dirty="0"/>
          </a:p>
        </p:txBody>
      </p:sp>
      <p:sp>
        <p:nvSpPr>
          <p:cNvPr id="4" name="Date Placeholder 3">
            <a:extLst>
              <a:ext uri="{FF2B5EF4-FFF2-40B4-BE49-F238E27FC236}">
                <a16:creationId xmlns:a16="http://schemas.microsoft.com/office/drawing/2014/main" id="{55A4DD11-F04D-45D1-B91A-DE250AEC606F}"/>
              </a:ext>
            </a:extLst>
          </p:cNvPr>
          <p:cNvSpPr>
            <a:spLocks noGrp="1"/>
          </p:cNvSpPr>
          <p:nvPr>
            <p:ph type="dt" sz="half" idx="10"/>
          </p:nvPr>
        </p:nvSpPr>
        <p:spPr/>
        <p:txBody>
          <a:bodyPr/>
          <a:lstStyle/>
          <a:p>
            <a:fld id="{964C3299-9C14-416A-83D5-25CE9F9D2889}" type="datetime1">
              <a:rPr lang="en-US" smtClean="0"/>
              <a:t>8/23/2021</a:t>
            </a:fld>
            <a:endParaRPr lang="en-US"/>
          </a:p>
        </p:txBody>
      </p:sp>
      <p:sp>
        <p:nvSpPr>
          <p:cNvPr id="5" name="Footer Placeholder 4">
            <a:extLst>
              <a:ext uri="{FF2B5EF4-FFF2-40B4-BE49-F238E27FC236}">
                <a16:creationId xmlns:a16="http://schemas.microsoft.com/office/drawing/2014/main" id="{550A1BBF-3AA4-4656-9272-7574581E3704}"/>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lvl="0"/>
            <a:br>
              <a:rPr lang="en-US" b="1" dirty="0"/>
            </a:br>
            <a:r>
              <a:rPr lang="en-US" b="1" dirty="0">
                <a:latin typeface="Times New Roman" pitchFamily="18" charset="0"/>
                <a:cs typeface="Times New Roman" pitchFamily="18" charset="0"/>
              </a:rPr>
              <a:t>c) Infrared Technique </a:t>
            </a:r>
            <a:br>
              <a:rPr lang="en-US" dirty="0"/>
            </a:br>
            <a:endParaRPr lang="en-US" dirty="0"/>
          </a:p>
        </p:txBody>
      </p:sp>
      <p:sp>
        <p:nvSpPr>
          <p:cNvPr id="3" name="Content Placeholder 2"/>
          <p:cNvSpPr>
            <a:spLocks noGrp="1"/>
          </p:cNvSpPr>
          <p:nvPr>
            <p:ph idx="1"/>
          </p:nvPr>
        </p:nvSpPr>
        <p:spPr>
          <a:blipFill>
            <a:blip r:embed="rId2">
              <a:alphaModFix amt="85000"/>
            </a:blip>
            <a:tile tx="0" ty="0" sx="100000" sy="100000" flip="none" algn="tl"/>
          </a:blipFill>
        </p:spPr>
        <p:txBody>
          <a:bodyPr/>
          <a:lstStyle/>
          <a:p>
            <a:endParaRPr lang="en-US" dirty="0"/>
          </a:p>
          <a:p>
            <a:r>
              <a:rPr lang="en-US" dirty="0">
                <a:latin typeface="Times New Roman" pitchFamily="18" charset="0"/>
                <a:cs typeface="Times New Roman" pitchFamily="18" charset="0"/>
              </a:rPr>
              <a:t>Water molecule present in any material absorb infrared wave at wavelengths 1.94μm, 2.95 </a:t>
            </a:r>
            <a:r>
              <a:rPr lang="en-US" dirty="0" err="1">
                <a:latin typeface="Times New Roman" pitchFamily="18" charset="0"/>
                <a:cs typeface="Times New Roman" pitchFamily="18" charset="0"/>
              </a:rPr>
              <a:t>μm</a:t>
            </a:r>
            <a:r>
              <a:rPr lang="en-US" dirty="0">
                <a:latin typeface="Times New Roman" pitchFamily="18" charset="0"/>
                <a:cs typeface="Times New Roman" pitchFamily="18" charset="0"/>
              </a:rPr>
              <a:t> and 6.2μm. </a:t>
            </a:r>
          </a:p>
          <a:p>
            <a:r>
              <a:rPr lang="en-US" dirty="0">
                <a:latin typeface="Times New Roman" pitchFamily="18" charset="0"/>
                <a:cs typeface="Times New Roman" pitchFamily="18" charset="0"/>
              </a:rPr>
              <a:t>The degree of absorption of infrared light at any of these wavelengths may provide a measure of moisture content in the material.</a:t>
            </a:r>
          </a:p>
          <a:p>
            <a:endParaRPr lang="en-US" dirty="0"/>
          </a:p>
        </p:txBody>
      </p:sp>
      <p:sp>
        <p:nvSpPr>
          <p:cNvPr id="4" name="Date Placeholder 3">
            <a:extLst>
              <a:ext uri="{FF2B5EF4-FFF2-40B4-BE49-F238E27FC236}">
                <a16:creationId xmlns:a16="http://schemas.microsoft.com/office/drawing/2014/main" id="{DEF4C555-85BE-44A6-8338-0D814AAEF3F6}"/>
              </a:ext>
            </a:extLst>
          </p:cNvPr>
          <p:cNvSpPr>
            <a:spLocks noGrp="1"/>
          </p:cNvSpPr>
          <p:nvPr>
            <p:ph type="dt" sz="half" idx="10"/>
          </p:nvPr>
        </p:nvSpPr>
        <p:spPr/>
        <p:txBody>
          <a:bodyPr/>
          <a:lstStyle/>
          <a:p>
            <a:fld id="{12256B0F-1D59-48C9-90C4-C73DE7DE66BB}" type="datetime1">
              <a:rPr lang="en-US" smtClean="0"/>
              <a:t>8/23/2021</a:t>
            </a:fld>
            <a:endParaRPr lang="en-US"/>
          </a:p>
        </p:txBody>
      </p:sp>
      <p:sp>
        <p:nvSpPr>
          <p:cNvPr id="5" name="Footer Placeholder 4">
            <a:extLst>
              <a:ext uri="{FF2B5EF4-FFF2-40B4-BE49-F238E27FC236}">
                <a16:creationId xmlns:a16="http://schemas.microsoft.com/office/drawing/2014/main" id="{DECA91DE-4DDF-4A11-8558-13FD07A7C520}"/>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7) Light Sensors</a:t>
            </a:r>
          </a:p>
        </p:txBody>
      </p:sp>
      <p:sp>
        <p:nvSpPr>
          <p:cNvPr id="5" name="Content Placeholder 4"/>
          <p:cNvSpPr>
            <a:spLocks noGrp="1"/>
          </p:cNvSpPr>
          <p:nvPr>
            <p:ph idx="1"/>
          </p:nvPr>
        </p:nvSpPr>
        <p:spPr>
          <a:xfrm>
            <a:off x="228600" y="1371600"/>
            <a:ext cx="8686800" cy="5334000"/>
          </a:xfrm>
          <a:blipFill>
            <a:blip r:embed="rId2">
              <a:alphaModFix amt="85000"/>
            </a:blip>
            <a:tile tx="0" ty="0" sx="100000" sy="100000" flip="none" algn="tl"/>
          </a:blipFill>
        </p:spPr>
        <p:txBody>
          <a:bodyPr>
            <a:normAutofit/>
          </a:bodyPr>
          <a:lstStyle/>
          <a:p>
            <a:r>
              <a:rPr lang="en-US" dirty="0"/>
              <a:t>The light sensor is a passive devices that convert this “light energy” whether visible or in the infra-red parts of the spectrum into an electrical signal output. </a:t>
            </a:r>
          </a:p>
          <a:p>
            <a:endParaRPr lang="en-US" dirty="0"/>
          </a:p>
          <a:p>
            <a:r>
              <a:rPr lang="en-US" dirty="0"/>
              <a:t>Light sensors are more commonly known as “</a:t>
            </a:r>
            <a:r>
              <a:rPr lang="en-US" b="1" dirty="0"/>
              <a:t>Photoelectric Devices</a:t>
            </a:r>
            <a:r>
              <a:rPr lang="en-US" dirty="0"/>
              <a:t>” or “Photo Sensors” because the convert light energy (photons) into electricity (electrons). </a:t>
            </a:r>
          </a:p>
          <a:p>
            <a:endParaRPr lang="en-US" dirty="0"/>
          </a:p>
        </p:txBody>
      </p:sp>
      <p:sp>
        <p:nvSpPr>
          <p:cNvPr id="3" name="Date Placeholder 2">
            <a:extLst>
              <a:ext uri="{FF2B5EF4-FFF2-40B4-BE49-F238E27FC236}">
                <a16:creationId xmlns:a16="http://schemas.microsoft.com/office/drawing/2014/main" id="{92B13206-28BC-4CB8-98D3-8844F38684BA}"/>
              </a:ext>
            </a:extLst>
          </p:cNvPr>
          <p:cNvSpPr>
            <a:spLocks noGrp="1"/>
          </p:cNvSpPr>
          <p:nvPr>
            <p:ph type="dt" sz="half" idx="10"/>
          </p:nvPr>
        </p:nvSpPr>
        <p:spPr/>
        <p:txBody>
          <a:bodyPr/>
          <a:lstStyle/>
          <a:p>
            <a:fld id="{D91FA756-7BE8-44C7-BE4B-30A877897D7E}" type="datetime1">
              <a:rPr lang="en-US" smtClean="0"/>
              <a:t>8/23/2021</a:t>
            </a:fld>
            <a:endParaRPr lang="en-US"/>
          </a:p>
        </p:txBody>
      </p:sp>
      <p:sp>
        <p:nvSpPr>
          <p:cNvPr id="4" name="Footer Placeholder 3">
            <a:extLst>
              <a:ext uri="{FF2B5EF4-FFF2-40B4-BE49-F238E27FC236}">
                <a16:creationId xmlns:a16="http://schemas.microsoft.com/office/drawing/2014/main" id="{06D067E1-68A0-41E9-830D-F2C258D6B271}"/>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lvl="0"/>
            <a:br>
              <a:rPr lang="en-US" b="1" dirty="0"/>
            </a:br>
            <a:r>
              <a:rPr lang="en-US" b="1" dirty="0"/>
              <a:t>a) The Photodiode.</a:t>
            </a:r>
            <a:br>
              <a:rPr lang="en-US" b="1" dirty="0"/>
            </a:br>
            <a:endParaRPr lang="en-US" dirty="0"/>
          </a:p>
        </p:txBody>
      </p:sp>
      <p:sp>
        <p:nvSpPr>
          <p:cNvPr id="3" name="Content Placeholder 2"/>
          <p:cNvSpPr>
            <a:spLocks noGrp="1"/>
          </p:cNvSpPr>
          <p:nvPr>
            <p:ph sz="half" idx="1"/>
          </p:nvPr>
        </p:nvSpPr>
        <p:spPr>
          <a:xfrm>
            <a:off x="228600" y="1295400"/>
            <a:ext cx="4800600" cy="5181600"/>
          </a:xfrm>
          <a:blipFill>
            <a:blip r:embed="rId2">
              <a:alphaModFix amt="85000"/>
            </a:blip>
            <a:tile tx="0" ty="0" sx="100000" sy="100000" flip="none" algn="tl"/>
          </a:blipFill>
        </p:spPr>
        <p:txBody>
          <a:bodyPr>
            <a:normAutofit/>
          </a:bodyPr>
          <a:lstStyle/>
          <a:p>
            <a:r>
              <a:rPr lang="en-US" dirty="0"/>
              <a:t>The construction of the </a:t>
            </a:r>
            <a:r>
              <a:rPr lang="en-US" b="1" dirty="0"/>
              <a:t>Photodiode</a:t>
            </a:r>
            <a:r>
              <a:rPr lang="en-US" dirty="0"/>
              <a:t> light sensor is similar to that of a conventional PN-junction diode except that the diodes outer casing is either transparent or has a clear lens to focus the light onto the PN junction for increased sensitivity.</a:t>
            </a:r>
          </a:p>
        </p:txBody>
      </p:sp>
      <p:pic>
        <p:nvPicPr>
          <p:cNvPr id="5" name="Content Placeholder 4"/>
          <p:cNvPicPr>
            <a:picLocks noGrp="1"/>
          </p:cNvPicPr>
          <p:nvPr>
            <p:ph sz="half" idx="2"/>
          </p:nvPr>
        </p:nvPicPr>
        <p:blipFill>
          <a:blip r:embed="rId3"/>
          <a:srcRect/>
          <a:stretch>
            <a:fillRect/>
          </a:stretch>
        </p:blipFill>
        <p:spPr bwMode="auto">
          <a:xfrm>
            <a:off x="6172200" y="1447800"/>
            <a:ext cx="2209800" cy="2209800"/>
          </a:xfrm>
          <a:prstGeom prst="rect">
            <a:avLst/>
          </a:prstGeom>
          <a:noFill/>
          <a:ln w="9525">
            <a:noFill/>
            <a:miter lim="800000"/>
            <a:headEnd/>
            <a:tailEnd/>
          </a:ln>
        </p:spPr>
      </p:pic>
      <p:pic>
        <p:nvPicPr>
          <p:cNvPr id="7" name="Picture 6"/>
          <p:cNvPicPr/>
          <p:nvPr/>
        </p:nvPicPr>
        <p:blipFill>
          <a:blip r:embed="rId4"/>
          <a:srcRect/>
          <a:stretch>
            <a:fillRect/>
          </a:stretch>
        </p:blipFill>
        <p:spPr bwMode="auto">
          <a:xfrm>
            <a:off x="4953000" y="3962400"/>
            <a:ext cx="3810000" cy="1906905"/>
          </a:xfrm>
          <a:prstGeom prst="rect">
            <a:avLst/>
          </a:prstGeom>
          <a:noFill/>
          <a:ln w="9525">
            <a:noFill/>
            <a:miter lim="800000"/>
            <a:headEnd/>
            <a:tailEnd/>
          </a:ln>
        </p:spPr>
      </p:pic>
      <p:sp>
        <p:nvSpPr>
          <p:cNvPr id="4" name="Date Placeholder 3">
            <a:extLst>
              <a:ext uri="{FF2B5EF4-FFF2-40B4-BE49-F238E27FC236}">
                <a16:creationId xmlns:a16="http://schemas.microsoft.com/office/drawing/2014/main" id="{C0BD8565-96D9-4B45-9DC7-02CB03EE6377}"/>
              </a:ext>
            </a:extLst>
          </p:cNvPr>
          <p:cNvSpPr>
            <a:spLocks noGrp="1"/>
          </p:cNvSpPr>
          <p:nvPr>
            <p:ph type="dt" sz="half" idx="10"/>
          </p:nvPr>
        </p:nvSpPr>
        <p:spPr/>
        <p:txBody>
          <a:bodyPr/>
          <a:lstStyle/>
          <a:p>
            <a:fld id="{4BF72E96-26FC-4E36-B239-BEF06FEC0E87}" type="datetime1">
              <a:rPr lang="en-US" smtClean="0"/>
              <a:t>8/23/2021</a:t>
            </a:fld>
            <a:endParaRPr lang="en-US"/>
          </a:p>
        </p:txBody>
      </p:sp>
      <p:sp>
        <p:nvSpPr>
          <p:cNvPr id="6" name="Footer Placeholder 5">
            <a:extLst>
              <a:ext uri="{FF2B5EF4-FFF2-40B4-BE49-F238E27FC236}">
                <a16:creationId xmlns:a16="http://schemas.microsoft.com/office/drawing/2014/main" id="{6E4D4ACA-9DC5-45A7-8ACD-52FFE042AAD7}"/>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lvl="0"/>
            <a:br>
              <a:rPr lang="en-US" b="1" dirty="0"/>
            </a:br>
            <a:r>
              <a:rPr lang="en-US" b="1" dirty="0"/>
              <a:t>b</a:t>
            </a:r>
            <a:r>
              <a:rPr lang="en-US" b="1" dirty="0">
                <a:latin typeface="Times New Roman" pitchFamily="18" charset="0"/>
                <a:cs typeface="Times New Roman" pitchFamily="18" charset="0"/>
              </a:rPr>
              <a:t>) Phototransistor:</a:t>
            </a:r>
            <a:br>
              <a:rPr lang="en-US" dirty="0"/>
            </a:br>
            <a:endParaRPr lang="en-US" dirty="0"/>
          </a:p>
        </p:txBody>
      </p:sp>
      <p:sp>
        <p:nvSpPr>
          <p:cNvPr id="3" name="Content Placeholder 2"/>
          <p:cNvSpPr>
            <a:spLocks noGrp="1"/>
          </p:cNvSpPr>
          <p:nvPr>
            <p:ph sz="half" idx="1"/>
          </p:nvPr>
        </p:nvSpPr>
        <p:spPr>
          <a:xfrm>
            <a:off x="228600" y="1143000"/>
            <a:ext cx="4724400" cy="5410200"/>
          </a:xfrm>
          <a:blipFill>
            <a:blip r:embed="rId2">
              <a:alphaModFix amt="85000"/>
            </a:blip>
            <a:tile tx="0" ty="0" sx="100000" sy="100000" flip="none" algn="tl"/>
          </a:blipFill>
        </p:spPr>
        <p:txBody>
          <a:bodyPr>
            <a:normAutofit/>
          </a:bodyPr>
          <a:lstStyle/>
          <a:p>
            <a:r>
              <a:rPr lang="en-US" dirty="0">
                <a:latin typeface="Times New Roman" pitchFamily="18" charset="0"/>
                <a:cs typeface="Times New Roman" pitchFamily="18" charset="0"/>
              </a:rPr>
              <a:t>A phototransistor, on the other hand, uses the level of light it detects to determine how much current can pass through the circuit.</a:t>
            </a:r>
          </a:p>
          <a:p>
            <a:r>
              <a:rPr lang="en-US" dirty="0">
                <a:latin typeface="Times New Roman" pitchFamily="18" charset="0"/>
                <a:cs typeface="Times New Roman" pitchFamily="18" charset="0"/>
              </a:rPr>
              <a:t> So, if the sensor is in a dark room, it only lets a small amount of current through.</a:t>
            </a:r>
          </a:p>
          <a:p>
            <a:r>
              <a:rPr lang="en-US" dirty="0">
                <a:latin typeface="Times New Roman" pitchFamily="18" charset="0"/>
                <a:cs typeface="Times New Roman" pitchFamily="18" charset="0"/>
              </a:rPr>
              <a:t> If it detects a bright light, it lets a larger amount of current through.</a:t>
            </a:r>
          </a:p>
          <a:p>
            <a:endParaRPr lang="en-US" dirty="0"/>
          </a:p>
        </p:txBody>
      </p:sp>
      <p:pic>
        <p:nvPicPr>
          <p:cNvPr id="5" name="Content Placeholder 4"/>
          <p:cNvPicPr>
            <a:picLocks noGrp="1"/>
          </p:cNvPicPr>
          <p:nvPr>
            <p:ph sz="half" idx="2"/>
          </p:nvPr>
        </p:nvPicPr>
        <p:blipFill>
          <a:blip r:embed="rId3"/>
          <a:srcRect/>
          <a:stretch>
            <a:fillRect/>
          </a:stretch>
        </p:blipFill>
        <p:spPr bwMode="auto">
          <a:xfrm>
            <a:off x="5105400" y="990600"/>
            <a:ext cx="3505200" cy="2667000"/>
          </a:xfrm>
          <a:prstGeom prst="rect">
            <a:avLst/>
          </a:prstGeom>
          <a:noFill/>
          <a:ln w="9525">
            <a:noFill/>
            <a:miter lim="800000"/>
            <a:headEnd/>
            <a:tailEnd/>
          </a:ln>
        </p:spPr>
      </p:pic>
      <p:pic>
        <p:nvPicPr>
          <p:cNvPr id="9218" name="Picture 2"/>
          <p:cNvPicPr>
            <a:picLocks noChangeAspect="1" noChangeArrowheads="1"/>
          </p:cNvPicPr>
          <p:nvPr/>
        </p:nvPicPr>
        <p:blipFill>
          <a:blip r:embed="rId4"/>
          <a:srcRect/>
          <a:stretch>
            <a:fillRect/>
          </a:stretch>
        </p:blipFill>
        <p:spPr bwMode="auto">
          <a:xfrm>
            <a:off x="4876800" y="3886200"/>
            <a:ext cx="4146625" cy="2209800"/>
          </a:xfrm>
          <a:prstGeom prst="rect">
            <a:avLst/>
          </a:prstGeom>
          <a:noFill/>
          <a:ln w="9525">
            <a:noFill/>
            <a:miter lim="800000"/>
            <a:headEnd/>
            <a:tailEnd/>
          </a:ln>
          <a:effectLst/>
        </p:spPr>
      </p:pic>
      <p:sp>
        <p:nvSpPr>
          <p:cNvPr id="4" name="Date Placeholder 3">
            <a:extLst>
              <a:ext uri="{FF2B5EF4-FFF2-40B4-BE49-F238E27FC236}">
                <a16:creationId xmlns:a16="http://schemas.microsoft.com/office/drawing/2014/main" id="{7A74A52C-DD45-4095-8077-6C7454F057D0}"/>
              </a:ext>
            </a:extLst>
          </p:cNvPr>
          <p:cNvSpPr>
            <a:spLocks noGrp="1"/>
          </p:cNvSpPr>
          <p:nvPr>
            <p:ph type="dt" sz="half" idx="10"/>
          </p:nvPr>
        </p:nvSpPr>
        <p:spPr/>
        <p:txBody>
          <a:bodyPr/>
          <a:lstStyle/>
          <a:p>
            <a:fld id="{03D55A73-4E7A-408B-8F73-186ED646A52A}" type="datetime1">
              <a:rPr lang="en-US" smtClean="0"/>
              <a:t>8/23/2021</a:t>
            </a:fld>
            <a:endParaRPr lang="en-US"/>
          </a:p>
        </p:txBody>
      </p:sp>
      <p:sp>
        <p:nvSpPr>
          <p:cNvPr id="6" name="Footer Placeholder 5">
            <a:extLst>
              <a:ext uri="{FF2B5EF4-FFF2-40B4-BE49-F238E27FC236}">
                <a16:creationId xmlns:a16="http://schemas.microsoft.com/office/drawing/2014/main" id="{A1E5F309-F829-46D7-8196-FD2115DCDD30}"/>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lvl="0"/>
            <a:br>
              <a:rPr lang="en-US" b="1" dirty="0"/>
            </a:br>
            <a:r>
              <a:rPr lang="en-US" b="1" dirty="0"/>
              <a:t>c)</a:t>
            </a:r>
            <a:r>
              <a:rPr lang="en-US" b="1" dirty="0" err="1"/>
              <a:t>Photoresistor</a:t>
            </a:r>
            <a:r>
              <a:rPr lang="en-US" b="1" dirty="0"/>
              <a:t>:</a:t>
            </a:r>
            <a:br>
              <a:rPr lang="en-US" dirty="0"/>
            </a:br>
            <a:endParaRPr lang="en-US" dirty="0"/>
          </a:p>
        </p:txBody>
      </p:sp>
      <p:sp>
        <p:nvSpPr>
          <p:cNvPr id="3" name="Content Placeholder 2"/>
          <p:cNvSpPr>
            <a:spLocks noGrp="1"/>
          </p:cNvSpPr>
          <p:nvPr>
            <p:ph sz="half" idx="1"/>
          </p:nvPr>
        </p:nvSpPr>
        <p:spPr>
          <a:xfrm>
            <a:off x="152400" y="1066800"/>
            <a:ext cx="4419600" cy="5410200"/>
          </a:xfrm>
          <a:blipFill>
            <a:blip r:embed="rId2">
              <a:alphaModFix amt="85000"/>
            </a:blip>
            <a:tile tx="0" ty="0" sx="100000" sy="100000" flip="none" algn="tl"/>
          </a:blipFill>
        </p:spPr>
        <p:txBody>
          <a:bodyPr/>
          <a:lstStyle/>
          <a:p>
            <a:r>
              <a:rPr lang="en-US" dirty="0"/>
              <a:t> A </a:t>
            </a:r>
            <a:r>
              <a:rPr lang="en-US" b="1" dirty="0" err="1"/>
              <a:t>photoresistor</a:t>
            </a:r>
            <a:r>
              <a:rPr lang="en-US" b="1" dirty="0"/>
              <a:t> </a:t>
            </a:r>
            <a:r>
              <a:rPr lang="en-US" dirty="0"/>
              <a:t>operates similarly to a phototransistor however it changes its resistance based on the amount of light that falls upon it.</a:t>
            </a:r>
          </a:p>
          <a:p>
            <a:r>
              <a:rPr lang="en-US" dirty="0" err="1"/>
              <a:t>Photoresistors</a:t>
            </a:r>
            <a:r>
              <a:rPr lang="en-US" dirty="0"/>
              <a:t> tend to be less sensitive,</a:t>
            </a:r>
          </a:p>
          <a:p>
            <a:endParaRPr lang="en-US" dirty="0"/>
          </a:p>
        </p:txBody>
      </p:sp>
      <p:pic>
        <p:nvPicPr>
          <p:cNvPr id="5" name="Content Placeholder 4"/>
          <p:cNvPicPr>
            <a:picLocks noGrp="1"/>
          </p:cNvPicPr>
          <p:nvPr>
            <p:ph sz="half" idx="2"/>
          </p:nvPr>
        </p:nvPicPr>
        <p:blipFill>
          <a:blip r:embed="rId3"/>
          <a:srcRect/>
          <a:stretch>
            <a:fillRect/>
          </a:stretch>
        </p:blipFill>
        <p:spPr bwMode="auto">
          <a:xfrm>
            <a:off x="5257800" y="1066800"/>
            <a:ext cx="3276600" cy="2457450"/>
          </a:xfrm>
          <a:prstGeom prst="rect">
            <a:avLst/>
          </a:prstGeom>
          <a:noFill/>
          <a:ln w="9525">
            <a:noFill/>
            <a:miter lim="800000"/>
            <a:headEnd/>
            <a:tailEnd/>
          </a:ln>
        </p:spPr>
      </p:pic>
      <p:pic>
        <p:nvPicPr>
          <p:cNvPr id="6" name="Picture 5"/>
          <p:cNvPicPr/>
          <p:nvPr/>
        </p:nvPicPr>
        <p:blipFill>
          <a:blip r:embed="rId4"/>
          <a:srcRect/>
          <a:stretch>
            <a:fillRect/>
          </a:stretch>
        </p:blipFill>
        <p:spPr bwMode="auto">
          <a:xfrm>
            <a:off x="5257800" y="3733800"/>
            <a:ext cx="3514725" cy="2971800"/>
          </a:xfrm>
          <a:prstGeom prst="rect">
            <a:avLst/>
          </a:prstGeom>
          <a:noFill/>
          <a:ln w="9525">
            <a:noFill/>
            <a:miter lim="800000"/>
            <a:headEnd/>
            <a:tailEnd/>
          </a:ln>
        </p:spPr>
      </p:pic>
      <p:sp>
        <p:nvSpPr>
          <p:cNvPr id="4" name="Date Placeholder 3">
            <a:extLst>
              <a:ext uri="{FF2B5EF4-FFF2-40B4-BE49-F238E27FC236}">
                <a16:creationId xmlns:a16="http://schemas.microsoft.com/office/drawing/2014/main" id="{739796D7-7E86-4166-AF5D-C66BAEFDC05F}"/>
              </a:ext>
            </a:extLst>
          </p:cNvPr>
          <p:cNvSpPr>
            <a:spLocks noGrp="1"/>
          </p:cNvSpPr>
          <p:nvPr>
            <p:ph type="dt" sz="half" idx="10"/>
          </p:nvPr>
        </p:nvSpPr>
        <p:spPr/>
        <p:txBody>
          <a:bodyPr/>
          <a:lstStyle/>
          <a:p>
            <a:fld id="{3C8249F7-7D90-4F1C-B1CA-A304286F35BA}" type="datetime1">
              <a:rPr lang="en-US" smtClean="0"/>
              <a:t>8/23/2021</a:t>
            </a:fld>
            <a:endParaRPr lang="en-US"/>
          </a:p>
        </p:txBody>
      </p:sp>
      <p:sp>
        <p:nvSpPr>
          <p:cNvPr id="7" name="Footer Placeholder 6">
            <a:extLst>
              <a:ext uri="{FF2B5EF4-FFF2-40B4-BE49-F238E27FC236}">
                <a16:creationId xmlns:a16="http://schemas.microsoft.com/office/drawing/2014/main" id="{BB6F8590-E2E4-4DEF-BDA1-7D415E316E4B}"/>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8) Position and Motion Sensors</a:t>
            </a:r>
          </a:p>
        </p:txBody>
      </p:sp>
      <p:sp>
        <p:nvSpPr>
          <p:cNvPr id="3" name="Content Placeholder 2"/>
          <p:cNvSpPr>
            <a:spLocks noGrp="1"/>
          </p:cNvSpPr>
          <p:nvPr>
            <p:ph idx="1"/>
          </p:nvPr>
        </p:nvSpPr>
        <p:spPr>
          <a:xfrm>
            <a:off x="228600" y="1295400"/>
            <a:ext cx="8686800" cy="5334000"/>
          </a:xfrm>
          <a:blipFill>
            <a:blip r:embed="rId2">
              <a:alphaModFix amt="85000"/>
            </a:blip>
            <a:tile tx="0" ty="0" sx="100000" sy="100000" flip="none" algn="tl"/>
          </a:blipFill>
        </p:spPr>
        <p:txBody>
          <a:bodyPr/>
          <a:lstStyle/>
          <a:p>
            <a:pPr algn="just"/>
            <a:r>
              <a:rPr lang="en-US" dirty="0">
                <a:latin typeface="Times New Roman" pitchFamily="18" charset="0"/>
                <a:cs typeface="Times New Roman" pitchFamily="18" charset="0"/>
              </a:rPr>
              <a:t>They are able to perform precise motion control, encoding and counting functions by determining the presence or absence of a target or by detecting its motion, speed, direction or distance.</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Position sensors detect a target object, a person, a substance or the disturbance of a magnetic or an electrical field and convert that physical parameter to an electrical output to indicate the target’s position</a:t>
            </a:r>
            <a:r>
              <a:rPr lang="en-US" dirty="0"/>
              <a:t>.</a:t>
            </a:r>
          </a:p>
          <a:p>
            <a:endParaRPr lang="en-US" dirty="0">
              <a:latin typeface="Times New Roman" pitchFamily="18" charset="0"/>
              <a:cs typeface="Times New Roman" pitchFamily="18" charset="0"/>
            </a:endParaRPr>
          </a:p>
          <a:p>
            <a:endParaRPr lang="en-US" dirty="0"/>
          </a:p>
        </p:txBody>
      </p:sp>
      <p:sp>
        <p:nvSpPr>
          <p:cNvPr id="4" name="Date Placeholder 3">
            <a:extLst>
              <a:ext uri="{FF2B5EF4-FFF2-40B4-BE49-F238E27FC236}">
                <a16:creationId xmlns:a16="http://schemas.microsoft.com/office/drawing/2014/main" id="{E581F106-A160-433B-83DA-71F73FA49BA9}"/>
              </a:ext>
            </a:extLst>
          </p:cNvPr>
          <p:cNvSpPr>
            <a:spLocks noGrp="1"/>
          </p:cNvSpPr>
          <p:nvPr>
            <p:ph type="dt" sz="half" idx="10"/>
          </p:nvPr>
        </p:nvSpPr>
        <p:spPr/>
        <p:txBody>
          <a:bodyPr/>
          <a:lstStyle/>
          <a:p>
            <a:fld id="{44C7C11E-0B59-416B-BB0D-29503C3D7532}" type="datetime1">
              <a:rPr lang="en-US" smtClean="0"/>
              <a:t>8/23/2021</a:t>
            </a:fld>
            <a:endParaRPr lang="en-US"/>
          </a:p>
        </p:txBody>
      </p:sp>
      <p:sp>
        <p:nvSpPr>
          <p:cNvPr id="5" name="Footer Placeholder 4">
            <a:extLst>
              <a:ext uri="{FF2B5EF4-FFF2-40B4-BE49-F238E27FC236}">
                <a16:creationId xmlns:a16="http://schemas.microsoft.com/office/drawing/2014/main" id="{080BCC8F-CD69-4026-BC9E-058D9370DDCD}"/>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latin typeface="Times New Roman" pitchFamily="18" charset="0"/>
                <a:cs typeface="Times New Roman" pitchFamily="18" charset="0"/>
              </a:rPr>
              <a:t>Types of Position Sensors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52400" y="990600"/>
            <a:ext cx="8763000" cy="5638800"/>
          </a:xfrm>
          <a:blipFill>
            <a:blip r:embed="rId2">
              <a:alphaModFix amt="85000"/>
            </a:blip>
            <a:tile tx="0" ty="0" sx="100000" sy="100000" flip="none" algn="tl"/>
          </a:blipFill>
        </p:spPr>
        <p:txBody>
          <a:bodyPr/>
          <a:lstStyle/>
          <a:p>
            <a:pPr>
              <a:buNone/>
            </a:pPr>
            <a:endParaRPr lang="en-US" b="1" dirty="0"/>
          </a:p>
          <a:p>
            <a:pPr>
              <a:buNone/>
            </a:pPr>
            <a:r>
              <a:rPr lang="en-US" b="1" dirty="0"/>
              <a:t>a) Contact devices:</a:t>
            </a:r>
          </a:p>
          <a:p>
            <a:r>
              <a:rPr lang="en-US" sz="2400" dirty="0">
                <a:latin typeface="Times New Roman" pitchFamily="18" charset="0"/>
                <a:cs typeface="Times New Roman" pitchFamily="18" charset="0"/>
              </a:rPr>
              <a:t>Limit switches</a:t>
            </a:r>
          </a:p>
          <a:p>
            <a:pPr lvl="0"/>
            <a:r>
              <a:rPr lang="en-US" sz="2400" dirty="0">
                <a:latin typeface="Times New Roman" pitchFamily="18" charset="0"/>
                <a:cs typeface="Times New Roman" pitchFamily="18" charset="0"/>
              </a:rPr>
              <a:t>Resistive position transducers</a:t>
            </a:r>
          </a:p>
          <a:p>
            <a:pPr>
              <a:buNone/>
            </a:pPr>
            <a:r>
              <a:rPr lang="en-US" b="1" dirty="0"/>
              <a:t>B) Non-contact devices</a:t>
            </a:r>
          </a:p>
          <a:p>
            <a:pPr lvl="0"/>
            <a:r>
              <a:rPr lang="en-US" sz="2400" dirty="0">
                <a:latin typeface="Times New Roman" pitchFamily="18" charset="0"/>
                <a:cs typeface="Times New Roman" pitchFamily="18" charset="0"/>
              </a:rPr>
              <a:t>Ultrasonic sensors</a:t>
            </a:r>
          </a:p>
          <a:p>
            <a:pPr lvl="0"/>
            <a:r>
              <a:rPr lang="en-US" sz="2400" dirty="0">
                <a:latin typeface="Times New Roman" pitchFamily="18" charset="0"/>
                <a:cs typeface="Times New Roman" pitchFamily="18" charset="0"/>
              </a:rPr>
              <a:t>Proximity sensors</a:t>
            </a:r>
          </a:p>
          <a:p>
            <a:pPr lvl="0"/>
            <a:r>
              <a:rPr lang="en-US" sz="2400" dirty="0">
                <a:latin typeface="Times New Roman" pitchFamily="18" charset="0"/>
                <a:cs typeface="Times New Roman" pitchFamily="18" charset="0"/>
              </a:rPr>
              <a:t>Photoelectric sensors</a:t>
            </a:r>
          </a:p>
          <a:p>
            <a:endParaRPr lang="en-US" dirty="0"/>
          </a:p>
        </p:txBody>
      </p:sp>
      <p:sp>
        <p:nvSpPr>
          <p:cNvPr id="4" name="Date Placeholder 3">
            <a:extLst>
              <a:ext uri="{FF2B5EF4-FFF2-40B4-BE49-F238E27FC236}">
                <a16:creationId xmlns:a16="http://schemas.microsoft.com/office/drawing/2014/main" id="{C2070B67-8A76-4BFB-9FDD-98B079E1C6D4}"/>
              </a:ext>
            </a:extLst>
          </p:cNvPr>
          <p:cNvSpPr>
            <a:spLocks noGrp="1"/>
          </p:cNvSpPr>
          <p:nvPr>
            <p:ph type="dt" sz="half" idx="10"/>
          </p:nvPr>
        </p:nvSpPr>
        <p:spPr/>
        <p:txBody>
          <a:bodyPr/>
          <a:lstStyle/>
          <a:p>
            <a:fld id="{5609B5E1-0BE3-4A31-8640-3D3A84754C4D}" type="datetime1">
              <a:rPr lang="en-US" smtClean="0"/>
              <a:t>8/23/2021</a:t>
            </a:fld>
            <a:endParaRPr lang="en-US"/>
          </a:p>
        </p:txBody>
      </p:sp>
      <p:sp>
        <p:nvSpPr>
          <p:cNvPr id="5" name="Footer Placeholder 4">
            <a:extLst>
              <a:ext uri="{FF2B5EF4-FFF2-40B4-BE49-F238E27FC236}">
                <a16:creationId xmlns:a16="http://schemas.microsoft.com/office/drawing/2014/main" id="{15A3FB67-F55C-4697-B181-7380E7C3B748}"/>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a)Limit Switches</a:t>
            </a:r>
            <a:endParaRPr lang="en-US" dirty="0"/>
          </a:p>
        </p:txBody>
      </p:sp>
      <p:sp>
        <p:nvSpPr>
          <p:cNvPr id="3" name="Content Placeholder 2"/>
          <p:cNvSpPr>
            <a:spLocks noGrp="1"/>
          </p:cNvSpPr>
          <p:nvPr>
            <p:ph sz="half" idx="1"/>
          </p:nvPr>
        </p:nvSpPr>
        <p:spPr>
          <a:xfrm>
            <a:off x="0" y="1371600"/>
            <a:ext cx="5257800" cy="5059363"/>
          </a:xfrm>
          <a:blipFill>
            <a:blip r:embed="rId2">
              <a:alphaModFix amt="85000"/>
            </a:blip>
            <a:tile tx="0" ty="0" sx="100000" sy="100000" flip="none" algn="tl"/>
          </a:blipFill>
        </p:spPr>
        <p:txBody>
          <a:bodyPr/>
          <a:lstStyle/>
          <a:p>
            <a:r>
              <a:rPr lang="en-US" sz="3600" dirty="0">
                <a:latin typeface="Times New Roman" pitchFamily="18" charset="0"/>
                <a:cs typeface="Times New Roman" pitchFamily="18" charset="0"/>
              </a:rPr>
              <a:t>Limit switches are electromechanical contact devices. These are small electrical switches which require physical contact and a small operating force to close the contacts.</a:t>
            </a:r>
          </a:p>
          <a:p>
            <a:endParaRPr lang="en-US" dirty="0"/>
          </a:p>
        </p:txBody>
      </p:sp>
      <p:pic>
        <p:nvPicPr>
          <p:cNvPr id="8194" name="Picture 2"/>
          <p:cNvPicPr>
            <a:picLocks noGrp="1" noChangeAspect="1" noChangeArrowheads="1"/>
          </p:cNvPicPr>
          <p:nvPr>
            <p:ph sz="half" idx="2"/>
          </p:nvPr>
        </p:nvPicPr>
        <p:blipFill>
          <a:blip r:embed="rId3"/>
          <a:srcRect/>
          <a:stretch>
            <a:fillRect/>
          </a:stretch>
        </p:blipFill>
        <p:spPr bwMode="auto">
          <a:xfrm>
            <a:off x="5343525" y="2515394"/>
            <a:ext cx="2647950" cy="2695575"/>
          </a:xfrm>
          <a:prstGeom prst="rect">
            <a:avLst/>
          </a:prstGeom>
          <a:noFill/>
          <a:ln w="9525">
            <a:noFill/>
            <a:miter lim="800000"/>
            <a:headEnd/>
            <a:tailEnd/>
          </a:ln>
          <a:effectLst/>
        </p:spPr>
      </p:pic>
      <p:sp>
        <p:nvSpPr>
          <p:cNvPr id="4" name="Date Placeholder 3">
            <a:extLst>
              <a:ext uri="{FF2B5EF4-FFF2-40B4-BE49-F238E27FC236}">
                <a16:creationId xmlns:a16="http://schemas.microsoft.com/office/drawing/2014/main" id="{50B1C38F-6E91-4A27-8397-1B3BE13A2D0C}"/>
              </a:ext>
            </a:extLst>
          </p:cNvPr>
          <p:cNvSpPr>
            <a:spLocks noGrp="1"/>
          </p:cNvSpPr>
          <p:nvPr>
            <p:ph type="dt" sz="half" idx="10"/>
          </p:nvPr>
        </p:nvSpPr>
        <p:spPr/>
        <p:txBody>
          <a:bodyPr/>
          <a:lstStyle/>
          <a:p>
            <a:fld id="{8A4B8A2B-3C2D-462D-B2E5-61F751E2BFD6}" type="datetime1">
              <a:rPr lang="en-US" smtClean="0"/>
              <a:t>8/23/2021</a:t>
            </a:fld>
            <a:endParaRPr lang="en-US"/>
          </a:p>
        </p:txBody>
      </p:sp>
      <p:sp>
        <p:nvSpPr>
          <p:cNvPr id="5" name="Footer Placeholder 4">
            <a:extLst>
              <a:ext uri="{FF2B5EF4-FFF2-40B4-BE49-F238E27FC236}">
                <a16:creationId xmlns:a16="http://schemas.microsoft.com/office/drawing/2014/main" id="{60EFD476-157B-491D-9247-BE162CE3E8FB}"/>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304800" y="762000"/>
            <a:ext cx="8229600" cy="5257800"/>
          </a:xfrm>
          <a:prstGeom prst="rect">
            <a:avLst/>
          </a:prstGeom>
        </p:spPr>
      </p:pic>
      <p:sp>
        <p:nvSpPr>
          <p:cNvPr id="3" name="Date Placeholder 2">
            <a:extLst>
              <a:ext uri="{FF2B5EF4-FFF2-40B4-BE49-F238E27FC236}">
                <a16:creationId xmlns:a16="http://schemas.microsoft.com/office/drawing/2014/main" id="{BEF2140C-2754-4225-A8EA-EF2961EF7C68}"/>
              </a:ext>
            </a:extLst>
          </p:cNvPr>
          <p:cNvSpPr>
            <a:spLocks noGrp="1"/>
          </p:cNvSpPr>
          <p:nvPr>
            <p:ph type="dt" sz="half" idx="10"/>
          </p:nvPr>
        </p:nvSpPr>
        <p:spPr/>
        <p:txBody>
          <a:bodyPr/>
          <a:lstStyle/>
          <a:p>
            <a:fld id="{CC8DFDE1-4910-4731-9210-077D4461AA4D}" type="datetime1">
              <a:rPr lang="en-US" smtClean="0"/>
              <a:t>8/23/2021</a:t>
            </a:fld>
            <a:endParaRPr lang="en-US"/>
          </a:p>
        </p:txBody>
      </p:sp>
      <p:sp>
        <p:nvSpPr>
          <p:cNvPr id="4" name="Footer Placeholder 3">
            <a:extLst>
              <a:ext uri="{FF2B5EF4-FFF2-40B4-BE49-F238E27FC236}">
                <a16:creationId xmlns:a16="http://schemas.microsoft.com/office/drawing/2014/main" id="{FABDFE52-7F6B-4995-AB71-776EFF6D63BD}"/>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 Ultrasonic position sensors</a:t>
            </a:r>
          </a:p>
        </p:txBody>
      </p:sp>
      <p:sp>
        <p:nvSpPr>
          <p:cNvPr id="3" name="Content Placeholder 2"/>
          <p:cNvSpPr>
            <a:spLocks noGrp="1"/>
          </p:cNvSpPr>
          <p:nvPr>
            <p:ph sz="half" idx="1"/>
          </p:nvPr>
        </p:nvSpPr>
        <p:spPr>
          <a:xfrm>
            <a:off x="228600" y="1524000"/>
            <a:ext cx="6553200" cy="5105400"/>
          </a:xfrm>
          <a:blipFill>
            <a:blip r:embed="rId2">
              <a:alphaModFix amt="85000"/>
            </a:blip>
            <a:tile tx="0" ty="0" sx="100000" sy="100000" flip="none" algn="tl"/>
          </a:blipFill>
        </p:spPr>
        <p:txBody>
          <a:bodyPr/>
          <a:lstStyle/>
          <a:p>
            <a:r>
              <a:rPr lang="en-US" dirty="0"/>
              <a:t>Ultrasonic sensors work by exciting an acoustic transducer with voltage pulses, </a:t>
            </a:r>
          </a:p>
          <a:p>
            <a:endParaRPr lang="en-US" dirty="0"/>
          </a:p>
          <a:p>
            <a:r>
              <a:rPr lang="en-US" dirty="0"/>
              <a:t> These oscillations are directed at a target and, by measuring the time for the echo to return to the transducer.</a:t>
            </a:r>
          </a:p>
          <a:p>
            <a:endParaRPr lang="en-US" b="1" dirty="0"/>
          </a:p>
          <a:p>
            <a:r>
              <a:rPr lang="en-US" dirty="0"/>
              <a:t>Ultrasonic sensors provide precise no-touch presence/absence sensing and distance sensing or tracking. </a:t>
            </a:r>
          </a:p>
          <a:p>
            <a:endParaRPr lang="en-US" dirty="0"/>
          </a:p>
        </p:txBody>
      </p:sp>
      <p:pic>
        <p:nvPicPr>
          <p:cNvPr id="11266" name="Picture 2"/>
          <p:cNvPicPr>
            <a:picLocks noGrp="1" noChangeAspect="1" noChangeArrowheads="1"/>
          </p:cNvPicPr>
          <p:nvPr>
            <p:ph sz="half" idx="2"/>
          </p:nvPr>
        </p:nvPicPr>
        <p:blipFill>
          <a:blip r:embed="rId3"/>
          <a:srcRect/>
          <a:stretch>
            <a:fillRect/>
          </a:stretch>
        </p:blipFill>
        <p:spPr bwMode="auto">
          <a:xfrm>
            <a:off x="6829245" y="1752600"/>
            <a:ext cx="2314755" cy="1524000"/>
          </a:xfrm>
          <a:prstGeom prst="rect">
            <a:avLst/>
          </a:prstGeom>
          <a:noFill/>
          <a:ln w="9525">
            <a:noFill/>
            <a:miter lim="800000"/>
            <a:headEnd/>
            <a:tailEnd/>
          </a:ln>
          <a:effectLst/>
        </p:spPr>
      </p:pic>
      <p:sp>
        <p:nvSpPr>
          <p:cNvPr id="4" name="Date Placeholder 3">
            <a:extLst>
              <a:ext uri="{FF2B5EF4-FFF2-40B4-BE49-F238E27FC236}">
                <a16:creationId xmlns:a16="http://schemas.microsoft.com/office/drawing/2014/main" id="{C9CF1045-534A-42F0-B90E-F535CE213555}"/>
              </a:ext>
            </a:extLst>
          </p:cNvPr>
          <p:cNvSpPr>
            <a:spLocks noGrp="1"/>
          </p:cNvSpPr>
          <p:nvPr>
            <p:ph type="dt" sz="half" idx="10"/>
          </p:nvPr>
        </p:nvSpPr>
        <p:spPr/>
        <p:txBody>
          <a:bodyPr/>
          <a:lstStyle/>
          <a:p>
            <a:fld id="{5375DF35-B358-41A4-8503-1F9226B62DD6}" type="datetime1">
              <a:rPr lang="en-US" smtClean="0"/>
              <a:t>8/23/2021</a:t>
            </a:fld>
            <a:endParaRPr lang="en-US"/>
          </a:p>
        </p:txBody>
      </p:sp>
      <p:sp>
        <p:nvSpPr>
          <p:cNvPr id="5" name="Footer Placeholder 4">
            <a:extLst>
              <a:ext uri="{FF2B5EF4-FFF2-40B4-BE49-F238E27FC236}">
                <a16:creationId xmlns:a16="http://schemas.microsoft.com/office/drawing/2014/main" id="{94409B7B-6536-4C2D-85AA-5DBBD5207C1F}"/>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c) Photoelectric sensors</a:t>
            </a:r>
          </a:p>
        </p:txBody>
      </p:sp>
      <p:sp>
        <p:nvSpPr>
          <p:cNvPr id="3" name="Content Placeholder 2"/>
          <p:cNvSpPr>
            <a:spLocks noGrp="1"/>
          </p:cNvSpPr>
          <p:nvPr>
            <p:ph idx="1"/>
          </p:nvPr>
        </p:nvSpPr>
        <p:spPr>
          <a:xfrm>
            <a:off x="304800" y="2743200"/>
            <a:ext cx="8458200" cy="2971800"/>
          </a:xfrm>
          <a:blipFill>
            <a:blip r:embed="rId2">
              <a:alphaModFix amt="85000"/>
            </a:blip>
            <a:tile tx="0" ty="0" sx="100000" sy="100000" flip="none" algn="tl"/>
          </a:blipFill>
        </p:spPr>
        <p:txBody>
          <a:bodyPr>
            <a:normAutofit/>
          </a:bodyPr>
          <a:lstStyle/>
          <a:p>
            <a:r>
              <a:rPr lang="en-US" dirty="0">
                <a:latin typeface="Times New Roman" pitchFamily="18" charset="0"/>
                <a:cs typeface="Times New Roman" pitchFamily="18" charset="0"/>
              </a:rPr>
              <a:t>Photoelectric sensors use an emitter unit to produce a beam of light that is detected by a receiver.</a:t>
            </a:r>
          </a:p>
          <a:p>
            <a:r>
              <a:rPr lang="en-US" dirty="0">
                <a:latin typeface="Times New Roman" pitchFamily="18" charset="0"/>
                <a:cs typeface="Times New Roman" pitchFamily="18" charset="0"/>
              </a:rPr>
              <a:t> When a beam is broken indicates  a “presence is detected</a:t>
            </a:r>
            <a:r>
              <a:rPr lang="en-US" dirty="0"/>
              <a:t>”.</a:t>
            </a:r>
          </a:p>
          <a:p>
            <a:endParaRPr lang="en-US" dirty="0"/>
          </a:p>
        </p:txBody>
      </p:sp>
      <p:sp>
        <p:nvSpPr>
          <p:cNvPr id="4" name="Date Placeholder 3">
            <a:extLst>
              <a:ext uri="{FF2B5EF4-FFF2-40B4-BE49-F238E27FC236}">
                <a16:creationId xmlns:a16="http://schemas.microsoft.com/office/drawing/2014/main" id="{AB231D51-30E2-48F6-8AC0-C341C55EFC31}"/>
              </a:ext>
            </a:extLst>
          </p:cNvPr>
          <p:cNvSpPr>
            <a:spLocks noGrp="1"/>
          </p:cNvSpPr>
          <p:nvPr>
            <p:ph type="dt" sz="half" idx="10"/>
          </p:nvPr>
        </p:nvSpPr>
        <p:spPr/>
        <p:txBody>
          <a:bodyPr/>
          <a:lstStyle/>
          <a:p>
            <a:fld id="{D8728A7B-8C8F-413E-85D4-496C5E2025D1}" type="datetime1">
              <a:rPr lang="en-US" smtClean="0"/>
              <a:t>8/23/2021</a:t>
            </a:fld>
            <a:endParaRPr lang="en-US"/>
          </a:p>
        </p:txBody>
      </p:sp>
      <p:sp>
        <p:nvSpPr>
          <p:cNvPr id="5" name="Footer Placeholder 4">
            <a:extLst>
              <a:ext uri="{FF2B5EF4-FFF2-40B4-BE49-F238E27FC236}">
                <a16:creationId xmlns:a16="http://schemas.microsoft.com/office/drawing/2014/main" id="{22237269-BBE2-4F0D-A154-625AC2902B8B}"/>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DA649B-FCF1-4DC6-AA1E-08EAE5BB4A37}"/>
              </a:ext>
            </a:extLst>
          </p:cNvPr>
          <p:cNvSpPr>
            <a:spLocks noGrp="1"/>
          </p:cNvSpPr>
          <p:nvPr>
            <p:ph idx="1"/>
          </p:nvPr>
        </p:nvSpPr>
        <p:spPr>
          <a:xfrm>
            <a:off x="152400" y="1600200"/>
            <a:ext cx="8686800" cy="4525963"/>
          </a:xfrm>
        </p:spPr>
        <p:txBody>
          <a:bodyPr>
            <a:normAutofit/>
          </a:bodyPr>
          <a:lstStyle/>
          <a:p>
            <a:r>
              <a:rPr lang="en-US" sz="2000" dirty="0"/>
              <a:t>Measurement system consists mainly of the three blocks: </a:t>
            </a:r>
            <a:r>
              <a:rPr lang="en-US" sz="2000" u="sng" dirty="0"/>
              <a:t>sensing element</a:t>
            </a:r>
            <a:r>
              <a:rPr lang="en-US" sz="2000" dirty="0"/>
              <a:t>, </a:t>
            </a:r>
            <a:r>
              <a:rPr lang="en-US" sz="2000" u="sng" dirty="0"/>
              <a:t>signal conditioning element </a:t>
            </a:r>
            <a:r>
              <a:rPr lang="en-US" sz="2000" dirty="0"/>
              <a:t>and </a:t>
            </a:r>
            <a:r>
              <a:rPr lang="en-US" sz="2000" u="sng" dirty="0"/>
              <a:t>signal processing element.</a:t>
            </a:r>
          </a:p>
          <a:p>
            <a:r>
              <a:rPr lang="en-US" sz="2000" dirty="0"/>
              <a:t>The sensing element converts the non-electrical signal (e.g. temperature) into electrical signals (e.g. voltage, current, resistance, capacitance etc.).</a:t>
            </a:r>
          </a:p>
          <a:p>
            <a:r>
              <a:rPr lang="en-US" sz="2000" dirty="0"/>
              <a:t>The job of the signal conditioning element is to convert the variation of electrical signal into a voltage level suitable for further processing.</a:t>
            </a:r>
          </a:p>
          <a:p>
            <a:r>
              <a:rPr lang="en-US" sz="2000" dirty="0"/>
              <a:t>The next stage takes the output of the signal conditioning element and converts into a form more suitable for presentation and other uses (display, recording, feedback control etc.)</a:t>
            </a:r>
          </a:p>
          <a:p>
            <a:r>
              <a:rPr lang="en-US" sz="2000" dirty="0"/>
              <a:t>Most signal conditioning circuits use standard blocks like bridges (A.C. and D.C.), amplifiers and filters. </a:t>
            </a:r>
            <a:endParaRPr lang="en-US" sz="2000" u="sng" dirty="0"/>
          </a:p>
        </p:txBody>
      </p:sp>
      <p:sp>
        <p:nvSpPr>
          <p:cNvPr id="4" name="Date Placeholder 3">
            <a:extLst>
              <a:ext uri="{FF2B5EF4-FFF2-40B4-BE49-F238E27FC236}">
                <a16:creationId xmlns:a16="http://schemas.microsoft.com/office/drawing/2014/main" id="{24521AD3-B8BC-442E-A510-6661FEC029DD}"/>
              </a:ext>
            </a:extLst>
          </p:cNvPr>
          <p:cNvSpPr>
            <a:spLocks noGrp="1"/>
          </p:cNvSpPr>
          <p:nvPr>
            <p:ph type="dt" sz="half" idx="10"/>
          </p:nvPr>
        </p:nvSpPr>
        <p:spPr/>
        <p:txBody>
          <a:bodyPr/>
          <a:lstStyle/>
          <a:p>
            <a:fld id="{ED1E3048-8A37-49B5-9B4A-DF7229615053}" type="datetime1">
              <a:rPr lang="en-US" smtClean="0"/>
              <a:t>8/23/2021</a:t>
            </a:fld>
            <a:endParaRPr lang="en-US"/>
          </a:p>
        </p:txBody>
      </p:sp>
      <p:sp>
        <p:nvSpPr>
          <p:cNvPr id="5" name="Footer Placeholder 4">
            <a:extLst>
              <a:ext uri="{FF2B5EF4-FFF2-40B4-BE49-F238E27FC236}">
                <a16:creationId xmlns:a16="http://schemas.microsoft.com/office/drawing/2014/main" id="{21B99408-E1A5-46DC-B189-6541389340F3}"/>
              </a:ext>
            </a:extLst>
          </p:cNvPr>
          <p:cNvSpPr>
            <a:spLocks noGrp="1"/>
          </p:cNvSpPr>
          <p:nvPr>
            <p:ph type="ftr" sz="quarter" idx="11"/>
          </p:nvPr>
        </p:nvSpPr>
        <p:spPr/>
        <p:txBody>
          <a:bodyPr/>
          <a:lstStyle/>
          <a:p>
            <a:r>
              <a:rPr lang="nl-NL"/>
              <a:t>AUTOMATION CONTROL SYSTEM/       ENG. NIYITEGEKA JANVIER</a:t>
            </a:r>
            <a:endParaRPr lang="en-US"/>
          </a:p>
        </p:txBody>
      </p:sp>
      <p:sp>
        <p:nvSpPr>
          <p:cNvPr id="6" name="Title 3">
            <a:extLst>
              <a:ext uri="{FF2B5EF4-FFF2-40B4-BE49-F238E27FC236}">
                <a16:creationId xmlns:a16="http://schemas.microsoft.com/office/drawing/2014/main" id="{F51E00FD-C2FE-4DA7-A64E-D9B081049614}"/>
              </a:ext>
            </a:extLst>
          </p:cNvPr>
          <p:cNvSpPr txBox="1">
            <a:spLocks noGrp="1"/>
          </p:cNvSpPr>
          <p:nvPr>
            <p:ph type="title"/>
          </p:nvPr>
        </p:nvSpPr>
        <p:spPr>
          <a:xfrm>
            <a:off x="457200" y="274638"/>
            <a:ext cx="8229600" cy="1143000"/>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Autofit/>
          </a:bodyPr>
          <a:lstStyle/>
          <a:p>
            <a:pPr lvl="0" algn="ctr">
              <a:spcBef>
                <a:spcPct val="0"/>
              </a:spcBef>
            </a:pPr>
            <a:r>
              <a:rPr kumimoji="0" lang="en-US" sz="2800" b="1" i="0" u="none" strike="noStrike" kern="1200" cap="none" spc="0" normalizeH="0" baseline="0" noProof="0" dirty="0">
                <a:ln w="3175" cmpd="sng">
                  <a:noFill/>
                </a:ln>
                <a:solidFill>
                  <a:schemeClr val="dk1"/>
                </a:solidFill>
                <a:effectLst/>
                <a:uLnTx/>
                <a:uFillTx/>
                <a:latin typeface="+mn-lt"/>
                <a:ea typeface="+mn-ea"/>
                <a:cs typeface="+mn-cs"/>
              </a:rPr>
              <a:t> </a:t>
            </a:r>
            <a:r>
              <a:rPr lang="en-US" sz="2800" b="1" dirty="0"/>
              <a:t>SIGNAL CONDITIONING CIRCUITS</a:t>
            </a:r>
            <a:endParaRPr kumimoji="0" lang="en-US" sz="2800" b="1" i="0" u="none" strike="noStrike" kern="1200" cap="none" spc="0" normalizeH="0" baseline="0" noProof="0" dirty="0">
              <a:ln w="3175" cmpd="sng">
                <a:noFill/>
              </a:ln>
              <a:solidFill>
                <a:schemeClr val="dk1"/>
              </a:solidFill>
              <a:effectLst/>
              <a:uLnTx/>
              <a:uFillTx/>
              <a:latin typeface="+mn-lt"/>
              <a:ea typeface="+mn-ea"/>
              <a:cs typeface="+mn-cs"/>
            </a:endParaRPr>
          </a:p>
        </p:txBody>
      </p:sp>
      <p:pic>
        <p:nvPicPr>
          <p:cNvPr id="8" name="Picture 7">
            <a:extLst>
              <a:ext uri="{FF2B5EF4-FFF2-40B4-BE49-F238E27FC236}">
                <a16:creationId xmlns:a16="http://schemas.microsoft.com/office/drawing/2014/main" id="{A792619A-C161-40ED-8A7C-03D7B7D90218}"/>
              </a:ext>
            </a:extLst>
          </p:cNvPr>
          <p:cNvPicPr>
            <a:picLocks noChangeAspect="1"/>
          </p:cNvPicPr>
          <p:nvPr/>
        </p:nvPicPr>
        <p:blipFill>
          <a:blip r:embed="rId2"/>
          <a:stretch>
            <a:fillRect/>
          </a:stretch>
        </p:blipFill>
        <p:spPr>
          <a:xfrm>
            <a:off x="0" y="5455477"/>
            <a:ext cx="9144000" cy="1341372"/>
          </a:xfrm>
          <a:prstGeom prst="rect">
            <a:avLst/>
          </a:prstGeom>
        </p:spPr>
      </p:pic>
    </p:spTree>
    <p:extLst>
      <p:ext uri="{BB962C8B-B14F-4D97-AF65-F5344CB8AC3E}">
        <p14:creationId xmlns:p14="http://schemas.microsoft.com/office/powerpoint/2010/main" val="19149372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89010" y="2405063"/>
            <a:ext cx="4593167" cy="3444875"/>
          </a:xfrm>
          <a:prstGeom prst="rect">
            <a:avLst/>
          </a:prstGeom>
        </p:spPr>
      </p:pic>
      <p:sp>
        <p:nvSpPr>
          <p:cNvPr id="5" name="Title 3"/>
          <p:cNvSpPr txBox="1">
            <a:spLocks/>
          </p:cNvSpPr>
          <p:nvPr/>
        </p:nvSpPr>
        <p:spPr>
          <a:xfrm>
            <a:off x="472016" y="515287"/>
            <a:ext cx="6995584" cy="1056338"/>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Autofit/>
          </a:bodyPr>
          <a:lstStyle/>
          <a:p>
            <a:pPr lvl="0" algn="ctr">
              <a:spcBef>
                <a:spcPct val="0"/>
              </a:spcBef>
            </a:pPr>
            <a:r>
              <a:rPr kumimoji="0" lang="en-US" sz="4000" i="0" u="none" strike="noStrike" kern="1200" cap="none" spc="0" normalizeH="0" baseline="0" noProof="0" dirty="0">
                <a:ln w="3175" cmpd="sng">
                  <a:noFill/>
                </a:ln>
                <a:solidFill>
                  <a:schemeClr val="dk1"/>
                </a:solidFill>
                <a:effectLst/>
                <a:uLnTx/>
                <a:uFillTx/>
                <a:latin typeface="+mn-lt"/>
                <a:ea typeface="+mn-ea"/>
                <a:cs typeface="+mn-cs"/>
              </a:rPr>
              <a:t> </a:t>
            </a:r>
            <a:r>
              <a:rPr lang="en-US" sz="4000" dirty="0">
                <a:latin typeface="Baskerville Old Face" panose="02020602080505020303" pitchFamily="18" charset="0"/>
              </a:rPr>
              <a:t>Questions and Discussions</a:t>
            </a:r>
            <a:endParaRPr kumimoji="0" lang="en-US" sz="4000" i="0" u="none" strike="noStrike" kern="1200" cap="none" spc="0" normalizeH="0" baseline="0" noProof="0" dirty="0">
              <a:ln w="3175" cmpd="sng">
                <a:noFill/>
              </a:ln>
              <a:solidFill>
                <a:schemeClr val="dk1"/>
              </a:solidFill>
              <a:effectLst/>
              <a:uLnTx/>
              <a:uFillTx/>
              <a:latin typeface="+mn-lt"/>
              <a:ea typeface="+mn-ea"/>
              <a:cs typeface="+mn-cs"/>
            </a:endParaRPr>
          </a:p>
        </p:txBody>
      </p:sp>
      <p:sp>
        <p:nvSpPr>
          <p:cNvPr id="6" name="Title 3"/>
          <p:cNvSpPr txBox="1">
            <a:spLocks/>
          </p:cNvSpPr>
          <p:nvPr/>
        </p:nvSpPr>
        <p:spPr>
          <a:xfrm>
            <a:off x="914400" y="2524125"/>
            <a:ext cx="1876426" cy="1200149"/>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Autofit/>
          </a:bodyPr>
          <a:lstStyle/>
          <a:p>
            <a:pPr lvl="0" algn="ctr">
              <a:spcBef>
                <a:spcPct val="0"/>
              </a:spcBef>
            </a:pPr>
            <a:r>
              <a:rPr kumimoji="0" lang="en-US" sz="4000" i="0" u="none" strike="noStrike" kern="1200" cap="none" spc="0" normalizeH="0" baseline="0" noProof="0" dirty="0">
                <a:ln w="3175" cmpd="sng">
                  <a:noFill/>
                </a:ln>
                <a:solidFill>
                  <a:schemeClr val="dk1"/>
                </a:solidFill>
                <a:effectLst/>
                <a:uLnTx/>
                <a:uFillTx/>
                <a:latin typeface="+mn-lt"/>
                <a:ea typeface="+mn-ea"/>
                <a:cs typeface="+mn-cs"/>
              </a:rPr>
              <a:t> </a:t>
            </a:r>
            <a:r>
              <a:rPr lang="en-US" sz="4000" dirty="0">
                <a:latin typeface="Baskerville Old Face" panose="02020602080505020303" pitchFamily="18" charset="0"/>
              </a:rPr>
              <a:t>Thank you</a:t>
            </a:r>
            <a:endParaRPr kumimoji="0" lang="en-US" sz="4000" i="0" u="none" strike="noStrike" kern="1200" cap="none" spc="0" normalizeH="0" baseline="0" noProof="0" dirty="0">
              <a:ln w="3175" cmpd="sng">
                <a:noFill/>
              </a:ln>
              <a:solidFill>
                <a:schemeClr val="dk1"/>
              </a:solidFill>
              <a:effectLst/>
              <a:uLnTx/>
              <a:uFillTx/>
              <a:latin typeface="+mn-lt"/>
              <a:ea typeface="+mn-ea"/>
              <a:cs typeface="+mn-cs"/>
            </a:endParaRPr>
          </a:p>
        </p:txBody>
      </p:sp>
      <p:sp>
        <p:nvSpPr>
          <p:cNvPr id="2" name="Date Placeholder 1">
            <a:extLst>
              <a:ext uri="{FF2B5EF4-FFF2-40B4-BE49-F238E27FC236}">
                <a16:creationId xmlns:a16="http://schemas.microsoft.com/office/drawing/2014/main" id="{6E431DC1-9744-4E5A-A3C2-51BB6A4DC05E}"/>
              </a:ext>
            </a:extLst>
          </p:cNvPr>
          <p:cNvSpPr>
            <a:spLocks noGrp="1"/>
          </p:cNvSpPr>
          <p:nvPr>
            <p:ph type="dt" sz="half" idx="10"/>
          </p:nvPr>
        </p:nvSpPr>
        <p:spPr/>
        <p:txBody>
          <a:bodyPr/>
          <a:lstStyle/>
          <a:p>
            <a:fld id="{8C75CC48-8DE2-4F6C-87A1-AC393F60D134}" type="datetime1">
              <a:rPr lang="en-US" smtClean="0"/>
              <a:t>8/23/2021</a:t>
            </a:fld>
            <a:endParaRPr lang="en-US"/>
          </a:p>
        </p:txBody>
      </p:sp>
      <p:sp>
        <p:nvSpPr>
          <p:cNvPr id="3" name="Footer Placeholder 2">
            <a:extLst>
              <a:ext uri="{FF2B5EF4-FFF2-40B4-BE49-F238E27FC236}">
                <a16:creationId xmlns:a16="http://schemas.microsoft.com/office/drawing/2014/main" id="{023CC5CB-51A8-4620-BE9F-8481713ABB92}"/>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6EA47D-F5BB-4F66-97F8-9B254EA61D4F}"/>
              </a:ext>
            </a:extLst>
          </p:cNvPr>
          <p:cNvSpPr>
            <a:spLocks noGrp="1"/>
          </p:cNvSpPr>
          <p:nvPr>
            <p:ph sz="half" idx="1"/>
          </p:nvPr>
        </p:nvSpPr>
        <p:spPr>
          <a:xfrm>
            <a:off x="228601" y="1752600"/>
            <a:ext cx="4267200" cy="4525963"/>
          </a:xfrm>
        </p:spPr>
        <p:txBody>
          <a:bodyPr>
            <a:normAutofit/>
          </a:bodyPr>
          <a:lstStyle/>
          <a:p>
            <a:r>
              <a:rPr lang="en-US" sz="2000" dirty="0">
                <a:solidFill>
                  <a:srgbClr val="233343"/>
                </a:solidFill>
                <a:effectLst/>
                <a:latin typeface="Calibri" panose="020F0502020204030204" pitchFamily="34" charset="0"/>
                <a:ea typeface="Calibri" panose="020F0502020204030204" pitchFamily="34" charset="0"/>
              </a:rPr>
              <a:t>These ingenious circuits make use of a null-balance meter to compare two voltages</a:t>
            </a:r>
            <a:r>
              <a:rPr lang="en-US" sz="2000" dirty="0">
                <a:effectLst/>
                <a:latin typeface="Calibri" panose="020F0502020204030204" pitchFamily="34" charset="0"/>
                <a:ea typeface="Calibri" panose="020F0502020204030204" pitchFamily="34"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Calibri" panose="020F0502020204030204" pitchFamily="34" charset="0"/>
                <a:ea typeface="Calibri" panose="020F0502020204030204" pitchFamily="34" charset="0"/>
                <a:cs typeface="Times New Roman" panose="02020603050405020304" pitchFamily="18" charset="0"/>
              </a:rPr>
              <a:t>B</a:t>
            </a:r>
            <a:r>
              <a:rPr lang="en-US" sz="2000" dirty="0">
                <a:effectLst/>
                <a:latin typeface="Calibri" panose="020F0502020204030204" pitchFamily="34" charset="0"/>
                <a:ea typeface="Calibri" panose="020F0502020204030204" pitchFamily="34" charset="0"/>
                <a:cs typeface="Times New Roman" panose="02020603050405020304" pitchFamily="18" charset="0"/>
              </a:rPr>
              <a:t>ridge can be useful way to measure unknown values of resistance.</a:t>
            </a:r>
          </a:p>
          <a:p>
            <a:r>
              <a:rPr lang="en-US" sz="2000" dirty="0">
                <a:solidFill>
                  <a:srgbClr val="000000"/>
                </a:solidFill>
                <a:effectLst/>
                <a:latin typeface="Calibri" panose="020F0502020204030204" pitchFamily="34" charset="0"/>
                <a:ea typeface="Calibri" panose="020F0502020204030204" pitchFamily="34" charset="0"/>
              </a:rPr>
              <a:t>To measure resistance with a Wheatstone bridge, </a:t>
            </a:r>
            <a:r>
              <a:rPr lang="en-US" sz="2000" dirty="0">
                <a:effectLst/>
                <a:latin typeface="Calibri" panose="020F0502020204030204" pitchFamily="34" charset="0"/>
                <a:ea typeface="Calibri" panose="020F0502020204030204" pitchFamily="34" charset="0"/>
                <a:cs typeface="Times New Roman" panose="02020603050405020304" pitchFamily="18" charset="0"/>
              </a:rPr>
              <a:t>Any one of the four resistors in the above bridge can be the resistor of unknown value,</a:t>
            </a:r>
            <a:r>
              <a:rPr lang="en-US" sz="2000" dirty="0">
                <a:solidFill>
                  <a:srgbClr val="000000"/>
                </a:solidFill>
                <a:effectLst/>
                <a:latin typeface="Calibri" panose="020F0502020204030204" pitchFamily="34" charset="0"/>
                <a:ea typeface="Calibri" panose="020F0502020204030204" pitchFamily="34" charset="0"/>
              </a:rPr>
              <a:t>, while the other three resistors are precision devices of known value.</a:t>
            </a:r>
            <a:endParaRPr lang="en-US" sz="2000" dirty="0"/>
          </a:p>
        </p:txBody>
      </p:sp>
      <p:sp>
        <p:nvSpPr>
          <p:cNvPr id="5" name="Date Placeholder 4">
            <a:extLst>
              <a:ext uri="{FF2B5EF4-FFF2-40B4-BE49-F238E27FC236}">
                <a16:creationId xmlns:a16="http://schemas.microsoft.com/office/drawing/2014/main" id="{3712EECF-F699-4590-A9F5-E1736349899C}"/>
              </a:ext>
            </a:extLst>
          </p:cNvPr>
          <p:cNvSpPr>
            <a:spLocks noGrp="1"/>
          </p:cNvSpPr>
          <p:nvPr>
            <p:ph type="dt" sz="half" idx="10"/>
          </p:nvPr>
        </p:nvSpPr>
        <p:spPr/>
        <p:txBody>
          <a:bodyPr/>
          <a:lstStyle/>
          <a:p>
            <a:fld id="{8C1D6AA3-9755-4EB9-9127-B8658ACEECA7}" type="datetime1">
              <a:rPr lang="en-US" smtClean="0"/>
              <a:t>8/23/2021</a:t>
            </a:fld>
            <a:endParaRPr lang="en-US"/>
          </a:p>
        </p:txBody>
      </p:sp>
      <p:sp>
        <p:nvSpPr>
          <p:cNvPr id="6" name="Footer Placeholder 5">
            <a:extLst>
              <a:ext uri="{FF2B5EF4-FFF2-40B4-BE49-F238E27FC236}">
                <a16:creationId xmlns:a16="http://schemas.microsoft.com/office/drawing/2014/main" id="{F2C16FCA-555F-4480-A976-B9AEDB78E6FD}"/>
              </a:ext>
            </a:extLst>
          </p:cNvPr>
          <p:cNvSpPr>
            <a:spLocks noGrp="1"/>
          </p:cNvSpPr>
          <p:nvPr>
            <p:ph type="ftr" sz="quarter" idx="11"/>
          </p:nvPr>
        </p:nvSpPr>
        <p:spPr/>
        <p:txBody>
          <a:bodyPr/>
          <a:lstStyle/>
          <a:p>
            <a:r>
              <a:rPr lang="nl-NL"/>
              <a:t>AUTOMATION CONTROL SYSTEM/       ENG. NIYITEGEKA JANVIER</a:t>
            </a:r>
            <a:endParaRPr lang="en-US"/>
          </a:p>
        </p:txBody>
      </p:sp>
      <p:sp>
        <p:nvSpPr>
          <p:cNvPr id="7" name="Title 3">
            <a:extLst>
              <a:ext uri="{FF2B5EF4-FFF2-40B4-BE49-F238E27FC236}">
                <a16:creationId xmlns:a16="http://schemas.microsoft.com/office/drawing/2014/main" id="{DE3D6639-1A1D-4600-BD78-7B34E10C890C}"/>
              </a:ext>
            </a:extLst>
          </p:cNvPr>
          <p:cNvSpPr txBox="1">
            <a:spLocks noGrp="1"/>
          </p:cNvSpPr>
          <p:nvPr>
            <p:ph type="title"/>
          </p:nvPr>
        </p:nvSpPr>
        <p:spPr>
          <a:xfrm>
            <a:off x="457200" y="274638"/>
            <a:ext cx="8229600" cy="1143000"/>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Autofit/>
          </a:bodyPr>
          <a:lstStyle/>
          <a:p>
            <a:r>
              <a:rPr kumimoji="0" lang="en-US" sz="3200" i="0" u="none" strike="noStrike" kern="1200" cap="none" spc="0" normalizeH="0" baseline="0" noProof="0" dirty="0">
                <a:ln w="3175" cmpd="sng">
                  <a:noFill/>
                </a:ln>
                <a:solidFill>
                  <a:schemeClr val="dk1"/>
                </a:solidFill>
                <a:effectLst/>
                <a:uLnTx/>
                <a:uFillTx/>
                <a:latin typeface="+mn-lt"/>
                <a:ea typeface="+mn-ea"/>
                <a:cs typeface="+mn-cs"/>
              </a:rPr>
              <a:t> </a:t>
            </a:r>
            <a:r>
              <a:rPr lang="en-US" sz="4000" b="1" i="0" dirty="0">
                <a:solidFill>
                  <a:srgbClr val="233343"/>
                </a:solidFill>
                <a:effectLst/>
                <a:latin typeface="PT Serif"/>
              </a:rPr>
              <a:t>Wheatstone Bridge</a:t>
            </a:r>
            <a:br>
              <a:rPr lang="en-US" sz="1200" b="1" i="0" dirty="0">
                <a:solidFill>
                  <a:srgbClr val="233343"/>
                </a:solidFill>
                <a:effectLst/>
                <a:latin typeface="PT Serif"/>
              </a:rPr>
            </a:br>
            <a:endParaRPr kumimoji="0" lang="en-US" sz="3200" i="0" u="none" strike="noStrike" kern="1200" cap="none" spc="0" normalizeH="0" baseline="0" noProof="0" dirty="0">
              <a:ln w="3175" cmpd="sng">
                <a:noFill/>
              </a:ln>
              <a:solidFill>
                <a:schemeClr val="dk1"/>
              </a:solidFill>
              <a:effectLst/>
              <a:uLnTx/>
              <a:uFillTx/>
              <a:latin typeface="+mn-lt"/>
              <a:ea typeface="+mn-ea"/>
              <a:cs typeface="+mn-cs"/>
            </a:endParaRPr>
          </a:p>
        </p:txBody>
      </p:sp>
      <p:pic>
        <p:nvPicPr>
          <p:cNvPr id="9" name="Picture 8">
            <a:extLst>
              <a:ext uri="{FF2B5EF4-FFF2-40B4-BE49-F238E27FC236}">
                <a16:creationId xmlns:a16="http://schemas.microsoft.com/office/drawing/2014/main" id="{B7A0A32B-7615-4D91-9799-1DD60F7844F5}"/>
              </a:ext>
            </a:extLst>
          </p:cNvPr>
          <p:cNvPicPr/>
          <p:nvPr/>
        </p:nvPicPr>
        <p:blipFill>
          <a:blip r:embed="rId2"/>
          <a:stretch>
            <a:fillRect/>
          </a:stretch>
        </p:blipFill>
        <p:spPr>
          <a:xfrm>
            <a:off x="4648201" y="1905001"/>
            <a:ext cx="4495799" cy="2286000"/>
          </a:xfrm>
          <a:prstGeom prst="rect">
            <a:avLst/>
          </a:prstGeom>
        </p:spPr>
      </p:pic>
    </p:spTree>
    <p:extLst>
      <p:ext uri="{BB962C8B-B14F-4D97-AF65-F5344CB8AC3E}">
        <p14:creationId xmlns:p14="http://schemas.microsoft.com/office/powerpoint/2010/main" val="18444621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0544"/>
            <a:ext cx="8229600" cy="563562"/>
          </a:xfrm>
        </p:spPr>
        <p:txBody>
          <a:bodyPr>
            <a:normAutofit fontScale="90000"/>
          </a:bodyPr>
          <a:lstStyle/>
          <a:p>
            <a:r>
              <a:rPr lang="en-US" b="1" dirty="0"/>
              <a:t>Operational amplifier</a:t>
            </a:r>
            <a:r>
              <a:rPr lang="en-US" dirty="0"/>
              <a:t> </a:t>
            </a:r>
          </a:p>
        </p:txBody>
      </p:sp>
      <p:sp>
        <p:nvSpPr>
          <p:cNvPr id="3" name="Content Placeholder 2"/>
          <p:cNvSpPr>
            <a:spLocks noGrp="1"/>
          </p:cNvSpPr>
          <p:nvPr>
            <p:ph idx="1"/>
          </p:nvPr>
        </p:nvSpPr>
        <p:spPr>
          <a:xfrm>
            <a:off x="152400" y="914400"/>
            <a:ext cx="8839200" cy="5715000"/>
          </a:xfrm>
        </p:spPr>
        <p:txBody>
          <a:bodyPr>
            <a:normAutofit lnSpcReduction="10000"/>
          </a:bodyPr>
          <a:lstStyle/>
          <a:p>
            <a:pPr marL="0" indent="0" algn="just">
              <a:buNone/>
            </a:pPr>
            <a:endParaRPr lang="en-US" dirty="0">
              <a:cs typeface="Latha" pitchFamily="34" charset="0"/>
            </a:endParaRPr>
          </a:p>
          <a:p>
            <a:pPr algn="just"/>
            <a:r>
              <a:rPr lang="en-US" dirty="0">
                <a:cs typeface="Latha" pitchFamily="34" charset="0"/>
              </a:rPr>
              <a:t>An op-amp is considered as a circuit element (integrated circuit) built without the necessity of knowing about its complex internal circuit configuration.  </a:t>
            </a:r>
          </a:p>
          <a:p>
            <a:pPr algn="just"/>
            <a:r>
              <a:rPr lang="en-US" dirty="0">
                <a:latin typeface="Times New Roman" pitchFamily="18" charset="0"/>
                <a:cs typeface="Times New Roman" pitchFamily="18" charset="0"/>
              </a:rPr>
              <a:t>The first operational amplifier was used in the analog computers to perform a variety of mathematical operations such as addition, subtraction, multiplication , integration etc.</a:t>
            </a:r>
          </a:p>
          <a:p>
            <a:pPr algn="just"/>
            <a:r>
              <a:rPr lang="en-US" dirty="0">
                <a:latin typeface="Times New Roman" pitchFamily="18" charset="0"/>
                <a:cs typeface="Times New Roman" pitchFamily="18" charset="0"/>
              </a:rPr>
              <a:t>Due to its use in performing mathematical operations it has been given a name </a:t>
            </a:r>
            <a:r>
              <a:rPr lang="en-US" b="1" i="1" dirty="0">
                <a:latin typeface="Times New Roman" pitchFamily="18" charset="0"/>
                <a:cs typeface="Times New Roman" pitchFamily="18" charset="0"/>
              </a:rPr>
              <a:t>operational amplifier</a:t>
            </a:r>
            <a:r>
              <a:rPr lang="en-US" b="1" dirty="0">
                <a:latin typeface="Times New Roman" pitchFamily="18" charset="0"/>
                <a:cs typeface="Times New Roman" pitchFamily="18" charset="0"/>
              </a:rPr>
              <a:t>.</a:t>
            </a:r>
            <a:endParaRPr lang="en-US" dirty="0">
              <a:latin typeface="Times New Roman" pitchFamily="18" charset="0"/>
              <a:cs typeface="Times New Roman" pitchFamily="18" charset="0"/>
            </a:endParaRPr>
          </a:p>
          <a:p>
            <a:pPr algn="just"/>
            <a:endParaRPr lang="en-US" dirty="0">
              <a:cs typeface="Latha" pitchFamily="34" charset="0"/>
            </a:endParaRPr>
          </a:p>
          <a:p>
            <a:endParaRPr lang="en-US" dirty="0"/>
          </a:p>
        </p:txBody>
      </p:sp>
      <p:sp>
        <p:nvSpPr>
          <p:cNvPr id="4" name="Date Placeholder 3"/>
          <p:cNvSpPr>
            <a:spLocks noGrp="1"/>
          </p:cNvSpPr>
          <p:nvPr>
            <p:ph type="dt" sz="half" idx="10"/>
          </p:nvPr>
        </p:nvSpPr>
        <p:spPr/>
        <p:txBody>
          <a:bodyPr/>
          <a:lstStyle/>
          <a:p>
            <a:fld id="{91FB4686-2BC6-448B-967D-DA0EF5A4AFD3}" type="datetime1">
              <a:rPr lang="en-US" smtClean="0"/>
              <a:t>8/23/2021</a:t>
            </a:fld>
            <a:endParaRPr lang="en-US"/>
          </a:p>
        </p:txBody>
      </p:sp>
      <p:sp>
        <p:nvSpPr>
          <p:cNvPr id="6" name="Footer Placeholder 5"/>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 amp Symbol and Terminals</a:t>
            </a:r>
          </a:p>
        </p:txBody>
      </p:sp>
      <p:sp>
        <p:nvSpPr>
          <p:cNvPr id="3" name="Content Placeholder 2"/>
          <p:cNvSpPr>
            <a:spLocks noGrp="1"/>
          </p:cNvSpPr>
          <p:nvPr>
            <p:ph idx="1"/>
          </p:nvPr>
        </p:nvSpPr>
        <p:spPr>
          <a:xfrm>
            <a:off x="457200" y="2209800"/>
            <a:ext cx="8229600" cy="3916363"/>
          </a:xfrm>
        </p:spPr>
        <p:txBody>
          <a:bodyPr/>
          <a:lstStyle/>
          <a:p>
            <a:r>
              <a:rPr lang="en-US" dirty="0">
                <a:latin typeface="Times New Roman" pitchFamily="18" charset="0"/>
                <a:cs typeface="Times New Roman" pitchFamily="18" charset="0"/>
              </a:rPr>
              <a:t>All </a:t>
            </a:r>
            <a:r>
              <a:rPr lang="en-US" b="1" dirty="0">
                <a:effectLst>
                  <a:outerShdw blurRad="38100" dist="38100" dir="2700000" algn="tl">
                    <a:srgbClr val="000000">
                      <a:alpha val="43137"/>
                    </a:srgbClr>
                  </a:outerShdw>
                </a:effectLst>
                <a:latin typeface="Times New Roman" pitchFamily="18" charset="0"/>
                <a:cs typeface="Times New Roman" pitchFamily="18" charset="0"/>
              </a:rPr>
              <a:t>op-amps </a:t>
            </a:r>
            <a:r>
              <a:rPr lang="en-US" dirty="0">
                <a:latin typeface="Times New Roman" pitchFamily="18" charset="0"/>
                <a:cs typeface="Times New Roman" pitchFamily="18" charset="0"/>
              </a:rPr>
              <a:t>have at least five terminals:</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1. Inverting input terminal,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2. Non-inverting input terminal,</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3. Output terminal,</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4. Positive power supply terminal </a:t>
            </a:r>
            <a:r>
              <a:rPr lang="en-US" dirty="0" err="1">
                <a:latin typeface="Times New Roman" pitchFamily="18" charset="0"/>
                <a:cs typeface="Times New Roman" pitchFamily="18" charset="0"/>
              </a:rPr>
              <a:t>Vcc</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5.  Negative power supply terminal V</a:t>
            </a:r>
            <a:r>
              <a:rPr lang="en-US" baseline="-25000" dirty="0">
                <a:latin typeface="Times New Roman" pitchFamily="18" charset="0"/>
                <a:cs typeface="Times New Roman" pitchFamily="18" charset="0"/>
              </a:rPr>
              <a:t>EE</a:t>
            </a:r>
            <a:r>
              <a:rPr lang="en-US" dirty="0">
                <a:latin typeface="Times New Roman" pitchFamily="18" charset="0"/>
                <a:cs typeface="Times New Roman" pitchFamily="18" charset="0"/>
              </a:rPr>
              <a:t>.</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8B98FC7B-EF67-42CD-9E92-AE2DF7FF39D8}" type="datetime1">
              <a:rPr lang="en-US" smtClean="0"/>
              <a:t>8/23/2021</a:t>
            </a:fld>
            <a:endParaRPr lang="en-US"/>
          </a:p>
        </p:txBody>
      </p:sp>
      <p:sp>
        <p:nvSpPr>
          <p:cNvPr id="6" name="Footer Placeholder 5"/>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Cont’d </a:t>
            </a:r>
          </a:p>
        </p:txBody>
      </p:sp>
      <p:sp>
        <p:nvSpPr>
          <p:cNvPr id="3" name="Content Placeholder 2"/>
          <p:cNvSpPr>
            <a:spLocks noGrp="1"/>
          </p:cNvSpPr>
          <p:nvPr>
            <p:ph idx="1"/>
          </p:nvPr>
        </p:nvSpPr>
        <p:spPr>
          <a:xfrm>
            <a:off x="152400" y="685800"/>
            <a:ext cx="8839200" cy="5943600"/>
          </a:xfrm>
        </p:spPr>
        <p:txBody>
          <a:bodyPr/>
          <a:lstStyle/>
          <a:p>
            <a:pPr algn="just"/>
            <a:r>
              <a:rPr lang="en-US" dirty="0">
                <a:latin typeface="Iskoola Pota" pitchFamily="34" charset="0"/>
                <a:cs typeface="Iskoola Pota" pitchFamily="34" charset="0"/>
              </a:rPr>
              <a:t>The operational amplifier has two inputs: </a:t>
            </a:r>
          </a:p>
          <a:p>
            <a:pPr algn="just">
              <a:buNone/>
            </a:pPr>
            <a:r>
              <a:rPr lang="en-US" dirty="0">
                <a:latin typeface="Iskoola Pota" pitchFamily="34" charset="0"/>
                <a:cs typeface="Iskoola Pota" pitchFamily="34" charset="0"/>
              </a:rPr>
              <a:t>  </a:t>
            </a:r>
            <a:r>
              <a:rPr lang="en-US" b="1" i="1" dirty="0">
                <a:latin typeface="Iskoola Pota" pitchFamily="34" charset="0"/>
                <a:cs typeface="Iskoola Pota" pitchFamily="34" charset="0"/>
              </a:rPr>
              <a:t>Inverting input:</a:t>
            </a:r>
            <a:r>
              <a:rPr lang="en-US" dirty="0">
                <a:latin typeface="Iskoola Pota" pitchFamily="34" charset="0"/>
                <a:cs typeface="Iskoola Pota" pitchFamily="34" charset="0"/>
              </a:rPr>
              <a:t> is marked with a "-" sign on circuit schematic diagrams. </a:t>
            </a:r>
          </a:p>
          <a:p>
            <a:pPr algn="just">
              <a:buNone/>
            </a:pPr>
            <a:r>
              <a:rPr lang="en-US" b="1" i="1" dirty="0">
                <a:latin typeface="Iskoola Pota" pitchFamily="34" charset="0"/>
                <a:cs typeface="Iskoola Pota" pitchFamily="34" charset="0"/>
              </a:rPr>
              <a:t>  Non-inverting input</a:t>
            </a:r>
            <a:r>
              <a:rPr lang="en-US" dirty="0">
                <a:latin typeface="Iskoola Pota" pitchFamily="34" charset="0"/>
                <a:cs typeface="Iskoola Pota" pitchFamily="34" charset="0"/>
              </a:rPr>
              <a:t>: is marked with a "+" sign.</a:t>
            </a:r>
          </a:p>
          <a:p>
            <a:pPr algn="just"/>
            <a:r>
              <a:rPr lang="en-US" dirty="0">
                <a:latin typeface="Iskoola Pota" pitchFamily="34" charset="0"/>
                <a:cs typeface="Iskoola Pota" pitchFamily="34" charset="0"/>
              </a:rPr>
              <a:t>The op-amp symbol is a triangle that points in the direction of signal flow.</a:t>
            </a:r>
          </a:p>
          <a:p>
            <a:endParaRPr lang="en-US" dirty="0"/>
          </a:p>
        </p:txBody>
      </p:sp>
      <p:pic>
        <p:nvPicPr>
          <p:cNvPr id="5" name="Picture 4"/>
          <p:cNvPicPr>
            <a:picLocks noChangeAspect="1" noChangeArrowheads="1"/>
          </p:cNvPicPr>
          <p:nvPr/>
        </p:nvPicPr>
        <p:blipFill>
          <a:blip r:embed="rId2"/>
          <a:srcRect/>
          <a:stretch>
            <a:fillRect/>
          </a:stretch>
        </p:blipFill>
        <p:spPr bwMode="auto">
          <a:xfrm>
            <a:off x="1981200" y="3886200"/>
            <a:ext cx="4300538" cy="259080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FB78C43B-BEBA-436A-8F51-6EFF325C8498}" type="datetime1">
              <a:rPr lang="en-US" smtClean="0"/>
              <a:t>8/23/2021</a:t>
            </a:fld>
            <a:endParaRPr lang="en-US"/>
          </a:p>
        </p:txBody>
      </p:sp>
      <p:sp>
        <p:nvSpPr>
          <p:cNvPr id="8" name="Footer Placeholder 7"/>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Cont’d</a:t>
            </a:r>
          </a:p>
        </p:txBody>
      </p:sp>
      <p:sp>
        <p:nvSpPr>
          <p:cNvPr id="3" name="Content Placeholder 2"/>
          <p:cNvSpPr>
            <a:spLocks noGrp="1"/>
          </p:cNvSpPr>
          <p:nvPr>
            <p:ph idx="1"/>
          </p:nvPr>
        </p:nvSpPr>
        <p:spPr>
          <a:xfrm>
            <a:off x="228600" y="838200"/>
            <a:ext cx="8686800" cy="5791200"/>
          </a:xfrm>
        </p:spPr>
        <p:txBody>
          <a:bodyPr>
            <a:normAutofit/>
          </a:bodyPr>
          <a:lstStyle/>
          <a:p>
            <a:pPr marL="0" indent="0" algn="just">
              <a:buFont typeface="Wingdings" pitchFamily="2" charset="2"/>
              <a:buChar char="§"/>
              <a:defRPr/>
            </a:pPr>
            <a:r>
              <a:rPr lang="en-US" dirty="0">
                <a:latin typeface="Times New Roman" pitchFamily="18" charset="0"/>
                <a:cs typeface="Times New Roman" pitchFamily="18" charset="0"/>
              </a:rPr>
              <a:t> </a:t>
            </a:r>
            <a:r>
              <a:rPr lang="en-US" b="1" i="1" dirty="0">
                <a:cs typeface="Latha" pitchFamily="34" charset="0"/>
              </a:rPr>
              <a:t>Inverting Input</a:t>
            </a:r>
            <a:r>
              <a:rPr lang="en-US" dirty="0">
                <a:cs typeface="Latha" pitchFamily="34" charset="0"/>
              </a:rPr>
              <a:t>, marked with a negative or "minus" sign, ( - ). When a signal is applied at the inverting input, a corresponding and opposite phase is produced at the output. </a:t>
            </a:r>
          </a:p>
          <a:p>
            <a:pPr marL="0" indent="0" algn="just">
              <a:buFont typeface="Wingdings" pitchFamily="2" charset="2"/>
              <a:buChar char="§"/>
              <a:defRPr/>
            </a:pPr>
            <a:endParaRPr lang="en-US" dirty="0">
              <a:cs typeface="Latha" pitchFamily="34" charset="0"/>
            </a:endParaRPr>
          </a:p>
          <a:p>
            <a:pPr algn="just">
              <a:buFont typeface="Wingdings" pitchFamily="2" charset="2"/>
              <a:buChar char="§"/>
              <a:defRPr/>
            </a:pPr>
            <a:r>
              <a:rPr lang="en-US" b="1" i="1" dirty="0">
                <a:cs typeface="Latha" pitchFamily="34" charset="0"/>
              </a:rPr>
              <a:t>Non-inverting Input</a:t>
            </a:r>
            <a:r>
              <a:rPr lang="en-US" dirty="0">
                <a:cs typeface="Latha" pitchFamily="34" charset="0"/>
              </a:rPr>
              <a:t>, marked with a positive or "plus" sign ( + ). Applying a signal to the non-inverting input of the circuit results in an identical phase produced at the output</a:t>
            </a:r>
            <a:r>
              <a:rPr lang="en-US" dirty="0">
                <a:cs typeface="Times New Roman" pitchFamily="18" charset="0"/>
              </a:rPr>
              <a:t>. </a:t>
            </a:r>
            <a:endParaRPr lang="en-US" dirty="0"/>
          </a:p>
        </p:txBody>
      </p:sp>
      <p:sp>
        <p:nvSpPr>
          <p:cNvPr id="4" name="Date Placeholder 3"/>
          <p:cNvSpPr>
            <a:spLocks noGrp="1"/>
          </p:cNvSpPr>
          <p:nvPr>
            <p:ph type="dt" sz="half" idx="10"/>
          </p:nvPr>
        </p:nvSpPr>
        <p:spPr/>
        <p:txBody>
          <a:bodyPr/>
          <a:lstStyle/>
          <a:p>
            <a:fld id="{AFB54878-1606-4FEA-81DE-1BF067A5F43C}" type="datetime1">
              <a:rPr lang="en-US" smtClean="0"/>
              <a:t>8/23/2021</a:t>
            </a:fld>
            <a:endParaRPr lang="en-US"/>
          </a:p>
        </p:txBody>
      </p:sp>
      <p:sp>
        <p:nvSpPr>
          <p:cNvPr id="6" name="Footer Placeholder 5"/>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pic>
        <p:nvPicPr>
          <p:cNvPr id="4" name="Picture 4" descr="Operational amplifier inverting and non-inverting configurations"/>
          <p:cNvPicPr>
            <a:picLocks noGrp="1" noChangeAspect="1" noChangeArrowheads="1"/>
          </p:cNvPicPr>
          <p:nvPr>
            <p:ph idx="1"/>
          </p:nvPr>
        </p:nvPicPr>
        <p:blipFill>
          <a:blip r:embed="rId2"/>
          <a:srcRect/>
          <a:stretch>
            <a:fillRect/>
          </a:stretch>
        </p:blipFill>
        <p:spPr bwMode="auto">
          <a:xfrm>
            <a:off x="1569255" y="2133600"/>
            <a:ext cx="5820834" cy="335280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B3631ED2-8A9E-4A0B-AB12-140C59CDF438}" type="datetime1">
              <a:rPr lang="en-US" smtClean="0"/>
              <a:t>8/23/2021</a:t>
            </a:fld>
            <a:endParaRPr lang="en-US"/>
          </a:p>
        </p:txBody>
      </p:sp>
      <p:sp>
        <p:nvSpPr>
          <p:cNvPr id="7" name="Footer Placeholder 6"/>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1) Temperature Measurement</a:t>
            </a:r>
          </a:p>
        </p:txBody>
      </p:sp>
      <p:sp>
        <p:nvSpPr>
          <p:cNvPr id="3" name="Content Placeholder 2"/>
          <p:cNvSpPr>
            <a:spLocks noGrp="1"/>
          </p:cNvSpPr>
          <p:nvPr>
            <p:ph idx="1"/>
          </p:nvPr>
        </p:nvSpPr>
        <p:spPr>
          <a:xfrm>
            <a:off x="228600" y="1143000"/>
            <a:ext cx="8915400" cy="5486400"/>
          </a:xfrm>
          <a:blipFill dpi="0" rotWithShape="1">
            <a:blip r:embed="rId2">
              <a:alphaModFix amt="84000"/>
            </a:blip>
            <a:srcRect/>
            <a:tile tx="0" ty="0" sx="100000" sy="100000" flip="none" algn="tl"/>
          </a:blipFill>
        </p:spPr>
        <p:txBody>
          <a:bodyPr/>
          <a:lstStyle/>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Temperature is defined as a specific degree of hotness or coldness.</a:t>
            </a:r>
          </a:p>
          <a:p>
            <a:r>
              <a:rPr lang="en-US" dirty="0">
                <a:latin typeface="Times New Roman" pitchFamily="18" charset="0"/>
                <a:cs typeface="Times New Roman" pitchFamily="18" charset="0"/>
              </a:rPr>
              <a:t>It can also be defined as the amount of heat energy in an object or system. </a:t>
            </a:r>
          </a:p>
          <a:p>
            <a:r>
              <a:rPr lang="en-US" dirty="0">
                <a:latin typeface="Times New Roman" pitchFamily="18" charset="0"/>
                <a:cs typeface="Times New Roman" pitchFamily="18" charset="0"/>
              </a:rPr>
              <a:t>Temperature </a:t>
            </a:r>
            <a:r>
              <a:rPr lang="en-US" dirty="0">
                <a:gradFill>
                  <a:gsLst>
                    <a:gs pos="0">
                      <a:srgbClr val="000000"/>
                    </a:gs>
                    <a:gs pos="20000">
                      <a:srgbClr val="000040"/>
                    </a:gs>
                    <a:gs pos="50000">
                      <a:srgbClr val="400040"/>
                    </a:gs>
                    <a:gs pos="75000">
                      <a:srgbClr val="8F0040"/>
                    </a:gs>
                    <a:gs pos="89999">
                      <a:srgbClr val="F27300"/>
                    </a:gs>
                    <a:gs pos="100000">
                      <a:srgbClr val="FFBF00"/>
                    </a:gs>
                  </a:gsLst>
                  <a:lin ang="5400000" scaled="0"/>
                </a:gradFill>
                <a:latin typeface="Times New Roman" pitchFamily="18" charset="0"/>
                <a:cs typeface="Times New Roman" pitchFamily="18" charset="0"/>
              </a:rPr>
              <a:t>sensors</a:t>
            </a:r>
            <a:r>
              <a:rPr lang="en-US" dirty="0">
                <a:latin typeface="Times New Roman" pitchFamily="18" charset="0"/>
                <a:cs typeface="Times New Roman" pitchFamily="18" charset="0"/>
              </a:rPr>
              <a:t> detect a change in a physical parameter such as resistance or output voltage that corresponds to a temperature change. </a:t>
            </a:r>
          </a:p>
          <a:p>
            <a:endParaRPr lang="en-US" dirty="0"/>
          </a:p>
        </p:txBody>
      </p:sp>
      <p:sp>
        <p:nvSpPr>
          <p:cNvPr id="4" name="Date Placeholder 3">
            <a:extLst>
              <a:ext uri="{FF2B5EF4-FFF2-40B4-BE49-F238E27FC236}">
                <a16:creationId xmlns:a16="http://schemas.microsoft.com/office/drawing/2014/main" id="{99D9AA95-4C61-49B5-B93E-A05994245312}"/>
              </a:ext>
            </a:extLst>
          </p:cNvPr>
          <p:cNvSpPr>
            <a:spLocks noGrp="1"/>
          </p:cNvSpPr>
          <p:nvPr>
            <p:ph type="dt" sz="half" idx="10"/>
          </p:nvPr>
        </p:nvSpPr>
        <p:spPr/>
        <p:txBody>
          <a:bodyPr/>
          <a:lstStyle/>
          <a:p>
            <a:fld id="{D450BF2F-19E1-41B9-B2BA-090FC1895213}" type="datetime1">
              <a:rPr lang="en-US" smtClean="0"/>
              <a:t>8/23/2021</a:t>
            </a:fld>
            <a:endParaRPr lang="en-US"/>
          </a:p>
        </p:txBody>
      </p:sp>
      <p:sp>
        <p:nvSpPr>
          <p:cNvPr id="5" name="Footer Placeholder 4">
            <a:extLst>
              <a:ext uri="{FF2B5EF4-FFF2-40B4-BE49-F238E27FC236}">
                <a16:creationId xmlns:a16="http://schemas.microsoft.com/office/drawing/2014/main" id="{8133CFE5-8CC1-404A-9784-EB273949DC17}"/>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t>Op Amp Packages</a:t>
            </a:r>
          </a:p>
        </p:txBody>
      </p:sp>
      <p:sp>
        <p:nvSpPr>
          <p:cNvPr id="3" name="Content Placeholder 2"/>
          <p:cNvSpPr>
            <a:spLocks noGrp="1"/>
          </p:cNvSpPr>
          <p:nvPr>
            <p:ph idx="1"/>
          </p:nvPr>
        </p:nvSpPr>
        <p:spPr>
          <a:xfrm>
            <a:off x="228600" y="914400"/>
            <a:ext cx="8686800" cy="5791200"/>
          </a:xfrm>
        </p:spPr>
        <p:txBody>
          <a:bodyPr/>
          <a:lstStyle/>
          <a:p>
            <a:r>
              <a:rPr lang="en-US" dirty="0">
                <a:cs typeface="Latha" pitchFamily="34" charset="0"/>
              </a:rPr>
              <a:t>The op-amp ICs are available in various packages.</a:t>
            </a:r>
          </a:p>
          <a:p>
            <a:pPr marL="514350" indent="-514350">
              <a:buAutoNum type="alphaLcParenR"/>
            </a:pPr>
            <a:r>
              <a:rPr lang="en-US" b="1" i="1" dirty="0">
                <a:cs typeface="Latha" pitchFamily="34" charset="0"/>
              </a:rPr>
              <a:t>The metal can package</a:t>
            </a:r>
          </a:p>
          <a:p>
            <a:pPr marL="514350" indent="-514350">
              <a:buNone/>
            </a:pPr>
            <a:endParaRPr lang="en-US" dirty="0"/>
          </a:p>
        </p:txBody>
      </p:sp>
      <p:pic>
        <p:nvPicPr>
          <p:cNvPr id="4" name="Picture 6"/>
          <p:cNvPicPr>
            <a:picLocks noChangeAspect="1" noChangeArrowheads="1"/>
          </p:cNvPicPr>
          <p:nvPr/>
        </p:nvPicPr>
        <p:blipFill>
          <a:blip r:embed="rId2"/>
          <a:srcRect/>
          <a:stretch>
            <a:fillRect/>
          </a:stretch>
        </p:blipFill>
        <p:spPr bwMode="auto">
          <a:xfrm>
            <a:off x="914400" y="3429000"/>
            <a:ext cx="3733800" cy="2819400"/>
          </a:xfrm>
          <a:prstGeom prst="rect">
            <a:avLst/>
          </a:prstGeom>
          <a:noFill/>
          <a:ln w="9525">
            <a:noFill/>
            <a:miter lim="800000"/>
            <a:headEnd/>
            <a:tailEnd/>
          </a:ln>
        </p:spPr>
      </p:pic>
      <p:pic>
        <p:nvPicPr>
          <p:cNvPr id="5" name="Picture 7"/>
          <p:cNvPicPr>
            <a:picLocks noChangeAspect="1" noChangeArrowheads="1"/>
          </p:cNvPicPr>
          <p:nvPr/>
        </p:nvPicPr>
        <p:blipFill>
          <a:blip r:embed="rId3"/>
          <a:srcRect/>
          <a:stretch>
            <a:fillRect/>
          </a:stretch>
        </p:blipFill>
        <p:spPr bwMode="auto">
          <a:xfrm>
            <a:off x="5334000" y="3352800"/>
            <a:ext cx="2762250" cy="2524125"/>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795B4B8C-DCAE-4DDF-97D8-3CED03F2BBAE}" type="datetime1">
              <a:rPr lang="en-US" smtClean="0"/>
              <a:t>8/23/2021</a:t>
            </a:fld>
            <a:endParaRPr lang="en-US"/>
          </a:p>
        </p:txBody>
      </p:sp>
      <p:sp>
        <p:nvSpPr>
          <p:cNvPr id="8" name="Footer Placeholder 7"/>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458200" cy="6324600"/>
          </a:xfrm>
        </p:spPr>
        <p:txBody>
          <a:bodyPr/>
          <a:lstStyle/>
          <a:p>
            <a:pPr>
              <a:buNone/>
            </a:pPr>
            <a:r>
              <a:rPr lang="en-US" b="1" i="1" dirty="0">
                <a:latin typeface="Latha" pitchFamily="34" charset="0"/>
                <a:cs typeface="Latha" pitchFamily="34" charset="0"/>
              </a:rPr>
              <a:t>b)The dual in line package:</a:t>
            </a:r>
          </a:p>
          <a:p>
            <a:pPr algn="just">
              <a:buNone/>
            </a:pPr>
            <a:r>
              <a:rPr lang="en-US" dirty="0">
                <a:latin typeface="Times New Roman" pitchFamily="18" charset="0"/>
                <a:cs typeface="Times New Roman" pitchFamily="18" charset="0"/>
              </a:rPr>
              <a:t>For </a:t>
            </a:r>
            <a:r>
              <a:rPr lang="en-US" b="1" dirty="0">
                <a:latin typeface="Times New Roman" pitchFamily="18" charset="0"/>
                <a:cs typeface="Times New Roman" pitchFamily="18" charset="0"/>
              </a:rPr>
              <a:t>D</a:t>
            </a:r>
            <a:r>
              <a:rPr lang="en-US" dirty="0">
                <a:latin typeface="Times New Roman" pitchFamily="18" charset="0"/>
                <a:cs typeface="Times New Roman" pitchFamily="18" charset="0"/>
              </a:rPr>
              <a:t>ual </a:t>
            </a:r>
            <a:r>
              <a:rPr lang="en-US" b="1" dirty="0">
                <a:latin typeface="Times New Roman" pitchFamily="18" charset="0"/>
                <a:cs typeface="Times New Roman" pitchFamily="18" charset="0"/>
              </a:rPr>
              <a:t>I</a:t>
            </a:r>
            <a:r>
              <a:rPr lang="en-US" dirty="0">
                <a:latin typeface="Times New Roman" pitchFamily="18" charset="0"/>
                <a:cs typeface="Times New Roman" pitchFamily="18" charset="0"/>
              </a:rPr>
              <a:t>n </a:t>
            </a:r>
            <a:r>
              <a:rPr lang="en-US" b="1" dirty="0">
                <a:latin typeface="Times New Roman" pitchFamily="18" charset="0"/>
                <a:cs typeface="Times New Roman" pitchFamily="18" charset="0"/>
              </a:rPr>
              <a:t>L</a:t>
            </a:r>
            <a:r>
              <a:rPr lang="en-US" dirty="0">
                <a:latin typeface="Times New Roman" pitchFamily="18" charset="0"/>
                <a:cs typeface="Times New Roman" pitchFamily="18" charset="0"/>
              </a:rPr>
              <a:t>ine-package), is an electronic device package with a rectangular housing and two parallel rows of electrical connecting pins. The pins are all parallel and point downward.</a:t>
            </a:r>
          </a:p>
          <a:p>
            <a:pPr algn="just">
              <a:buNone/>
            </a:pP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srcRect/>
          <a:stretch>
            <a:fillRect/>
          </a:stretch>
        </p:blipFill>
        <p:spPr bwMode="auto">
          <a:xfrm>
            <a:off x="914400" y="3581400"/>
            <a:ext cx="2628900" cy="2286000"/>
          </a:xfrm>
          <a:prstGeom prst="rect">
            <a:avLst/>
          </a:prstGeom>
          <a:noFill/>
          <a:ln w="9525">
            <a:noFill/>
            <a:miter lim="800000"/>
            <a:headEnd/>
            <a:tailEnd/>
          </a:ln>
        </p:spPr>
      </p:pic>
      <p:pic>
        <p:nvPicPr>
          <p:cNvPr id="5" name="Picture 2"/>
          <p:cNvPicPr>
            <a:picLocks noChangeAspect="1" noChangeArrowheads="1"/>
          </p:cNvPicPr>
          <p:nvPr/>
        </p:nvPicPr>
        <p:blipFill>
          <a:blip r:embed="rId3"/>
          <a:srcRect/>
          <a:stretch>
            <a:fillRect/>
          </a:stretch>
        </p:blipFill>
        <p:spPr bwMode="auto">
          <a:xfrm>
            <a:off x="3657600" y="2863970"/>
            <a:ext cx="4572000" cy="353683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3D74D997-64C3-4E76-8FF8-16EF794BF6D0}" type="datetime1">
              <a:rPr lang="en-US" smtClean="0"/>
              <a:t>8/23/2021</a:t>
            </a:fld>
            <a:endParaRPr lang="en-US"/>
          </a:p>
        </p:txBody>
      </p:sp>
      <p:sp>
        <p:nvSpPr>
          <p:cNvPr id="8" name="Footer Placeholder 7"/>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c)</a:t>
            </a:r>
            <a:r>
              <a:rPr lang="en-US" b="1" i="1" dirty="0">
                <a:cs typeface="Latha" pitchFamily="34" charset="0"/>
              </a:rPr>
              <a:t> The flat package or flat pack: </a:t>
            </a:r>
            <a:endParaRPr lang="en-US" dirty="0"/>
          </a:p>
        </p:txBody>
      </p:sp>
      <p:sp>
        <p:nvSpPr>
          <p:cNvPr id="3" name="Content Placeholder 2"/>
          <p:cNvSpPr>
            <a:spLocks noGrp="1"/>
          </p:cNvSpPr>
          <p:nvPr>
            <p:ph idx="1"/>
          </p:nvPr>
        </p:nvSpPr>
        <p:spPr>
          <a:xfrm>
            <a:off x="228600" y="1143000"/>
            <a:ext cx="8686800" cy="5486400"/>
          </a:xfrm>
        </p:spPr>
        <p:txBody>
          <a:bodyPr/>
          <a:lstStyle/>
          <a:p>
            <a:r>
              <a:rPr lang="en-US" dirty="0"/>
              <a:t>A Flat Pack IC is a </a:t>
            </a:r>
            <a:r>
              <a:rPr lang="en-US" b="1" i="1" dirty="0"/>
              <a:t>surface mount </a:t>
            </a:r>
            <a:r>
              <a:rPr lang="en-US" dirty="0"/>
              <a:t>component that contains pins, on each side of the body. Note how the leads are formed</a:t>
            </a:r>
          </a:p>
          <a:p>
            <a:endParaRPr lang="en-US" dirty="0"/>
          </a:p>
        </p:txBody>
      </p:sp>
      <p:pic>
        <p:nvPicPr>
          <p:cNvPr id="4" name="Picture 2"/>
          <p:cNvPicPr>
            <a:picLocks noChangeAspect="1" noChangeArrowheads="1"/>
          </p:cNvPicPr>
          <p:nvPr/>
        </p:nvPicPr>
        <p:blipFill>
          <a:blip r:embed="rId2"/>
          <a:srcRect/>
          <a:stretch>
            <a:fillRect/>
          </a:stretch>
        </p:blipFill>
        <p:spPr bwMode="auto">
          <a:xfrm>
            <a:off x="914400" y="3124200"/>
            <a:ext cx="3124200" cy="2562225"/>
          </a:xfrm>
          <a:prstGeom prst="rect">
            <a:avLst/>
          </a:prstGeom>
          <a:noFill/>
          <a:ln w="9525">
            <a:noFill/>
            <a:miter lim="800000"/>
            <a:headEnd/>
            <a:tailEnd/>
          </a:ln>
        </p:spPr>
      </p:pic>
      <p:pic>
        <p:nvPicPr>
          <p:cNvPr id="5" name="Picture 6" descr="Image result for what is flat pack ic"/>
          <p:cNvPicPr>
            <a:picLocks noChangeAspect="1" noChangeArrowheads="1"/>
          </p:cNvPicPr>
          <p:nvPr/>
        </p:nvPicPr>
        <p:blipFill>
          <a:blip r:embed="rId3"/>
          <a:srcRect/>
          <a:stretch>
            <a:fillRect/>
          </a:stretch>
        </p:blipFill>
        <p:spPr bwMode="auto">
          <a:xfrm>
            <a:off x="4876800" y="3048000"/>
            <a:ext cx="3505200" cy="289560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37083D6C-4DF5-48CC-8DFE-0D0308932646}" type="datetime1">
              <a:rPr lang="en-US" smtClean="0"/>
              <a:t>8/23/2021</a:t>
            </a:fld>
            <a:endParaRPr lang="en-US"/>
          </a:p>
        </p:txBody>
      </p:sp>
      <p:sp>
        <p:nvSpPr>
          <p:cNvPr id="8" name="Footer Placeholder 7"/>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382000" cy="5668963"/>
          </a:xfrm>
        </p:spPr>
        <p:txBody>
          <a:bodyPr/>
          <a:lstStyle/>
          <a:p>
            <a:r>
              <a:rPr lang="en-GB" dirty="0"/>
              <a:t>A single package will often contain several op-amps</a:t>
            </a:r>
            <a:endParaRPr lang="en-US" dirty="0"/>
          </a:p>
        </p:txBody>
      </p:sp>
      <p:pic>
        <p:nvPicPr>
          <p:cNvPr id="4098" name="Picture 2" descr="Image result for lm324 pinout"/>
          <p:cNvPicPr>
            <a:picLocks noChangeAspect="1" noChangeArrowheads="1"/>
          </p:cNvPicPr>
          <p:nvPr/>
        </p:nvPicPr>
        <p:blipFill>
          <a:blip r:embed="rId2"/>
          <a:srcRect/>
          <a:stretch>
            <a:fillRect/>
          </a:stretch>
        </p:blipFill>
        <p:spPr bwMode="auto">
          <a:xfrm>
            <a:off x="457200" y="1752600"/>
            <a:ext cx="3838956" cy="3352800"/>
          </a:xfrm>
          <a:prstGeom prst="rect">
            <a:avLst/>
          </a:prstGeom>
          <a:noFill/>
        </p:spPr>
      </p:pic>
      <p:pic>
        <p:nvPicPr>
          <p:cNvPr id="4100" name="Picture 4" descr="Image result for lm324 pinout"/>
          <p:cNvPicPr>
            <a:picLocks noChangeAspect="1" noChangeArrowheads="1"/>
          </p:cNvPicPr>
          <p:nvPr/>
        </p:nvPicPr>
        <p:blipFill>
          <a:blip r:embed="rId3"/>
          <a:srcRect/>
          <a:stretch>
            <a:fillRect/>
          </a:stretch>
        </p:blipFill>
        <p:spPr bwMode="auto">
          <a:xfrm>
            <a:off x="4953000" y="1676400"/>
            <a:ext cx="3855358" cy="3238501"/>
          </a:xfrm>
          <a:prstGeom prst="rect">
            <a:avLst/>
          </a:prstGeom>
          <a:noFill/>
        </p:spPr>
      </p:pic>
      <p:sp>
        <p:nvSpPr>
          <p:cNvPr id="7" name="Date Placeholder 6"/>
          <p:cNvSpPr>
            <a:spLocks noGrp="1"/>
          </p:cNvSpPr>
          <p:nvPr>
            <p:ph type="dt" sz="half" idx="10"/>
          </p:nvPr>
        </p:nvSpPr>
        <p:spPr/>
        <p:txBody>
          <a:bodyPr/>
          <a:lstStyle/>
          <a:p>
            <a:fld id="{364C2722-458B-459B-9ADA-CDC77B87B4F2}" type="datetime1">
              <a:rPr lang="en-US" smtClean="0"/>
              <a:t>8/23/2021</a:t>
            </a:fld>
            <a:endParaRPr lang="en-US"/>
          </a:p>
        </p:txBody>
      </p:sp>
      <p:sp>
        <p:nvSpPr>
          <p:cNvPr id="9" name="Footer Placeholder 8"/>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THE IDEAL OP-AMP</a:t>
            </a:r>
          </a:p>
        </p:txBody>
      </p:sp>
      <p:sp>
        <p:nvSpPr>
          <p:cNvPr id="3" name="Content Placeholder 2"/>
          <p:cNvSpPr>
            <a:spLocks noGrp="1"/>
          </p:cNvSpPr>
          <p:nvPr>
            <p:ph idx="1"/>
          </p:nvPr>
        </p:nvSpPr>
        <p:spPr>
          <a:xfrm>
            <a:off x="228600" y="914400"/>
            <a:ext cx="8686800" cy="5791200"/>
          </a:xfrm>
        </p:spPr>
        <p:txBody>
          <a:bodyPr/>
          <a:lstStyle/>
          <a:p>
            <a:r>
              <a:rPr lang="en-US" dirty="0">
                <a:cs typeface="Latha" pitchFamily="34" charset="0"/>
              </a:rPr>
              <a:t>Ideal Op-Amp is an op-amp without fault. It can be defined as the best possible op-amp. It is perfect, the best possible or the right type of op-amp.</a:t>
            </a:r>
          </a:p>
          <a:p>
            <a:pPr>
              <a:buNone/>
            </a:pPr>
            <a:endParaRPr lang="en-US" dirty="0"/>
          </a:p>
        </p:txBody>
      </p:sp>
      <p:pic>
        <p:nvPicPr>
          <p:cNvPr id="4" name="Picture 3"/>
          <p:cNvPicPr/>
          <p:nvPr/>
        </p:nvPicPr>
        <p:blipFill>
          <a:blip r:embed="rId2"/>
          <a:srcRect/>
          <a:stretch>
            <a:fillRect/>
          </a:stretch>
        </p:blipFill>
        <p:spPr bwMode="auto">
          <a:xfrm>
            <a:off x="1143000" y="3200400"/>
            <a:ext cx="5715000" cy="289560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8E929882-600D-46C0-8B2B-7F555CF3EE36}" type="datetime1">
              <a:rPr lang="en-US" smtClean="0"/>
              <a:t>8/23/2021</a:t>
            </a:fld>
            <a:endParaRPr lang="en-US"/>
          </a:p>
        </p:txBody>
      </p:sp>
      <p:sp>
        <p:nvSpPr>
          <p:cNvPr id="7" name="Footer Placeholder 6"/>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838200"/>
          </a:xfrm>
        </p:spPr>
        <p:txBody>
          <a:bodyPr>
            <a:normAutofit fontScale="90000"/>
          </a:bodyPr>
          <a:lstStyle/>
          <a:p>
            <a:pPr algn="l"/>
            <a:br>
              <a:rPr lang="en-US" dirty="0"/>
            </a:br>
            <a:r>
              <a:rPr lang="en-US" sz="3100" b="1" dirty="0">
                <a:latin typeface="Times New Roman" pitchFamily="18" charset="0"/>
                <a:cs typeface="Times New Roman" pitchFamily="18" charset="0"/>
              </a:rPr>
              <a:t>An ideal op amp characteristics: </a:t>
            </a:r>
            <a:br>
              <a:rPr lang="en-US" dirty="0"/>
            </a:br>
            <a:endParaRPr lang="en-US" dirty="0"/>
          </a:p>
        </p:txBody>
      </p:sp>
      <p:sp>
        <p:nvSpPr>
          <p:cNvPr id="3" name="Content Placeholder 2"/>
          <p:cNvSpPr>
            <a:spLocks noGrp="1"/>
          </p:cNvSpPr>
          <p:nvPr>
            <p:ph idx="1"/>
          </p:nvPr>
        </p:nvSpPr>
        <p:spPr>
          <a:xfrm>
            <a:off x="152400" y="990600"/>
            <a:ext cx="8686800" cy="5105400"/>
          </a:xfrm>
        </p:spPr>
        <p:txBody>
          <a:bodyPr>
            <a:normAutofit/>
          </a:bodyPr>
          <a:lstStyle/>
          <a:p>
            <a:pPr lvl="0"/>
            <a:r>
              <a:rPr lang="en-US" sz="3000" dirty="0"/>
              <a:t>The output of the ideal differential input amplifier depends only on the difference between the voltages applied to the two input terminals.</a:t>
            </a:r>
          </a:p>
          <a:p>
            <a:pPr lvl="0"/>
            <a:r>
              <a:rPr lang="en-US" sz="3000" dirty="0"/>
              <a:t>No current flows into the amplifier input terminals.</a:t>
            </a:r>
          </a:p>
          <a:p>
            <a:pPr lvl="0"/>
            <a:r>
              <a:rPr lang="en-US" sz="3000" dirty="0"/>
              <a:t>When the input signal voltage is zero, the output signal will also be zero regardless of the input source resistance.</a:t>
            </a:r>
          </a:p>
          <a:p>
            <a:pPr lvl="0"/>
            <a:r>
              <a:rPr lang="en-US" sz="3000" dirty="0"/>
              <a:t>Input impedance of an amplifier is infinite</a:t>
            </a:r>
          </a:p>
          <a:p>
            <a:pPr lvl="0"/>
            <a:r>
              <a:rPr lang="en-US" sz="3000" dirty="0"/>
              <a:t>Output voltage is zero when inverting and non-inverting voltages are equal.</a:t>
            </a:r>
          </a:p>
          <a:p>
            <a:pPr lvl="0"/>
            <a:endParaRPr lang="en-US" dirty="0"/>
          </a:p>
          <a:p>
            <a:endParaRPr lang="en-US" dirty="0"/>
          </a:p>
        </p:txBody>
      </p:sp>
      <p:sp>
        <p:nvSpPr>
          <p:cNvPr id="4" name="Date Placeholder 3"/>
          <p:cNvSpPr>
            <a:spLocks noGrp="1"/>
          </p:cNvSpPr>
          <p:nvPr>
            <p:ph type="dt" sz="half" idx="10"/>
          </p:nvPr>
        </p:nvSpPr>
        <p:spPr/>
        <p:txBody>
          <a:bodyPr/>
          <a:lstStyle/>
          <a:p>
            <a:fld id="{7822E468-E95F-47B2-B0FC-14082A9091F2}" type="datetime1">
              <a:rPr lang="en-US" smtClean="0"/>
              <a:t>8/23/2021</a:t>
            </a:fld>
            <a:endParaRPr lang="en-US"/>
          </a:p>
        </p:txBody>
      </p:sp>
      <p:sp>
        <p:nvSpPr>
          <p:cNvPr id="6" name="Footer Placeholder 5"/>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304800" y="274638"/>
            <a:ext cx="8382000" cy="487362"/>
          </a:xfrm>
        </p:spPr>
        <p:txBody>
          <a:bodyPr>
            <a:normAutofit fontScale="90000"/>
          </a:bodyPr>
          <a:lstStyle/>
          <a:p>
            <a:pPr eaLnBrk="1" hangingPunct="1"/>
            <a:r>
              <a:rPr lang="en-US" sz="4000" b="1" dirty="0"/>
              <a:t>1. Inverting amplifier</a:t>
            </a:r>
          </a:p>
        </p:txBody>
      </p:sp>
      <p:sp>
        <p:nvSpPr>
          <p:cNvPr id="52227" name="Content Placeholder 2"/>
          <p:cNvSpPr>
            <a:spLocks noGrp="1"/>
          </p:cNvSpPr>
          <p:nvPr>
            <p:ph idx="1"/>
          </p:nvPr>
        </p:nvSpPr>
        <p:spPr>
          <a:xfrm>
            <a:off x="304800" y="838200"/>
            <a:ext cx="8382000" cy="5943600"/>
          </a:xfrm>
        </p:spPr>
        <p:txBody>
          <a:bodyPr/>
          <a:lstStyle/>
          <a:p>
            <a:pPr algn="just" eaLnBrk="1" hangingPunct="1"/>
            <a:r>
              <a:rPr lang="en-US" sz="2400"/>
              <a:t>Non-inverting terminal has been grounded, whereas R</a:t>
            </a:r>
            <a:r>
              <a:rPr lang="en-US" sz="2400" baseline="-25000"/>
              <a:t>1</a:t>
            </a:r>
            <a:r>
              <a:rPr lang="en-US" sz="2400"/>
              <a:t>connects the input signal  ν</a:t>
            </a:r>
            <a:r>
              <a:rPr lang="en-US" sz="2400" baseline="-25000"/>
              <a:t>1</a:t>
            </a:r>
            <a:r>
              <a:rPr lang="en-US" sz="2400"/>
              <a:t> to the inverting input.  A feed-back resistor R</a:t>
            </a:r>
            <a:r>
              <a:rPr lang="en-US" sz="2400" baseline="-25000"/>
              <a:t>f</a:t>
            </a:r>
            <a:r>
              <a:rPr lang="en-US" sz="2400"/>
              <a:t> has been connected from the output to the inverting input.</a:t>
            </a:r>
          </a:p>
          <a:p>
            <a:pPr algn="just" eaLnBrk="1" hangingPunct="1"/>
            <a:endParaRPr lang="en-US" sz="2400"/>
          </a:p>
          <a:p>
            <a:pPr eaLnBrk="1" hangingPunct="1"/>
            <a:endParaRPr lang="en-US"/>
          </a:p>
        </p:txBody>
      </p:sp>
      <p:pic>
        <p:nvPicPr>
          <p:cNvPr id="52228" name="Picture 3"/>
          <p:cNvPicPr>
            <a:picLocks noChangeAspect="1" noChangeArrowheads="1"/>
          </p:cNvPicPr>
          <p:nvPr/>
        </p:nvPicPr>
        <p:blipFill>
          <a:blip r:embed="rId2"/>
          <a:srcRect/>
          <a:stretch>
            <a:fillRect/>
          </a:stretch>
        </p:blipFill>
        <p:spPr bwMode="auto">
          <a:xfrm>
            <a:off x="1371600" y="2743200"/>
            <a:ext cx="6172200" cy="381000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1377EF83-3133-4004-9D26-7E5A5B6CDF88}" type="datetime1">
              <a:rPr lang="en-US" smtClean="0"/>
              <a:t>8/23/2021</a:t>
            </a:fld>
            <a:endParaRPr lang="en-US"/>
          </a:p>
        </p:txBody>
      </p:sp>
      <p:sp>
        <p:nvSpPr>
          <p:cNvPr id="7" name="Footer Placeholder 6"/>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457200" y="609600"/>
            <a:ext cx="8229600" cy="457200"/>
          </a:xfrm>
        </p:spPr>
        <p:txBody>
          <a:bodyPr>
            <a:normAutofit fontScale="90000"/>
          </a:bodyPr>
          <a:lstStyle/>
          <a:p>
            <a:pPr algn="l" eaLnBrk="1" hangingPunct="1"/>
            <a:r>
              <a:rPr lang="en-US" sz="2800" b="1"/>
              <a:t>Gain of inverting amplifier</a:t>
            </a:r>
            <a:br>
              <a:rPr lang="en-US"/>
            </a:br>
            <a:endParaRPr lang="en-US"/>
          </a:p>
        </p:txBody>
      </p:sp>
      <p:pic>
        <p:nvPicPr>
          <p:cNvPr id="53251" name="Content Placeholder 3"/>
          <p:cNvPicPr>
            <a:picLocks noGrp="1"/>
          </p:cNvPicPr>
          <p:nvPr>
            <p:ph idx="1"/>
          </p:nvPr>
        </p:nvPicPr>
        <p:blipFill>
          <a:blip r:embed="rId2"/>
          <a:srcRect/>
          <a:stretch>
            <a:fillRect/>
          </a:stretch>
        </p:blipFill>
        <p:spPr>
          <a:xfrm>
            <a:off x="381000" y="1143000"/>
            <a:ext cx="8305800" cy="5334000"/>
          </a:xfrm>
        </p:spPr>
      </p:pic>
      <p:sp>
        <p:nvSpPr>
          <p:cNvPr id="4" name="Date Placeholder 3"/>
          <p:cNvSpPr>
            <a:spLocks noGrp="1"/>
          </p:cNvSpPr>
          <p:nvPr>
            <p:ph type="dt" sz="half" idx="10"/>
          </p:nvPr>
        </p:nvSpPr>
        <p:spPr/>
        <p:txBody>
          <a:bodyPr/>
          <a:lstStyle/>
          <a:p>
            <a:fld id="{7CBAE670-B8C0-49D7-8027-7BE1C57462A3}" type="datetime1">
              <a:rPr lang="en-US" smtClean="0"/>
              <a:t>8/23/2021</a:t>
            </a:fld>
            <a:endParaRPr lang="en-US"/>
          </a:p>
        </p:txBody>
      </p:sp>
      <p:sp>
        <p:nvSpPr>
          <p:cNvPr id="6" name="Footer Placeholder 5"/>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457200" y="274638"/>
            <a:ext cx="8229600" cy="563562"/>
          </a:xfrm>
        </p:spPr>
        <p:txBody>
          <a:bodyPr>
            <a:normAutofit fontScale="90000"/>
          </a:bodyPr>
          <a:lstStyle/>
          <a:p>
            <a:pPr algn="l" eaLnBrk="1" hangingPunct="1"/>
            <a:r>
              <a:rPr lang="en-US" sz="3600" dirty="0"/>
              <a:t>2</a:t>
            </a:r>
            <a:r>
              <a:rPr lang="en-US" sz="4000" b="1" dirty="0"/>
              <a:t>. Non-inverting Amplifier</a:t>
            </a:r>
          </a:p>
        </p:txBody>
      </p:sp>
      <p:sp>
        <p:nvSpPr>
          <p:cNvPr id="55299" name="Content Placeholder 2"/>
          <p:cNvSpPr>
            <a:spLocks noGrp="1"/>
          </p:cNvSpPr>
          <p:nvPr>
            <p:ph idx="1"/>
          </p:nvPr>
        </p:nvSpPr>
        <p:spPr>
          <a:xfrm>
            <a:off x="304800" y="838200"/>
            <a:ext cx="8610600" cy="5791200"/>
          </a:xfrm>
        </p:spPr>
        <p:txBody>
          <a:bodyPr/>
          <a:lstStyle/>
          <a:p>
            <a:pPr algn="just" eaLnBrk="1" hangingPunct="1"/>
            <a:r>
              <a:rPr lang="en-US" sz="2800" dirty="0"/>
              <a:t>Such a circuit uses negative feedback but provides an output that equals the input multiplied by a positive constant is shown in Figure below.</a:t>
            </a:r>
          </a:p>
          <a:p>
            <a:pPr algn="just" eaLnBrk="1" hangingPunct="1"/>
            <a:endParaRPr lang="en-US" sz="2800" dirty="0"/>
          </a:p>
          <a:p>
            <a:pPr algn="just" eaLnBrk="1" hangingPunct="1">
              <a:buFont typeface="Arial" charset="0"/>
              <a:buNone/>
            </a:pPr>
            <a:endParaRPr lang="en-US" dirty="0"/>
          </a:p>
        </p:txBody>
      </p:sp>
      <p:pic>
        <p:nvPicPr>
          <p:cNvPr id="55300" name="Picture 3"/>
          <p:cNvPicPr>
            <a:picLocks noChangeAspect="1" noChangeArrowheads="1"/>
          </p:cNvPicPr>
          <p:nvPr/>
        </p:nvPicPr>
        <p:blipFill>
          <a:blip r:embed="rId2"/>
          <a:srcRect/>
          <a:stretch>
            <a:fillRect/>
          </a:stretch>
        </p:blipFill>
        <p:spPr bwMode="auto">
          <a:xfrm>
            <a:off x="1295400" y="2895600"/>
            <a:ext cx="6553200" cy="358140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4A0987F3-49D2-4620-B06D-55562B7DD0F3}" type="datetime1">
              <a:rPr lang="en-US" smtClean="0"/>
              <a:t>8/23/2021</a:t>
            </a:fld>
            <a:endParaRPr lang="en-US"/>
          </a:p>
        </p:txBody>
      </p:sp>
      <p:sp>
        <p:nvSpPr>
          <p:cNvPr id="7" name="Footer Placeholder 6"/>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457200" y="274638"/>
            <a:ext cx="8229600" cy="487362"/>
          </a:xfrm>
        </p:spPr>
        <p:txBody>
          <a:bodyPr>
            <a:normAutofit fontScale="90000"/>
          </a:bodyPr>
          <a:lstStyle/>
          <a:p>
            <a:pPr eaLnBrk="1" hangingPunct="1"/>
            <a:r>
              <a:rPr lang="en-US" dirty="0" err="1"/>
              <a:t>Cont</a:t>
            </a:r>
            <a:r>
              <a:rPr lang="en-US" dirty="0"/>
              <a:t>’</a:t>
            </a:r>
          </a:p>
        </p:txBody>
      </p:sp>
      <p:pic>
        <p:nvPicPr>
          <p:cNvPr id="57347" name="Content Placeholder 3"/>
          <p:cNvPicPr>
            <a:picLocks noGrp="1"/>
          </p:cNvPicPr>
          <p:nvPr>
            <p:ph idx="1"/>
          </p:nvPr>
        </p:nvPicPr>
        <p:blipFill>
          <a:blip r:embed="rId2"/>
          <a:srcRect/>
          <a:stretch>
            <a:fillRect/>
          </a:stretch>
        </p:blipFill>
        <p:spPr>
          <a:xfrm>
            <a:off x="152400" y="762000"/>
            <a:ext cx="6934200" cy="4000500"/>
          </a:xfrm>
        </p:spPr>
      </p:pic>
      <p:sp>
        <p:nvSpPr>
          <p:cNvPr id="4" name="Date Placeholder 3"/>
          <p:cNvSpPr>
            <a:spLocks noGrp="1"/>
          </p:cNvSpPr>
          <p:nvPr>
            <p:ph type="dt" sz="half" idx="10"/>
          </p:nvPr>
        </p:nvSpPr>
        <p:spPr/>
        <p:txBody>
          <a:bodyPr/>
          <a:lstStyle/>
          <a:p>
            <a:fld id="{896244D4-162B-4D02-94B8-4A9A7972435F}" type="datetime1">
              <a:rPr lang="en-US" smtClean="0"/>
              <a:t>8/23/2021</a:t>
            </a:fld>
            <a:endParaRPr lang="en-US"/>
          </a:p>
        </p:txBody>
      </p:sp>
      <p:sp>
        <p:nvSpPr>
          <p:cNvPr id="6" name="Footer Placeholder 5"/>
          <p:cNvSpPr>
            <a:spLocks noGrp="1"/>
          </p:cNvSpPr>
          <p:nvPr>
            <p:ph type="ftr" sz="quarter" idx="11"/>
          </p:nvPr>
        </p:nvSpPr>
        <p:spPr/>
        <p:txBody>
          <a:bodyPr/>
          <a:lstStyle/>
          <a:p>
            <a:r>
              <a:rPr lang="nl-NL"/>
              <a:t>AUTOMATION CONTROL SYSTEM/       ENG. NIYITEGEKA JANVIER</a:t>
            </a:r>
            <a:endParaRPr lang="en-US"/>
          </a:p>
        </p:txBody>
      </p:sp>
      <p:pic>
        <p:nvPicPr>
          <p:cNvPr id="7" name="Picture 3">
            <a:extLst>
              <a:ext uri="{FF2B5EF4-FFF2-40B4-BE49-F238E27FC236}">
                <a16:creationId xmlns:a16="http://schemas.microsoft.com/office/drawing/2014/main" id="{BFFB5352-C32A-4B7A-8167-964AE47A5B36}"/>
              </a:ext>
            </a:extLst>
          </p:cNvPr>
          <p:cNvPicPr>
            <a:picLocks noChangeAspect="1" noChangeArrowheads="1"/>
          </p:cNvPicPr>
          <p:nvPr/>
        </p:nvPicPr>
        <p:blipFill>
          <a:blip r:embed="rId3"/>
          <a:srcRect/>
          <a:stretch>
            <a:fillRect/>
          </a:stretch>
        </p:blipFill>
        <p:spPr bwMode="auto">
          <a:xfrm>
            <a:off x="4343400" y="4161453"/>
            <a:ext cx="4576327" cy="26670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Basic types of temperature sensing:</a:t>
            </a:r>
            <a:br>
              <a:rPr lang="en-US" dirty="0"/>
            </a:br>
            <a:endParaRPr lang="en-US" dirty="0"/>
          </a:p>
        </p:txBody>
      </p:sp>
      <p:sp>
        <p:nvSpPr>
          <p:cNvPr id="3" name="Content Placeholder 2"/>
          <p:cNvSpPr>
            <a:spLocks noGrp="1"/>
          </p:cNvSpPr>
          <p:nvPr>
            <p:ph idx="1"/>
          </p:nvPr>
        </p:nvSpPr>
        <p:spPr>
          <a:xfrm>
            <a:off x="228600" y="990600"/>
            <a:ext cx="8763000" cy="5638800"/>
          </a:xfrm>
          <a:blipFill>
            <a:blip r:embed="rId2"/>
            <a:tile tx="0" ty="0" sx="100000" sy="100000" flip="none" algn="tl"/>
          </a:blipFill>
        </p:spPr>
        <p:txBody>
          <a:bodyPr>
            <a:normAutofit/>
          </a:bodyPr>
          <a:lstStyle/>
          <a:p>
            <a:pPr marL="514350" lvl="0" indent="-514350">
              <a:buAutoNum type="alphaLcParenR"/>
            </a:pPr>
            <a:r>
              <a:rPr lang="en-US" b="1" dirty="0">
                <a:latin typeface="Times New Roman" pitchFamily="18" charset="0"/>
                <a:cs typeface="Times New Roman" pitchFamily="18" charset="0"/>
              </a:rPr>
              <a:t>Contact:  </a:t>
            </a:r>
            <a:r>
              <a:rPr lang="en-US" dirty="0">
                <a:latin typeface="Times New Roman" pitchFamily="18" charset="0"/>
                <a:cs typeface="Times New Roman" pitchFamily="18" charset="0"/>
              </a:rPr>
              <a:t>temperature sensing requires the sensor to be in direct physical contact with the media or object being sensed. </a:t>
            </a:r>
          </a:p>
          <a:p>
            <a:pPr marL="514350" lvl="0" indent="-514350">
              <a:buNone/>
            </a:pPr>
            <a:endParaRPr lang="en-US" dirty="0">
              <a:latin typeface="Times New Roman" pitchFamily="18" charset="0"/>
              <a:cs typeface="Times New Roman" pitchFamily="18" charset="0"/>
            </a:endParaRPr>
          </a:p>
          <a:p>
            <a:pPr marL="514350" lvl="0" indent="-514350">
              <a:buNone/>
            </a:pPr>
            <a:r>
              <a:rPr lang="en-US" b="1" dirty="0">
                <a:latin typeface="Times New Roman" pitchFamily="18" charset="0"/>
                <a:cs typeface="Times New Roman" pitchFamily="18" charset="0"/>
              </a:rPr>
              <a:t>b) Non-contact : </a:t>
            </a:r>
            <a:r>
              <a:rPr lang="en-US" dirty="0">
                <a:latin typeface="Times New Roman" pitchFamily="18" charset="0"/>
                <a:cs typeface="Times New Roman" pitchFamily="18" charset="0"/>
              </a:rPr>
              <a:t>measurement interprets the radiant energy of a heat source in the form of energy emitted in the infrared portion of the electromagnetic spectrum</a:t>
            </a:r>
            <a:r>
              <a:rPr lang="en-US" dirty="0"/>
              <a:t>. </a:t>
            </a:r>
          </a:p>
          <a:p>
            <a:endParaRPr lang="en-US" dirty="0"/>
          </a:p>
        </p:txBody>
      </p:sp>
      <p:sp>
        <p:nvSpPr>
          <p:cNvPr id="4" name="Date Placeholder 3">
            <a:extLst>
              <a:ext uri="{FF2B5EF4-FFF2-40B4-BE49-F238E27FC236}">
                <a16:creationId xmlns:a16="http://schemas.microsoft.com/office/drawing/2014/main" id="{DED6DDEA-5FF9-441F-864F-1E89FD7E9E86}"/>
              </a:ext>
            </a:extLst>
          </p:cNvPr>
          <p:cNvSpPr>
            <a:spLocks noGrp="1"/>
          </p:cNvSpPr>
          <p:nvPr>
            <p:ph type="dt" sz="half" idx="10"/>
          </p:nvPr>
        </p:nvSpPr>
        <p:spPr/>
        <p:txBody>
          <a:bodyPr/>
          <a:lstStyle/>
          <a:p>
            <a:fld id="{30317C0B-BD19-47F7-A00F-F7825D0F5456}" type="datetime1">
              <a:rPr lang="en-US" smtClean="0"/>
              <a:t>8/23/2021</a:t>
            </a:fld>
            <a:endParaRPr lang="en-US"/>
          </a:p>
        </p:txBody>
      </p:sp>
      <p:sp>
        <p:nvSpPr>
          <p:cNvPr id="5" name="Footer Placeholder 4">
            <a:extLst>
              <a:ext uri="{FF2B5EF4-FFF2-40B4-BE49-F238E27FC236}">
                <a16:creationId xmlns:a16="http://schemas.microsoft.com/office/drawing/2014/main" id="{9D27564C-E257-4C78-A066-ECEF699B7A83}"/>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457200" y="274638"/>
            <a:ext cx="8229600" cy="563562"/>
          </a:xfrm>
        </p:spPr>
        <p:txBody>
          <a:bodyPr>
            <a:normAutofit fontScale="90000"/>
          </a:bodyPr>
          <a:lstStyle/>
          <a:p>
            <a:pPr algn="l"/>
            <a:r>
              <a:rPr lang="en-US" sz="3200" b="1" dirty="0"/>
              <a:t>6. </a:t>
            </a:r>
            <a:r>
              <a:rPr lang="en-US" sz="3600" b="1" dirty="0"/>
              <a:t>The Differential Amplifier/</a:t>
            </a:r>
            <a:r>
              <a:rPr lang="en-US" sz="3600" b="1" dirty="0">
                <a:cs typeface="Times New Roman" pitchFamily="18" charset="0"/>
              </a:rPr>
              <a:t> Subtractor</a:t>
            </a:r>
            <a:endParaRPr lang="en-US" sz="3600" b="1" dirty="0"/>
          </a:p>
        </p:txBody>
      </p:sp>
      <p:sp>
        <p:nvSpPr>
          <p:cNvPr id="69635" name="Content Placeholder 2"/>
          <p:cNvSpPr>
            <a:spLocks noGrp="1"/>
          </p:cNvSpPr>
          <p:nvPr>
            <p:ph idx="1"/>
          </p:nvPr>
        </p:nvSpPr>
        <p:spPr>
          <a:xfrm>
            <a:off x="228600" y="762000"/>
            <a:ext cx="8686800" cy="5791200"/>
          </a:xfrm>
        </p:spPr>
        <p:txBody>
          <a:bodyPr/>
          <a:lstStyle/>
          <a:p>
            <a:pPr algn="just"/>
            <a:endParaRPr lang="en-US" sz="2800" dirty="0"/>
          </a:p>
          <a:p>
            <a:pPr algn="just"/>
            <a:r>
              <a:rPr lang="en-US" sz="2800" dirty="0"/>
              <a:t>The differential amplifier configuration is a combination of the inverting and non-inverting voltage amplifiers.</a:t>
            </a:r>
          </a:p>
          <a:p>
            <a:r>
              <a:rPr lang="en-US" sz="2800" dirty="0"/>
              <a:t>Remember, for the inverting input the gain magnitude is </a:t>
            </a:r>
            <a:r>
              <a:rPr lang="en-US" sz="2800" i="1" dirty="0" err="1"/>
              <a:t>R</a:t>
            </a:r>
            <a:r>
              <a:rPr lang="en-US" sz="2800" i="1" baseline="-25000" dirty="0" err="1"/>
              <a:t>f</a:t>
            </a:r>
            <a:r>
              <a:rPr lang="en-US" sz="2800" dirty="0"/>
              <a:t>/</a:t>
            </a:r>
            <a:r>
              <a:rPr lang="en-US" sz="2800" i="1" dirty="0" err="1"/>
              <a:t>R</a:t>
            </a:r>
            <a:r>
              <a:rPr lang="en-US" sz="2800" i="1" baseline="-25000" dirty="0" err="1"/>
              <a:t>i</a:t>
            </a:r>
            <a:r>
              <a:rPr lang="en-US" sz="2800" dirty="0"/>
              <a:t>, whereas the non-inverting input sees </a:t>
            </a:r>
            <a:r>
              <a:rPr lang="en-US" sz="2800" i="1" dirty="0" err="1"/>
              <a:t>R</a:t>
            </a:r>
            <a:r>
              <a:rPr lang="en-US" sz="2800" i="1" baseline="-25000" dirty="0" err="1"/>
              <a:t>f</a:t>
            </a:r>
            <a:r>
              <a:rPr lang="en-US" sz="2800" dirty="0"/>
              <a:t>/</a:t>
            </a:r>
            <a:r>
              <a:rPr lang="en-US" sz="2800" i="1" dirty="0" err="1"/>
              <a:t>R</a:t>
            </a:r>
            <a:r>
              <a:rPr lang="en-US" sz="2800" i="1" baseline="-25000" dirty="0" err="1"/>
              <a:t>i</a:t>
            </a:r>
            <a:r>
              <a:rPr lang="en-US" sz="2800" i="1" dirty="0"/>
              <a:t> </a:t>
            </a:r>
            <a:r>
              <a:rPr lang="en-US" sz="2800" dirty="0"/>
              <a:t>+ 1.</a:t>
            </a:r>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p:txBody>
      </p:sp>
      <p:pic>
        <p:nvPicPr>
          <p:cNvPr id="69636" name="Picture 4" descr="differential amplifier circuit"/>
          <p:cNvPicPr>
            <a:picLocks noChangeAspect="1" noChangeArrowheads="1"/>
          </p:cNvPicPr>
          <p:nvPr/>
        </p:nvPicPr>
        <p:blipFill>
          <a:blip r:embed="rId2"/>
          <a:srcRect/>
          <a:stretch>
            <a:fillRect/>
          </a:stretch>
        </p:blipFill>
        <p:spPr bwMode="auto">
          <a:xfrm>
            <a:off x="609600" y="3567112"/>
            <a:ext cx="4419600" cy="297180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78037017-B291-4E61-94A4-5A959E05BFE9}" type="datetime1">
              <a:rPr lang="en-US" smtClean="0"/>
              <a:t>8/23/2021</a:t>
            </a:fld>
            <a:endParaRPr lang="en-US"/>
          </a:p>
        </p:txBody>
      </p:sp>
      <p:sp>
        <p:nvSpPr>
          <p:cNvPr id="7" name="Footer Placeholder 6"/>
          <p:cNvSpPr>
            <a:spLocks noGrp="1"/>
          </p:cNvSpPr>
          <p:nvPr>
            <p:ph type="ftr" sz="quarter" idx="11"/>
          </p:nvPr>
        </p:nvSpPr>
        <p:spPr/>
        <p:txBody>
          <a:bodyPr/>
          <a:lstStyle/>
          <a:p>
            <a:r>
              <a:rPr lang="nl-NL"/>
              <a:t>AUTOMATION CONTROL SYSTEM/       ENG. NIYITEGEKA JANVIER</a:t>
            </a:r>
            <a:endParaRPr lang="en-US"/>
          </a:p>
        </p:txBody>
      </p:sp>
      <p:pic>
        <p:nvPicPr>
          <p:cNvPr id="8" name="Picture 6" descr="differential amplifier equation">
            <a:extLst>
              <a:ext uri="{FF2B5EF4-FFF2-40B4-BE49-F238E27FC236}">
                <a16:creationId xmlns:a16="http://schemas.microsoft.com/office/drawing/2014/main" id="{AA995BC1-99A9-4D70-8B7F-EB8FE3D8016C}"/>
              </a:ext>
            </a:extLst>
          </p:cNvPr>
          <p:cNvPicPr>
            <a:picLocks noChangeAspect="1" noChangeArrowheads="1"/>
          </p:cNvPicPr>
          <p:nvPr/>
        </p:nvPicPr>
        <p:blipFill>
          <a:blip r:embed="rId3"/>
          <a:srcRect/>
          <a:stretch>
            <a:fillRect/>
          </a:stretch>
        </p:blipFill>
        <p:spPr bwMode="auto">
          <a:xfrm>
            <a:off x="5410200" y="4532523"/>
            <a:ext cx="3124200" cy="914400"/>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89010" y="2405063"/>
            <a:ext cx="4593167" cy="3444875"/>
          </a:xfrm>
          <a:prstGeom prst="rect">
            <a:avLst/>
          </a:prstGeom>
        </p:spPr>
      </p:pic>
      <p:sp>
        <p:nvSpPr>
          <p:cNvPr id="5" name="Title 3"/>
          <p:cNvSpPr txBox="1">
            <a:spLocks/>
          </p:cNvSpPr>
          <p:nvPr/>
        </p:nvSpPr>
        <p:spPr>
          <a:xfrm>
            <a:off x="472016" y="515287"/>
            <a:ext cx="6995584" cy="1056338"/>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Autofit/>
          </a:bodyPr>
          <a:lstStyle/>
          <a:p>
            <a:pPr lvl="0" algn="ctr">
              <a:spcBef>
                <a:spcPct val="0"/>
              </a:spcBef>
            </a:pPr>
            <a:r>
              <a:rPr kumimoji="0" lang="en-US" sz="4000" i="0" u="none" strike="noStrike" kern="1200" cap="none" spc="0" normalizeH="0" baseline="0" noProof="0" dirty="0">
                <a:ln w="3175" cmpd="sng">
                  <a:noFill/>
                </a:ln>
                <a:solidFill>
                  <a:schemeClr val="dk1"/>
                </a:solidFill>
                <a:effectLst/>
                <a:uLnTx/>
                <a:uFillTx/>
                <a:latin typeface="+mn-lt"/>
                <a:ea typeface="+mn-ea"/>
                <a:cs typeface="+mn-cs"/>
              </a:rPr>
              <a:t> </a:t>
            </a:r>
            <a:r>
              <a:rPr lang="en-US" sz="4000" dirty="0">
                <a:latin typeface="Baskerville Old Face" panose="02020602080505020303" pitchFamily="18" charset="0"/>
              </a:rPr>
              <a:t>Questions and Discussions</a:t>
            </a:r>
            <a:endParaRPr kumimoji="0" lang="en-US" sz="4000" i="0" u="none" strike="noStrike" kern="1200" cap="none" spc="0" normalizeH="0" baseline="0" noProof="0" dirty="0">
              <a:ln w="3175" cmpd="sng">
                <a:noFill/>
              </a:ln>
              <a:solidFill>
                <a:schemeClr val="dk1"/>
              </a:solidFill>
              <a:effectLst/>
              <a:uLnTx/>
              <a:uFillTx/>
              <a:latin typeface="+mn-lt"/>
              <a:ea typeface="+mn-ea"/>
              <a:cs typeface="+mn-cs"/>
            </a:endParaRPr>
          </a:p>
        </p:txBody>
      </p:sp>
      <p:sp>
        <p:nvSpPr>
          <p:cNvPr id="6" name="Title 3"/>
          <p:cNvSpPr txBox="1">
            <a:spLocks/>
          </p:cNvSpPr>
          <p:nvPr/>
        </p:nvSpPr>
        <p:spPr>
          <a:xfrm>
            <a:off x="914400" y="2524125"/>
            <a:ext cx="1876426" cy="1200149"/>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Autofit/>
          </a:bodyPr>
          <a:lstStyle/>
          <a:p>
            <a:pPr lvl="0" algn="ctr">
              <a:spcBef>
                <a:spcPct val="0"/>
              </a:spcBef>
            </a:pPr>
            <a:r>
              <a:rPr kumimoji="0" lang="en-US" sz="4000" i="0" u="none" strike="noStrike" kern="1200" cap="none" spc="0" normalizeH="0" baseline="0" noProof="0" dirty="0">
                <a:ln w="3175" cmpd="sng">
                  <a:noFill/>
                </a:ln>
                <a:solidFill>
                  <a:schemeClr val="dk1"/>
                </a:solidFill>
                <a:effectLst/>
                <a:uLnTx/>
                <a:uFillTx/>
                <a:latin typeface="+mn-lt"/>
                <a:ea typeface="+mn-ea"/>
                <a:cs typeface="+mn-cs"/>
              </a:rPr>
              <a:t> </a:t>
            </a:r>
            <a:r>
              <a:rPr lang="en-US" sz="4000" dirty="0">
                <a:latin typeface="Baskerville Old Face" panose="02020602080505020303" pitchFamily="18" charset="0"/>
              </a:rPr>
              <a:t>Thank you</a:t>
            </a:r>
            <a:endParaRPr kumimoji="0" lang="en-US" sz="4000" i="0" u="none" strike="noStrike" kern="1200" cap="none" spc="0" normalizeH="0" baseline="0" noProof="0" dirty="0">
              <a:ln w="3175" cmpd="sng">
                <a:noFill/>
              </a:ln>
              <a:solidFill>
                <a:schemeClr val="dk1"/>
              </a:solidFill>
              <a:effectLst/>
              <a:uLnTx/>
              <a:uFillTx/>
              <a:latin typeface="+mn-lt"/>
              <a:ea typeface="+mn-ea"/>
              <a:cs typeface="+mn-cs"/>
            </a:endParaRPr>
          </a:p>
        </p:txBody>
      </p:sp>
      <p:sp>
        <p:nvSpPr>
          <p:cNvPr id="2" name="Date Placeholder 1">
            <a:extLst>
              <a:ext uri="{FF2B5EF4-FFF2-40B4-BE49-F238E27FC236}">
                <a16:creationId xmlns:a16="http://schemas.microsoft.com/office/drawing/2014/main" id="{6E431DC1-9744-4E5A-A3C2-51BB6A4DC05E}"/>
              </a:ext>
            </a:extLst>
          </p:cNvPr>
          <p:cNvSpPr>
            <a:spLocks noGrp="1"/>
          </p:cNvSpPr>
          <p:nvPr>
            <p:ph type="dt" sz="half" idx="10"/>
          </p:nvPr>
        </p:nvSpPr>
        <p:spPr/>
        <p:txBody>
          <a:bodyPr/>
          <a:lstStyle/>
          <a:p>
            <a:fld id="{5797EC64-193A-4EF0-8FE9-2B2EFDF06077}" type="datetime1">
              <a:rPr lang="en-US" smtClean="0"/>
              <a:t>8/23/2021</a:t>
            </a:fld>
            <a:endParaRPr lang="en-US"/>
          </a:p>
        </p:txBody>
      </p:sp>
      <p:sp>
        <p:nvSpPr>
          <p:cNvPr id="3" name="Footer Placeholder 2">
            <a:extLst>
              <a:ext uri="{FF2B5EF4-FFF2-40B4-BE49-F238E27FC236}">
                <a16:creationId xmlns:a16="http://schemas.microsoft.com/office/drawing/2014/main" id="{023CC5CB-51A8-4620-BE9F-8481713ABB92}"/>
              </a:ext>
            </a:extLst>
          </p:cNvPr>
          <p:cNvSpPr>
            <a:spLocks noGrp="1"/>
          </p:cNvSpPr>
          <p:nvPr>
            <p:ph type="ftr" sz="quarter" idx="11"/>
          </p:nvPr>
        </p:nvSpPr>
        <p:spPr/>
        <p:txBody>
          <a:bodyPr/>
          <a:lstStyle/>
          <a:p>
            <a:r>
              <a:rPr lang="nl-NL"/>
              <a:t>AUTOMATION CONTROL SYSTEM/       ENG. NIYITEGEKA JANVIER</a:t>
            </a:r>
            <a:endParaRPr lang="en-US"/>
          </a:p>
        </p:txBody>
      </p:sp>
    </p:spTree>
    <p:extLst>
      <p:ext uri="{BB962C8B-B14F-4D97-AF65-F5344CB8AC3E}">
        <p14:creationId xmlns:p14="http://schemas.microsoft.com/office/powerpoint/2010/main" val="148146390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b="1" dirty="0">
                <a:latin typeface="Times New Roman" pitchFamily="18" charset="0"/>
                <a:cs typeface="Times New Roman" pitchFamily="18" charset="0"/>
              </a:rPr>
              <a:t>Temperature Sensor Types and Technologies</a:t>
            </a:r>
          </a:p>
        </p:txBody>
      </p:sp>
      <p:sp>
        <p:nvSpPr>
          <p:cNvPr id="3" name="Content Placeholder 2"/>
          <p:cNvSpPr>
            <a:spLocks noGrp="1"/>
          </p:cNvSpPr>
          <p:nvPr>
            <p:ph idx="1"/>
          </p:nvPr>
        </p:nvSpPr>
        <p:spPr>
          <a:xfrm>
            <a:off x="152400" y="990600"/>
            <a:ext cx="8763000" cy="5638800"/>
          </a:xfrm>
          <a:blipFill>
            <a:blip r:embed="rId2"/>
            <a:tile tx="0" ty="0" sx="100000" sy="100000" flip="none" algn="tl"/>
          </a:blipFill>
        </p:spPr>
        <p:txBody>
          <a:bodyPr/>
          <a:lstStyle/>
          <a:p>
            <a:r>
              <a:rPr lang="en-US" dirty="0">
                <a:latin typeface="Times New Roman" pitchFamily="18" charset="0"/>
                <a:cs typeface="Times New Roman" pitchFamily="18" charset="0"/>
              </a:rPr>
              <a:t>Temperature sensors are classified into three families: </a:t>
            </a:r>
            <a:r>
              <a:rPr lang="en-US" b="1" dirty="0">
                <a:latin typeface="Times New Roman" pitchFamily="18" charset="0"/>
                <a:cs typeface="Times New Roman" pitchFamily="18" charset="0"/>
              </a:rPr>
              <a:t>electro-mechanical</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electronic</a:t>
            </a:r>
            <a:r>
              <a:rPr lang="en-US" dirty="0">
                <a:latin typeface="Times New Roman" pitchFamily="18" charset="0"/>
                <a:cs typeface="Times New Roman" pitchFamily="18" charset="0"/>
              </a:rPr>
              <a:t>, and </a:t>
            </a:r>
            <a:r>
              <a:rPr lang="en-US" b="1" dirty="0">
                <a:latin typeface="Times New Roman" pitchFamily="18" charset="0"/>
                <a:cs typeface="Times New Roman" pitchFamily="18" charset="0"/>
              </a:rPr>
              <a:t>resistive</a:t>
            </a:r>
            <a:r>
              <a:rPr lang="en-US" dirty="0">
                <a:latin typeface="Times New Roman" pitchFamily="18" charset="0"/>
                <a:cs typeface="Times New Roman" pitchFamily="18" charset="0"/>
              </a:rPr>
              <a:t>.</a:t>
            </a:r>
          </a:p>
          <a:p>
            <a:endParaRPr lang="en-US" dirty="0">
              <a:latin typeface="Times New Roman" pitchFamily="18" charset="0"/>
              <a:cs typeface="Times New Roman" pitchFamily="18" charset="0"/>
            </a:endParaRPr>
          </a:p>
          <a:p>
            <a:pPr lvl="0">
              <a:buNone/>
            </a:pPr>
            <a:r>
              <a:rPr lang="en-US" b="1" dirty="0"/>
              <a:t>a) Electro-mechanical</a:t>
            </a:r>
            <a:endParaRPr lang="en-US" dirty="0"/>
          </a:p>
          <a:p>
            <a:r>
              <a:rPr lang="en-US" dirty="0">
                <a:latin typeface="Times New Roman" pitchFamily="18" charset="0"/>
                <a:cs typeface="Times New Roman" pitchFamily="18" charset="0"/>
              </a:rPr>
              <a:t>The bi-metallic switch is a discrete (on-off) sensor that takes advantage of the fact that as materials are heated they expand, and that for the same change in temperature, different types of material expand differently.</a:t>
            </a:r>
          </a:p>
          <a:p>
            <a:endParaRPr lang="en-US" dirty="0"/>
          </a:p>
        </p:txBody>
      </p:sp>
      <p:sp>
        <p:nvSpPr>
          <p:cNvPr id="4" name="Date Placeholder 3">
            <a:extLst>
              <a:ext uri="{FF2B5EF4-FFF2-40B4-BE49-F238E27FC236}">
                <a16:creationId xmlns:a16="http://schemas.microsoft.com/office/drawing/2014/main" id="{682A4F9C-3246-4673-8B0A-6C7731C9E1AF}"/>
              </a:ext>
            </a:extLst>
          </p:cNvPr>
          <p:cNvSpPr>
            <a:spLocks noGrp="1"/>
          </p:cNvSpPr>
          <p:nvPr>
            <p:ph type="dt" sz="half" idx="10"/>
          </p:nvPr>
        </p:nvSpPr>
        <p:spPr/>
        <p:txBody>
          <a:bodyPr/>
          <a:lstStyle/>
          <a:p>
            <a:fld id="{E1839195-30D0-45DF-9317-4C91314DA663}" type="datetime1">
              <a:rPr lang="en-US" smtClean="0"/>
              <a:t>8/23/2021</a:t>
            </a:fld>
            <a:endParaRPr lang="en-US"/>
          </a:p>
        </p:txBody>
      </p:sp>
      <p:sp>
        <p:nvSpPr>
          <p:cNvPr id="5" name="Footer Placeholder 4">
            <a:extLst>
              <a:ext uri="{FF2B5EF4-FFF2-40B4-BE49-F238E27FC236}">
                <a16:creationId xmlns:a16="http://schemas.microsoft.com/office/drawing/2014/main" id="{383A3DB4-AF87-43DE-B577-8CC522A3B906}"/>
              </a:ext>
            </a:extLst>
          </p:cNvPr>
          <p:cNvSpPr>
            <a:spLocks noGrp="1"/>
          </p:cNvSpPr>
          <p:nvPr>
            <p:ph type="ftr" sz="quarter" idx="11"/>
          </p:nvPr>
        </p:nvSpPr>
        <p:spPr/>
        <p:txBody>
          <a:bodyPr/>
          <a:lstStyle/>
          <a:p>
            <a:r>
              <a:rPr lang="nl-NL"/>
              <a:t>AUTOMATION CONTROL SYSTEM/       ENG. NIYITEGEKA JANVIER</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9013</TotalTime>
  <Words>4450</Words>
  <Application>Microsoft Office PowerPoint</Application>
  <PresentationFormat>On-screen Show (4:3)</PresentationFormat>
  <Paragraphs>459</Paragraphs>
  <Slides>81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81</vt:i4>
      </vt:variant>
    </vt:vector>
  </HeadingPairs>
  <TitlesOfParts>
    <vt:vector size="90" baseType="lpstr">
      <vt:lpstr>Arial</vt:lpstr>
      <vt:lpstr>Baskerville Old Face</vt:lpstr>
      <vt:lpstr>Calibri</vt:lpstr>
      <vt:lpstr>Iskoola Pota</vt:lpstr>
      <vt:lpstr>Latha</vt:lpstr>
      <vt:lpstr>PT Serif</vt:lpstr>
      <vt:lpstr>Times New Roman</vt:lpstr>
      <vt:lpstr>Wingdings</vt:lpstr>
      <vt:lpstr>Office Theme</vt:lpstr>
      <vt:lpstr>Module information</vt:lpstr>
      <vt:lpstr>REN302:  AUTOMATION CONTROL SYSTEM </vt:lpstr>
      <vt:lpstr>Sensor Measurement</vt:lpstr>
      <vt:lpstr>What is Sensor?</vt:lpstr>
      <vt:lpstr>Sensor Systems:</vt:lpstr>
      <vt:lpstr>PowerPoint Presentation</vt:lpstr>
      <vt:lpstr>1) Temperature Measurement</vt:lpstr>
      <vt:lpstr> Basic types of temperature sensing: </vt:lpstr>
      <vt:lpstr>Temperature Sensor Types and Technologies</vt:lpstr>
      <vt:lpstr>Bi-metallic Temperature Switch</vt:lpstr>
      <vt:lpstr>Cont’d</vt:lpstr>
      <vt:lpstr> b) Electronic </vt:lpstr>
      <vt:lpstr> c) Resistance Thermometers </vt:lpstr>
      <vt:lpstr> d) Thermocouple </vt:lpstr>
      <vt:lpstr>Thermocouple cont’d</vt:lpstr>
      <vt:lpstr>Cont’d</vt:lpstr>
      <vt:lpstr> Laws of Thermocouple </vt:lpstr>
      <vt:lpstr>PowerPoint Presentation</vt:lpstr>
      <vt:lpstr>PowerPoint Presentation</vt:lpstr>
      <vt:lpstr>Exercise</vt:lpstr>
      <vt:lpstr>2) Displacement Measurement</vt:lpstr>
      <vt:lpstr>a) Potentiometer</vt:lpstr>
      <vt:lpstr> Potentiometer   cont’d </vt:lpstr>
      <vt:lpstr>Potentiometer as sensor</vt:lpstr>
      <vt:lpstr>b) Linear Variable Differential transformer (LVDT)</vt:lpstr>
      <vt:lpstr>PowerPoint Presentation</vt:lpstr>
      <vt:lpstr>Cont’d </vt:lpstr>
      <vt:lpstr>Cont’d</vt:lpstr>
      <vt:lpstr> c) Inductive type Sensors </vt:lpstr>
      <vt:lpstr>  d)Rotary Variable Differential Transformer (RVDT) </vt:lpstr>
      <vt:lpstr>Cont’d</vt:lpstr>
      <vt:lpstr>Cont’d </vt:lpstr>
      <vt:lpstr> e) Capacitance Sensors </vt:lpstr>
      <vt:lpstr>Cont’d</vt:lpstr>
      <vt:lpstr>Capacitive proximity type sensor</vt:lpstr>
      <vt:lpstr> f) Optical Sensors </vt:lpstr>
      <vt:lpstr>Fiber optic position sensor</vt:lpstr>
      <vt:lpstr>3) Speed Measurement</vt:lpstr>
      <vt:lpstr>Tachogenerator Sensor </vt:lpstr>
      <vt:lpstr>Noncontact type measurements</vt:lpstr>
      <vt:lpstr>Cont’d</vt:lpstr>
      <vt:lpstr>4)Level Measurement</vt:lpstr>
      <vt:lpstr>Hydrostatic differential pressure gage type</vt:lpstr>
      <vt:lpstr>Capacitance type  </vt:lpstr>
      <vt:lpstr>Cont’d</vt:lpstr>
      <vt:lpstr>Ultrasonic type</vt:lpstr>
      <vt:lpstr>Radiation technique</vt:lpstr>
      <vt:lpstr>Cont’d</vt:lpstr>
      <vt:lpstr>5) Humidity Measurement</vt:lpstr>
      <vt:lpstr> a) Psychrometer  </vt:lpstr>
      <vt:lpstr> b) Capacitance method of measurement  </vt:lpstr>
      <vt:lpstr> c) Infrared Technique  </vt:lpstr>
      <vt:lpstr>7) Light Sensors</vt:lpstr>
      <vt:lpstr> a) The Photodiode. </vt:lpstr>
      <vt:lpstr> b) Phototransistor: </vt:lpstr>
      <vt:lpstr> c)Photoresistor: </vt:lpstr>
      <vt:lpstr>8) Position and Motion Sensors</vt:lpstr>
      <vt:lpstr>Types of Position Sensors</vt:lpstr>
      <vt:lpstr>a)Limit Switches</vt:lpstr>
      <vt:lpstr>b) Ultrasonic position sensors</vt:lpstr>
      <vt:lpstr>c) Photoelectric sensors</vt:lpstr>
      <vt:lpstr> SIGNAL CONDITIONING CIRCUITS</vt:lpstr>
      <vt:lpstr>PowerPoint Presentation</vt:lpstr>
      <vt:lpstr> Wheatstone Bridge </vt:lpstr>
      <vt:lpstr>Operational amplifier </vt:lpstr>
      <vt:lpstr>Op amp Symbol and Terminals</vt:lpstr>
      <vt:lpstr>Cont’d </vt:lpstr>
      <vt:lpstr>Cont’d</vt:lpstr>
      <vt:lpstr>Cont’d</vt:lpstr>
      <vt:lpstr>Op Amp Packages</vt:lpstr>
      <vt:lpstr>PowerPoint Presentation</vt:lpstr>
      <vt:lpstr>c) The flat package or flat pack: </vt:lpstr>
      <vt:lpstr>PowerPoint Presentation</vt:lpstr>
      <vt:lpstr>THE IDEAL OP-AMP</vt:lpstr>
      <vt:lpstr> An ideal op amp characteristics:  </vt:lpstr>
      <vt:lpstr>1. Inverting amplifier</vt:lpstr>
      <vt:lpstr>Gain of inverting amplifier </vt:lpstr>
      <vt:lpstr>2. Non-inverting Amplifier</vt:lpstr>
      <vt:lpstr>Cont’</vt:lpstr>
      <vt:lpstr>6. The Differential Amplifier/ Subtractor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New</dc:creator>
  <cp:lastModifiedBy>NIYITEGEKA Janvier</cp:lastModifiedBy>
  <cp:revision>153</cp:revision>
  <dcterms:created xsi:type="dcterms:W3CDTF">2019-03-18T20:42:24Z</dcterms:created>
  <dcterms:modified xsi:type="dcterms:W3CDTF">2021-08-23T15:45:34Z</dcterms:modified>
</cp:coreProperties>
</file>