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4" r:id="rId2"/>
    <p:sldId id="257" r:id="rId3"/>
    <p:sldId id="258" r:id="rId4"/>
    <p:sldId id="259" r:id="rId5"/>
    <p:sldId id="260" r:id="rId6"/>
    <p:sldId id="317" r:id="rId7"/>
    <p:sldId id="318" r:id="rId8"/>
    <p:sldId id="321" r:id="rId9"/>
    <p:sldId id="322" r:id="rId10"/>
    <p:sldId id="320" r:id="rId11"/>
    <p:sldId id="261" r:id="rId12"/>
    <p:sldId id="262" r:id="rId13"/>
    <p:sldId id="324" r:id="rId14"/>
    <p:sldId id="263" r:id="rId15"/>
    <p:sldId id="326" r:id="rId16"/>
    <p:sldId id="327" r:id="rId17"/>
    <p:sldId id="264" r:id="rId18"/>
    <p:sldId id="265" r:id="rId19"/>
    <p:sldId id="266" r:id="rId20"/>
    <p:sldId id="267" r:id="rId21"/>
    <p:sldId id="268" r:id="rId22"/>
    <p:sldId id="269" r:id="rId23"/>
    <p:sldId id="271" r:id="rId24"/>
    <p:sldId id="272" r:id="rId25"/>
    <p:sldId id="273" r:id="rId26"/>
    <p:sldId id="274" r:id="rId27"/>
    <p:sldId id="275" r:id="rId28"/>
    <p:sldId id="276" r:id="rId29"/>
    <p:sldId id="277" r:id="rId30"/>
    <p:sldId id="278" r:id="rId31"/>
    <p:sldId id="279" r:id="rId32"/>
    <p:sldId id="280" r:id="rId33"/>
    <p:sldId id="281" r:id="rId34"/>
    <p:sldId id="285" r:id="rId35"/>
    <p:sldId id="284" r:id="rId36"/>
    <p:sldId id="328" r:id="rId37"/>
    <p:sldId id="287" r:id="rId38"/>
    <p:sldId id="288" r:id="rId39"/>
    <p:sldId id="289" r:id="rId40"/>
    <p:sldId id="290" r:id="rId41"/>
    <p:sldId id="293" r:id="rId42"/>
    <p:sldId id="292" r:id="rId43"/>
    <p:sldId id="291" r:id="rId44"/>
    <p:sldId id="335" r:id="rId45"/>
    <p:sldId id="295" r:id="rId46"/>
    <p:sldId id="296" r:id="rId47"/>
    <p:sldId id="297" r:id="rId48"/>
    <p:sldId id="302" r:id="rId49"/>
    <p:sldId id="303" r:id="rId50"/>
    <p:sldId id="300" r:id="rId51"/>
    <p:sldId id="301" r:id="rId52"/>
    <p:sldId id="304" r:id="rId53"/>
    <p:sldId id="305" r:id="rId54"/>
    <p:sldId id="306" r:id="rId55"/>
    <p:sldId id="307" r:id="rId56"/>
    <p:sldId id="308" r:id="rId57"/>
    <p:sldId id="309" r:id="rId58"/>
    <p:sldId id="310" r:id="rId59"/>
    <p:sldId id="312" r:id="rId60"/>
    <p:sldId id="313" r:id="rId61"/>
    <p:sldId id="311" r:id="rId62"/>
    <p:sldId id="314" r:id="rId63"/>
    <p:sldId id="315" r:id="rId64"/>
    <p:sldId id="31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9346250-7D06-40EF-8D48-C1D786FDBFC7}" type="datetimeFigureOut">
              <a:rPr lang="en-US" smtClean="0"/>
              <a:pPr/>
              <a:t>8/25/2021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A8F61C0-94E7-45F7-AE6F-072369BAC75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346250-7D06-40EF-8D48-C1D786FDBFC7}"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F61C0-94E7-45F7-AE6F-072369BAC7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346250-7D06-40EF-8D48-C1D786FDBFC7}"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F61C0-94E7-45F7-AE6F-072369BAC7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9346250-7D06-40EF-8D48-C1D786FDBFC7}"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F61C0-94E7-45F7-AE6F-072369BAC75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346250-7D06-40EF-8D48-C1D786FDBFC7}" type="datetimeFigureOut">
              <a:rPr lang="en-US" smtClean="0"/>
              <a:pPr/>
              <a:t>8/25/2021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A8F61C0-94E7-45F7-AE6F-072369BAC75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9346250-7D06-40EF-8D48-C1D786FDBFC7}"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F61C0-94E7-45F7-AE6F-072369BAC75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9346250-7D06-40EF-8D48-C1D786FDBFC7}"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F61C0-94E7-45F7-AE6F-072369BAC75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346250-7D06-40EF-8D48-C1D786FDBFC7}"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F61C0-94E7-45F7-AE6F-072369BAC7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46250-7D06-40EF-8D48-C1D786FDBFC7}"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F61C0-94E7-45F7-AE6F-072369BAC7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346250-7D06-40EF-8D48-C1D786FDBFC7}"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F61C0-94E7-45F7-AE6F-072369BAC75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346250-7D06-40EF-8D48-C1D786FDBFC7}" type="datetimeFigureOut">
              <a:rPr lang="en-US" smtClean="0"/>
              <a:pPr/>
              <a:t>8/25/2021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A8F61C0-94E7-45F7-AE6F-072369BAC75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9346250-7D06-40EF-8D48-C1D786FDBFC7}" type="datetimeFigureOut">
              <a:rPr lang="en-US" smtClean="0"/>
              <a:pPr/>
              <a:t>8/25/2021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A8F61C0-94E7-45F7-AE6F-072369BAC7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lectrical4u.com/scada-syste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8F3A-774A-4459-B1E3-58D85A5D1D60}"/>
              </a:ext>
            </a:extLst>
          </p:cNvPr>
          <p:cNvSpPr>
            <a:spLocks noGrp="1"/>
          </p:cNvSpPr>
          <p:nvPr>
            <p:ph type="ctrTitle"/>
          </p:nvPr>
        </p:nvSpPr>
        <p:spPr>
          <a:xfrm>
            <a:off x="228600" y="1367130"/>
            <a:ext cx="8686800" cy="1470025"/>
          </a:xfrm>
        </p:spPr>
        <p:txBody>
          <a:bodyPr/>
          <a:lstStyle/>
          <a:p>
            <a:r>
              <a:rPr lang="en-US" b="1" dirty="0"/>
              <a:t>REN302: </a:t>
            </a:r>
            <a:br>
              <a:rPr lang="en-US" b="1" dirty="0"/>
            </a:br>
            <a:r>
              <a:rPr lang="en-US" b="1" dirty="0"/>
              <a:t>AUTOMATION CONTROL SYSTEM </a:t>
            </a:r>
            <a:endParaRPr lang="en-RW" b="1" dirty="0"/>
          </a:p>
        </p:txBody>
      </p:sp>
      <p:sp>
        <p:nvSpPr>
          <p:cNvPr id="3" name="Subtitle 2">
            <a:extLst>
              <a:ext uri="{FF2B5EF4-FFF2-40B4-BE49-F238E27FC236}">
                <a16:creationId xmlns:a16="http://schemas.microsoft.com/office/drawing/2014/main" id="{C3398F18-53B6-4CCA-84A2-DFB48B14BA44}"/>
              </a:ext>
            </a:extLst>
          </p:cNvPr>
          <p:cNvSpPr>
            <a:spLocks noGrp="1"/>
          </p:cNvSpPr>
          <p:nvPr>
            <p:ph type="subTitle" idx="1"/>
          </p:nvPr>
        </p:nvSpPr>
        <p:spPr>
          <a:xfrm>
            <a:off x="990600" y="2922361"/>
            <a:ext cx="6400800" cy="1752600"/>
          </a:xfrm>
        </p:spPr>
        <p:txBody>
          <a:bodyPr>
            <a:normAutofit lnSpcReduction="10000"/>
          </a:bodyPr>
          <a:lstStyle/>
          <a:p>
            <a:endParaRPr lang="en-US" dirty="0"/>
          </a:p>
          <a:p>
            <a:r>
              <a:rPr lang="en-US" dirty="0"/>
              <a:t>Lecture 3</a:t>
            </a:r>
          </a:p>
          <a:p>
            <a:r>
              <a:rPr lang="en-US" b="1" dirty="0"/>
              <a:t>PROGRAMMABLE  LOGICAL CONTROLLER  SYSTEMS</a:t>
            </a:r>
            <a:endParaRPr lang="en-RW" dirty="0"/>
          </a:p>
        </p:txBody>
      </p:sp>
      <p:sp>
        <p:nvSpPr>
          <p:cNvPr id="4" name="Date Placeholder 3">
            <a:extLst>
              <a:ext uri="{FF2B5EF4-FFF2-40B4-BE49-F238E27FC236}">
                <a16:creationId xmlns:a16="http://schemas.microsoft.com/office/drawing/2014/main" id="{F6A91EF2-A007-494E-809E-2460368EA46A}"/>
              </a:ext>
            </a:extLst>
          </p:cNvPr>
          <p:cNvSpPr>
            <a:spLocks noGrp="1"/>
          </p:cNvSpPr>
          <p:nvPr>
            <p:ph type="dt" sz="half" idx="10"/>
          </p:nvPr>
        </p:nvSpPr>
        <p:spPr/>
        <p:txBody>
          <a:bodyPr/>
          <a:lstStyle/>
          <a:p>
            <a:fld id="{9DA886BA-0627-4286-9864-B197137181DF}" type="datetime1">
              <a:rPr lang="en-US" smtClean="0"/>
              <a:t>8/25/2021</a:t>
            </a:fld>
            <a:endParaRPr lang="en-US"/>
          </a:p>
        </p:txBody>
      </p:sp>
      <p:sp>
        <p:nvSpPr>
          <p:cNvPr id="5" name="Footer Placeholder 4">
            <a:extLst>
              <a:ext uri="{FF2B5EF4-FFF2-40B4-BE49-F238E27FC236}">
                <a16:creationId xmlns:a16="http://schemas.microsoft.com/office/drawing/2014/main" id="{A4BE83BD-2963-4683-A107-F90E23B99B28}"/>
              </a:ext>
            </a:extLst>
          </p:cNvPr>
          <p:cNvSpPr>
            <a:spLocks noGrp="1"/>
          </p:cNvSpPr>
          <p:nvPr>
            <p:ph type="ftr" sz="quarter" idx="11"/>
          </p:nvPr>
        </p:nvSpPr>
        <p:spPr/>
        <p:txBody>
          <a:bodyPr/>
          <a:lstStyle/>
          <a:p>
            <a:r>
              <a:rPr lang="nl-NL"/>
              <a:t>AUTOMATION CONTROL SYSTEM /           ENG. NIYITEGEKA Janvier</a:t>
            </a:r>
            <a:endParaRPr lang="en-US"/>
          </a:p>
        </p:txBody>
      </p:sp>
      <p:sp>
        <p:nvSpPr>
          <p:cNvPr id="6" name="Subtitle 2">
            <a:extLst>
              <a:ext uri="{FF2B5EF4-FFF2-40B4-BE49-F238E27FC236}">
                <a16:creationId xmlns:a16="http://schemas.microsoft.com/office/drawing/2014/main" id="{8AD385F8-1B91-4B1E-9683-E7D2FB84A791}"/>
              </a:ext>
            </a:extLst>
          </p:cNvPr>
          <p:cNvSpPr txBox="1">
            <a:spLocks/>
          </p:cNvSpPr>
          <p:nvPr/>
        </p:nvSpPr>
        <p:spPr>
          <a:xfrm>
            <a:off x="1219200" y="47244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Eng. NIYITEGEKA Janvier</a:t>
            </a:r>
          </a:p>
          <a:p>
            <a:r>
              <a:rPr lang="en-US" dirty="0"/>
              <a:t>RP/IPRC TUMBA/ RE DEPARTMENT </a:t>
            </a:r>
            <a:endParaRPr lang="en-RW" dirty="0"/>
          </a:p>
        </p:txBody>
      </p:sp>
    </p:spTree>
    <p:extLst>
      <p:ext uri="{BB962C8B-B14F-4D97-AF65-F5344CB8AC3E}">
        <p14:creationId xmlns:p14="http://schemas.microsoft.com/office/powerpoint/2010/main" val="312906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00200" y="2155371"/>
            <a:ext cx="5943600" cy="254725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EVOLUTION OF PLC</a:t>
            </a:r>
          </a:p>
        </p:txBody>
      </p:sp>
      <p:sp>
        <p:nvSpPr>
          <p:cNvPr id="3" name="Content Placeholder 2"/>
          <p:cNvSpPr>
            <a:spLocks noGrp="1"/>
          </p:cNvSpPr>
          <p:nvPr>
            <p:ph sz="quarter" idx="1"/>
          </p:nvPr>
        </p:nvSpPr>
        <p:spPr>
          <a:xfrm>
            <a:off x="152400" y="1143000"/>
            <a:ext cx="8763000" cy="5562600"/>
          </a:xfrm>
        </p:spPr>
        <p:txBody>
          <a:bodyPr>
            <a:normAutofit/>
          </a:bodyPr>
          <a:lstStyle/>
          <a:p>
            <a:pPr algn="just"/>
            <a:r>
              <a:rPr lang="en-US" dirty="0"/>
              <a:t>Before the advent of microprocessors, industrial processes were performed using elaborated control panels containing electromechanical or relays, contactors and switches, indicator, lamps, mechanical or electronic timers and counters etc.</a:t>
            </a:r>
          </a:p>
          <a:p>
            <a:pPr algn="just"/>
            <a:endParaRPr lang="en-US" dirty="0"/>
          </a:p>
          <a:p>
            <a:pPr algn="just"/>
            <a:r>
              <a:rPr lang="en-US" dirty="0"/>
              <a:t>the development of microprocessors in the early 1970’s quickly led to the development of the PLCs.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Advantages of PLC over control panels</a:t>
            </a:r>
            <a:r>
              <a:rPr lang="en-US" sz="3600" dirty="0">
                <a:latin typeface="Times New Roman" pitchFamily="18" charset="0"/>
                <a:cs typeface="Times New Roman" pitchFamily="18" charset="0"/>
              </a:rPr>
              <a:t>. </a:t>
            </a:r>
          </a:p>
        </p:txBody>
      </p:sp>
      <p:sp>
        <p:nvSpPr>
          <p:cNvPr id="3" name="Content Placeholder 2"/>
          <p:cNvSpPr>
            <a:spLocks noGrp="1"/>
          </p:cNvSpPr>
          <p:nvPr>
            <p:ph sz="quarter" idx="1"/>
          </p:nvPr>
        </p:nvSpPr>
        <p:spPr>
          <a:xfrm>
            <a:off x="228600" y="990600"/>
            <a:ext cx="8686800" cy="5638800"/>
          </a:xfrm>
        </p:spPr>
        <p:txBody>
          <a:bodyPr>
            <a:normAutofit/>
          </a:bodyPr>
          <a:lstStyle/>
          <a:p>
            <a:pPr lvl="0"/>
            <a:r>
              <a:rPr lang="en-US" dirty="0">
                <a:latin typeface="Times New Roman" pitchFamily="18" charset="0"/>
                <a:cs typeface="Times New Roman" pitchFamily="18" charset="0"/>
              </a:rPr>
              <a:t>Programming the PLC is easier than wiring physical components; </a:t>
            </a:r>
          </a:p>
          <a:p>
            <a:pPr lvl="0"/>
            <a:r>
              <a:rPr lang="en-US" dirty="0">
                <a:latin typeface="Times New Roman" pitchFamily="18" charset="0"/>
                <a:cs typeface="Times New Roman" pitchFamily="18" charset="0"/>
              </a:rPr>
              <a:t>The PLC can be reprogrammed using user-friendly programming devices. Controls must be physically rewired. </a:t>
            </a:r>
          </a:p>
          <a:p>
            <a:pPr lvl="0"/>
            <a:r>
              <a:rPr lang="en-US" dirty="0">
                <a:latin typeface="Times New Roman" pitchFamily="18" charset="0"/>
                <a:cs typeface="Times New Roman" pitchFamily="18" charset="0"/>
              </a:rPr>
              <a:t>PLCs take up much less space. </a:t>
            </a:r>
          </a:p>
          <a:p>
            <a:pPr lvl="0"/>
            <a:r>
              <a:rPr lang="en-US" dirty="0">
                <a:latin typeface="Times New Roman" pitchFamily="18" charset="0"/>
                <a:cs typeface="Times New Roman" pitchFamily="18" charset="0"/>
              </a:rPr>
              <a:t>Installation and maintenance of PLCs is easier, and with present day solid-state technology, reliability is greater. </a:t>
            </a:r>
          </a:p>
          <a:p>
            <a:pPr lvl="0"/>
            <a:r>
              <a:rPr lang="en-US" dirty="0">
                <a:latin typeface="Times New Roman" pitchFamily="18" charset="0"/>
                <a:cs typeface="Times New Roman" pitchFamily="18" charset="0"/>
              </a:rPr>
              <a:t>The PLC can be connected to a plant automation system, supervised and monitored.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pic>
        <p:nvPicPr>
          <p:cNvPr id="5" name="Content Placeholder 4"/>
          <p:cNvPicPr>
            <a:picLocks noGrp="1"/>
          </p:cNvPicPr>
          <p:nvPr>
            <p:ph sz="quarter" idx="1"/>
          </p:nvPr>
        </p:nvPicPr>
        <p:blipFill>
          <a:blip r:embed="rId2"/>
          <a:srcRect/>
          <a:stretch>
            <a:fillRect/>
          </a:stretch>
        </p:blipFill>
        <p:spPr bwMode="auto">
          <a:xfrm>
            <a:off x="381000" y="1905000"/>
            <a:ext cx="4038600" cy="3962399"/>
          </a:xfrm>
          <a:prstGeom prst="rect">
            <a:avLst/>
          </a:prstGeom>
          <a:noFill/>
          <a:ln w="9525">
            <a:noFill/>
            <a:miter lim="800000"/>
            <a:headEnd/>
            <a:tailEnd/>
          </a:ln>
        </p:spPr>
      </p:pic>
      <p:pic>
        <p:nvPicPr>
          <p:cNvPr id="6" name="Content Placeholder 5"/>
          <p:cNvPicPr>
            <a:picLocks noGrp="1"/>
          </p:cNvPicPr>
          <p:nvPr>
            <p:ph sz="quarter" idx="2"/>
          </p:nvPr>
        </p:nvPicPr>
        <p:blipFill>
          <a:blip r:embed="rId3"/>
          <a:stretch>
            <a:fillRect/>
          </a:stretch>
        </p:blipFill>
        <p:spPr bwMode="auto">
          <a:xfrm>
            <a:off x="4933950" y="2698806"/>
            <a:ext cx="3749675" cy="20699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87362"/>
          </a:xfrm>
        </p:spPr>
        <p:txBody>
          <a:bodyPr>
            <a:normAutofit fontScale="90000"/>
          </a:bodyPr>
          <a:lstStyle/>
          <a:p>
            <a:r>
              <a:rPr lang="en-US" b="1" dirty="0"/>
              <a:t>Application Areas</a:t>
            </a:r>
          </a:p>
        </p:txBody>
      </p:sp>
      <p:sp>
        <p:nvSpPr>
          <p:cNvPr id="3" name="Content Placeholder 2"/>
          <p:cNvSpPr>
            <a:spLocks noGrp="1"/>
          </p:cNvSpPr>
          <p:nvPr>
            <p:ph sz="quarter" idx="1"/>
          </p:nvPr>
        </p:nvSpPr>
        <p:spPr>
          <a:xfrm>
            <a:off x="228600" y="1676400"/>
            <a:ext cx="8763000" cy="4449763"/>
          </a:xfrm>
        </p:spPr>
        <p:txBody>
          <a:bodyPr>
            <a:normAutofit/>
          </a:bodyPr>
          <a:lstStyle/>
          <a:p>
            <a:pPr lvl="0"/>
            <a:endParaRPr lang="en-US" dirty="0"/>
          </a:p>
          <a:p>
            <a:pPr lvl="0"/>
            <a:endParaRPr lang="en-US" dirty="0"/>
          </a:p>
          <a:p>
            <a:pPr lvl="0"/>
            <a:r>
              <a:rPr lang="en-US" dirty="0"/>
              <a:t>Logic/Sequence control </a:t>
            </a:r>
          </a:p>
          <a:p>
            <a:pPr lvl="0"/>
            <a:r>
              <a:rPr lang="en-US" dirty="0"/>
              <a:t>PID control and computing </a:t>
            </a:r>
          </a:p>
          <a:p>
            <a:pPr lvl="0"/>
            <a:r>
              <a:rPr lang="en-US" dirty="0"/>
              <a:t>Operator control and monitoring </a:t>
            </a:r>
          </a:p>
          <a:p>
            <a:pPr lvl="0"/>
            <a:r>
              <a:rPr lang="en-US" dirty="0"/>
              <a:t> Plant start-up, shut-down </a:t>
            </a:r>
          </a:p>
          <a:p>
            <a:pPr lvl="0"/>
            <a:r>
              <a:rPr lang="en-US" dirty="0"/>
              <a:t>Cement Manufacturing</a:t>
            </a:r>
          </a:p>
          <a:p>
            <a:pPr lvl="0"/>
            <a:r>
              <a:rPr lang="en-US" dirty="0"/>
              <a:t>In boilers – Thermal Power Plant</a:t>
            </a:r>
          </a:p>
          <a:p>
            <a:pPr lvl="0"/>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PLCs</a:t>
            </a:r>
          </a:p>
        </p:txBody>
      </p:sp>
      <p:sp>
        <p:nvSpPr>
          <p:cNvPr id="3" name="Text Placeholder 2"/>
          <p:cNvSpPr>
            <a:spLocks noGrp="1"/>
          </p:cNvSpPr>
          <p:nvPr>
            <p:ph type="body" idx="1"/>
          </p:nvPr>
        </p:nvSpPr>
        <p:spPr>
          <a:xfrm>
            <a:off x="381000" y="2514600"/>
            <a:ext cx="4040188" cy="639762"/>
          </a:xfrm>
        </p:spPr>
        <p:txBody>
          <a:bodyPr>
            <a:normAutofit lnSpcReduction="10000"/>
          </a:bodyPr>
          <a:lstStyle/>
          <a:p>
            <a:pPr marL="0" lvl="2"/>
            <a:r>
              <a:rPr lang="en-US" sz="3600" dirty="0"/>
              <a:t>1. Compact PLC</a:t>
            </a:r>
          </a:p>
          <a:p>
            <a:endParaRPr lang="en-US" dirty="0"/>
          </a:p>
        </p:txBody>
      </p:sp>
      <p:pic>
        <p:nvPicPr>
          <p:cNvPr id="7" name="Content Placeholder 6"/>
          <p:cNvPicPr>
            <a:picLocks noGrp="1"/>
          </p:cNvPicPr>
          <p:nvPr>
            <p:ph sz="half" idx="2"/>
          </p:nvPr>
        </p:nvPicPr>
        <p:blipFill>
          <a:blip r:embed="rId2"/>
          <a:srcRect/>
          <a:stretch>
            <a:fillRect/>
          </a:stretch>
        </p:blipFill>
        <p:spPr bwMode="auto">
          <a:xfrm>
            <a:off x="381000" y="3200400"/>
            <a:ext cx="2733675" cy="1724025"/>
          </a:xfrm>
          <a:prstGeom prst="rect">
            <a:avLst/>
          </a:prstGeom>
          <a:noFill/>
          <a:ln w="9525">
            <a:noFill/>
            <a:miter lim="800000"/>
            <a:headEnd/>
            <a:tailEnd/>
          </a:ln>
        </p:spPr>
      </p:pic>
      <p:sp>
        <p:nvSpPr>
          <p:cNvPr id="6" name="Content Placeholder 5"/>
          <p:cNvSpPr>
            <a:spLocks noGrp="1"/>
          </p:cNvSpPr>
          <p:nvPr>
            <p:ph sz="half" idx="4"/>
          </p:nvPr>
        </p:nvSpPr>
        <p:spPr>
          <a:xfrm>
            <a:off x="3733800" y="2590800"/>
            <a:ext cx="4953001" cy="3048000"/>
          </a:xfrm>
        </p:spPr>
        <p:txBody>
          <a:bodyPr>
            <a:normAutofit/>
          </a:bodyPr>
          <a:lstStyle/>
          <a:p>
            <a:r>
              <a:rPr lang="en-US" dirty="0"/>
              <a:t>The compact PLC don’t have the capability to expand the modules as it has fixed number of I/O module and external I/O card.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84238"/>
          </a:xfrm>
        </p:spPr>
        <p:txBody>
          <a:bodyPr/>
          <a:lstStyle/>
          <a:p>
            <a:pPr lvl="2" algn="ctr" rtl="0">
              <a:spcBef>
                <a:spcPct val="0"/>
              </a:spcBef>
            </a:pPr>
            <a:r>
              <a:rPr lang="en-US" sz="2800" b="1" dirty="0"/>
              <a:t>2. Modular PLC</a:t>
            </a:r>
            <a:br>
              <a:rPr lang="en-US" sz="1600" b="1" dirty="0"/>
            </a:br>
            <a:endParaRPr lang="en-US" dirty="0"/>
          </a:p>
        </p:txBody>
      </p:sp>
      <p:pic>
        <p:nvPicPr>
          <p:cNvPr id="5" name="Content Placeholder 4"/>
          <p:cNvPicPr>
            <a:picLocks noGrp="1"/>
          </p:cNvPicPr>
          <p:nvPr>
            <p:ph sz="quarter" idx="1"/>
          </p:nvPr>
        </p:nvPicPr>
        <p:blipFill>
          <a:blip r:embed="rId2"/>
          <a:stretch>
            <a:fillRect/>
          </a:stretch>
        </p:blipFill>
        <p:spPr bwMode="auto">
          <a:xfrm>
            <a:off x="914400" y="2499493"/>
            <a:ext cx="3749675" cy="2468614"/>
          </a:xfrm>
          <a:prstGeom prst="rect">
            <a:avLst/>
          </a:prstGeom>
          <a:noFill/>
          <a:ln w="9525">
            <a:noFill/>
            <a:miter lim="800000"/>
            <a:headEnd/>
            <a:tailEnd/>
          </a:ln>
        </p:spPr>
      </p:pic>
      <p:sp>
        <p:nvSpPr>
          <p:cNvPr id="4" name="Content Placeholder 3"/>
          <p:cNvSpPr>
            <a:spLocks noGrp="1"/>
          </p:cNvSpPr>
          <p:nvPr>
            <p:ph sz="quarter" idx="2"/>
          </p:nvPr>
        </p:nvSpPr>
        <p:spPr>
          <a:xfrm>
            <a:off x="4038600" y="2133600"/>
            <a:ext cx="4648200" cy="3810000"/>
          </a:xfrm>
        </p:spPr>
        <p:txBody>
          <a:bodyPr>
            <a:normAutofit/>
          </a:bodyPr>
          <a:lstStyle/>
          <a:p>
            <a:r>
              <a:rPr lang="en-US" dirty="0"/>
              <a:t>This type of PLC permits multiple expansion through “modules”.</a:t>
            </a:r>
          </a:p>
          <a:p>
            <a:r>
              <a:rPr lang="en-US" dirty="0"/>
              <a:t>I/O components can be increased.</a:t>
            </a:r>
          </a:p>
          <a:p>
            <a:r>
              <a:rPr lang="en-US" dirty="0"/>
              <a:t> It is easier to use because each component is independent of each other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PLC Hardware</a:t>
            </a:r>
          </a:p>
        </p:txBody>
      </p:sp>
      <p:pic>
        <p:nvPicPr>
          <p:cNvPr id="3074" name="Picture 2"/>
          <p:cNvPicPr>
            <a:picLocks noGrp="1" noChangeAspect="1" noChangeArrowheads="1"/>
          </p:cNvPicPr>
          <p:nvPr>
            <p:ph sz="quarter" idx="1"/>
          </p:nvPr>
        </p:nvPicPr>
        <p:blipFill>
          <a:blip r:embed="rId2"/>
          <a:stretch>
            <a:fillRect/>
          </a:stretch>
        </p:blipFill>
        <p:spPr bwMode="auto">
          <a:xfrm>
            <a:off x="1481137" y="1457325"/>
            <a:ext cx="6638925" cy="45529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CPU and Memory module </a:t>
            </a:r>
          </a:p>
        </p:txBody>
      </p:sp>
      <p:sp>
        <p:nvSpPr>
          <p:cNvPr id="3" name="Content Placeholder 2"/>
          <p:cNvSpPr>
            <a:spLocks noGrp="1"/>
          </p:cNvSpPr>
          <p:nvPr>
            <p:ph sz="quarter" idx="1"/>
          </p:nvPr>
        </p:nvSpPr>
        <p:spPr/>
        <p:txBody>
          <a:bodyPr/>
          <a:lstStyle/>
          <a:p>
            <a:pPr algn="just"/>
            <a:r>
              <a:rPr lang="en-US" dirty="0"/>
              <a:t>This is the main computing module where ladder logic and other application programs are stored and processed.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supply: </a:t>
            </a:r>
          </a:p>
        </p:txBody>
      </p:sp>
      <p:sp>
        <p:nvSpPr>
          <p:cNvPr id="3" name="Content Placeholder 2"/>
          <p:cNvSpPr>
            <a:spLocks noGrp="1"/>
          </p:cNvSpPr>
          <p:nvPr>
            <p:ph sz="quarter" idx="1"/>
          </p:nvPr>
        </p:nvSpPr>
        <p:spPr>
          <a:xfrm>
            <a:off x="228600" y="2362200"/>
            <a:ext cx="8686800" cy="3352800"/>
          </a:xfrm>
        </p:spPr>
        <p:txBody>
          <a:bodyPr/>
          <a:lstStyle/>
          <a:p>
            <a:pPr algn="just"/>
            <a:r>
              <a:rPr lang="en-US" dirty="0">
                <a:latin typeface="Times New Roman" pitchFamily="18" charset="0"/>
                <a:cs typeface="Times New Roman" pitchFamily="18" charset="0"/>
              </a:rPr>
              <a:t>The power supply given to a particular PLC depends upon the Manufacturers specifications. </a:t>
            </a:r>
          </a:p>
          <a:p>
            <a:pPr algn="just"/>
            <a:r>
              <a:rPr lang="en-US" dirty="0">
                <a:latin typeface="Times New Roman" pitchFamily="18" charset="0"/>
                <a:cs typeface="Times New Roman" pitchFamily="18" charset="0"/>
              </a:rPr>
              <a:t>A power supply may be inbuilt processor module or a separate module.</a:t>
            </a:r>
          </a:p>
          <a:p>
            <a:pPr algn="just"/>
            <a:r>
              <a:rPr lang="en-US" dirty="0">
                <a:latin typeface="Times New Roman" pitchFamily="18" charset="0"/>
                <a:cs typeface="Times New Roman" pitchFamily="18" charset="0"/>
              </a:rPr>
              <a:t> Common voltage levels required by the PLC are 24Vdc, 120Vac, 220Vac.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a:t>Sequence and Logic Control</a:t>
            </a:r>
          </a:p>
        </p:txBody>
      </p:sp>
      <p:sp>
        <p:nvSpPr>
          <p:cNvPr id="3" name="Content Placeholder 2"/>
          <p:cNvSpPr>
            <a:spLocks noGrp="1"/>
          </p:cNvSpPr>
          <p:nvPr>
            <p:ph sz="quarter" idx="1"/>
          </p:nvPr>
        </p:nvSpPr>
        <p:spPr>
          <a:xfrm>
            <a:off x="0" y="1447800"/>
            <a:ext cx="8915400" cy="5105400"/>
          </a:xfrm>
        </p:spPr>
        <p:txBody>
          <a:bodyPr>
            <a:normAutofit/>
          </a:bodyPr>
          <a:lstStyle/>
          <a:p>
            <a:pPr algn="just"/>
            <a:r>
              <a:rPr lang="en-US" dirty="0"/>
              <a:t>The control systems operate by turning on and off switches, motors, valves, and other devices.</a:t>
            </a:r>
          </a:p>
          <a:p>
            <a:pPr algn="just"/>
            <a:endParaRPr lang="en-US" dirty="0"/>
          </a:p>
          <a:p>
            <a:pPr algn="just"/>
            <a:r>
              <a:rPr lang="en-US" dirty="0"/>
              <a:t>For example in the control of a reciprocating conveyor system, analog motor control is not applied. Simple on-off control is adequate. Therefore for this application, the motor-starter actuation system may be considered as discrete.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39762"/>
          </a:xfrm>
        </p:spPr>
        <p:txBody>
          <a:bodyPr>
            <a:normAutofit fontScale="90000"/>
          </a:bodyPr>
          <a:lstStyle/>
          <a:p>
            <a:r>
              <a:rPr lang="en-US" b="1" dirty="0"/>
              <a:t>Input and output modules: </a:t>
            </a:r>
          </a:p>
        </p:txBody>
      </p:sp>
      <p:sp>
        <p:nvSpPr>
          <p:cNvPr id="3" name="Content Placeholder 2"/>
          <p:cNvSpPr>
            <a:spLocks noGrp="1"/>
          </p:cNvSpPr>
          <p:nvPr>
            <p:ph sz="quarter" idx="1"/>
          </p:nvPr>
        </p:nvSpPr>
        <p:spPr>
          <a:xfrm>
            <a:off x="152400" y="1143000"/>
            <a:ext cx="8763000" cy="5486400"/>
          </a:xfrm>
        </p:spPr>
        <p:txBody>
          <a:bodyPr>
            <a:normAutofit/>
          </a:bodyPr>
          <a:lstStyle/>
          <a:p>
            <a:pPr>
              <a:buNone/>
            </a:pPr>
            <a:endParaRPr lang="en-US" dirty="0"/>
          </a:p>
          <a:p>
            <a:r>
              <a:rPr lang="en-US" dirty="0"/>
              <a:t> Input and output modules are specified according to the requirements of a particular application.</a:t>
            </a:r>
          </a:p>
          <a:p>
            <a:r>
              <a:rPr lang="en-US" dirty="0"/>
              <a:t> I/O can be either discrete or analog .</a:t>
            </a:r>
          </a:p>
          <a:p>
            <a:r>
              <a:rPr lang="en-US" dirty="0"/>
              <a:t>Discrete I/O modules are capable of handling ON-OFF type inputs or outputs.</a:t>
            </a:r>
          </a:p>
          <a:p>
            <a:r>
              <a:rPr lang="en-US" dirty="0"/>
              <a:t> Analog I/O modules are specified according to desired resolution and voltage or current range.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39762"/>
          </a:xfrm>
        </p:spPr>
        <p:txBody>
          <a:bodyPr>
            <a:normAutofit fontScale="90000"/>
          </a:bodyPr>
          <a:lstStyle/>
          <a:p>
            <a:r>
              <a:rPr lang="en-US" b="1" dirty="0"/>
              <a:t>Programming Unit:</a:t>
            </a:r>
          </a:p>
        </p:txBody>
      </p:sp>
      <p:sp>
        <p:nvSpPr>
          <p:cNvPr id="3" name="Content Placeholder 2"/>
          <p:cNvSpPr>
            <a:spLocks noGrp="1"/>
          </p:cNvSpPr>
          <p:nvPr>
            <p:ph sz="quarter" idx="1"/>
          </p:nvPr>
        </p:nvSpPr>
        <p:spPr>
          <a:xfrm>
            <a:off x="228600" y="2971800"/>
            <a:ext cx="8686800" cy="3581400"/>
          </a:xfrm>
        </p:spPr>
        <p:txBody>
          <a:bodyPr/>
          <a:lstStyle/>
          <a:p>
            <a:pPr algn="just"/>
            <a:r>
              <a:rPr lang="en-US" b="1" dirty="0"/>
              <a:t> </a:t>
            </a:r>
            <a:r>
              <a:rPr lang="en-US" dirty="0">
                <a:latin typeface="Times New Roman" pitchFamily="18" charset="0"/>
                <a:cs typeface="Times New Roman" pitchFamily="18" charset="0"/>
              </a:rPr>
              <a:t>Programming Unit allows the engineer to enter and edit the program to be executed.</a:t>
            </a:r>
          </a:p>
          <a:p>
            <a:pPr algn="just"/>
            <a:r>
              <a:rPr lang="en-US" dirty="0">
                <a:latin typeface="Times New Roman" pitchFamily="18" charset="0"/>
                <a:cs typeface="Times New Roman" pitchFamily="18" charset="0"/>
              </a:rPr>
              <a:t> More advanced systems employ a personal computer which enables the programmer to write, view and edit the program and download it to the PLC.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Indicator lights</a:t>
            </a:r>
          </a:p>
        </p:txBody>
      </p:sp>
      <p:sp>
        <p:nvSpPr>
          <p:cNvPr id="3" name="Content Placeholder 2"/>
          <p:cNvSpPr>
            <a:spLocks noGrp="1"/>
          </p:cNvSpPr>
          <p:nvPr>
            <p:ph sz="quarter" idx="1"/>
          </p:nvPr>
        </p:nvSpPr>
        <p:spPr/>
        <p:txBody>
          <a:bodyPr/>
          <a:lstStyle/>
          <a:p>
            <a:pPr>
              <a:buNone/>
            </a:pPr>
            <a:endParaRPr lang="en-US" dirty="0"/>
          </a:p>
          <a:p>
            <a:pPr algn="just"/>
            <a:r>
              <a:rPr lang="en-US" dirty="0">
                <a:latin typeface="Times New Roman" pitchFamily="18" charset="0"/>
                <a:cs typeface="Times New Roman" pitchFamily="18" charset="0"/>
              </a:rPr>
              <a:t>These indicate the status of the PLC including power on, program running, and a fault. </a:t>
            </a:r>
          </a:p>
          <a:p>
            <a:pPr algn="just"/>
            <a:r>
              <a:rPr lang="en-US" dirty="0">
                <a:latin typeface="Times New Roman" pitchFamily="18" charset="0"/>
                <a:cs typeface="Times New Roman" pitchFamily="18" charset="0"/>
              </a:rPr>
              <a:t>These are essential when diagnosing problems.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Analog input modules</a:t>
            </a:r>
            <a:br>
              <a:rPr lang="en-US" dirty="0"/>
            </a:b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Analog input modules convert analog process level signals to digital values, which are then processed by the digital electronic hardware of the programmable controller.</a:t>
            </a:r>
          </a:p>
          <a:p>
            <a:pPr algn="just"/>
            <a:r>
              <a:rPr lang="en-US" dirty="0">
                <a:latin typeface="Times New Roman" pitchFamily="18" charset="0"/>
                <a:cs typeface="Times New Roman" pitchFamily="18" charset="0"/>
              </a:rPr>
              <a:t> The analog modules sense analog signals in the range ± 5 V, ± 10 V or 0 to 10 V.</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US" b="1" dirty="0"/>
            </a:br>
            <a:br>
              <a:rPr lang="en-US" b="1" dirty="0"/>
            </a:br>
            <a:r>
              <a:rPr lang="en-US" b="1" dirty="0"/>
              <a:t>Output Modules</a:t>
            </a:r>
            <a:br>
              <a:rPr lang="en-US" dirty="0"/>
            </a:br>
            <a:br>
              <a:rPr lang="en-US" dirty="0"/>
            </a:br>
            <a:endParaRPr lang="en-US" dirty="0"/>
          </a:p>
        </p:txBody>
      </p:sp>
      <p:sp>
        <p:nvSpPr>
          <p:cNvPr id="3" name="Content Placeholder 2"/>
          <p:cNvSpPr>
            <a:spLocks noGrp="1"/>
          </p:cNvSpPr>
          <p:nvPr>
            <p:ph sz="quarter" idx="1"/>
          </p:nvPr>
        </p:nvSpPr>
        <p:spPr>
          <a:xfrm>
            <a:off x="228600" y="1752600"/>
            <a:ext cx="8686800" cy="4800600"/>
          </a:xfrm>
        </p:spPr>
        <p:txBody>
          <a:bodyPr/>
          <a:lstStyle/>
          <a:p>
            <a:pPr algn="just"/>
            <a:r>
              <a:rPr lang="en-US" dirty="0">
                <a:latin typeface="Times New Roman" pitchFamily="18" charset="0"/>
                <a:cs typeface="Times New Roman" pitchFamily="18" charset="0"/>
              </a:rPr>
              <a:t>Outputs to actuators allow a PLC to cause something to happen in a process. </a:t>
            </a:r>
          </a:p>
          <a:p>
            <a:pPr algn="just"/>
            <a:r>
              <a:rPr lang="en-US" dirty="0">
                <a:latin typeface="Times New Roman" pitchFamily="18" charset="0"/>
                <a:cs typeface="Times New Roman" pitchFamily="18" charset="0"/>
              </a:rPr>
              <a:t>The outputs from these modules may be used to drive  actuators. </a:t>
            </a:r>
          </a:p>
          <a:p>
            <a:pPr algn="just"/>
            <a:r>
              <a:rPr lang="en-US" dirty="0">
                <a:latin typeface="Times New Roman" pitchFamily="18" charset="0"/>
                <a:cs typeface="Times New Roman" pitchFamily="18" charset="0"/>
              </a:rPr>
              <a:t>Consequently, they include circuitry for current / power drive using solid-state electronics such as transistors for DC outputs or </a:t>
            </a:r>
            <a:r>
              <a:rPr lang="en-US" dirty="0" err="1">
                <a:latin typeface="Times New Roman" pitchFamily="18" charset="0"/>
                <a:cs typeface="Times New Roman" pitchFamily="18" charset="0"/>
              </a:rPr>
              <a:t>triacs</a:t>
            </a:r>
            <a:r>
              <a:rPr lang="en-US" dirty="0">
                <a:latin typeface="Times New Roman" pitchFamily="18" charset="0"/>
                <a:cs typeface="Times New Roman" pitchFamily="18" charset="0"/>
              </a:rPr>
              <a:t> for AC outputs.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Analog Output Module</a:t>
            </a:r>
            <a:br>
              <a:rPr lang="en-US" dirty="0"/>
            </a:br>
            <a:endParaRPr lang="en-US" dirty="0"/>
          </a:p>
        </p:txBody>
      </p:sp>
      <p:sp>
        <p:nvSpPr>
          <p:cNvPr id="3" name="Content Placeholder 2"/>
          <p:cNvSpPr>
            <a:spLocks noGrp="1"/>
          </p:cNvSpPr>
          <p:nvPr>
            <p:ph sz="quarter" idx="1"/>
          </p:nvPr>
        </p:nvSpPr>
        <p:spPr/>
        <p:txBody>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Analog output modules convert digital values from the PLC processor module into an analog signal required by the process. </a:t>
            </a:r>
          </a:p>
          <a:p>
            <a:pPr algn="just"/>
            <a:r>
              <a:rPr lang="en-US" dirty="0">
                <a:latin typeface="Times New Roman" pitchFamily="18" charset="0"/>
                <a:cs typeface="Times New Roman" pitchFamily="18" charset="0"/>
              </a:rPr>
              <a:t>These modules therefore require a D/A converter for providing analog outputs.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Digital Output Module</a:t>
            </a:r>
            <a:br>
              <a:rPr lang="en-US" dirty="0"/>
            </a:br>
            <a:endParaRPr lang="en-US" dirty="0"/>
          </a:p>
        </p:txBody>
      </p:sp>
      <p:sp>
        <p:nvSpPr>
          <p:cNvPr id="3" name="Content Placeholder 2"/>
          <p:cNvSpPr>
            <a:spLocks noGrp="1"/>
          </p:cNvSpPr>
          <p:nvPr>
            <p:ph sz="quarter" idx="1"/>
          </p:nvPr>
        </p:nvSpPr>
        <p:spPr/>
        <p:txBody>
          <a:bodyPr/>
          <a:lstStyle/>
          <a:p>
            <a:endParaRPr lang="en-US" dirty="0"/>
          </a:p>
          <a:p>
            <a:pPr algn="just"/>
            <a:r>
              <a:rPr lang="en-US" dirty="0">
                <a:latin typeface="Times New Roman" pitchFamily="18" charset="0"/>
                <a:cs typeface="Times New Roman" pitchFamily="18" charset="0"/>
              </a:rPr>
              <a:t>Digital output modules convert internal signal levels of the programmable controllers into the binary signal levels required externally by the process.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Operation of PLC</a:t>
            </a:r>
            <a:r>
              <a:rPr lang="en-US" dirty="0"/>
              <a:t>: </a:t>
            </a:r>
          </a:p>
        </p:txBody>
      </p:sp>
      <p:sp>
        <p:nvSpPr>
          <p:cNvPr id="3" name="Content Placeholder 2"/>
          <p:cNvSpPr>
            <a:spLocks noGrp="1"/>
          </p:cNvSpPr>
          <p:nvPr>
            <p:ph sz="quarter" idx="1"/>
          </p:nvPr>
        </p:nvSpPr>
        <p:spPr>
          <a:xfrm>
            <a:off x="152400" y="2286000"/>
            <a:ext cx="8763000" cy="4267200"/>
          </a:xfrm>
        </p:spPr>
        <p:txBody>
          <a:bodyPr/>
          <a:lstStyle/>
          <a:p>
            <a:pPr algn="just"/>
            <a:r>
              <a:rPr lang="en-US" dirty="0">
                <a:latin typeface="Times New Roman" pitchFamily="18" charset="0"/>
                <a:cs typeface="Times New Roman" pitchFamily="18" charset="0"/>
              </a:rPr>
              <a:t>The PLC performs mainly two functions while executing the program</a:t>
            </a:r>
          </a:p>
          <a:p>
            <a:pPr algn="just"/>
            <a:endParaRPr lang="en-US" dirty="0">
              <a:latin typeface="Times New Roman" pitchFamily="18" charset="0"/>
              <a:cs typeface="Times New Roman" pitchFamily="18" charset="0"/>
            </a:endParaRPr>
          </a:p>
          <a:p>
            <a:pPr marL="514350" indent="-514350" algn="just">
              <a:buAutoNum type="arabicParenR"/>
            </a:pPr>
            <a:r>
              <a:rPr lang="en-US" dirty="0">
                <a:latin typeface="Times New Roman" pitchFamily="18" charset="0"/>
                <a:cs typeface="Times New Roman" pitchFamily="18" charset="0"/>
              </a:rPr>
              <a:t>Update the input/outputs:</a:t>
            </a:r>
          </a:p>
          <a:p>
            <a:pPr marL="514350" indent="-514350" algn="just">
              <a:buAutoNum type="arabicParenR"/>
            </a:pPr>
            <a:r>
              <a:rPr lang="en-US" dirty="0">
                <a:latin typeface="Times New Roman" pitchFamily="18" charset="0"/>
                <a:cs typeface="Times New Roman" pitchFamily="18" charset="0"/>
              </a:rPr>
              <a:t>Solve the Ladder logic:</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Update the input/outputs:</a:t>
            </a:r>
          </a:p>
        </p:txBody>
      </p:sp>
      <p:sp>
        <p:nvSpPr>
          <p:cNvPr id="3" name="Content Placeholder 2"/>
          <p:cNvSpPr>
            <a:spLocks noGrp="1"/>
          </p:cNvSpPr>
          <p:nvPr>
            <p:ph sz="quarter" idx="1"/>
          </p:nvPr>
        </p:nvSpPr>
        <p:spPr>
          <a:xfrm>
            <a:off x="228600" y="1295400"/>
            <a:ext cx="8686800" cy="5181600"/>
          </a:xfrm>
        </p:spPr>
        <p:txBody>
          <a:bodyPr>
            <a:normAutofit/>
          </a:bodyPr>
          <a:lstStyle/>
          <a:p>
            <a:r>
              <a:rPr lang="en-US" dirty="0">
                <a:latin typeface="Times New Roman" pitchFamily="18" charset="0"/>
                <a:cs typeface="Times New Roman" pitchFamily="18" charset="0"/>
              </a:rPr>
              <a:t>In simple words we can say that the information in Input and Output image registers of the processor is updated. </a:t>
            </a:r>
          </a:p>
          <a:p>
            <a:r>
              <a:rPr lang="en-US" dirty="0">
                <a:latin typeface="Times New Roman" pitchFamily="18" charset="0"/>
                <a:cs typeface="Times New Roman" pitchFamily="18" charset="0"/>
              </a:rPr>
              <a:t>Image registers help in storing the information in memory. </a:t>
            </a:r>
          </a:p>
          <a:p>
            <a:r>
              <a:rPr lang="en-US" dirty="0">
                <a:latin typeface="Times New Roman" pitchFamily="18" charset="0"/>
                <a:cs typeface="Times New Roman" pitchFamily="18" charset="0"/>
              </a:rPr>
              <a:t>As inputs are received in real time by the PLC, I/P image register stores the received information in the memory and also transfer the executed information to the O/P image register. </a:t>
            </a:r>
          </a:p>
          <a:p>
            <a:r>
              <a:rPr lang="en-US" dirty="0">
                <a:latin typeface="Times New Roman" pitchFamily="18" charset="0"/>
                <a:cs typeface="Times New Roman" pitchFamily="18" charset="0"/>
              </a:rPr>
              <a:t>The O/P image register then sends the O/P data to the O/P unit. This process is also called as </a:t>
            </a:r>
            <a:r>
              <a:rPr lang="en-US" b="1" dirty="0">
                <a:latin typeface="Times New Roman" pitchFamily="18" charset="0"/>
                <a:cs typeface="Times New Roman" pitchFamily="18" charset="0"/>
              </a:rPr>
              <a:t>scanning.</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the input</a:t>
            </a:r>
            <a:endParaRPr lang="en-US" dirty="0"/>
          </a:p>
        </p:txBody>
      </p:sp>
      <p:pic>
        <p:nvPicPr>
          <p:cNvPr id="4098" name="Picture 2"/>
          <p:cNvPicPr>
            <a:picLocks noGrp="1" noChangeAspect="1" noChangeArrowheads="1"/>
          </p:cNvPicPr>
          <p:nvPr>
            <p:ph sz="quarter" idx="1"/>
          </p:nvPr>
        </p:nvPicPr>
        <p:blipFill>
          <a:blip r:embed="rId2"/>
          <a:stretch>
            <a:fillRect/>
          </a:stretch>
        </p:blipFill>
        <p:spPr bwMode="auto">
          <a:xfrm>
            <a:off x="1490662" y="1457325"/>
            <a:ext cx="6619875" cy="45529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Discrete Sensors</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3660" y="1600200"/>
            <a:ext cx="9000392" cy="3657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tretch>
            <a:fillRect/>
          </a:stretch>
        </p:blipFill>
        <p:spPr bwMode="auto">
          <a:xfrm>
            <a:off x="1500187" y="1462087"/>
            <a:ext cx="6600825" cy="45434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image register</a:t>
            </a:r>
          </a:p>
        </p:txBody>
      </p:sp>
      <p:pic>
        <p:nvPicPr>
          <p:cNvPr id="6146" name="Picture 2"/>
          <p:cNvPicPr>
            <a:picLocks noGrp="1" noChangeAspect="1" noChangeArrowheads="1"/>
          </p:cNvPicPr>
          <p:nvPr>
            <p:ph sz="quarter" idx="1"/>
          </p:nvPr>
        </p:nvPicPr>
        <p:blipFill>
          <a:blip r:embed="rId2"/>
          <a:stretch>
            <a:fillRect/>
          </a:stretch>
        </p:blipFill>
        <p:spPr bwMode="auto">
          <a:xfrm>
            <a:off x="1509712" y="1462087"/>
            <a:ext cx="6581775" cy="45434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262063" y="1157288"/>
            <a:ext cx="6619875" cy="45434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Solve the Ladder logic:</a:t>
            </a:r>
          </a:p>
        </p:txBody>
      </p:sp>
      <p:sp>
        <p:nvSpPr>
          <p:cNvPr id="3" name="Content Placeholder 2"/>
          <p:cNvSpPr>
            <a:spLocks noGrp="1"/>
          </p:cNvSpPr>
          <p:nvPr>
            <p:ph sz="quarter" idx="1"/>
          </p:nvPr>
        </p:nvSpPr>
        <p:spPr>
          <a:xfrm>
            <a:off x="228600" y="1295400"/>
            <a:ext cx="8686800" cy="5334000"/>
          </a:xfrm>
        </p:spPr>
        <p:txBody>
          <a:bodyPr>
            <a:normAutofit/>
          </a:bodyPr>
          <a:lstStyle/>
          <a:p>
            <a:r>
              <a:rPr lang="en-US" dirty="0">
                <a:latin typeface="Times New Roman" pitchFamily="18" charset="0"/>
                <a:cs typeface="Times New Roman" pitchFamily="18" charset="0"/>
              </a:rPr>
              <a:t>After the I/O update, PLC begins executing the commands in the user program (Ladder diagram) In other words, the ladder logic is executed. </a:t>
            </a:r>
          </a:p>
          <a:p>
            <a:r>
              <a:rPr lang="en-US" dirty="0">
                <a:latin typeface="Times New Roman" pitchFamily="18" charset="0"/>
                <a:cs typeface="Times New Roman" pitchFamily="18" charset="0"/>
              </a:rPr>
              <a:t>The PLC executes the ladder left to right and top to bottom.</a:t>
            </a:r>
          </a:p>
          <a:p>
            <a:r>
              <a:rPr lang="en-US" dirty="0">
                <a:latin typeface="Times New Roman" pitchFamily="18" charset="0"/>
                <a:cs typeface="Times New Roman" pitchFamily="18" charset="0"/>
              </a:rPr>
              <a:t> Usually the contact configuration on the left side of each rung can be visualized as switches and contacts while the coils on the right as O/P lamps.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Execution</a:t>
            </a:r>
          </a:p>
        </p:txBody>
      </p:sp>
      <p:pic>
        <p:nvPicPr>
          <p:cNvPr id="4" name="Content Placeholder 3"/>
          <p:cNvPicPr>
            <a:picLocks noGrp="1"/>
          </p:cNvPicPr>
          <p:nvPr>
            <p:ph sz="quarter" idx="1"/>
          </p:nvPr>
        </p:nvPicPr>
        <p:blipFill>
          <a:blip r:embed="rId2"/>
          <a:stretch>
            <a:fillRect/>
          </a:stretch>
        </p:blipFill>
        <p:spPr bwMode="auto">
          <a:xfrm>
            <a:off x="3771900" y="1766887"/>
            <a:ext cx="2057400" cy="39338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Cont’d</a:t>
            </a:r>
          </a:p>
        </p:txBody>
      </p:sp>
      <p:sp>
        <p:nvSpPr>
          <p:cNvPr id="3" name="Content Placeholder 2"/>
          <p:cNvSpPr>
            <a:spLocks noGrp="1"/>
          </p:cNvSpPr>
          <p:nvPr>
            <p:ph sz="quarter" idx="1"/>
          </p:nvPr>
        </p:nvSpPr>
        <p:spPr>
          <a:xfrm>
            <a:off x="152400" y="914400"/>
            <a:ext cx="8991600" cy="5715000"/>
          </a:xfrm>
        </p:spPr>
        <p:txBody>
          <a:bodyPr>
            <a:normAutofit/>
          </a:bodyPr>
          <a:lstStyle/>
          <a:p>
            <a:r>
              <a:rPr lang="en-US" dirty="0">
                <a:latin typeface="Times New Roman" pitchFamily="18" charset="0"/>
                <a:cs typeface="Times New Roman" pitchFamily="18" charset="0"/>
              </a:rPr>
              <a:t>After the PLC is initialized, the </a:t>
            </a:r>
            <a:r>
              <a:rPr lang="en-US" b="1" dirty="0">
                <a:latin typeface="Times New Roman" pitchFamily="18" charset="0"/>
                <a:cs typeface="Times New Roman" pitchFamily="18" charset="0"/>
              </a:rPr>
              <a:t>processor </a:t>
            </a:r>
            <a:r>
              <a:rPr lang="en-US" dirty="0">
                <a:latin typeface="Times New Roman" pitchFamily="18" charset="0"/>
                <a:cs typeface="Times New Roman" pitchFamily="18" charset="0"/>
              </a:rPr>
              <a:t>reads the individual inputs. This status of the input is stored in the process- image input table (</a:t>
            </a:r>
            <a:r>
              <a:rPr lang="en-US" b="1" dirty="0">
                <a:latin typeface="Times New Roman" pitchFamily="18" charset="0"/>
                <a:cs typeface="Times New Roman" pitchFamily="18" charset="0"/>
              </a:rPr>
              <a:t>PII</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This processor processes the program stored in the program memory and the results are written into a process-image output table (</a:t>
            </a:r>
            <a:r>
              <a:rPr lang="en-US" b="1" dirty="0">
                <a:latin typeface="Times New Roman" pitchFamily="18" charset="0"/>
                <a:cs typeface="Times New Roman" pitchFamily="18" charset="0"/>
              </a:rPr>
              <a:t>PIQ</a:t>
            </a:r>
            <a:r>
              <a:rPr lang="en-US" dirty="0">
                <a:latin typeface="Times New Roman" pitchFamily="18" charset="0"/>
                <a:cs typeface="Times New Roman" pitchFamily="18" charset="0"/>
              </a:rPr>
              <a:t>). </a:t>
            </a:r>
          </a:p>
          <a:p>
            <a:r>
              <a:rPr lang="en-US" dirty="0"/>
              <a:t>The status from the </a:t>
            </a:r>
            <a:r>
              <a:rPr lang="en-US" b="1" dirty="0"/>
              <a:t>PIQ</a:t>
            </a:r>
            <a:r>
              <a:rPr lang="en-US" dirty="0"/>
              <a:t> will be transferred to the outputs and then be switched on and/or off. Afterwards it begins the execution of the next cycle from step 1. </a:t>
            </a:r>
          </a:p>
          <a:p>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a:t>
            </a:r>
            <a:r>
              <a:rPr lang="en-US" b="1" dirty="0"/>
              <a:t>Programming Languages</a:t>
            </a:r>
            <a:endParaRPr lang="en-US" dirty="0"/>
          </a:p>
        </p:txBody>
      </p:sp>
      <p:sp>
        <p:nvSpPr>
          <p:cNvPr id="3" name="Content Placeholder 2"/>
          <p:cNvSpPr>
            <a:spLocks noGrp="1"/>
          </p:cNvSpPr>
          <p:nvPr>
            <p:ph sz="quarter" idx="1"/>
          </p:nvPr>
        </p:nvSpPr>
        <p:spPr/>
        <p:txBody>
          <a:bodyPr/>
          <a:lstStyle/>
          <a:p>
            <a:pPr lvl="0"/>
            <a:r>
              <a:rPr lang="en-US" b="1" dirty="0"/>
              <a:t>Textual Language</a:t>
            </a:r>
            <a:endParaRPr lang="en-US" sz="2800" dirty="0"/>
          </a:p>
          <a:p>
            <a:pPr lvl="1"/>
            <a:r>
              <a:rPr lang="en-US" dirty="0"/>
              <a:t>Instruction list</a:t>
            </a:r>
            <a:endParaRPr lang="en-US" sz="2400" dirty="0"/>
          </a:p>
          <a:p>
            <a:pPr lvl="1"/>
            <a:r>
              <a:rPr lang="en-US" dirty="0"/>
              <a:t>Structured text</a:t>
            </a:r>
            <a:endParaRPr lang="en-US" sz="2400" dirty="0"/>
          </a:p>
          <a:p>
            <a:pPr lvl="0"/>
            <a:r>
              <a:rPr lang="en-US" b="1" dirty="0"/>
              <a:t>Graphical Form</a:t>
            </a:r>
            <a:endParaRPr lang="en-US" sz="2800" dirty="0"/>
          </a:p>
          <a:p>
            <a:pPr lvl="1"/>
            <a:r>
              <a:rPr lang="en-US" dirty="0"/>
              <a:t>Ladder Diagrams (LD) (i.e. Ladder Logic)</a:t>
            </a:r>
            <a:endParaRPr lang="en-US" sz="2400" dirty="0"/>
          </a:p>
          <a:p>
            <a:pPr lvl="1"/>
            <a:r>
              <a:rPr lang="en-US" dirty="0"/>
              <a:t>Function Block Diagram (FBD)</a:t>
            </a:r>
            <a:endParaRPr lang="en-US" sz="2400" dirty="0"/>
          </a:p>
          <a:p>
            <a:pPr lvl="1"/>
            <a:r>
              <a:rPr lang="en-US" dirty="0"/>
              <a:t>Sequential Function Chart (SFC)</a:t>
            </a:r>
            <a:endParaRPr lang="en-US" sz="2400"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PLC LADDER  PROGRAMMING</a:t>
            </a:r>
          </a:p>
        </p:txBody>
      </p:sp>
      <p:sp>
        <p:nvSpPr>
          <p:cNvPr id="3" name="Content Placeholder 2"/>
          <p:cNvSpPr>
            <a:spLocks noGrp="1"/>
          </p:cNvSpPr>
          <p:nvPr>
            <p:ph sz="quarter" idx="1"/>
          </p:nvPr>
        </p:nvSpPr>
        <p:spPr>
          <a:xfrm>
            <a:off x="228600" y="1295400"/>
            <a:ext cx="8534400" cy="5410200"/>
          </a:xfrm>
        </p:spPr>
        <p:txBody>
          <a:bodyPr>
            <a:normAutofit/>
          </a:bodyPr>
          <a:lstStyle/>
          <a:p>
            <a:r>
              <a:rPr lang="en-US" dirty="0">
                <a:latin typeface="Times New Roman" pitchFamily="18" charset="0"/>
                <a:cs typeface="Times New Roman" pitchFamily="18" charset="0"/>
              </a:rPr>
              <a:t>A very commonly used method of programming PLCs is based on the use of ladder diagrams.</a:t>
            </a:r>
          </a:p>
          <a:p>
            <a:r>
              <a:rPr lang="en-US" dirty="0">
                <a:latin typeface="Times New Roman" pitchFamily="18" charset="0"/>
                <a:cs typeface="Times New Roman" pitchFamily="18" charset="0"/>
              </a:rPr>
              <a:t>Writing a program is then equivalent to drawing a switching circuit. </a:t>
            </a:r>
          </a:p>
          <a:p>
            <a:r>
              <a:rPr lang="en-US" dirty="0">
                <a:latin typeface="Times New Roman" pitchFamily="18" charset="0"/>
                <a:cs typeface="Times New Roman" pitchFamily="18" charset="0"/>
              </a:rPr>
              <a:t>The ladder diagram consists of two vertical lines representing the power rails.</a:t>
            </a:r>
          </a:p>
          <a:p>
            <a:r>
              <a:rPr lang="en-US" dirty="0">
                <a:latin typeface="Times New Roman" pitchFamily="18" charset="0"/>
                <a:cs typeface="Times New Roman" pitchFamily="18" charset="0"/>
              </a:rPr>
              <a:t> Circuits are connected as horizontal lines, i.e., the rungs of the ladder, between these two verticals.</a:t>
            </a:r>
          </a:p>
          <a:p>
            <a:r>
              <a:rPr lang="en-US" dirty="0">
                <a:latin typeface="Times New Roman" pitchFamily="18" charset="0"/>
                <a:cs typeface="Times New Roman" pitchFamily="18" charset="0"/>
              </a:rPr>
              <a:t> Each rung consist of a set of inputs on the left end of the rung and a single output at the right end of each rung.</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487362"/>
          </a:xfrm>
        </p:spPr>
        <p:txBody>
          <a:bodyPr>
            <a:normAutofit fontScale="90000"/>
          </a:bodyPr>
          <a:lstStyle/>
          <a:p>
            <a:r>
              <a:rPr lang="en-US" b="1" dirty="0"/>
              <a:t>Drawing a ladder diagram conventions </a:t>
            </a:r>
            <a:endParaRPr lang="en-US" dirty="0"/>
          </a:p>
        </p:txBody>
      </p:sp>
      <p:sp>
        <p:nvSpPr>
          <p:cNvPr id="3" name="Content Placeholder 2"/>
          <p:cNvSpPr>
            <a:spLocks noGrp="1"/>
          </p:cNvSpPr>
          <p:nvPr>
            <p:ph sz="quarter" idx="1"/>
          </p:nvPr>
        </p:nvSpPr>
        <p:spPr>
          <a:xfrm>
            <a:off x="152400" y="914400"/>
            <a:ext cx="8763000" cy="5791200"/>
          </a:xfrm>
        </p:spPr>
        <p:txBody>
          <a:bodyPr>
            <a:normAutofit lnSpcReduction="10000"/>
          </a:bodyPr>
          <a:lstStyle/>
          <a:p>
            <a:pPr algn="just"/>
            <a:r>
              <a:rPr lang="en-US" dirty="0">
                <a:latin typeface="Times New Roman" pitchFamily="18" charset="0"/>
                <a:cs typeface="Times New Roman" pitchFamily="18" charset="0"/>
              </a:rPr>
              <a:t>The vertical lines of the diagram represent the power rails between which circuits are connected.</a:t>
            </a:r>
          </a:p>
          <a:p>
            <a:pPr lvl="0" algn="just"/>
            <a:r>
              <a:rPr lang="en-US" dirty="0">
                <a:latin typeface="Times New Roman" pitchFamily="18" charset="0"/>
                <a:cs typeface="Times New Roman" pitchFamily="18" charset="0"/>
              </a:rPr>
              <a:t>Each rung on the ladder defines one operation in the control process.</a:t>
            </a:r>
          </a:p>
          <a:p>
            <a:pPr algn="just"/>
            <a:r>
              <a:rPr lang="en-US" dirty="0">
                <a:latin typeface="Times New Roman" pitchFamily="18" charset="0"/>
                <a:cs typeface="Times New Roman" pitchFamily="18" charset="0"/>
              </a:rPr>
              <a:t>A ladder diagram is read from left to right and from top to bottom.</a:t>
            </a:r>
          </a:p>
          <a:p>
            <a:pPr algn="just"/>
            <a:r>
              <a:rPr lang="en-US" dirty="0">
                <a:latin typeface="Times New Roman" pitchFamily="18" charset="0"/>
                <a:cs typeface="Times New Roman" pitchFamily="18" charset="0"/>
              </a:rPr>
              <a:t>Each rung must start with an input or inputs and must end with at least one output. </a:t>
            </a:r>
          </a:p>
          <a:p>
            <a:pPr algn="just"/>
            <a:r>
              <a:rPr lang="en-US" dirty="0">
                <a:latin typeface="Times New Roman" pitchFamily="18" charset="0"/>
                <a:cs typeface="Times New Roman" pitchFamily="18" charset="0"/>
              </a:rPr>
              <a:t>When the PLC is in its run mode, it goes through the entire ladder program to the end, the end rung of the program being clearly denoted, and then promptly resumes at the start. </a:t>
            </a:r>
          </a:p>
          <a:p>
            <a:pPr algn="just"/>
            <a:r>
              <a:rPr lang="en-US" dirty="0">
                <a:latin typeface="Times New Roman" pitchFamily="18" charset="0"/>
                <a:cs typeface="Times New Roman" pitchFamily="18" charset="0"/>
              </a:rPr>
              <a:t>The inputs and outputs are all identified by their addresses, the notation used depending on the PLC manufacturer.</a:t>
            </a:r>
          </a:p>
          <a:p>
            <a:pPr algn="just"/>
            <a:r>
              <a:rPr lang="en-US" dirty="0"/>
              <a:t>The action of the input is equivalent to opening or closing a switch. </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Scanning the ladder program</a:t>
            </a:r>
          </a:p>
        </p:txBody>
      </p:sp>
      <p:pic>
        <p:nvPicPr>
          <p:cNvPr id="4" name="Content Placeholder 3"/>
          <p:cNvPicPr>
            <a:picLocks noGrp="1"/>
          </p:cNvPicPr>
          <p:nvPr>
            <p:ph sz="quarter" idx="1"/>
          </p:nvPr>
        </p:nvPicPr>
        <p:blipFill>
          <a:blip r:embed="rId2"/>
          <a:srcRect/>
          <a:stretch>
            <a:fillRect/>
          </a:stretch>
        </p:blipFill>
        <p:spPr bwMode="auto">
          <a:xfrm>
            <a:off x="1143000" y="2348706"/>
            <a:ext cx="5476875" cy="405209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Discrete Output Actuation Devices</a:t>
            </a: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1252537" y="2519362"/>
            <a:ext cx="7096125" cy="24288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symbols</a:t>
            </a:r>
          </a:p>
        </p:txBody>
      </p:sp>
      <p:pic>
        <p:nvPicPr>
          <p:cNvPr id="4" name="Content Placeholder 3"/>
          <p:cNvPicPr>
            <a:picLocks noGrp="1"/>
          </p:cNvPicPr>
          <p:nvPr>
            <p:ph sz="quarter" idx="1"/>
          </p:nvPr>
        </p:nvPicPr>
        <p:blipFill>
          <a:blip r:embed="rId2"/>
          <a:stretch>
            <a:fillRect/>
          </a:stretch>
        </p:blipFill>
        <p:spPr bwMode="auto">
          <a:xfrm>
            <a:off x="2005012" y="2252662"/>
            <a:ext cx="5591175" cy="2962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Ladder program examples</a:t>
            </a:r>
          </a:p>
        </p:txBody>
      </p:sp>
      <p:pic>
        <p:nvPicPr>
          <p:cNvPr id="4" name="Content Placeholder 3"/>
          <p:cNvPicPr>
            <a:picLocks noGrp="1"/>
          </p:cNvPicPr>
          <p:nvPr>
            <p:ph sz="quarter" idx="1"/>
          </p:nvPr>
        </p:nvPicPr>
        <p:blipFill>
          <a:blip r:embed="rId2"/>
          <a:srcRect/>
          <a:stretch>
            <a:fillRect/>
          </a:stretch>
        </p:blipFill>
        <p:spPr bwMode="auto">
          <a:xfrm>
            <a:off x="990600" y="2834480"/>
            <a:ext cx="6934200" cy="364252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b="1" i="1" dirty="0"/>
            </a:br>
            <a:r>
              <a:rPr lang="en-US" b="1" i="1" dirty="0"/>
              <a:t>Conditional Logic</a:t>
            </a:r>
            <a:br>
              <a:rPr lang="en-US" b="1" i="1" dirty="0"/>
            </a:br>
            <a:endParaRPr lang="en-US" dirty="0"/>
          </a:p>
        </p:txBody>
      </p:sp>
      <p:sp>
        <p:nvSpPr>
          <p:cNvPr id="3" name="Content Placeholder 2"/>
          <p:cNvSpPr>
            <a:spLocks noGrp="1"/>
          </p:cNvSpPr>
          <p:nvPr>
            <p:ph sz="quarter" idx="1"/>
          </p:nvPr>
        </p:nvSpPr>
        <p:spPr>
          <a:xfrm>
            <a:off x="152400" y="1600200"/>
            <a:ext cx="4343400" cy="5105400"/>
          </a:xfrm>
        </p:spPr>
        <p:txBody>
          <a:bodyPr/>
          <a:lstStyle/>
          <a:p>
            <a:r>
              <a:rPr lang="en-US" dirty="0">
                <a:latin typeface="Times New Roman" pitchFamily="18" charset="0"/>
                <a:cs typeface="Times New Roman" pitchFamily="18" charset="0"/>
              </a:rPr>
              <a:t>A simple example of conditional logic could be stated as follows:</a:t>
            </a:r>
          </a:p>
          <a:p>
            <a:r>
              <a:rPr lang="en-US" dirty="0">
                <a:latin typeface="Times New Roman" pitchFamily="18" charset="0"/>
                <a:cs typeface="Times New Roman" pitchFamily="18" charset="0"/>
              </a:rPr>
              <a:t>“A machine switches on if either of two </a:t>
            </a:r>
            <a:r>
              <a:rPr lang="en-US" i="1" dirty="0">
                <a:latin typeface="Times New Roman" pitchFamily="18" charset="0"/>
                <a:cs typeface="Times New Roman" pitchFamily="18" charset="0"/>
              </a:rPr>
              <a:t>start </a:t>
            </a:r>
            <a:r>
              <a:rPr lang="en-US" dirty="0">
                <a:latin typeface="Times New Roman" pitchFamily="18" charset="0"/>
                <a:cs typeface="Times New Roman" pitchFamily="18" charset="0"/>
              </a:rPr>
              <a:t>switches are closed and all of three </a:t>
            </a:r>
            <a:r>
              <a:rPr lang="en-US" i="1" dirty="0">
                <a:latin typeface="Times New Roman" pitchFamily="18" charset="0"/>
                <a:cs typeface="Times New Roman" pitchFamily="18" charset="0"/>
              </a:rPr>
              <a:t>stop </a:t>
            </a:r>
            <a:r>
              <a:rPr lang="en-US" dirty="0">
                <a:latin typeface="Times New Roman" pitchFamily="18" charset="0"/>
                <a:cs typeface="Times New Roman" pitchFamily="18" charset="0"/>
              </a:rPr>
              <a:t>switches are closed.” </a:t>
            </a:r>
          </a:p>
        </p:txBody>
      </p:sp>
      <p:pic>
        <p:nvPicPr>
          <p:cNvPr id="5" name="Content Placeholder 4"/>
          <p:cNvPicPr>
            <a:picLocks noGrp="1"/>
          </p:cNvPicPr>
          <p:nvPr>
            <p:ph sz="quarter" idx="2"/>
          </p:nvPr>
        </p:nvPicPr>
        <p:blipFill>
          <a:blip r:embed="rId2"/>
          <a:stretch>
            <a:fillRect/>
          </a:stretch>
        </p:blipFill>
        <p:spPr bwMode="auto">
          <a:xfrm>
            <a:off x="5813425" y="2185987"/>
            <a:ext cx="1990725" cy="30956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PLC wiring</a:t>
            </a:r>
          </a:p>
        </p:txBody>
      </p:sp>
      <p:pic>
        <p:nvPicPr>
          <p:cNvPr id="4" name="Content Placeholder 3"/>
          <p:cNvPicPr>
            <a:picLocks noGrp="1"/>
          </p:cNvPicPr>
          <p:nvPr>
            <p:ph sz="quarter" idx="1"/>
          </p:nvPr>
        </p:nvPicPr>
        <p:blipFill>
          <a:blip r:embed="rId2"/>
          <a:srcRect/>
          <a:stretch>
            <a:fillRect/>
          </a:stretch>
        </p:blipFill>
        <p:spPr bwMode="auto">
          <a:xfrm>
            <a:off x="457200" y="1905001"/>
            <a:ext cx="7696200" cy="4419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515F-2630-472A-87CD-E3182FE1200E}"/>
              </a:ext>
            </a:extLst>
          </p:cNvPr>
          <p:cNvSpPr>
            <a:spLocks noGrp="1"/>
          </p:cNvSpPr>
          <p:nvPr>
            <p:ph type="title"/>
          </p:nvPr>
        </p:nvSpPr>
        <p:spPr/>
        <p:txBody>
          <a:bodyPr/>
          <a:lstStyle/>
          <a:p>
            <a:r>
              <a:rPr lang="en-US" b="1" dirty="0"/>
              <a:t>PLC ladder program</a:t>
            </a:r>
            <a:endParaRPr lang="en-US" dirty="0"/>
          </a:p>
        </p:txBody>
      </p:sp>
      <p:pic>
        <p:nvPicPr>
          <p:cNvPr id="5" name="Content Placeholder 4">
            <a:extLst>
              <a:ext uri="{FF2B5EF4-FFF2-40B4-BE49-F238E27FC236}">
                <a16:creationId xmlns:a16="http://schemas.microsoft.com/office/drawing/2014/main" id="{E09C5FFC-55FE-4E98-8B97-7019E0374840}"/>
              </a:ext>
            </a:extLst>
          </p:cNvPr>
          <p:cNvPicPr>
            <a:picLocks noGrp="1" noChangeAspect="1"/>
          </p:cNvPicPr>
          <p:nvPr>
            <p:ph sz="quarter" idx="1"/>
          </p:nvPr>
        </p:nvPicPr>
        <p:blipFill>
          <a:blip r:embed="rId2"/>
          <a:stretch>
            <a:fillRect/>
          </a:stretch>
        </p:blipFill>
        <p:spPr>
          <a:xfrm>
            <a:off x="285751" y="3048000"/>
            <a:ext cx="8674444" cy="1371600"/>
          </a:xfrm>
        </p:spPr>
      </p:pic>
    </p:spTree>
    <p:extLst>
      <p:ext uri="{BB962C8B-B14F-4D97-AF65-F5344CB8AC3E}">
        <p14:creationId xmlns:p14="http://schemas.microsoft.com/office/powerpoint/2010/main" val="3915523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Normally closed contacts</a:t>
            </a:r>
          </a:p>
        </p:txBody>
      </p:sp>
      <p:pic>
        <p:nvPicPr>
          <p:cNvPr id="4" name="Content Placeholder 3"/>
          <p:cNvPicPr>
            <a:picLocks noGrp="1"/>
          </p:cNvPicPr>
          <p:nvPr>
            <p:ph sz="quarter" idx="1"/>
          </p:nvPr>
        </p:nvPicPr>
        <p:blipFill>
          <a:blip r:embed="rId2"/>
          <a:srcRect/>
          <a:stretch>
            <a:fillRect/>
          </a:stretch>
        </p:blipFill>
        <p:spPr bwMode="auto">
          <a:xfrm>
            <a:off x="457200" y="1981200"/>
            <a:ext cx="8458200" cy="31242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 FUNCTION</a:t>
            </a:r>
          </a:p>
        </p:txBody>
      </p:sp>
      <p:sp>
        <p:nvSpPr>
          <p:cNvPr id="3" name="Content Placeholder 2"/>
          <p:cNvSpPr>
            <a:spLocks noGrp="1"/>
          </p:cNvSpPr>
          <p:nvPr>
            <p:ph sz="quarter" idx="1"/>
          </p:nvPr>
        </p:nvSpPr>
        <p:spPr>
          <a:xfrm>
            <a:off x="152400" y="1600200"/>
            <a:ext cx="4343400" cy="4953000"/>
          </a:xfrm>
        </p:spPr>
        <p:txBody>
          <a:bodyPr/>
          <a:lstStyle/>
          <a:p>
            <a:r>
              <a:rPr lang="en-US" dirty="0">
                <a:latin typeface="Times New Roman" pitchFamily="18" charset="0"/>
                <a:cs typeface="Times New Roman" pitchFamily="18" charset="0"/>
              </a:rPr>
              <a:t>This indicates a situation where an output is not energized unless two, normally open, switches are both closed. </a:t>
            </a:r>
          </a:p>
          <a:p>
            <a:r>
              <a:rPr lang="en-US" dirty="0">
                <a:latin typeface="Times New Roman" pitchFamily="18" charset="0"/>
                <a:cs typeface="Times New Roman" pitchFamily="18" charset="0"/>
              </a:rPr>
              <a:t>Switch A and switch B have both to be closed, which thus gives an AND logic situation. </a:t>
            </a:r>
          </a:p>
        </p:txBody>
      </p:sp>
      <p:pic>
        <p:nvPicPr>
          <p:cNvPr id="5" name="Content Placeholder 4"/>
          <p:cNvPicPr>
            <a:picLocks noGrp="1"/>
          </p:cNvPicPr>
          <p:nvPr>
            <p:ph sz="quarter" idx="2"/>
          </p:nvPr>
        </p:nvPicPr>
        <p:blipFill>
          <a:blip r:embed="rId2"/>
          <a:srcRect/>
          <a:stretch>
            <a:fillRect/>
          </a:stretch>
        </p:blipFill>
        <p:spPr bwMode="auto">
          <a:xfrm>
            <a:off x="4572000" y="1295400"/>
            <a:ext cx="4343400" cy="165735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4495800" y="3657600"/>
            <a:ext cx="4648200" cy="153956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78" y="808038"/>
            <a:ext cx="8229600" cy="563562"/>
          </a:xfrm>
        </p:spPr>
        <p:txBody>
          <a:bodyPr>
            <a:normAutofit fontScale="90000"/>
          </a:bodyPr>
          <a:lstStyle/>
          <a:p>
            <a:pPr lvl="0"/>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OR Function</a:t>
            </a:r>
            <a:br>
              <a:rPr lang="en-US" dirty="0"/>
            </a:br>
            <a:endParaRPr lang="en-US" dirty="0"/>
          </a:p>
        </p:txBody>
      </p:sp>
      <p:sp>
        <p:nvSpPr>
          <p:cNvPr id="3" name="Content Placeholder 2"/>
          <p:cNvSpPr>
            <a:spLocks noGrp="1"/>
          </p:cNvSpPr>
          <p:nvPr>
            <p:ph sz="quarter" idx="1"/>
          </p:nvPr>
        </p:nvSpPr>
        <p:spPr>
          <a:xfrm>
            <a:off x="152400" y="1524000"/>
            <a:ext cx="3505200" cy="5105400"/>
          </a:xfrm>
        </p:spPr>
        <p:txBody>
          <a:bodyPr/>
          <a:lstStyle/>
          <a:p>
            <a:r>
              <a:rPr lang="en-US" dirty="0"/>
              <a:t>This indicates an electrical circuit where an output is energized when switch A or B, both normally open, are closed.</a:t>
            </a:r>
          </a:p>
        </p:txBody>
      </p:sp>
      <p:pic>
        <p:nvPicPr>
          <p:cNvPr id="5" name="Content Placeholder 4"/>
          <p:cNvPicPr>
            <a:picLocks noGrp="1"/>
          </p:cNvPicPr>
          <p:nvPr>
            <p:ph sz="quarter" idx="2"/>
          </p:nvPr>
        </p:nvPicPr>
        <p:blipFill>
          <a:blip r:embed="rId2"/>
          <a:srcRect/>
          <a:stretch>
            <a:fillRect/>
          </a:stretch>
        </p:blipFill>
        <p:spPr bwMode="auto">
          <a:xfrm>
            <a:off x="3581400" y="1371600"/>
            <a:ext cx="4981575" cy="18288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3657600" y="4343400"/>
            <a:ext cx="5084291" cy="17526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a:latin typeface="Times New Roman" pitchFamily="18" charset="0"/>
                <a:cs typeface="Times New Roman" pitchFamily="18" charset="0"/>
              </a:rPr>
              <a:t>NOT FUNCTION</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When there is an input to the switch, it opens and there is then no current in the circuit.</a:t>
            </a:r>
          </a:p>
          <a:p>
            <a:endParaRPr lang="en-US" dirty="0"/>
          </a:p>
        </p:txBody>
      </p:sp>
      <p:pic>
        <p:nvPicPr>
          <p:cNvPr id="5" name="Content Placeholder 4"/>
          <p:cNvPicPr>
            <a:picLocks noGrp="1"/>
          </p:cNvPicPr>
          <p:nvPr>
            <p:ph sz="quarter" idx="2"/>
          </p:nvPr>
        </p:nvPicPr>
        <p:blipFill>
          <a:blip r:embed="rId2"/>
          <a:srcRect/>
          <a:stretch>
            <a:fillRect/>
          </a:stretch>
        </p:blipFill>
        <p:spPr bwMode="auto">
          <a:xfrm>
            <a:off x="990600" y="3886200"/>
            <a:ext cx="6324600" cy="19812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Exclusive OR (XOR)</a:t>
            </a:r>
            <a:br>
              <a:rPr lang="en-US" dirty="0"/>
            </a:br>
            <a:endParaRPr lang="en-US" dirty="0"/>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It gives an output when either of the inputs is 1 but not when both are 1.</a:t>
            </a:r>
          </a:p>
          <a:p>
            <a:endParaRPr lang="en-US" dirty="0"/>
          </a:p>
        </p:txBody>
      </p:sp>
      <p:pic>
        <p:nvPicPr>
          <p:cNvPr id="5" name="Content Placeholder 4"/>
          <p:cNvPicPr>
            <a:picLocks noGrp="1"/>
          </p:cNvPicPr>
          <p:nvPr>
            <p:ph sz="quarter" idx="2"/>
          </p:nvPr>
        </p:nvPicPr>
        <p:blipFill>
          <a:blip r:embed="rId2"/>
          <a:srcRect/>
          <a:stretch>
            <a:fillRect/>
          </a:stretch>
        </p:blipFill>
        <p:spPr bwMode="auto">
          <a:xfrm>
            <a:off x="838200" y="3200400"/>
            <a:ext cx="6858000" cy="2286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Programmable Logic Controllers (PLC)</a:t>
            </a:r>
          </a:p>
        </p:txBody>
      </p:sp>
      <p:sp>
        <p:nvSpPr>
          <p:cNvPr id="3" name="Content Placeholder 2"/>
          <p:cNvSpPr>
            <a:spLocks noGrp="1"/>
          </p:cNvSpPr>
          <p:nvPr>
            <p:ph sz="quarter" idx="1"/>
          </p:nvPr>
        </p:nvSpPr>
        <p:spPr>
          <a:xfrm>
            <a:off x="152400" y="990600"/>
            <a:ext cx="8991600" cy="5562600"/>
          </a:xfrm>
        </p:spPr>
        <p:txBody>
          <a:bodyPr>
            <a:normAutofit/>
          </a:bodyPr>
          <a:lstStyle/>
          <a:p>
            <a:pPr algn="just"/>
            <a:r>
              <a:rPr lang="en-US" dirty="0"/>
              <a:t>A PLC is a special purpose industrial microprocessor based real-time computing system.</a:t>
            </a:r>
          </a:p>
          <a:p>
            <a:pPr algn="just">
              <a:buNone/>
            </a:pPr>
            <a:endParaRPr lang="en-US" dirty="0"/>
          </a:p>
          <a:p>
            <a:pPr algn="just"/>
            <a:r>
              <a:rPr lang="en-US" dirty="0"/>
              <a:t>PLC stands for “</a:t>
            </a:r>
            <a:r>
              <a:rPr lang="en-US" b="1" dirty="0"/>
              <a:t>Programmable Logic Controller</a:t>
            </a:r>
            <a:r>
              <a:rPr lang="en-US" dirty="0"/>
              <a:t>”. </a:t>
            </a:r>
          </a:p>
          <a:p>
            <a:pPr algn="just"/>
            <a:r>
              <a:rPr lang="en-US" dirty="0"/>
              <a:t>A PLC is a computer specially designed to operate reliably under harsh industrial environments – such as extreme temperatures, wet, dry, and/or dusty conditions. </a:t>
            </a:r>
          </a:p>
          <a:p>
            <a:pPr algn="just"/>
            <a:r>
              <a:rPr lang="en-US" dirty="0"/>
              <a:t>It is used to automate industrial processes such as a manufacturing plant’s assembly line, an ore processing plant, or a wastewater treatment plant.</a:t>
            </a:r>
          </a:p>
          <a:p>
            <a:pPr algn="just"/>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Latching</a:t>
            </a:r>
          </a:p>
        </p:txBody>
      </p:sp>
      <p:sp>
        <p:nvSpPr>
          <p:cNvPr id="3" name="Content Placeholder 2"/>
          <p:cNvSpPr>
            <a:spLocks noGrp="1"/>
          </p:cNvSpPr>
          <p:nvPr>
            <p:ph sz="quarter" idx="1"/>
          </p:nvPr>
        </p:nvSpPr>
        <p:spPr>
          <a:xfrm>
            <a:off x="152400" y="1143000"/>
            <a:ext cx="8763000" cy="5715000"/>
          </a:xfrm>
        </p:spPr>
        <p:txBody>
          <a:bodyPr/>
          <a:lstStyle/>
          <a:p>
            <a:r>
              <a:rPr lang="en-US" dirty="0"/>
              <a:t>We use latching in situations where it is necessary to hold an output energized, even when the input ceases.</a:t>
            </a:r>
          </a:p>
          <a:p>
            <a:r>
              <a:rPr lang="en-US" dirty="0"/>
              <a:t> A simple example of such a situation is a motor, which is started by pressing a push button switch.</a:t>
            </a:r>
          </a:p>
          <a:p>
            <a:r>
              <a:rPr lang="en-US" dirty="0"/>
              <a:t>Though the switch contacts do not remain closed, the motor is required to continue running until a stop push button switch is pressed.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Latching program</a:t>
            </a:r>
          </a:p>
        </p:txBody>
      </p:sp>
      <p:pic>
        <p:nvPicPr>
          <p:cNvPr id="4" name="Content Placeholder 3"/>
          <p:cNvPicPr>
            <a:picLocks noGrp="1"/>
          </p:cNvPicPr>
          <p:nvPr>
            <p:ph sz="quarter" idx="1"/>
          </p:nvPr>
        </p:nvPicPr>
        <p:blipFill>
          <a:blip r:embed="rId2"/>
          <a:stretch>
            <a:fillRect/>
          </a:stretch>
        </p:blipFill>
        <p:spPr bwMode="auto">
          <a:xfrm>
            <a:off x="914400" y="2422844"/>
            <a:ext cx="7772400" cy="262191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Exercise1</a:t>
            </a:r>
            <a:endParaRPr lang="en-US" dirty="0"/>
          </a:p>
        </p:txBody>
      </p:sp>
      <p:sp>
        <p:nvSpPr>
          <p:cNvPr id="3" name="Content Placeholder 2"/>
          <p:cNvSpPr>
            <a:spLocks noGrp="1"/>
          </p:cNvSpPr>
          <p:nvPr>
            <p:ph sz="quarter" idx="1"/>
          </p:nvPr>
        </p:nvSpPr>
        <p:spPr>
          <a:xfrm>
            <a:off x="152400" y="990600"/>
            <a:ext cx="8763000" cy="5638800"/>
          </a:xfrm>
        </p:spPr>
        <p:txBody>
          <a:bodyPr/>
          <a:lstStyle/>
          <a:p>
            <a:pPr>
              <a:buNone/>
            </a:pPr>
            <a:r>
              <a:rPr lang="en-US" dirty="0"/>
              <a:t> Write a PLC program to implement the conditional logic statements (a), (b) and (c) below. </a:t>
            </a:r>
          </a:p>
          <a:p>
            <a:pPr>
              <a:buNone/>
            </a:pPr>
            <a:r>
              <a:rPr lang="en-US" b="1" dirty="0"/>
              <a:t>a) </a:t>
            </a:r>
            <a:r>
              <a:rPr lang="en-US" dirty="0"/>
              <a:t>A PLC output is to switch on if any of three inputs is switched on. </a:t>
            </a:r>
          </a:p>
          <a:p>
            <a:pPr>
              <a:buNone/>
            </a:pPr>
            <a:r>
              <a:rPr lang="en-US" b="1" dirty="0"/>
              <a:t>b) </a:t>
            </a:r>
            <a:r>
              <a:rPr lang="en-US" dirty="0"/>
              <a:t>A PLC output is to switch on if any </a:t>
            </a:r>
            <a:r>
              <a:rPr lang="en-US" i="1" dirty="0"/>
              <a:t>one </a:t>
            </a:r>
            <a:r>
              <a:rPr lang="en-US" dirty="0"/>
              <a:t>of three inputs is switched on but not two or more. </a:t>
            </a:r>
          </a:p>
          <a:p>
            <a:pPr>
              <a:buNone/>
            </a:pPr>
            <a:r>
              <a:rPr lang="en-US" b="1" dirty="0"/>
              <a:t>c) </a:t>
            </a:r>
            <a:r>
              <a:rPr lang="en-US" dirty="0"/>
              <a:t>A PLC output is to switch on if any two inputs are switched on, but not the third.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Exercise2</a:t>
            </a:r>
          </a:p>
        </p:txBody>
      </p:sp>
      <p:sp>
        <p:nvSpPr>
          <p:cNvPr id="3" name="Content Placeholder 2"/>
          <p:cNvSpPr>
            <a:spLocks noGrp="1"/>
          </p:cNvSpPr>
          <p:nvPr>
            <p:ph sz="quarter" idx="1"/>
          </p:nvPr>
        </p:nvSpPr>
        <p:spPr>
          <a:xfrm>
            <a:off x="228600" y="1371600"/>
            <a:ext cx="8686800" cy="1524000"/>
          </a:xfrm>
        </p:spPr>
        <p:txBody>
          <a:bodyPr>
            <a:normAutofit/>
          </a:bodyPr>
          <a:lstStyle/>
          <a:p>
            <a:pPr algn="just"/>
            <a:r>
              <a:rPr lang="en-US" dirty="0">
                <a:latin typeface="Times New Roman" pitchFamily="18" charset="0"/>
                <a:cs typeface="Times New Roman" pitchFamily="18" charset="0"/>
              </a:rPr>
              <a:t>The following figure shows a plc wiring diagram with two push button and one output as motor. Develop a ladder logic program for motor control using start and stop push button</a:t>
            </a:r>
          </a:p>
        </p:txBody>
      </p:sp>
      <p:sp>
        <p:nvSpPr>
          <p:cNvPr id="5" name="Content Placeholder 2"/>
          <p:cNvSpPr txBox="1">
            <a:spLocks/>
          </p:cNvSpPr>
          <p:nvPr/>
        </p:nvSpPr>
        <p:spPr>
          <a:xfrm>
            <a:off x="228600" y="3200400"/>
            <a:ext cx="8686800" cy="1524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p:nvPr/>
        </p:nvPicPr>
        <p:blipFill>
          <a:blip r:embed="rId2"/>
          <a:srcRect/>
          <a:stretch>
            <a:fillRect/>
          </a:stretch>
        </p:blipFill>
        <p:spPr bwMode="auto">
          <a:xfrm>
            <a:off x="1676400" y="3352800"/>
            <a:ext cx="4670833" cy="3178161"/>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Exercise3</a:t>
            </a:r>
          </a:p>
        </p:txBody>
      </p:sp>
      <p:sp>
        <p:nvSpPr>
          <p:cNvPr id="3" name="Content Placeholder 2"/>
          <p:cNvSpPr>
            <a:spLocks noGrp="1"/>
          </p:cNvSpPr>
          <p:nvPr>
            <p:ph sz="quarter" idx="1"/>
          </p:nvPr>
        </p:nvSpPr>
        <p:spPr>
          <a:xfrm>
            <a:off x="228600" y="2133600"/>
            <a:ext cx="8763000" cy="2971800"/>
          </a:xfrm>
        </p:spPr>
        <p:txBody>
          <a:bodyPr/>
          <a:lstStyle/>
          <a:p>
            <a:r>
              <a:rPr lang="en-US" dirty="0">
                <a:latin typeface="Times New Roman" pitchFamily="18" charset="0"/>
                <a:cs typeface="Times New Roman" pitchFamily="18" charset="0"/>
              </a:rPr>
              <a:t>Write a ladder diagram to switch on the machine by using either start1 or start2 push buttons and stop it using either stop1or stop2 or </a:t>
            </a:r>
            <a:r>
              <a:rPr lang="en-US">
                <a:latin typeface="Times New Roman" pitchFamily="18" charset="0"/>
                <a:cs typeface="Times New Roman" pitchFamily="18" charset="0"/>
              </a:rPr>
              <a:t>stop3 switches.</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relays</a:t>
            </a:r>
          </a:p>
        </p:txBody>
      </p:sp>
      <p:sp>
        <p:nvSpPr>
          <p:cNvPr id="3" name="Content Placeholder 2"/>
          <p:cNvSpPr>
            <a:spLocks noGrp="1"/>
          </p:cNvSpPr>
          <p:nvPr>
            <p:ph sz="quarter" idx="1"/>
          </p:nvPr>
        </p:nvSpPr>
        <p:spPr>
          <a:xfrm>
            <a:off x="457200" y="1600201"/>
            <a:ext cx="8229600" cy="1371600"/>
          </a:xfrm>
        </p:spPr>
        <p:txBody>
          <a:bodyPr/>
          <a:lstStyle/>
          <a:p>
            <a:r>
              <a:rPr lang="en-US" dirty="0"/>
              <a:t>These have the same properties as outputs but they only exist in software. </a:t>
            </a:r>
          </a:p>
        </p:txBody>
      </p:sp>
      <p:pic>
        <p:nvPicPr>
          <p:cNvPr id="5" name="Picture 4"/>
          <p:cNvPicPr/>
          <p:nvPr/>
        </p:nvPicPr>
        <p:blipFill>
          <a:blip r:embed="rId2"/>
          <a:srcRect/>
          <a:stretch>
            <a:fillRect/>
          </a:stretch>
        </p:blipFill>
        <p:spPr bwMode="auto">
          <a:xfrm>
            <a:off x="914400" y="3581400"/>
            <a:ext cx="7772400" cy="2590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Timers</a:t>
            </a:r>
          </a:p>
        </p:txBody>
      </p:sp>
      <p:sp>
        <p:nvSpPr>
          <p:cNvPr id="3" name="Content Placeholder 2"/>
          <p:cNvSpPr>
            <a:spLocks noGrp="1"/>
          </p:cNvSpPr>
          <p:nvPr>
            <p:ph sz="quarter" idx="1"/>
          </p:nvPr>
        </p:nvSpPr>
        <p:spPr>
          <a:xfrm>
            <a:off x="228600" y="914400"/>
            <a:ext cx="8686800" cy="5638800"/>
          </a:xfrm>
        </p:spPr>
        <p:txBody>
          <a:bodyPr/>
          <a:lstStyle/>
          <a:p>
            <a:r>
              <a:rPr lang="en-US" dirty="0">
                <a:latin typeface="Times New Roman" pitchFamily="18" charset="0"/>
                <a:cs typeface="Times New Roman" pitchFamily="18" charset="0"/>
              </a:rPr>
              <a:t>The delay-on timer introduces a delay between the start of one event and the start of another.</a:t>
            </a:r>
          </a:p>
          <a:p>
            <a:r>
              <a:rPr lang="en-US" dirty="0">
                <a:latin typeface="Times New Roman" pitchFamily="18" charset="0"/>
                <a:cs typeface="Times New Roman" pitchFamily="18" charset="0"/>
              </a:rPr>
              <a:t>For example, when a start push button is pressed, the pneumatic cylinder extends, remains extended for 5 seconds and then returns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3600" b="1" dirty="0">
                <a:latin typeface="Times New Roman" pitchFamily="18" charset="0"/>
                <a:cs typeface="Times New Roman" pitchFamily="18" charset="0"/>
              </a:rPr>
              <a:t>Function Block of ON Delay Timer (TON)</a:t>
            </a:r>
            <a:br>
              <a:rPr lang="en-US" dirty="0"/>
            </a:b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315780" y="2514600"/>
            <a:ext cx="8371933" cy="2743199"/>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3600" b="1" dirty="0">
                <a:latin typeface="Times New Roman" pitchFamily="18" charset="0"/>
                <a:cs typeface="Times New Roman" pitchFamily="18" charset="0"/>
              </a:rPr>
              <a:t>Function Block of </a:t>
            </a:r>
            <a:r>
              <a:rPr lang="en-US" sz="3600" b="1" dirty="0" err="1">
                <a:latin typeface="Times New Roman" pitchFamily="18" charset="0"/>
                <a:cs typeface="Times New Roman" pitchFamily="18" charset="0"/>
              </a:rPr>
              <a:t>OF</a:t>
            </a:r>
            <a:r>
              <a:rPr lang="en-US" sz="3600" b="1" dirty="0">
                <a:latin typeface="Times New Roman" pitchFamily="18" charset="0"/>
                <a:cs typeface="Times New Roman" pitchFamily="18" charset="0"/>
              </a:rPr>
              <a:t> Delay Timer (TOFF)</a:t>
            </a:r>
            <a:br>
              <a:rPr lang="en-US" dirty="0"/>
            </a:b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72976" y="2362200"/>
            <a:ext cx="8888260" cy="29718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Exercise1</a:t>
            </a:r>
          </a:p>
        </p:txBody>
      </p:sp>
      <p:sp>
        <p:nvSpPr>
          <p:cNvPr id="3" name="Content Placeholder 2"/>
          <p:cNvSpPr>
            <a:spLocks noGrp="1"/>
          </p:cNvSpPr>
          <p:nvPr>
            <p:ph sz="quarter" idx="1"/>
          </p:nvPr>
        </p:nvSpPr>
        <p:spPr>
          <a:xfrm>
            <a:off x="304800" y="2209800"/>
            <a:ext cx="8610600" cy="3505200"/>
          </a:xfrm>
        </p:spPr>
        <p:txBody>
          <a:bodyPr>
            <a:normAutofit/>
          </a:bodyPr>
          <a:lstStyle/>
          <a:p>
            <a:pPr algn="just"/>
            <a:r>
              <a:rPr lang="en-US" sz="2800" dirty="0">
                <a:latin typeface="Times New Roman" pitchFamily="18" charset="0"/>
                <a:cs typeface="Times New Roman" pitchFamily="18" charset="0"/>
              </a:rPr>
              <a:t>By using a pneumatic cylinder as output and a limit switch as input develop a ladder diagram to extend the rod of the cylinder once the start push button is pressed. When the cylinder rod closes to limit switch, the system should wait during of 5 seconds and then after the rod returns back.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533400"/>
            <a:ext cx="8458200" cy="6096000"/>
          </a:xfrm>
        </p:spPr>
        <p:txBody>
          <a:bodyPr>
            <a:normAutofit/>
          </a:bodyPr>
          <a:lstStyle/>
          <a:p>
            <a:r>
              <a:rPr lang="en-US" dirty="0"/>
              <a:t>PLCs share many features of the personal computer you have at home. </a:t>
            </a:r>
          </a:p>
          <a:p>
            <a:r>
              <a:rPr lang="en-US" dirty="0"/>
              <a:t>They both have a power supply, a CPU (Central Processing Unit), inputs and outputs (I/O), memory, and operating software (although it’s a different operating software). </a:t>
            </a:r>
          </a:p>
          <a:p>
            <a:r>
              <a:rPr lang="en-US" dirty="0"/>
              <a:t>The biggest differences are that a PLC can perform discrete and continuous functions which a PC cannot do.</a:t>
            </a:r>
          </a:p>
          <a:p>
            <a:r>
              <a:rPr lang="en-US" dirty="0"/>
              <a:t>PLCs plays a crucial role in the field of automation, using forming part of a larger </a:t>
            </a:r>
            <a:r>
              <a:rPr lang="en-US" u="sng" dirty="0">
                <a:hlinkClick r:id="rId2"/>
              </a:rPr>
              <a:t>SCADA system</a:t>
            </a:r>
            <a:r>
              <a:rPr lang="en-US" dirty="0"/>
              <a:t>.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p:cNvPicPr>
          <p:nvPr>
            <p:ph sz="quarter" idx="1"/>
          </p:nvPr>
        </p:nvPicPr>
        <p:blipFill>
          <a:blip r:embed="rId2"/>
          <a:stretch>
            <a:fillRect/>
          </a:stretch>
        </p:blipFill>
        <p:spPr bwMode="auto">
          <a:xfrm>
            <a:off x="1771650" y="2414587"/>
            <a:ext cx="6057900" cy="263842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Exercise2</a:t>
            </a:r>
          </a:p>
        </p:txBody>
      </p:sp>
      <p:sp>
        <p:nvSpPr>
          <p:cNvPr id="3" name="Content Placeholder 2"/>
          <p:cNvSpPr>
            <a:spLocks noGrp="1"/>
          </p:cNvSpPr>
          <p:nvPr>
            <p:ph sz="quarter" idx="1"/>
          </p:nvPr>
        </p:nvSpPr>
        <p:spPr>
          <a:xfrm>
            <a:off x="152400" y="1219200"/>
            <a:ext cx="4343400" cy="5410200"/>
          </a:xfrm>
        </p:spPr>
        <p:txBody>
          <a:bodyPr>
            <a:normAutofit/>
          </a:bodyPr>
          <a:lstStyle/>
          <a:p>
            <a:r>
              <a:rPr lang="en-US" dirty="0"/>
              <a:t>Using the same hardware with the addition of an alarm as a second output develop a ladder diagram to set alarm on during of 10seconds once the rod is closed to the limit switch and then after cylinder returns back:</a:t>
            </a:r>
          </a:p>
        </p:txBody>
      </p:sp>
      <p:pic>
        <p:nvPicPr>
          <p:cNvPr id="5" name="Content Placeholder 4"/>
          <p:cNvPicPr>
            <a:picLocks noGrp="1"/>
          </p:cNvPicPr>
          <p:nvPr>
            <p:ph sz="quarter" idx="2"/>
          </p:nvPr>
        </p:nvPicPr>
        <p:blipFill>
          <a:blip r:embed="rId2"/>
          <a:srcRect/>
          <a:stretch>
            <a:fillRect/>
          </a:stretch>
        </p:blipFill>
        <p:spPr bwMode="auto">
          <a:xfrm>
            <a:off x="4724400" y="2057400"/>
            <a:ext cx="3495675" cy="3186906"/>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itchFamily="18" charset="0"/>
                <a:cs typeface="Times New Roman" pitchFamily="18" charset="0"/>
              </a:rPr>
              <a:t>COUNTERS</a:t>
            </a:r>
          </a:p>
        </p:txBody>
      </p:sp>
      <p:sp>
        <p:nvSpPr>
          <p:cNvPr id="3" name="Content Placeholder 2"/>
          <p:cNvSpPr>
            <a:spLocks noGrp="1"/>
          </p:cNvSpPr>
          <p:nvPr>
            <p:ph sz="quarter" idx="1"/>
          </p:nvPr>
        </p:nvSpPr>
        <p:spPr>
          <a:xfrm>
            <a:off x="228600" y="1066800"/>
            <a:ext cx="8686800" cy="5486400"/>
          </a:xfrm>
        </p:spPr>
        <p:txBody>
          <a:bodyPr/>
          <a:lstStyle/>
          <a:p>
            <a:r>
              <a:rPr lang="en-US" dirty="0">
                <a:latin typeface="Times New Roman" pitchFamily="18" charset="0"/>
                <a:cs typeface="Times New Roman" pitchFamily="18" charset="0"/>
              </a:rPr>
              <a:t>A counter allows a number of occurrences of input signals to be counted. The counter is set to a </a:t>
            </a:r>
            <a:r>
              <a:rPr lang="en-US" b="1" i="1" dirty="0">
                <a:latin typeface="Times New Roman" pitchFamily="18" charset="0"/>
                <a:cs typeface="Times New Roman" pitchFamily="18" charset="0"/>
              </a:rPr>
              <a:t>preset number value</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when this value of input pulses has been received, it will operate its contacts. A second input or software coil is provided to reset the </a:t>
            </a:r>
            <a:r>
              <a:rPr lang="en-US" i="1" dirty="0">
                <a:latin typeface="Times New Roman" pitchFamily="18" charset="0"/>
                <a:cs typeface="Times New Roman" pitchFamily="18" charset="0"/>
              </a:rPr>
              <a:t>current value </a:t>
            </a:r>
            <a:r>
              <a:rPr lang="en-US" dirty="0">
                <a:latin typeface="Times New Roman" pitchFamily="18" charset="0"/>
                <a:cs typeface="Times New Roman" pitchFamily="18" charset="0"/>
              </a:rPr>
              <a:t>of the counter to zero.</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r>
              <a:rPr lang="en-US" dirty="0"/>
              <a:t>Considering the following shaft, When a </a:t>
            </a:r>
            <a:r>
              <a:rPr lang="en-US" b="1" i="1" dirty="0"/>
              <a:t>start </a:t>
            </a:r>
            <a:r>
              <a:rPr lang="en-US" dirty="0"/>
              <a:t>button has been pressed the shaft is to make 10 revolutions and then stop. Pressing the </a:t>
            </a:r>
            <a:r>
              <a:rPr lang="en-US" b="1" dirty="0"/>
              <a:t>start</a:t>
            </a:r>
            <a:r>
              <a:rPr lang="en-US" dirty="0"/>
              <a:t> button also resets the counter</a:t>
            </a:r>
          </a:p>
        </p:txBody>
      </p:sp>
      <p:pic>
        <p:nvPicPr>
          <p:cNvPr id="5" name="Content Placeholder 4"/>
          <p:cNvPicPr>
            <a:picLocks noGrp="1"/>
          </p:cNvPicPr>
          <p:nvPr>
            <p:ph sz="quarter" idx="2"/>
          </p:nvPr>
        </p:nvPicPr>
        <p:blipFill>
          <a:blip r:embed="rId2"/>
          <a:srcRect/>
          <a:stretch>
            <a:fillRect/>
          </a:stretch>
        </p:blipFill>
        <p:spPr bwMode="auto">
          <a:xfrm>
            <a:off x="1219200" y="5105400"/>
            <a:ext cx="2743200" cy="1438275"/>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4876800" y="1676400"/>
            <a:ext cx="3810000" cy="45720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FEE6E5B-4054-44FC-AC46-2FF3452F03B3}" type="datetime1">
              <a:rPr lang="en-US" smtClean="0"/>
              <a:pPr/>
              <a:t>8/25/2021</a:t>
            </a:fld>
            <a:endParaRPr lang="en-US"/>
          </a:p>
        </p:txBody>
      </p:sp>
      <p:sp>
        <p:nvSpPr>
          <p:cNvPr id="9" name="Footer Placeholder 8"/>
          <p:cNvSpPr>
            <a:spLocks noGrp="1"/>
          </p:cNvSpPr>
          <p:nvPr>
            <p:ph type="ftr" sz="quarter" idx="11"/>
          </p:nvPr>
        </p:nvSpPr>
        <p:spPr/>
        <p:txBody>
          <a:bodyPr/>
          <a:lstStyle/>
          <a:p>
            <a:r>
              <a:rPr lang="en-US"/>
              <a:t>Industrial Control and Automation/ Mr.JANVIER NIYITEGAKA</a:t>
            </a:r>
          </a:p>
        </p:txBody>
      </p:sp>
      <p:sp>
        <p:nvSpPr>
          <p:cNvPr id="8" name="Slide Number Placeholder 7"/>
          <p:cNvSpPr>
            <a:spLocks noGrp="1"/>
          </p:cNvSpPr>
          <p:nvPr>
            <p:ph type="sldNum" sz="quarter" idx="12"/>
          </p:nvPr>
        </p:nvSpPr>
        <p:spPr/>
        <p:txBody>
          <a:bodyPr/>
          <a:lstStyle/>
          <a:p>
            <a:fld id="{E8414A04-8B14-42F4-A749-D235600A4104}" type="slidenum">
              <a:rPr lang="en-US" smtClean="0"/>
              <a:pPr/>
              <a:t>64</a:t>
            </a:fld>
            <a:endParaRPr lang="en-US"/>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504209" y="2010987"/>
            <a:ext cx="4592782" cy="3445625"/>
          </a:xfrm>
          <a:prstGeom prst="rect">
            <a:avLst/>
          </a:prstGeom>
        </p:spPr>
      </p:pic>
      <p:sp>
        <p:nvSpPr>
          <p:cNvPr id="5" name="Title 3"/>
          <p:cNvSpPr txBox="1">
            <a:spLocks/>
          </p:cNvSpPr>
          <p:nvPr/>
        </p:nvSpPr>
        <p:spPr>
          <a:xfrm>
            <a:off x="472016" y="515287"/>
            <a:ext cx="6995584" cy="10563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Questions and Discussions</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
        <p:nvSpPr>
          <p:cNvPr id="6" name="Title 3"/>
          <p:cNvSpPr txBox="1">
            <a:spLocks/>
          </p:cNvSpPr>
          <p:nvPr/>
        </p:nvSpPr>
        <p:spPr>
          <a:xfrm>
            <a:off x="914400" y="2524125"/>
            <a:ext cx="1876426" cy="120014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Autofit/>
          </a:bodyPr>
          <a:lstStyle/>
          <a:p>
            <a:pPr lvl="0" algn="ctr">
              <a:spcBef>
                <a:spcPct val="0"/>
              </a:spcBef>
            </a:pPr>
            <a:r>
              <a:rPr kumimoji="0" lang="en-US" sz="4000" i="0" u="none" strike="noStrike" kern="1200" cap="none" spc="0" normalizeH="0" baseline="0" noProof="0" dirty="0">
                <a:ln w="3175" cmpd="sng">
                  <a:noFill/>
                </a:ln>
                <a:solidFill>
                  <a:schemeClr val="dk1"/>
                </a:solidFill>
                <a:effectLst/>
                <a:uLnTx/>
                <a:uFillTx/>
                <a:latin typeface="+mn-lt"/>
                <a:ea typeface="+mn-ea"/>
                <a:cs typeface="+mn-cs"/>
              </a:rPr>
              <a:t> </a:t>
            </a:r>
            <a:r>
              <a:rPr lang="en-US" sz="4000" dirty="0">
                <a:latin typeface="Baskerville Old Face" panose="02020602080505020303" pitchFamily="18" charset="0"/>
              </a:rPr>
              <a:t>Thank you</a:t>
            </a:r>
            <a:endParaRPr kumimoji="0" lang="en-US" sz="4000" i="0" u="none" strike="noStrike" kern="1200" cap="none" spc="0" normalizeH="0" baseline="0" noProof="0" dirty="0">
              <a:ln w="3175" cmpd="sng">
                <a:noFill/>
              </a:ln>
              <a:solidFill>
                <a:schemeClr val="dk1"/>
              </a:solidFill>
              <a:effectLst/>
              <a:uLnTx/>
              <a:uFillTx/>
              <a:latin typeface="+mn-lt"/>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SCADA Control System</a:t>
            </a:r>
          </a:p>
        </p:txBody>
      </p:sp>
      <p:sp>
        <p:nvSpPr>
          <p:cNvPr id="3" name="Content Placeholder 2"/>
          <p:cNvSpPr>
            <a:spLocks noGrp="1"/>
          </p:cNvSpPr>
          <p:nvPr>
            <p:ph sz="quarter" idx="1"/>
          </p:nvPr>
        </p:nvSpPr>
        <p:spPr>
          <a:xfrm>
            <a:off x="228600" y="1219200"/>
            <a:ext cx="8686800" cy="5410200"/>
          </a:xfrm>
        </p:spPr>
        <p:txBody>
          <a:bodyPr>
            <a:normAutofit/>
          </a:bodyPr>
          <a:lstStyle/>
          <a:p>
            <a:r>
              <a:rPr lang="en-US" dirty="0"/>
              <a:t>SCADA stands for “</a:t>
            </a:r>
            <a:r>
              <a:rPr lang="en-US" b="1" dirty="0"/>
              <a:t>Supervisory Control and Data Acquisition</a:t>
            </a:r>
            <a:r>
              <a:rPr lang="en-US" dirty="0"/>
              <a:t>”. </a:t>
            </a:r>
          </a:p>
          <a:p>
            <a:r>
              <a:rPr lang="en-US" dirty="0"/>
              <a:t>SCADA systems gather pieces of information and data from a process.</a:t>
            </a:r>
          </a:p>
          <a:p>
            <a:r>
              <a:rPr lang="en-US" dirty="0"/>
              <a:t> It records the data, as well as representing the collected data on various HMIs. </a:t>
            </a:r>
          </a:p>
          <a:p>
            <a:r>
              <a:rPr lang="en-US" dirty="0"/>
              <a:t>This enables process control operators to supervise what is going on in the field, even from a distant location.</a:t>
            </a:r>
          </a:p>
          <a:p>
            <a:r>
              <a:rPr lang="en-US" dirty="0"/>
              <a:t> It also enables operators to control these processes by interacting with the HMI.</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SCADA Architecture</a:t>
            </a:r>
          </a:p>
        </p:txBody>
      </p:sp>
      <p:pic>
        <p:nvPicPr>
          <p:cNvPr id="4" name="Content Placeholder 3"/>
          <p:cNvPicPr>
            <a:picLocks noGrp="1"/>
          </p:cNvPicPr>
          <p:nvPr>
            <p:ph sz="quarter" idx="1"/>
          </p:nvPr>
        </p:nvPicPr>
        <p:blipFill>
          <a:blip r:embed="rId2"/>
          <a:srcRect/>
          <a:stretch>
            <a:fillRect/>
          </a:stretch>
        </p:blipFill>
        <p:spPr bwMode="auto">
          <a:xfrm>
            <a:off x="762000" y="1600200"/>
            <a:ext cx="7467600" cy="4876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6324600"/>
          </a:xfrm>
        </p:spPr>
        <p:txBody>
          <a:bodyPr>
            <a:normAutofit/>
          </a:bodyPr>
          <a:lstStyle/>
          <a:p>
            <a:r>
              <a:rPr lang="en-US" dirty="0">
                <a:latin typeface="Times New Roman" pitchFamily="18" charset="0"/>
                <a:cs typeface="Times New Roman" pitchFamily="18" charset="0"/>
              </a:rPr>
              <a:t>SCADA systems allows the operator to keep a track of the entire process from his place or control room. </a:t>
            </a:r>
          </a:p>
          <a:p>
            <a:r>
              <a:rPr lang="en-US" dirty="0">
                <a:latin typeface="Times New Roman" pitchFamily="18" charset="0"/>
                <a:cs typeface="Times New Roman" pitchFamily="18" charset="0"/>
              </a:rPr>
              <a:t>One such excellent example is, SCADA systems are used extensively in the Oil and Gas sector. </a:t>
            </a:r>
          </a:p>
          <a:p>
            <a:r>
              <a:rPr lang="en-US" dirty="0">
                <a:latin typeface="Times New Roman" pitchFamily="18" charset="0"/>
                <a:cs typeface="Times New Roman" pitchFamily="18" charset="0"/>
              </a:rPr>
              <a:t>Large pipelines will be used to transfer oil and chemicals inside the manufacturing unit.</a:t>
            </a:r>
          </a:p>
          <a:p>
            <a:r>
              <a:rPr lang="en-US" dirty="0">
                <a:latin typeface="Times New Roman" pitchFamily="18" charset="0"/>
                <a:cs typeface="Times New Roman" pitchFamily="18" charset="0"/>
              </a:rPr>
              <a:t>In case, if some leakage occurs, a SCADA system is used to identify the leakage and transmits it to the system, displays the information on the computer screen and also gives an alert to the operator.</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1431</TotalTime>
  <Words>2320</Words>
  <Application>Microsoft Office PowerPoint</Application>
  <PresentationFormat>On-screen Show (4:3)</PresentationFormat>
  <Paragraphs>192</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Baskerville Old Face</vt:lpstr>
      <vt:lpstr>Franklin Gothic Book</vt:lpstr>
      <vt:lpstr>Perpetua</vt:lpstr>
      <vt:lpstr>Times New Roman</vt:lpstr>
      <vt:lpstr>Wingdings 2</vt:lpstr>
      <vt:lpstr>Equity</vt:lpstr>
      <vt:lpstr>REN302:  AUTOMATION CONTROL SYSTEM </vt:lpstr>
      <vt:lpstr>Sequence and Logic Control</vt:lpstr>
      <vt:lpstr>Discrete Sensors</vt:lpstr>
      <vt:lpstr>Discrete Output Actuation Devices</vt:lpstr>
      <vt:lpstr>Programmable Logic Controllers (PLC)</vt:lpstr>
      <vt:lpstr>PowerPoint Presentation</vt:lpstr>
      <vt:lpstr>SCADA Control System</vt:lpstr>
      <vt:lpstr>SCADA Architecture</vt:lpstr>
      <vt:lpstr>PowerPoint Presentation</vt:lpstr>
      <vt:lpstr>PowerPoint Presentation</vt:lpstr>
      <vt:lpstr>EVOLUTION OF PLC</vt:lpstr>
      <vt:lpstr>Advantages of PLC over control panels. </vt:lpstr>
      <vt:lpstr>Cont’d</vt:lpstr>
      <vt:lpstr>Application Areas</vt:lpstr>
      <vt:lpstr>TYPES OF PLCs</vt:lpstr>
      <vt:lpstr>2. Modular PLC </vt:lpstr>
      <vt:lpstr>PLC Hardware</vt:lpstr>
      <vt:lpstr>CPU and Memory module </vt:lpstr>
      <vt:lpstr>Power supply: </vt:lpstr>
      <vt:lpstr>Input and output modules: </vt:lpstr>
      <vt:lpstr>Programming Unit:</vt:lpstr>
      <vt:lpstr>Indicator lights</vt:lpstr>
      <vt:lpstr>Analog input modules </vt:lpstr>
      <vt:lpstr>  Output Modules  </vt:lpstr>
      <vt:lpstr>Analog Output Module </vt:lpstr>
      <vt:lpstr>Digital Output Module </vt:lpstr>
      <vt:lpstr>Operation of PLC: </vt:lpstr>
      <vt:lpstr>Update the input/outputs:</vt:lpstr>
      <vt:lpstr>Update the input</vt:lpstr>
      <vt:lpstr>PowerPoint Presentation</vt:lpstr>
      <vt:lpstr>Output image register</vt:lpstr>
      <vt:lpstr>PowerPoint Presentation</vt:lpstr>
      <vt:lpstr>Solve the Ladder logic:</vt:lpstr>
      <vt:lpstr>Program Execution</vt:lpstr>
      <vt:lpstr>Cont’d</vt:lpstr>
      <vt:lpstr>PLC Programming Languages</vt:lpstr>
      <vt:lpstr>PLC LADDER  PROGRAMMING</vt:lpstr>
      <vt:lpstr>Drawing a ladder diagram conventions </vt:lpstr>
      <vt:lpstr>Scanning the ladder program</vt:lpstr>
      <vt:lpstr>Basic symbols</vt:lpstr>
      <vt:lpstr>Ladder program examples</vt:lpstr>
      <vt:lpstr> Conditional Logic </vt:lpstr>
      <vt:lpstr>PLC wiring</vt:lpstr>
      <vt:lpstr>PLC ladder program</vt:lpstr>
      <vt:lpstr>Normally closed contacts</vt:lpstr>
      <vt:lpstr>AND FUNCTION</vt:lpstr>
      <vt:lpstr>        OR Function </vt:lpstr>
      <vt:lpstr>NOT FUNCTION</vt:lpstr>
      <vt:lpstr>Exclusive OR (XOR) </vt:lpstr>
      <vt:lpstr>Latching</vt:lpstr>
      <vt:lpstr>Example of Latching program</vt:lpstr>
      <vt:lpstr>Exercise1</vt:lpstr>
      <vt:lpstr>Exercise2</vt:lpstr>
      <vt:lpstr>Exercise3</vt:lpstr>
      <vt:lpstr>Internal relays</vt:lpstr>
      <vt:lpstr>Timers</vt:lpstr>
      <vt:lpstr> Function Block of ON Delay Timer (TON) </vt:lpstr>
      <vt:lpstr> Function Block of OF Delay Timer (TOFF) </vt:lpstr>
      <vt:lpstr>Exercise1</vt:lpstr>
      <vt:lpstr>Solution</vt:lpstr>
      <vt:lpstr>Exercise2</vt:lpstr>
      <vt:lpstr>COUNTERS</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PLC PROGRAMMING</dc:title>
  <dc:creator>New</dc:creator>
  <cp:lastModifiedBy>NIYITEGEKA Janvier</cp:lastModifiedBy>
  <cp:revision>89</cp:revision>
  <dcterms:created xsi:type="dcterms:W3CDTF">2019-04-30T07:24:52Z</dcterms:created>
  <dcterms:modified xsi:type="dcterms:W3CDTF">2021-08-25T11:42:45Z</dcterms:modified>
</cp:coreProperties>
</file>