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34" r:id="rId2"/>
    <p:sldId id="329" r:id="rId3"/>
    <p:sldId id="258" r:id="rId4"/>
    <p:sldId id="272" r:id="rId5"/>
    <p:sldId id="274" r:id="rId6"/>
    <p:sldId id="370" r:id="rId7"/>
    <p:sldId id="378" r:id="rId8"/>
    <p:sldId id="379" r:id="rId9"/>
    <p:sldId id="380" r:id="rId10"/>
    <p:sldId id="381" r:id="rId11"/>
    <p:sldId id="382" r:id="rId12"/>
    <p:sldId id="375" r:id="rId13"/>
    <p:sldId id="338" r:id="rId14"/>
    <p:sldId id="339" r:id="rId15"/>
    <p:sldId id="340" r:id="rId16"/>
    <p:sldId id="341" r:id="rId17"/>
    <p:sldId id="342" r:id="rId18"/>
    <p:sldId id="343" r:id="rId19"/>
    <p:sldId id="278" r:id="rId20"/>
    <p:sldId id="280" r:id="rId21"/>
    <p:sldId id="345" r:id="rId22"/>
    <p:sldId id="281" r:id="rId23"/>
    <p:sldId id="285" r:id="rId24"/>
    <p:sldId id="286" r:id="rId25"/>
    <p:sldId id="287" r:id="rId26"/>
    <p:sldId id="288" r:id="rId27"/>
    <p:sldId id="360" r:id="rId28"/>
    <p:sldId id="361" r:id="rId29"/>
    <p:sldId id="292" r:id="rId30"/>
    <p:sldId id="383" r:id="rId31"/>
    <p:sldId id="294" r:id="rId32"/>
    <p:sldId id="297" r:id="rId33"/>
    <p:sldId id="298" r:id="rId34"/>
    <p:sldId id="374" r:id="rId35"/>
    <p:sldId id="363" r:id="rId36"/>
    <p:sldId id="369" r:id="rId37"/>
    <p:sldId id="364" r:id="rId38"/>
    <p:sldId id="365" r:id="rId39"/>
    <p:sldId id="366" r:id="rId40"/>
    <p:sldId id="367" r:id="rId41"/>
    <p:sldId id="368" r:id="rId42"/>
    <p:sldId id="377" r:id="rId43"/>
    <p:sldId id="300" r:id="rId44"/>
    <p:sldId id="303" r:id="rId45"/>
    <p:sldId id="304" r:id="rId46"/>
    <p:sldId id="302" r:id="rId47"/>
    <p:sldId id="305" r:id="rId48"/>
    <p:sldId id="313" r:id="rId49"/>
    <p:sldId id="306" r:id="rId50"/>
    <p:sldId id="315" r:id="rId51"/>
    <p:sldId id="316" r:id="rId52"/>
    <p:sldId id="317" r:id="rId53"/>
    <p:sldId id="311" r:id="rId54"/>
    <p:sldId id="309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11876-63BD-4387-A9E6-1EC5F9A3B63E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606A-B4B1-46DA-9DC0-666D01D3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E4BB-C7F8-4E55-8FDD-FA971177752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1846-5D6E-4DB0-A923-5549E7A0359C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4D62-8E22-46D7-9D50-487A024D5D60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D8DB-FE7C-4C30-B7B3-27CB6FF9A1B5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DDB5-DBA8-4C92-B3B3-189CD39D1B60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CD9-138D-43E7-8D1D-A3471757B1E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1EDA-3A64-4617-BD60-6E9876776249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882-AEE6-4F48-B71E-1D6B38077FB5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4CC3-97B1-4D70-84ED-986C23437293}" type="datetime1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246-FD3C-43BA-AF6B-8099B3DA9AEF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DD87-6831-4F09-85E6-4EC8CD206F5D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9848-1EED-4D59-8A5B-DB08B531F41E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4A04-8B14-42F4-A749-D235600A4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ntrol_systems/control_systems_block_diagram_reduction.htm" TargetMode="External"/><Relationship Id="rId2" Type="http://schemas.openxmlformats.org/officeDocument/2006/relationships/hyperlink" Target="https://www.eeweb.com/electric-network-transfer-functi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procus.com/understanding-a-programming-logic-controller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it.edu/sites/default/files/2021-02/laplacetransformii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F3A-774A-4459-B1E3-58D85A5D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1470025"/>
          </a:xfrm>
        </p:spPr>
        <p:txBody>
          <a:bodyPr/>
          <a:lstStyle/>
          <a:p>
            <a:r>
              <a:rPr lang="en-US" b="1" dirty="0"/>
              <a:t>REN302: </a:t>
            </a:r>
            <a:br>
              <a:rPr lang="en-US" b="1" dirty="0"/>
            </a:br>
            <a:r>
              <a:rPr lang="en-US" b="1" dirty="0"/>
              <a:t>AUTOMATION CONTROL SYSTEM </a:t>
            </a:r>
            <a:endParaRPr lang="en-RW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98F18-53B6-4CCA-84A2-DFB48B14B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922361"/>
            <a:ext cx="6400800" cy="1752600"/>
          </a:xfrm>
        </p:spPr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MODELLING CONTROL SYSTEM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1EF2-A007-494E-809E-2460368E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86BA-0627-4286-9864-B197137181DF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83BD-2963-4683-A107-F90E23B9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AUTOMATION CONTROL SYSTEM /           ENG. NIYITEGEKA Janvier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D385F8-1B91-4B1E-9683-E7D2FB84A791}"/>
              </a:ext>
            </a:extLst>
          </p:cNvPr>
          <p:cNvSpPr txBox="1">
            <a:spLocks/>
          </p:cNvSpPr>
          <p:nvPr/>
        </p:nvSpPr>
        <p:spPr>
          <a:xfrm>
            <a:off x="1219200" y="4724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Eng. NIYITEGEKA Janvier</a:t>
            </a:r>
          </a:p>
          <a:p>
            <a:r>
              <a:rPr lang="en-US" dirty="0"/>
              <a:t>RP/IPRC TUMBA/ RE DEPARTMENT 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12906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6F70-2B5F-4068-AD23-E4304EC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D895-6B48-4624-AED3-1680EE7E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equating both sides, determine A and B.</a:t>
            </a:r>
            <a:endParaRPr lang="en-R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0ED7-8974-438C-84BE-07F7C21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C150-B95E-430C-BC1C-07544CDF267E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6CF9-8F32-4195-BA7F-447F511E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48BE-1342-4428-847D-AE8CF20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8472E-0D28-4363-A0BA-933603C5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627359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6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843F-2902-4FF6-AE96-A139D8C0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 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0C9F-3586-4949-9551-85D7201E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691"/>
            <a:ext cx="8229600" cy="4525963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Expand the following equation of Laplace transform in terms of its partial fractions and obtain its time-domain response.</a:t>
            </a:r>
            <a:endParaRPr lang="en-R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Solution:</a:t>
            </a:r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36BD-E6FE-4704-B1A7-C66455CE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30F8-79C4-43CC-B014-5AF66407991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C305-A032-424B-A958-80E1B1D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2E68-1CCC-447F-9ACB-24DA01A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821B5-3BE9-414B-8DE2-72B8D8EEE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1075" y="1452166"/>
            <a:ext cx="1558925" cy="593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405E9-6E8D-4FFC-A8FD-E5A0B799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55366"/>
            <a:ext cx="8420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1EAE-D942-4392-92C5-E4F7440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i="0" dirty="0">
                <a:solidFill>
                  <a:srgbClr val="E8C11C"/>
                </a:solidFill>
                <a:effectLst/>
                <a:latin typeface="Verdana" panose="020B0604030504040204" pitchFamily="34" charset="0"/>
              </a:rPr>
              <a:t>Laplace Transform of Derivatives</a:t>
            </a:r>
            <a:br>
              <a:rPr lang="en-US" b="1" i="0" dirty="0">
                <a:solidFill>
                  <a:srgbClr val="E8C11C"/>
                </a:solidFill>
                <a:effectLst/>
                <a:latin typeface="Verdana" panose="020B0604030504040204" pitchFamily="34" charset="0"/>
              </a:rPr>
            </a:br>
            <a:endParaRPr lang="en-RW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F1BA44-2650-4EFD-A81E-A24F4281F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66" y="1143000"/>
            <a:ext cx="8195869" cy="54403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542E-1D94-44FB-9134-5EFDB9C0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ED05-F80F-4BB7-99EC-402D38A0A099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0881-71A2-4663-A891-845F0E9F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C410A-A127-4249-BA69-B7EDAE20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  <p:extLst>
      <p:ext uri="{BB962C8B-B14F-4D97-AF65-F5344CB8AC3E}">
        <p14:creationId xmlns:p14="http://schemas.microsoft.com/office/powerpoint/2010/main" val="69488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Mathematical Models of Control Systems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60C5-8278-4F73-8EC6-2A1A2BF275C0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C984E-8B10-4894-B18D-8E28BFC7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/>
              <a:t>The control systems can be represented with a set of mathematical equations known as </a:t>
            </a:r>
            <a:r>
              <a:rPr lang="en-US" b="1" dirty="0"/>
              <a:t>mathematical model</a:t>
            </a:r>
            <a:r>
              <a:rPr lang="en-US" dirty="0"/>
              <a:t>. </a:t>
            </a:r>
          </a:p>
          <a:p>
            <a:r>
              <a:rPr lang="en-US" dirty="0"/>
              <a:t>Analysis of control system means finding the output when we know the input and mathematical model. </a:t>
            </a:r>
          </a:p>
          <a:p>
            <a:r>
              <a:rPr lang="en-US" dirty="0"/>
              <a:t>Design of control system means finding the mathematical model when we know the input and the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9AD3-29E1-4975-B6D4-A21E2FBE4319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2095-0657-4140-B588-374FD78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Types of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6781800" cy="4038600"/>
          </a:xfrm>
        </p:spPr>
        <p:txBody>
          <a:bodyPr/>
          <a:lstStyle/>
          <a:p>
            <a:pPr>
              <a:buNone/>
            </a:pPr>
            <a:r>
              <a:rPr lang="en-US" dirty="0"/>
              <a:t>The following mathematical models are mostly used.</a:t>
            </a:r>
          </a:p>
          <a:p>
            <a:endParaRPr lang="en-US" dirty="0"/>
          </a:p>
          <a:p>
            <a:pPr>
              <a:buNone/>
            </a:pPr>
            <a:r>
              <a:rPr lang="en-US" i="1" dirty="0"/>
              <a:t>1) Differential equation </a:t>
            </a:r>
          </a:p>
          <a:p>
            <a:pPr>
              <a:buNone/>
            </a:pPr>
            <a:r>
              <a:rPr lang="en-US" i="1" dirty="0"/>
              <a:t>2) Transfer function 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3BCB-241B-4964-9433-706AE20AB687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D51C-C888-4104-9ED4-446918A1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/>
              <a:t>Differential Equation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dirty="0"/>
              <a:t>Differential equation model is a time domain mathematical model of control systems. </a:t>
            </a:r>
          </a:p>
          <a:p>
            <a:r>
              <a:rPr lang="en-US" dirty="0"/>
              <a:t>Follow these steps for differential equation model.</a:t>
            </a:r>
          </a:p>
          <a:p>
            <a:pPr lvl="2">
              <a:buFont typeface="Wingdings" pitchFamily="2" charset="2"/>
              <a:buChar char="ü"/>
            </a:pPr>
            <a:r>
              <a:rPr lang="en-US" i="1" dirty="0"/>
              <a:t>Apply basic laws to the given control system.</a:t>
            </a:r>
          </a:p>
          <a:p>
            <a:pPr lvl="2">
              <a:buFont typeface="Wingdings" pitchFamily="2" charset="2"/>
              <a:buChar char="ü"/>
            </a:pPr>
            <a:r>
              <a:rPr lang="en-US" i="1" dirty="0"/>
              <a:t>Get the differential equation in terms of input and output.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8435-1022-446B-913F-8CD8F643A67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1BE4-F242-4B2D-B9CF-206B4C82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6846-DF7F-418B-A332-1C44B33F48E4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98857" cy="195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438400"/>
            <a:ext cx="5499294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16589-115A-4CBD-BE81-31DA857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2F37-4C23-4A83-911A-881BA08A05F4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86" y="1514842"/>
            <a:ext cx="8493113" cy="37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B0E93-18D4-461C-919D-305508C8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TRANSFER FUNCTION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F1D7-A22C-4444-A2FF-76D7E8CAFA2C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BB16-8702-43C7-84C7-B4A7532D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114800" cy="4876800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indicates a set up or a plant that we want to control.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control system is a system, which provides the desired response by controlling the output.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F4D9-D8A2-43B3-826C-40384E2A422F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38447" y="3124200"/>
            <a:ext cx="465394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endParaRPr lang="en-US" b="1" i="1" dirty="0"/>
          </a:p>
          <a:p>
            <a:r>
              <a:rPr lang="en-US" b="1" i="1" dirty="0"/>
              <a:t>Transfer function</a:t>
            </a:r>
            <a:r>
              <a:rPr lang="en-US" dirty="0"/>
              <a:t> is defined as the ratio of the Laplace transform of the output variable to the Laplace transform of the input variable, with all zero initial conditions.</a:t>
            </a:r>
          </a:p>
          <a:p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 x(t) and y(t) are the input and output of a LTI system, then the corresponding Laplace transforms are X(s) and Y(s).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Therefore, the transfer function of a LTI system is equal to the ratio of Y(s) and X(s)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B884-A158-4846-9AAC-70887C5EB90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03C5-347C-4740-826B-4A47739D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DE98-E942-4AD6-80F7-1F6A26446DFC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604468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6624637" cy="202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12350D-2C66-4EFD-8C72-C232CBA6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Linear Time-Variant </a:t>
            </a:r>
            <a:r>
              <a:rPr lang="en-US" sz="27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Linear Time-Invariant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756150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 </a:t>
            </a:r>
            <a:r>
              <a:rPr lang="en-US" b="1" i="1" dirty="0"/>
              <a:t>time-variable differential equation</a:t>
            </a:r>
            <a:r>
              <a:rPr lang="en-US" i="1" dirty="0"/>
              <a:t> </a:t>
            </a:r>
            <a:r>
              <a:rPr lang="en-US" dirty="0"/>
              <a:t>is a differential equation with one or more of its coefficients are functions of time.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time-invariant differential equation </a:t>
            </a:r>
            <a:r>
              <a:rPr lang="en-US" dirty="0"/>
              <a:t>is a differential equation in which none of its coefficients are independent of time variable, 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76400"/>
            <a:ext cx="35813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343400"/>
            <a:ext cx="3810000" cy="77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3AF-8D5B-4E23-9DCA-716517AFA0BD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0818-3629-4055-A8D7-A0F2011D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Where G(s) = M(s)/N(s) is the transfer function of the system; the roots of N(s) are called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poles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system and the roots of M(s) are called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zeros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system.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By setting the denominator function to zero, we obtain what is referred to as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characteristic equation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21A6-9A16-4309-B6EC-481B885E72D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7C616-5F6C-43D4-BE69-B39886E7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1054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derive the transfer function of a system, we use the following procedures:</a:t>
            </a:r>
          </a:p>
          <a:p>
            <a:pPr marL="514350" indent="-514350" algn="just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Develop the differential equation for the system by using the physical laws, e.g. Newton’s laws and Kirchhoff’s laws.</a:t>
            </a:r>
          </a:p>
          <a:p>
            <a:pPr marL="514350" indent="-514350" algn="just">
              <a:buFont typeface="Arial" pitchFamily="34" charset="0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Take the Laplace transform of the differential equation under the zero initial conditions.</a:t>
            </a:r>
          </a:p>
          <a:p>
            <a:pPr marL="514350" indent="-514350" algn="just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Take the ratio of the output Y(s) to the input U(s).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1AC-6DF6-4482-88EF-2BBC48FF1583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E883-91E2-4295-90CA-25AD33D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1"/>
            <a:ext cx="8001000" cy="1904999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Consider the following RC circuit. Find the transfer function of the network,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620000" cy="304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829242"/>
            <a:ext cx="5867400" cy="288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D6EA-51E9-44F7-BA2A-F3AC95041F02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728CA-0A83-4492-8AEA-3D792ADA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6002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Exercise: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LCR electrical network shown in the figure below. Find the transfer function G(s) = Vo(s)/Vi(s).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352800"/>
            <a:ext cx="6786586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BF1E-B11F-4BC0-B052-E0AACF05F9C8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828066-3ED4-4089-A721-1F080F40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 Systems - Block Diagrams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4CCA-CB09-4F1F-9832-06E4AACD2E27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2EA46-BF3B-4998-A27D-204422DE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Basic Elements of Block Diagram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2EC-8EC0-42E9-A209-FD769227E7D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6280" y="1709032"/>
            <a:ext cx="7501919" cy="415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074CB-2585-4C43-9045-4789DC50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diagram terminology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830580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60D0-F89F-465F-B235-0E426E8B9A65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AFDEB-8A39-4462-B733-60244F30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486400"/>
          </a:xfrm>
          <a:blipFill>
            <a:blip r:embed="rId3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main feature of control system is that there should be a clear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mathematical relation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between input and output of the system.</a:t>
            </a: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When the relation is represented by a linear function, the system is called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linear control system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otherwise a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non-linear control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FA5D-7194-458A-8741-D341CFFA0718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C627-1E43-4B0C-A002-3A5A4F2D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Block diagram reduction</a:t>
            </a:r>
            <a:endParaRPr lang="en-RW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53A1-CAE3-4576-9D31-C348D08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442B-4DD9-4703-996B-3C27D01CEBE5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092E-B06E-4E08-9115-B8F1A834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015B-932C-4150-81C2-718EA18D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DB8FE0-AF2F-4296-B52A-7C4663A3F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1"/>
            <a:ext cx="7776304" cy="49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95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Negative feedback system (closed-loop system):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1776" y="3096419"/>
            <a:ext cx="8291236" cy="307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8765-9C4C-40CD-ABF2-4AEF7BAE34A2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46066-666E-43DB-AA25-11A6A604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b="1" dirty="0"/>
              <a:t>Block diagram reduction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7829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86200"/>
            <a:ext cx="81438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45F5-D989-4F5E-B7A6-68D5FE2ED3C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30D5A-EC78-4B63-B34B-CD0AA45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8009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74771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AE61-964C-4B89-B7C6-AC2228331E1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E4858-69A2-4967-977D-E615E71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B13B-0B20-44CB-B953-5A52BCAF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431671"/>
            <a:ext cx="8382000" cy="1782762"/>
          </a:xfrm>
        </p:spPr>
        <p:txBody>
          <a:bodyPr>
            <a:no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+mn-lt"/>
              </a:rPr>
              <a:t>Example: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Consider the block diagram shown in the following figure. Reduce this block diagram using the block diagram reduction rules.</a:t>
            </a:r>
            <a:endParaRPr lang="en-RW" sz="28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7A05CA-60C0-4FF2-B419-C478C4BC5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0045"/>
            <a:ext cx="8229600" cy="35244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A453-090A-4208-966A-09F31841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281-6538-42BC-9F81-5DA35A29C32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6C69-A44B-4850-B899-240BE6A8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33AAA-FC94-4ED0-83D3-7E3EFA67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  <p:extLst>
      <p:ext uri="{BB962C8B-B14F-4D97-AF65-F5344CB8AC3E}">
        <p14:creationId xmlns:p14="http://schemas.microsoft.com/office/powerpoint/2010/main" val="293348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Block Diagram Representation of Electrical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1910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Electrical systems contain mainly three basic elements —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resistor, inductor and capacitor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 series of RLC circuit as shown in the following figure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Where,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 and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 are the input and output voltages.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(t) be the current passing through the circuit. This circuit is in time domain.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B2EF-8499-409F-BDBE-5C15153F00C8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48225" y="3086894"/>
            <a:ext cx="3638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FD32-9BBE-4E9D-B3BC-5086CD62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Steps of drawing a block diagram of any electrical circuit 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6868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Convert the time domain electrical circuit into an s-domain electrical circuit by applying Laplace transform.</a:t>
            </a:r>
          </a:p>
          <a:p>
            <a:r>
              <a:rPr lang="en-US" dirty="0"/>
              <a:t>Write down the equations for the current passing through all series branch elements and voltage across all shunt branches.</a:t>
            </a:r>
          </a:p>
          <a:p>
            <a:r>
              <a:rPr lang="en-US" dirty="0"/>
              <a:t>Draw the block diagrams for all the above equations individually.</a:t>
            </a:r>
          </a:p>
          <a:p>
            <a:r>
              <a:rPr lang="en-US" dirty="0"/>
              <a:t>Combine all these block diagrams properly in order to get the overall block diagram of the electrical circuit (s-domain).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7EC0-0564-4CFF-B11B-AD055F303DD0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D2CA-209C-4A06-8E5F-BE4CFCD1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r>
              <a:rPr lang="en-US" dirty="0"/>
              <a:t>By applying the Laplace transform to this circuit, will get the circuit in s-domain. </a:t>
            </a:r>
          </a:p>
          <a:p>
            <a:r>
              <a:rPr lang="en-US" dirty="0"/>
              <a:t>The circuit is as shown in the following figure.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26B0-B24C-4657-B341-A401551144C7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33925" y="2967831"/>
            <a:ext cx="3867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ED257-B629-4811-8A5B-25C0D91E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4117-DFDE-4BA6-9CFE-81C685469EEC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14" y="1582888"/>
            <a:ext cx="8466786" cy="35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A3EC0-71DF-42D0-9AAC-0CF85257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3979-EB14-4D4D-BEAB-D93B72991F81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72524"/>
            <a:ext cx="7924800" cy="571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827A6-527F-4E10-8A1C-0442318F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Characteristics of a Process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53000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US" dirty="0"/>
              <a:t>In general a process may have several input variables and several output variables. </a:t>
            </a:r>
          </a:p>
          <a:p>
            <a:r>
              <a:rPr lang="en-US" dirty="0"/>
              <a:t>But only one or two (at most few) of the input variables are used to control the process.</a:t>
            </a:r>
          </a:p>
          <a:p>
            <a:r>
              <a:rPr lang="en-US" dirty="0"/>
              <a:t>These inputs, used for manipulating the process are called </a:t>
            </a:r>
            <a:r>
              <a:rPr lang="en-US" b="1" i="1" dirty="0"/>
              <a:t>manipulating variables</a:t>
            </a:r>
            <a:r>
              <a:rPr lang="en-US" dirty="0"/>
              <a:t>. </a:t>
            </a:r>
          </a:p>
          <a:p>
            <a:r>
              <a:rPr lang="en-US" dirty="0"/>
              <a:t>The other inputs those are left uncontrolled are called </a:t>
            </a:r>
            <a:r>
              <a:rPr lang="en-US" b="1" i="1" dirty="0"/>
              <a:t>disturbances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Few outputs are measured and fed back for comparison with the desired set values.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3865-6365-43C3-A155-4D1C4F75C45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E2F-CEEC-4867-A905-4753837F77A1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83" y="1905000"/>
            <a:ext cx="869004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91B9F-DAFB-481B-AA42-E14AD24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0BBD-C308-4130-A4B2-9A36B40367FD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704" y="2104204"/>
            <a:ext cx="8292696" cy="277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0133-1514-460A-BE0F-CE34292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61D0-C9C6-4A4C-9C36-4A33CD2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5FE6-6FA6-489B-A410-A1F243F5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https://www.eeweb.com/electric-network-transfer-function/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https://www.tutorialspoint.com/control_systems/control_systems_block_diagram_reduction.htm</a:t>
            </a:r>
            <a:endParaRPr lang="en-US" dirty="0"/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6B05-34AA-4529-B119-6448C6E4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8AC-C90C-4791-9638-CEF0AC62218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2976-3D76-400B-A198-4C490E9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933C-08E9-47D9-ABC1-4C30ECB1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2362200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PID CONTROL TECHNIQUE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00C-2F4E-423D-9577-85774AB7DE0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PID stands for Proportional-Integral-Derivative.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These three controllers are combined in such a way that it produces a control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signal.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4F41-5A38-4706-ADA8-6BDD56DCC6A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2138B5-E17A-431B-9139-C8D2C9C0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49" y="1600200"/>
            <a:ext cx="8883041" cy="397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39F1-6210-442D-96D6-DDA24D722E5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2D0E4-1F21-4937-A48A-2B472580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4495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Before microprocessors were invented, PID control was implemented by the analog electronic components.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Today all PID controllers are processed by the microprocessors.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Programmable logic controllers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also have the inbuilt PID controller instructions.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802F-3405-4C95-9DDB-2D04DB15327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152DA-BDE9-428F-9CFB-3E9EA1B1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 of PID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86800" cy="2971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PID controller maintains the output such that there is zero error between process variable and set point/ desired output by closed loop operations.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A5A8-EEFB-425E-AB9F-270507AFD57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E65A-83AE-431D-8EF7-7841D033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P- Controller: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038600"/>
            <a:ext cx="8001000" cy="533400"/>
          </a:xfrm>
        </p:spPr>
        <p:txBody>
          <a:bodyPr/>
          <a:lstStyle/>
          <a:p>
            <a:r>
              <a:rPr lang="en-US" dirty="0"/>
              <a:t>Let consider the plant as a simple first order system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1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8A7B-9DE1-466D-B0DF-74C9201AE890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523A-D9C4-4529-A533-DDE00DE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P- Controller: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Proportional or P- controller gives output which is proportional to current error e (t).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compares desired or set point with actual value.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resulting error is multiplied with proportional constant to get the output.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provides stable operation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Maintains the steady state error.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Speed of the response is increased when the proportional constant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increases</a:t>
            </a:r>
            <a:r>
              <a:rPr lang="en-US" dirty="0"/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F10D-440E-433A-88B2-7892102579BE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ABE5-9465-4E98-A56D-A18C1588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US" b="1" dirty="0"/>
              <a:t>Disturbance illustration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08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4290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32DD-420B-4DC4-9D5E-21168B0A0437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Steady state 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8763000" cy="3429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state offset between the desired response and the output response.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This offset can be reduced by increasing the proportional gain; but that may also cause increase oscillations for higher order systems.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AC0E-767B-44D3-994E-2FC036188AE9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F2B8B-A3DA-4795-87D1-DE9D899E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Integral Control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3BEF-C0DA-4E62-ADE6-9807F412A84B}" type="datetime1">
              <a:rPr lang="en-US" smtClean="0"/>
              <a:t>8/25/2021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FCF35-F5E7-444E-B819-9D7A4663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43400" cy="50593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steady state error due to step input reduces to zero</a:t>
            </a:r>
            <a:r>
              <a:rPr lang="en-US" dirty="0"/>
              <a:t>.</a:t>
            </a:r>
          </a:p>
          <a:p>
            <a:r>
              <a:rPr lang="en-US" dirty="0"/>
              <a:t> But simultaneously, </a:t>
            </a:r>
            <a:r>
              <a:rPr lang="en-US" b="1" dirty="0"/>
              <a:t>the system response is generally slow,</a:t>
            </a:r>
            <a:r>
              <a:rPr lang="en-US" dirty="0"/>
              <a:t> </a:t>
            </a:r>
            <a:r>
              <a:rPr lang="en-US" b="1" dirty="0"/>
              <a:t>oscillatory </a:t>
            </a:r>
            <a:r>
              <a:rPr lang="en-US" dirty="0"/>
              <a:t>and unless properly designed, </a:t>
            </a:r>
            <a:r>
              <a:rPr lang="en-US" b="1" dirty="0"/>
              <a:t>sometimes even unstable.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788987"/>
            <a:ext cx="4038600" cy="21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4841-C22C-4D78-9B12-F94D16F30BBD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887AE-02DE-46F1-A9E3-8A0E8E83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I-controller is needed, which provides necessary action to eliminate the steady state error.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It integrates the error over a period of time until error value reaches to zero.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Speed of the response is increased by decreasing integral gain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B0C-8A62-4B24-AE9F-398BB6F80CD2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9DAB7-20B4-4A13-9E78-83D570F2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D-Controller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I-controller doesn’t have the capability to predict the future behavior of error.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D-controller overcomes this problem by anticipating future behavior of the error.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Increasing the derivative gain increases speed of response.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3C6D-A7E3-4F36-A219-E2088B3C5D2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18869-6821-4E87-9288-EB69E8A4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(P-I) 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419600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828800"/>
            <a:ext cx="3429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" y="38100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4167981"/>
            <a:ext cx="8763000" cy="3138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It is evident from the above discussions that the P-I action provides the dual advantages of: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fast response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due to P-action 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Zero steady state error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due to I-action.</a:t>
            </a:r>
          </a:p>
          <a:p>
            <a:pPr algn="just">
              <a:spcBef>
                <a:spcPct val="0"/>
              </a:spcBef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83EC-0860-4C1E-82CF-70EABD6A9A14}" type="datetime1">
              <a:rPr lang="en-US" smtClean="0"/>
              <a:t>8/25/2021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CA52D-C1BF-4413-8490-AEFDFC5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(P-D)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5410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Apparently is not very useful, since it cannot reduce the steady state error to zero.</a:t>
            </a:r>
          </a:p>
          <a:p>
            <a:r>
              <a:rPr lang="en-US" sz="3200" dirty="0"/>
              <a:t>The </a:t>
            </a:r>
            <a:r>
              <a:rPr lang="en-US" sz="3200" b="1" dirty="0"/>
              <a:t>stability of the closed loop system can be improved</a:t>
            </a:r>
            <a:r>
              <a:rPr lang="en-US" sz="3200" dirty="0"/>
              <a:t> using P-D controller.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057400"/>
            <a:ext cx="38861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279F-72B7-4AC6-AE42-038BAACA5C46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627B6-D305-4751-B192-6A206F87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Proportional-Integral-Derivative (PID)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038600" cy="1371600"/>
          </a:xfrm>
        </p:spPr>
        <p:txBody>
          <a:bodyPr/>
          <a:lstStyle/>
          <a:p>
            <a:r>
              <a:rPr lang="en-US" dirty="0"/>
              <a:t>The transfer function of a P-I-D controller is given by: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600201"/>
            <a:ext cx="4876800" cy="2362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PID controllers have also been found to be robust, it finds wide acceptability for industrial processes.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1242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4267200"/>
            <a:ext cx="8610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proper use, a controller has to be tuned for a particular process; i.e. selection of P,I,D parameters are very important.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Unless the parameters are properly chosen, a controller may cause instability to the closed loop system.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467C-3195-4452-B3A4-229CD814B0EB}" type="datetime1">
              <a:rPr lang="en-US" smtClean="0"/>
              <a:t>8/25/2021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9C8CD09-7A63-4B36-8D9D-DA487758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Controller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experimentation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obtaining the optimum values of the controller parameters with respect to a particular process is known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controller tuning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C95E-3A48-49D8-A547-35C37404EB48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0FAC-ED96-46AA-9361-2D6078B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objective is to find out the optimum settings of the P,I,D parameters, namely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200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through experimentation,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9624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2EC7-11CA-4450-A5F0-6FF92FCFA206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28F34-619A-4787-AD59-8FC7E5C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772400" cy="147002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Laplace Transform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929-41AF-44A5-99F5-12069CBCE339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Closed Loop Technique (Continuous Cycling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67200" cy="4876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Here, the controller is first set to P-mode, making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=0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=∞.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proportional gain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increased gradually to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=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till the system just starts oscillating with constant amplitude continuously.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981200"/>
            <a:ext cx="4191000" cy="249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7FA0-B2B5-44CA-9998-D1B2572898AB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5F8DE-9BCF-4D45-A6E7-6C79E0E6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time period of continuous oscillation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i="1" baseline="-250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noted.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recommended optimum settings are: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209800"/>
            <a:ext cx="4648200" cy="24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3054-7974-4361-B6A5-CCB9A51592A2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3D708-FF73-4582-B1E8-40355AE0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10" y="2405063"/>
            <a:ext cx="4593167" cy="344487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72016" y="515287"/>
            <a:ext cx="6995584" cy="105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dirty="0">
                <a:latin typeface="Baskerville Old Face" panose="02020602080505020303" pitchFamily="18" charset="0"/>
              </a:rPr>
              <a:t>Questions and Discussions</a:t>
            </a:r>
            <a:endParaRPr kumimoji="0" lang="en-US" sz="4000" i="0" u="none" strike="noStrike" kern="1200" cap="none" spc="0" normalizeH="0" baseline="0" noProof="0" dirty="0">
              <a:ln w="3175" cmpd="sng"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14400" y="2524125"/>
            <a:ext cx="1876426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4000" dirty="0">
                <a:latin typeface="Baskerville Old Face" panose="02020602080505020303" pitchFamily="18" charset="0"/>
              </a:rPr>
              <a:t>Thank you</a:t>
            </a:r>
            <a:endParaRPr kumimoji="0" lang="en-US" sz="4000" i="0" u="none" strike="noStrike" kern="1200" cap="none" spc="0" normalizeH="0" baseline="0" noProof="0" dirty="0">
              <a:ln w="3175" cmpd="sng"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63FE-D984-40D1-AD69-35AA7CCB6B66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BB5B-1B46-4C78-A8F2-A0579A66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Laplace Transform</a:t>
            </a:r>
            <a:endParaRPr lang="en-RW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6F4C-5B62-48EA-BB25-0A07C72E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mathematical tool used to solve linear differential equation developed while modeling physical systems, mostly electrical and mechanical in relation with control system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Formula: 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https://www.iit.edu/sites/default/files/2021-02/laplacetransformiit.pdf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RW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6280-CEA0-4E72-A40E-C8E4C7C2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80C2-0BA1-4935-8F44-358BF30ADBE6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E9A5-FA54-410C-A177-11E5F4EA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AC0-8EBE-48AD-BDAC-189FAF7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32E65-EF51-491F-B1EA-DC37BC4A5A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3657600"/>
            <a:ext cx="4038600" cy="13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C166-B117-4BE1-930D-43117028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summary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5B1B-BB9F-434C-876D-61F698C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BF75-FF98-4685-B081-03EF9BC9DD45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DFB9-05F8-4AB4-8B12-95E74768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4B5F-DCAC-443F-A815-BEAF9FD9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503EA-E4FC-49B9-9384-EF910E2938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8077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D2CB-B51C-4577-B8E0-AAF030DC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of system dynamics in Laplace form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3CB1-09F4-42C1-82BA-9828416C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Unrepeated factors</a:t>
            </a:r>
            <a:endParaRPr lang="en-R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Unrepeated complex factors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equating both sides, determine A and B.</a:t>
            </a:r>
            <a:endParaRPr lang="en-R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R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B764-C650-43D1-A1AB-8B70C141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369F-4DF6-41F5-94F4-4F91C66356F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9F0-F1E2-4F0C-9362-32E2638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AUTOMATION CONTROL SYSTEM / Mr.JANVIER NIYITEGAKA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B20B-083C-4D93-9A54-D9728A4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4A04-8B14-42F4-A749-D235600A410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7D7C7-891F-4A7C-9BFD-8591E9D9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33725"/>
            <a:ext cx="6724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2251</Words>
  <Application>Microsoft Office PowerPoint</Application>
  <PresentationFormat>On-screen Show (4:3)</PresentationFormat>
  <Paragraphs>364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Baskerville Old Face</vt:lpstr>
      <vt:lpstr>Calibri</vt:lpstr>
      <vt:lpstr>Symbol</vt:lpstr>
      <vt:lpstr>Times New Roman</vt:lpstr>
      <vt:lpstr>Verdana</vt:lpstr>
      <vt:lpstr>Wingdings</vt:lpstr>
      <vt:lpstr>Office Theme</vt:lpstr>
      <vt:lpstr>REN302:  AUTOMATION CONTROL SYSTEM </vt:lpstr>
      <vt:lpstr>Introduction</vt:lpstr>
      <vt:lpstr>Cont’d</vt:lpstr>
      <vt:lpstr> Characteristics of a Process </vt:lpstr>
      <vt:lpstr>Disturbance illustration</vt:lpstr>
      <vt:lpstr>Laplace Transform</vt:lpstr>
      <vt:lpstr>Laplace Transform</vt:lpstr>
      <vt:lpstr>Laplace transform summary</vt:lpstr>
      <vt:lpstr>Solution of system dynamics in Laplace form</vt:lpstr>
      <vt:lpstr>Cont’d</vt:lpstr>
      <vt:lpstr>Cont’d </vt:lpstr>
      <vt:lpstr>Laplace Transform of Derivatives </vt:lpstr>
      <vt:lpstr>Mathematical Models of Control Systems  </vt:lpstr>
      <vt:lpstr>Cont’d</vt:lpstr>
      <vt:lpstr>Types of models used</vt:lpstr>
      <vt:lpstr> Differential Equation Model </vt:lpstr>
      <vt:lpstr>PowerPoint Presentation</vt:lpstr>
      <vt:lpstr>PowerPoint Presentation</vt:lpstr>
      <vt:lpstr>TRANSFER FUNCTION Model</vt:lpstr>
      <vt:lpstr>Cont’d</vt:lpstr>
      <vt:lpstr>PowerPoint Presentation</vt:lpstr>
      <vt:lpstr> Linear Time-Variant vs Linear Time-Invariant Systems </vt:lpstr>
      <vt:lpstr>Cont’d</vt:lpstr>
      <vt:lpstr>Cont’d</vt:lpstr>
      <vt:lpstr>Example: Consider the following RC circuit. Find the transfer function of the network, </vt:lpstr>
      <vt:lpstr>PowerPoint Presentation</vt:lpstr>
      <vt:lpstr>Control Systems - Block Diagrams </vt:lpstr>
      <vt:lpstr> Basic Elements of Block Diagram </vt:lpstr>
      <vt:lpstr>Block diagram terminology</vt:lpstr>
      <vt:lpstr>Block diagram reduction</vt:lpstr>
      <vt:lpstr> Negative feedback system (closed-loop system): </vt:lpstr>
      <vt:lpstr>Block diagram reduction</vt:lpstr>
      <vt:lpstr>PowerPoint Presentation</vt:lpstr>
      <vt:lpstr>Example: Consider the block diagram shown in the following figure. Reduce this block diagram using the block diagram reduction rules.</vt:lpstr>
      <vt:lpstr>Block Diagram Representation of Electrical Systems</vt:lpstr>
      <vt:lpstr>Steps of drawing a block diagram of any electrical circuit or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  <vt:lpstr>PowerPoint Presentation</vt:lpstr>
      <vt:lpstr>PID Control</vt:lpstr>
      <vt:lpstr>PID implementation</vt:lpstr>
      <vt:lpstr> Working of PID Controller </vt:lpstr>
      <vt:lpstr>P- Controller:</vt:lpstr>
      <vt:lpstr>P- Controller:</vt:lpstr>
      <vt:lpstr>Steady state error</vt:lpstr>
      <vt:lpstr>Integral Control</vt:lpstr>
      <vt:lpstr>Step response</vt:lpstr>
      <vt:lpstr>Cont’d</vt:lpstr>
      <vt:lpstr>D-Controller</vt:lpstr>
      <vt:lpstr>(P-I) Control</vt:lpstr>
      <vt:lpstr>(P-D) Control</vt:lpstr>
      <vt:lpstr>Proportional-Integral-Derivative (PID) control</vt:lpstr>
      <vt:lpstr>Controller Tuning</vt:lpstr>
      <vt:lpstr>Cont’d</vt:lpstr>
      <vt:lpstr>Closed Loop Technique (Continuous Cycling method)</vt:lpstr>
      <vt:lpstr>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 AND AUTOMATION</dc:title>
  <dc:creator>New</dc:creator>
  <cp:lastModifiedBy>NIYITEGEKA Janvier</cp:lastModifiedBy>
  <cp:revision>250</cp:revision>
  <dcterms:created xsi:type="dcterms:W3CDTF">2019-03-27T14:51:53Z</dcterms:created>
  <dcterms:modified xsi:type="dcterms:W3CDTF">2021-08-25T20:22:16Z</dcterms:modified>
</cp:coreProperties>
</file>