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301" r:id="rId2"/>
    <p:sldId id="319" r:id="rId3"/>
    <p:sldId id="322" r:id="rId4"/>
    <p:sldId id="323" r:id="rId5"/>
    <p:sldId id="324" r:id="rId6"/>
    <p:sldId id="321" r:id="rId7"/>
    <p:sldId id="320" r:id="rId8"/>
    <p:sldId id="325" r:id="rId9"/>
    <p:sldId id="328" r:id="rId10"/>
    <p:sldId id="329" r:id="rId11"/>
    <p:sldId id="330" r:id="rId12"/>
    <p:sldId id="331" r:id="rId13"/>
    <p:sldId id="297" r:id="rId14"/>
    <p:sldId id="304" r:id="rId15"/>
    <p:sldId id="303" r:id="rId16"/>
    <p:sldId id="278" r:id="rId17"/>
    <p:sldId id="305" r:id="rId18"/>
    <p:sldId id="298" r:id="rId19"/>
    <p:sldId id="306" r:id="rId20"/>
    <p:sldId id="279" r:id="rId21"/>
    <p:sldId id="307" r:id="rId22"/>
    <p:sldId id="299" r:id="rId23"/>
    <p:sldId id="308" r:id="rId24"/>
    <p:sldId id="300" r:id="rId25"/>
    <p:sldId id="332" r:id="rId26"/>
    <p:sldId id="282" r:id="rId27"/>
    <p:sldId id="333" r:id="rId28"/>
    <p:sldId id="318" r:id="rId29"/>
    <p:sldId id="310" r:id="rId30"/>
    <p:sldId id="284" r:id="rId31"/>
    <p:sldId id="334" r:id="rId32"/>
    <p:sldId id="285" r:id="rId33"/>
    <p:sldId id="287" r:id="rId34"/>
    <p:sldId id="289" r:id="rId35"/>
    <p:sldId id="315" r:id="rId36"/>
    <p:sldId id="290" r:id="rId37"/>
    <p:sldId id="311" r:id="rId38"/>
    <p:sldId id="291" r:id="rId39"/>
    <p:sldId id="335" r:id="rId40"/>
    <p:sldId id="312" r:id="rId41"/>
    <p:sldId id="262" r:id="rId42"/>
    <p:sldId id="317" r:id="rId43"/>
    <p:sldId id="336" r:id="rId44"/>
    <p:sldId id="313" r:id="rId45"/>
    <p:sldId id="295" r:id="rId46"/>
    <p:sldId id="268" r:id="rId47"/>
    <p:sldId id="31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2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8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6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8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2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D0DFB9-8733-4424-84F6-0D77A4F93687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455B66-9AE8-48E8-AD9F-A5087B4B17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wustl.edu/~jain/cse570-15/ftp/iot_prot.pdf" TargetMode="External"/><Relationship Id="rId2" Type="http://schemas.openxmlformats.org/officeDocument/2006/relationships/hyperlink" Target="https://www.avsystem.com/blog/iot-protocols-and-standar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workworld.com/article/3142778/internet-of-things-messaging-part-1-introducing-mqtt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hyperlink" Target="https://en.wikipedia.org/wiki/Communications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ternet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Computer_net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82794"/>
            <a:ext cx="5943600" cy="151553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IoT Standards and communication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 </a:t>
            </a:r>
          </a:p>
          <a:p>
            <a:r>
              <a:rPr lang="en-US" dirty="0">
                <a:solidFill>
                  <a:schemeClr val="tx1"/>
                </a:solidFill>
              </a:rPr>
              <a:t>Eng. NIYITEGEKA </a:t>
            </a:r>
            <a:r>
              <a:rPr lang="en-US" dirty="0" err="1">
                <a:solidFill>
                  <a:schemeClr val="tx1"/>
                </a:solidFill>
              </a:rPr>
              <a:t>Janvier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RP/IPRC TUMBA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B11A-7003-4C63-9B0F-A1DF0865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IEEE 802.11 AH 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2D7F-0CAC-4D95-9552-1779AF47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696200" cy="344499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IEEE 802.11ah is a low-energy version of the original IEEE 802.11 wireless standard used by </a:t>
            </a:r>
            <a:r>
              <a:rPr lang="en-US" sz="2400" dirty="0" err="1"/>
              <a:t>WiFi</a:t>
            </a:r>
            <a:r>
              <a:rPr lang="en-US" sz="2400" dirty="0"/>
              <a:t>. IEEE 802.11 standards (also known as Wi-Fi) are the most commonly used wireless standards.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 original </a:t>
            </a:r>
            <a:r>
              <a:rPr lang="en-US" sz="2400" dirty="0" err="1"/>
              <a:t>WiFi</a:t>
            </a:r>
            <a:r>
              <a:rPr lang="en-US" sz="2400" dirty="0"/>
              <a:t> standards are not suitable for IoT applications due to their frame overhead and power consumption.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IEEE 802.11ah operates in the </a:t>
            </a:r>
            <a:r>
              <a:rPr lang="en-US" sz="2400" b="1" dirty="0"/>
              <a:t>sub-gigahertz band</a:t>
            </a:r>
            <a:r>
              <a:rPr lang="en-US" sz="2400" dirty="0"/>
              <a:t> (900 MHz). Because of the relatively lower frequency, the range is longer since higher frequency waves suffer from higher attenuation.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9168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1AB-DBAB-4389-9CF8-1E0B84CA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Bluetooth</a:t>
            </a:r>
            <a:endParaRPr lang="en-R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6C9D-4A35-4F11-A374-287E56AE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772400" cy="375826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is a short-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wireless technology standard for exchanging data over short distances with frequency band from 2.4 to 2.485 GHz.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look at the frequencies it is actually the same as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these two technologies seem very similar.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have a data rate up to 3 Mbps and range from 10m and the maximum depends on manufacturer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1374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8E0B-2817-4F60-931E-3B839DED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Bluetooth Low Energy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49D4-CBB7-4AF9-9940-22FA20DB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696200" cy="3444997"/>
          </a:xfrm>
        </p:spPr>
        <p:txBody>
          <a:bodyPr>
            <a:normAutofit/>
          </a:bodyPr>
          <a:lstStyle/>
          <a:p>
            <a:r>
              <a:rPr lang="en-US" dirty="0"/>
              <a:t>Bluetooth low energy or Bluetooth smart is a short range communication protocol</a:t>
            </a:r>
          </a:p>
          <a:p>
            <a:r>
              <a:rPr lang="en-US" dirty="0"/>
              <a:t>Its low energy can reach ten times less than the classic Bluetooth while its latency can reach 15 times.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follows master/slave architecture and offers two types of frames: adverting and data frames.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66344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6962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based on the IEEE 802.15.4 communication protocol standard and is used for personal area networks or PANs .</a:t>
            </a:r>
          </a:p>
          <a:p>
            <a:r>
              <a:rPr lang="en-US" dirty="0"/>
              <a:t>The </a:t>
            </a:r>
            <a:r>
              <a:rPr lang="en-US" dirty="0" err="1"/>
              <a:t>Zigbee</a:t>
            </a:r>
            <a:r>
              <a:rPr lang="en-US" dirty="0"/>
              <a:t> standard operates on the IEEE 802.15.4 physical radio specification and operates in unlicensed bands including 2.4 GHz, 900 MHz and 868 </a:t>
            </a:r>
            <a:r>
              <a:rPr lang="en-US" dirty="0" err="1"/>
              <a:t>MHz.</a:t>
            </a:r>
            <a:r>
              <a:rPr lang="en-US" dirty="0"/>
              <a:t> The date rate of 250 kbps is best suited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range of </a:t>
            </a:r>
            <a:r>
              <a:rPr lang="en-US" dirty="0" err="1"/>
              <a:t>Zigbee</a:t>
            </a:r>
            <a:r>
              <a:rPr lang="en-US" dirty="0"/>
              <a:t> device communication is very small (10–100 meters).</a:t>
            </a:r>
          </a:p>
          <a:p>
            <a:r>
              <a:rPr lang="en-US" dirty="0"/>
              <a:t>There are three types of devices in a </a:t>
            </a:r>
            <a:r>
              <a:rPr lang="en-US" dirty="0" err="1"/>
              <a:t>Zigbee</a:t>
            </a:r>
            <a:r>
              <a:rPr lang="en-US" dirty="0"/>
              <a:t> network: </a:t>
            </a:r>
            <a:r>
              <a:rPr lang="en-US" b="1" dirty="0"/>
              <a:t>FFD</a:t>
            </a:r>
            <a:r>
              <a:rPr lang="en-US" dirty="0"/>
              <a:t> (Fully Functional Device), </a:t>
            </a:r>
            <a:r>
              <a:rPr lang="en-US" b="1" dirty="0"/>
              <a:t>RFD</a:t>
            </a:r>
            <a:r>
              <a:rPr lang="en-US" dirty="0"/>
              <a:t> (Reduced Functional Device), and one </a:t>
            </a:r>
            <a:r>
              <a:rPr lang="en-US" b="1" dirty="0" err="1"/>
              <a:t>Zigbee</a:t>
            </a:r>
            <a:r>
              <a:rPr lang="en-US" b="1" dirty="0"/>
              <a:t> coordinator</a:t>
            </a:r>
            <a:r>
              <a:rPr lang="en-US" dirty="0"/>
              <a:t>. A FFD node can additionally act as a router.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05800" cy="65563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Zigbee Architecture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696200" cy="3657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structure consists of three different types of devices such as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coordinator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Router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End device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/>
              <a:t>Every </a:t>
            </a:r>
            <a:r>
              <a:rPr lang="en-US" dirty="0" err="1"/>
              <a:t>Zigbee</a:t>
            </a:r>
            <a:r>
              <a:rPr lang="en-US" dirty="0"/>
              <a:t> network must consist of at least </a:t>
            </a:r>
            <a:r>
              <a:rPr lang="en-US" b="1" dirty="0"/>
              <a:t>one coordinator </a:t>
            </a:r>
            <a:r>
              <a:rPr lang="en-US" dirty="0"/>
              <a:t>which acts as a </a:t>
            </a:r>
            <a:r>
              <a:rPr lang="en-US" u="sng" dirty="0"/>
              <a:t>root and bridge of the network.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coordinator </a:t>
            </a:r>
            <a:r>
              <a:rPr lang="en-US" dirty="0"/>
              <a:t>is responsible for handling and storing the information while performing receiving and transmitting data operations.</a:t>
            </a:r>
          </a:p>
          <a:p>
            <a:pPr algn="just"/>
            <a:r>
              <a:rPr lang="en-US" dirty="0" err="1"/>
              <a:t>Zigbee</a:t>
            </a:r>
            <a:r>
              <a:rPr lang="en-US" dirty="0"/>
              <a:t> </a:t>
            </a:r>
            <a:r>
              <a:rPr lang="en-US" b="1" dirty="0"/>
              <a:t>routers</a:t>
            </a:r>
            <a:r>
              <a:rPr lang="en-US" dirty="0"/>
              <a:t> act as </a:t>
            </a:r>
            <a:r>
              <a:rPr lang="en-US" b="1" dirty="0"/>
              <a:t>intermediary devices </a:t>
            </a:r>
            <a:r>
              <a:rPr lang="en-US" dirty="0"/>
              <a:t>that permit data to pass to and fro through them to other devices.</a:t>
            </a:r>
          </a:p>
          <a:p>
            <a:pPr algn="just"/>
            <a:r>
              <a:rPr lang="en-US" b="1" dirty="0"/>
              <a:t>End devices </a:t>
            </a:r>
            <a:r>
              <a:rPr lang="en-US" dirty="0"/>
              <a:t>have limited functionality to communicate with the parent nodes such that the battery power is saved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ZigBee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Connection Topology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5086" y="3657600"/>
            <a:ext cx="4442927" cy="268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181600" y="3887506"/>
            <a:ext cx="3336925" cy="233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1784" y="1755237"/>
            <a:ext cx="2076450" cy="213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LTE-A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696200" cy="3351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Long-Term Evolution Advanced (LTE-A) is a set of standards designed to fit M2M communication and IoT applications in cellular networks.</a:t>
            </a:r>
          </a:p>
          <a:p>
            <a:r>
              <a:rPr lang="en-US" sz="3600" dirty="0"/>
              <a:t> LTE-A is a scalable, lower- cost protocol compared to other cellular protocols.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RFID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83423" y="2490788"/>
            <a:ext cx="5385091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69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Radio frequency identification (RFID) is the wireless use of electromagnetic fields to identify objects. </a:t>
            </a:r>
          </a:p>
          <a:p>
            <a:r>
              <a:rPr lang="en-US" dirty="0"/>
              <a:t>RFID tag is also attached to an inventory such that its production and manufacturing progress can be tracked through the assembly line. </a:t>
            </a:r>
          </a:p>
          <a:p>
            <a:r>
              <a:rPr lang="en-US" dirty="0"/>
              <a:t>Usually you would install an active reader, or reading tags that contain a stored information mostly authentication replies. </a:t>
            </a:r>
          </a:p>
          <a:p>
            <a:r>
              <a:rPr lang="en-US" dirty="0"/>
              <a:t>Short range RFID is about 10cm, but long range can go up to 200m.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LoRaWAN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4296" y="1600200"/>
            <a:ext cx="4728703" cy="48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71600"/>
            <a:ext cx="393554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41D8-A982-47E4-B374-E1DB7856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920C-0431-4903-AAA2-67B5AC930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438400"/>
            <a:ext cx="3962400" cy="3733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Internet of Things encompasses the physical devices.</a:t>
            </a:r>
          </a:p>
          <a:p>
            <a:r>
              <a:rPr lang="en-US" dirty="0"/>
              <a:t>These devices need to communicate each other.</a:t>
            </a:r>
          </a:p>
          <a:p>
            <a:r>
              <a:rPr lang="en-US" dirty="0"/>
              <a:t>There are a different communication protocols available at each layer of communication protocol stack.</a:t>
            </a:r>
            <a:endParaRPr lang="en-RW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A962475-16CE-47C6-9DEB-E0639CF98E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0" y="2895600"/>
            <a:ext cx="3776506" cy="2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166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Cont’d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err="1"/>
              <a:t>LoRaWAN</a:t>
            </a:r>
            <a:r>
              <a:rPr lang="en-US" sz="3600" dirty="0"/>
              <a:t> is a newly arising wireless technology designed for low-power WAN networks with low cost, mobility, security, and bi- directional communication for </a:t>
            </a:r>
            <a:r>
              <a:rPr lang="en-US" sz="3600" dirty="0" err="1"/>
              <a:t>IoT</a:t>
            </a:r>
            <a:r>
              <a:rPr lang="en-US" sz="3600" dirty="0"/>
              <a:t> applications.</a:t>
            </a:r>
          </a:p>
          <a:p>
            <a:endParaRPr lang="en-US" sz="3600" dirty="0"/>
          </a:p>
          <a:p>
            <a:r>
              <a:rPr lang="en-US" sz="3600" dirty="0"/>
              <a:t> It is a low power consumption optimized protocol designed for scalable wireless networks with millions of devices.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Narrow band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44035"/>
            <a:ext cx="7924799" cy="410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NB-IoT cont’d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Narrowband </a:t>
            </a:r>
            <a:r>
              <a:rPr lang="en-US" sz="3200" dirty="0" err="1"/>
              <a:t>IoT</a:t>
            </a:r>
            <a:r>
              <a:rPr lang="en-US" sz="3200" dirty="0"/>
              <a:t> (</a:t>
            </a:r>
            <a:r>
              <a:rPr lang="en-US" sz="3200" dirty="0" err="1"/>
              <a:t>NB‑IoT</a:t>
            </a:r>
            <a:r>
              <a:rPr lang="en-US" sz="3200" dirty="0"/>
              <a:t>), also known as LTE Cat NB1, is a Low Power Wide Area (LPWA) technology .</a:t>
            </a:r>
          </a:p>
          <a:p>
            <a:r>
              <a:rPr lang="en-US" sz="3200" dirty="0"/>
              <a:t> It connects devices more simply and efficiently on already established mobile networks, and handles small amounts of data, securely and reliably. </a:t>
            </a:r>
          </a:p>
          <a:p>
            <a:r>
              <a:rPr lang="en-US" sz="3200" dirty="0"/>
              <a:t>This protocol can be deployed into existing cellular network architecture.</a:t>
            </a:r>
          </a:p>
          <a:p>
            <a:r>
              <a:rPr lang="en-US" sz="3200" dirty="0"/>
              <a:t> It is promised that this technology will be included in 5G cellular technology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543800" cy="3657600"/>
          </a:xfrm>
        </p:spPr>
        <p:txBody>
          <a:bodyPr>
            <a:noAutofit/>
          </a:bodyPr>
          <a:lstStyle/>
          <a:p>
            <a:r>
              <a:rPr lang="en-US" sz="3500" dirty="0"/>
              <a:t>It is optimized for applications that need to communicate small amounts of data over long periods of time. </a:t>
            </a:r>
          </a:p>
          <a:p>
            <a:r>
              <a:rPr lang="en-US" sz="3500" dirty="0"/>
              <a:t>Since it operates in licensed spectrum, it is secure and reliable providing guaranteed quality of service.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11. </a:t>
            </a:r>
            <a:r>
              <a:rPr lang="en-US" b="1" dirty="0" err="1">
                <a:solidFill>
                  <a:schemeClr val="tx1"/>
                </a:solidFill>
              </a:rPr>
              <a:t>Neul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6962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This protocol operates in the sub-1 GHz band.</a:t>
            </a:r>
          </a:p>
          <a:p>
            <a:r>
              <a:rPr lang="en-US" sz="3600" dirty="0"/>
              <a:t>It uses small chunks of the TV whitespace spectrum to create low cost and low power networks with very high scalability.</a:t>
            </a:r>
          </a:p>
          <a:p>
            <a:r>
              <a:rPr lang="en-US" sz="3600" dirty="0"/>
              <a:t> It has a 10km range and uses the </a:t>
            </a:r>
            <a:r>
              <a:rPr lang="en-US" sz="3600" b="1" dirty="0"/>
              <a:t>Weightless</a:t>
            </a:r>
            <a:r>
              <a:rPr lang="en-US" sz="3600" dirty="0"/>
              <a:t> protocol for communication.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9A80-ABBE-4F90-89B0-92668F47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2 &amp;3: </a:t>
            </a:r>
            <a:r>
              <a:rPr lang="en-US" b="1" dirty="0"/>
              <a:t>Network and Transport Layer</a:t>
            </a:r>
            <a:endParaRPr lang="en-R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DB78-9B93-4103-A61C-77A73103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20000" cy="3682065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ook at the communication protocols which includes routing (choosing optimal path) and providing reliability (retransmission).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IPv6-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upgraded version of IPv4, which could not cope with boom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addresses demand. It also has other features such as encryption and simple header (less overhead).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6LoWPAN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-is the acronym of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IPv6 over Low power Wireless Personal Area Networks implemented for increasing the range of local area 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an adaption layer for IPv6 over IEEE802.15.4 links. This protocol operates only in the 2.4 GHz frequency range with 250 kbps transfer rate.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-(User Datagram Protocol) is used an as alternative to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(reliable delivery), that provides performance tuned for real-time applications. 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94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6LoWPAN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90800"/>
            <a:ext cx="7696200" cy="3581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It efficiently encapsulates IPv6 long headers in IEEE802.15.4 small packets, which cannot exceed 128 bytes.</a:t>
            </a:r>
          </a:p>
          <a:p>
            <a:r>
              <a:rPr lang="en-US" sz="3200" dirty="0"/>
              <a:t>The standard provides header compression to reduce transmission overhead, fragmentation to meet the 128-byte maximum frame length in IEEE802.15.4.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7E7F-328C-451E-A7C2-EE61D31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4 (Application Layer)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69A8-98DA-40FE-AC40-6D0F7D56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96200" cy="3682065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Application layer interacts with an application program, which is the highest level.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 application layer is the layer, which is closest to the end-user. It means the application layer allows users to interact with other software application.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This layer is predominated with different protocols that include: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HTTP, MQTT, CoAP, AMQP,SMQTT</a:t>
            </a:r>
            <a:endParaRPr lang="en-RW" b="1" dirty="0"/>
          </a:p>
        </p:txBody>
      </p:sp>
    </p:spTree>
    <p:extLst>
      <p:ext uri="{BB962C8B-B14F-4D97-AF65-F5344CB8AC3E}">
        <p14:creationId xmlns:p14="http://schemas.microsoft.com/office/powerpoint/2010/main" val="263439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08F9-4E69-430D-8B2C-269AADF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MQTT Protocol</a:t>
            </a:r>
            <a:endParaRPr lang="en-RW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FF534-27B8-48E1-9249-554AD25D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81200"/>
            <a:ext cx="7772400" cy="4015126"/>
          </a:xfrm>
        </p:spPr>
      </p:pic>
    </p:spTree>
    <p:extLst>
      <p:ext uri="{BB962C8B-B14F-4D97-AF65-F5344CB8AC3E}">
        <p14:creationId xmlns:p14="http://schemas.microsoft.com/office/powerpoint/2010/main" val="828609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MQTT  Protocol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90125" y="2490788"/>
            <a:ext cx="6171688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DA36-A614-4959-9A29-5CC06E8D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R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9083-9FF2-4CD0-969C-9356A3B5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696200" cy="36820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What enables all the smart devices to talk and interact are the IoT protocols which can be seen as languages that the IoT devices use in order to communicate.</a:t>
            </a:r>
          </a:p>
          <a:p>
            <a:pPr algn="just"/>
            <a:r>
              <a:rPr lang="en-US" sz="3200" dirty="0"/>
              <a:t>This session is an overview of the most popular IoT protocols used on the market to-date.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16557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MQTT                         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620000" cy="3581400"/>
          </a:xfrm>
        </p:spPr>
        <p:txBody>
          <a:bodyPr>
            <a:normAutofit/>
          </a:bodyPr>
          <a:lstStyle/>
          <a:p>
            <a:r>
              <a:rPr lang="en-US" dirty="0"/>
              <a:t>MQTT is a publish-subscribe protocol that facilitates one/many-to-many communication between clients through a central broker.</a:t>
            </a:r>
          </a:p>
          <a:p>
            <a:r>
              <a:rPr lang="en-US" dirty="0"/>
              <a:t> Clients can publish messages to a broker and/or subscribe to a broker to receive certain messages.  </a:t>
            </a:r>
          </a:p>
          <a:p>
            <a:r>
              <a:rPr lang="en-US" dirty="0"/>
              <a:t>From IoT point of view, publishers are basically the lightweight sensors that connect to the broker to send their data and go back to sleep whenever possible.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8A01-C514-4763-ACE2-CCDBB2C6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MQTT</a:t>
            </a:r>
            <a:r>
              <a:rPr lang="en-US" dirty="0"/>
              <a:t>                  Cont’d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5C64-A1A7-4ACC-A0D9-E29539C3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20000" cy="344499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Subscribers are applications that are interested in a certain topic, or sensory data, so they connect to brokers to be informed whenever new data are received.</a:t>
            </a:r>
          </a:p>
          <a:p>
            <a:r>
              <a:rPr lang="en-US" sz="3200" dirty="0"/>
              <a:t> The brokers classify sensory data in topics and send them to subscribers interested in the topics. 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51565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Architecture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51781" y="2655888"/>
            <a:ext cx="60483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696200" cy="3733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Designed for battery-powered devices, MQTT’s architecture is simple and lightweight, providing low power consumption for devices. Working on top of TCP/IP protocol, </a:t>
            </a:r>
          </a:p>
          <a:p>
            <a:endParaRPr lang="en-US" sz="2800" dirty="0"/>
          </a:p>
          <a:p>
            <a:r>
              <a:rPr lang="en-US" sz="2800" dirty="0"/>
              <a:t> The role of the broker, on the other hand, is to ensure security by cross-checking the authorization of publishers and subscribers.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Quality of Service modes of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0"/>
            <a:ext cx="7924800" cy="37338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sz="3200" b="1" dirty="0"/>
              <a:t>QoS0</a:t>
            </a:r>
            <a:r>
              <a:rPr lang="en-US" sz="3200" dirty="0"/>
              <a:t> (At most once): The least reliable mode but also the fastest. The publication is sent but confirmation is not received.</a:t>
            </a:r>
          </a:p>
          <a:p>
            <a:pPr fontAlgn="base"/>
            <a:r>
              <a:rPr lang="en-US" sz="3200" b="1" dirty="0"/>
              <a:t>QoS1</a:t>
            </a:r>
            <a:r>
              <a:rPr lang="en-US" sz="3200" dirty="0"/>
              <a:t> (At least once): Ensures that the message is delivered at least once, but duplicates may be received.</a:t>
            </a:r>
          </a:p>
          <a:p>
            <a:pPr fontAlgn="base"/>
            <a:r>
              <a:rPr lang="en-US" sz="3200" b="1" dirty="0"/>
              <a:t>QoS2</a:t>
            </a:r>
            <a:r>
              <a:rPr lang="en-US" sz="3200" dirty="0"/>
              <a:t> (Exactly once): The most reliable mode while the most bandwidth-consuming. Duplicates are controlled to ensure that the message is delivered only once.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Brokers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6338" y="2941675"/>
            <a:ext cx="6799262" cy="2543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543800" cy="3810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Secure MQTT (SMQTT) uses encryption. The main advantage of using such encryption is that the message is encrypted before being sent.</a:t>
            </a:r>
          </a:p>
          <a:p>
            <a:r>
              <a:rPr lang="en-US" dirty="0"/>
              <a:t> In general, the algorithm consists of four main </a:t>
            </a:r>
            <a:r>
              <a:rPr lang="en-US" b="1" dirty="0"/>
              <a:t>stages: setup, encryption, publish and decryption</a:t>
            </a:r>
            <a:r>
              <a:rPr lang="en-US" dirty="0"/>
              <a:t>.</a:t>
            </a:r>
          </a:p>
          <a:p>
            <a:r>
              <a:rPr lang="en-US" dirty="0"/>
              <a:t>In the setup phase, the subscribers and publishers register themselves to the broker and get a master the same secret key. </a:t>
            </a:r>
          </a:p>
          <a:p>
            <a:r>
              <a:rPr lang="en-US" dirty="0"/>
              <a:t>Then the data is encrypted, published to the broker  which in turn sends it to the subscribers and finally decrypted at the subscribers which have the same master secret key.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 AMQP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7475" y="1851552"/>
            <a:ext cx="7288126" cy="432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AMQP  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95600"/>
            <a:ext cx="7696200" cy="3200400"/>
          </a:xfrm>
        </p:spPr>
        <p:txBody>
          <a:bodyPr>
            <a:normAutofit/>
          </a:bodyPr>
          <a:lstStyle/>
          <a:p>
            <a:r>
              <a:rPr lang="en-US" dirty="0"/>
              <a:t>The Advanced Message Queuing Protocol (AMQP) is another session layer protocol that was designed for financial industry. </a:t>
            </a:r>
          </a:p>
          <a:p>
            <a:r>
              <a:rPr lang="en-US" dirty="0"/>
              <a:t>It runs over TCP and provides a publish/ subscribe architecture which is similar to that of MQTT. </a:t>
            </a:r>
          </a:p>
          <a:p>
            <a:r>
              <a:rPr lang="en-US" dirty="0"/>
              <a:t>The difference is that the broker is divided into two main components: </a:t>
            </a:r>
            <a:r>
              <a:rPr lang="en-US" b="1" dirty="0"/>
              <a:t>exchange and queues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247-DE90-46C2-AD65-58A957A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AMQP         Cont’d</a:t>
            </a:r>
            <a:endParaRPr lang="en-R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DFD0-AA72-4702-868C-2BFF741E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135"/>
            <a:ext cx="7543800" cy="34449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exchange</a:t>
            </a:r>
            <a:r>
              <a:rPr lang="en-US" dirty="0"/>
              <a:t> is responsible for receiving publisher messages and distributing them to queues based on pre-defined roles and conditions.</a:t>
            </a:r>
          </a:p>
          <a:p>
            <a:r>
              <a:rPr lang="en-US" dirty="0"/>
              <a:t> Queues basically represent the topics and subscribed by subscribers which will get the sensory data whenever they are available in the queue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6747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000F-3181-47A6-B8CE-990E8F6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D2AC-3F6C-4807-92E4-660592C0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696200" cy="375826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devices interaction is only possible when there is a medium of communication, a common ‘language’ that all the devices in a given IoT ecosystem would share and be able to use.</a:t>
            </a:r>
          </a:p>
          <a:p>
            <a:pPr algn="just"/>
            <a:r>
              <a:rPr lang="en-US" sz="2400" dirty="0"/>
              <a:t> Within the Internet of Things, the medium is provided by the IoT protocols:</a:t>
            </a:r>
          </a:p>
          <a:p>
            <a:pPr algn="just"/>
            <a:r>
              <a:rPr lang="en-US" sz="2400" dirty="0"/>
              <a:t> either the Internet protocols already long in use, or the IoT protocols especially developed for connected device communication.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53762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4.  </a:t>
            </a:r>
            <a:r>
              <a:rPr lang="en-US" b="1" dirty="0" err="1">
                <a:solidFill>
                  <a:schemeClr val="tx1"/>
                </a:solidFill>
              </a:rPr>
              <a:t>CoAP</a:t>
            </a:r>
            <a:r>
              <a:rPr lang="en-US" b="1" dirty="0">
                <a:solidFill>
                  <a:schemeClr val="tx1"/>
                </a:solidFill>
              </a:rPr>
              <a:t> Protocol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04194" y="3246438"/>
            <a:ext cx="55435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Protocol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6962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Constrained Application Protocol (</a:t>
            </a:r>
            <a:r>
              <a:rPr lang="en-US" sz="3600" dirty="0" err="1"/>
              <a:t>CoAP</a:t>
            </a:r>
            <a:r>
              <a:rPr lang="en-US" sz="3600" dirty="0"/>
              <a:t>), is a client-server protocol. </a:t>
            </a:r>
          </a:p>
          <a:p>
            <a:r>
              <a:rPr lang="en-US" sz="3600" dirty="0"/>
              <a:t>CoAP is, primarily, a one-to-one protocol for transferring information between client and server.</a:t>
            </a:r>
          </a:p>
          <a:p>
            <a:r>
              <a:rPr lang="en-US" sz="3600" dirty="0"/>
              <a:t>Constrained Application Protocol (</a:t>
            </a:r>
            <a:r>
              <a:rPr lang="en-US" sz="3600" dirty="0" err="1"/>
              <a:t>CoAP</a:t>
            </a:r>
            <a:r>
              <a:rPr lang="en-US" sz="3600" dirty="0"/>
              <a:t>) was designed to provide an interface between HTTP clients and Servers.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4AAE-8B2B-493E-AEBA-409C7BAC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CoAP</a:t>
            </a:r>
            <a:endParaRPr lang="en-RW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08BF-9E21-4362-8A16-6B4C5165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4600"/>
            <a:ext cx="7696200" cy="3886200"/>
          </a:xfrm>
        </p:spPr>
        <p:txBody>
          <a:bodyPr>
            <a:normAutofit/>
          </a:bodyPr>
          <a:lstStyle/>
          <a:p>
            <a:r>
              <a:rPr lang="en-US" sz="3200" dirty="0"/>
              <a:t>The constrained Application Protocol(CoAP) is a specialized web transfer protocol for use with constrained nodes(small devices) and constrained networks in the Internet of Things.</a:t>
            </a:r>
          </a:p>
          <a:p>
            <a:r>
              <a:rPr lang="en-US" sz="3200" dirty="0"/>
              <a:t>CoAP is a protocol which can transport RESTful calls over "thin" networks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126449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6190-07CA-429A-868F-F59A22C1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CoAP </a:t>
            </a:r>
            <a:r>
              <a:rPr lang="en-US" dirty="0"/>
              <a:t>              Cont’d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EA81-92BC-4170-829B-291863FF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20000" cy="3444997"/>
          </a:xfrm>
        </p:spPr>
        <p:txBody>
          <a:bodyPr/>
          <a:lstStyle/>
          <a:p>
            <a:r>
              <a:rPr lang="en-US" sz="2400" dirty="0"/>
              <a:t>It is also adapted to small resources of IoT devices</a:t>
            </a:r>
          </a:p>
          <a:p>
            <a:r>
              <a:rPr lang="en-US" sz="2400" dirty="0"/>
              <a:t>Only needs small memories and slow processors for the needs</a:t>
            </a:r>
          </a:p>
          <a:p>
            <a:r>
              <a:rPr lang="en-US" sz="2400" dirty="0"/>
              <a:t>Uses more efficient UDP protocol</a:t>
            </a:r>
          </a:p>
          <a:p>
            <a:r>
              <a:rPr lang="en-US" sz="2400" dirty="0"/>
              <a:t>Communication goes directly from a client to s server, no intermediate necessary, exactly like a webservices</a:t>
            </a:r>
            <a:endParaRPr lang="en-RW" sz="2400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661910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Difference between MQTT and </a:t>
            </a:r>
            <a:r>
              <a:rPr lang="en-US" b="1" dirty="0" err="1">
                <a:solidFill>
                  <a:schemeClr val="tx1"/>
                </a:solidFill>
              </a:rPr>
              <a:t>CoAP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2438400"/>
            <a:ext cx="800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XMPP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8077200" cy="3505200"/>
          </a:xfrm>
        </p:spPr>
        <p:txBody>
          <a:bodyPr>
            <a:normAutofit/>
          </a:bodyPr>
          <a:lstStyle/>
          <a:p>
            <a:r>
              <a:rPr lang="en-US" sz="3600" dirty="0"/>
              <a:t>Extensible Messaging and Presence Protocol (XMPP) is a messaging protocol that was designed originally for chatting and message exchange applications.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https://www.avsystem.com/blog/iot-protocols-and-standards/</a:t>
            </a:r>
            <a:endParaRPr lang="en-US" dirty="0"/>
          </a:p>
          <a:p>
            <a:r>
              <a:rPr lang="en-US" dirty="0"/>
              <a:t>Nijas2012.home.blog</a:t>
            </a:r>
          </a:p>
          <a:p>
            <a:r>
              <a:rPr lang="en-US" dirty="0">
                <a:hlinkClick r:id="rId3"/>
              </a:rPr>
              <a:t>https://www.cse.wustl.edu/~jain/cse570-15/ftp/iot_prot.pdf</a:t>
            </a:r>
            <a:endParaRPr lang="en-US" dirty="0"/>
          </a:p>
          <a:p>
            <a:r>
              <a:rPr lang="en-US" dirty="0">
                <a:hlinkClick r:id="rId4"/>
              </a:rPr>
              <a:t>https://www.networkworld.com/article/3142778/internet-of-things-messaging-part-1-introducing-mqtt.html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557463"/>
            <a:ext cx="82677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1EBD-DF8F-46A3-8F18-B61D994D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59AE-CE52-4AE1-9071-73FEE661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90135"/>
            <a:ext cx="7772400" cy="3444997"/>
          </a:xfrm>
        </p:spPr>
        <p:txBody>
          <a:bodyPr/>
          <a:lstStyle/>
          <a:p>
            <a:pPr algn="just"/>
            <a:r>
              <a:rPr lang="en-US" sz="3200" dirty="0"/>
              <a:t>Without IoT protocols, hardware would be rendered useless as the IoT protocols enable it to exchange data in a structured and meaningful way.</a:t>
            </a:r>
          </a:p>
          <a:p>
            <a:pPr algn="just"/>
            <a:r>
              <a:rPr lang="en-US" sz="3200" dirty="0"/>
              <a:t>This is one of the reasons why the Internet of Things needs standardized IoT protocols.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91479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A806-0A91-4F0F-957A-D1505EB9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protocol suite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A33B-0F90-4DA0-A3D7-460C015F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772400" cy="368206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protocol suite is a collection of protocols that are designed to work together.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suite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 set of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Communications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communications protocols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in the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Intern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similar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Computer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networks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known as 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the foundational protocols in the suite are the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Transmission Control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Transmission Control Protocol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(TCP) and the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Internet Protoc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Protocol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(IP).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protocol is a set of rules that govern how systems communicate. For networking they govern how </a:t>
            </a:r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transferred</a:t>
            </a:r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one system to another.</a:t>
            </a:r>
            <a:endParaRPr lang="en-R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5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57CF-DF8A-47B8-92BC-0A55E9CD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IoT Networking</a:t>
            </a:r>
            <a:endParaRPr lang="en-RW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0C5BE-8F95-4CD1-A931-8103EA84F4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645569"/>
            <a:ext cx="72199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C310-E34C-4A8C-8634-9BDF51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1 (Link Layer)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RW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1301-8866-4389-B42C-4CA197790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20000" cy="3444997"/>
          </a:xfrm>
        </p:spPr>
        <p:txBody>
          <a:bodyPr>
            <a:normAutofit fontScale="70000" lnSpcReduction="2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concerns the infrastructure of the network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infrastructure uses a variety of technologies including: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Bluetooth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WiMax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ZIgBee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RaWAN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802.11ah,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RFID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SigFox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NB-IoT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Weightless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16934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3C53-391E-4B61-82E4-3FC3926B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IEEE 802.15.4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9202-D3C9-4F8E-80ED-4ACD6D31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90135"/>
            <a:ext cx="7696200" cy="3444997"/>
          </a:xfrm>
        </p:spPr>
        <p:txBody>
          <a:bodyPr>
            <a:normAutofit/>
          </a:bodyPr>
          <a:lstStyle/>
          <a:p>
            <a:r>
              <a:rPr lang="en-US" sz="2400" dirty="0"/>
              <a:t>IEEE 802.15.4 is the most commonly used IoT standard for MAC. </a:t>
            </a:r>
          </a:p>
          <a:p>
            <a:r>
              <a:rPr lang="en-US" sz="2400" dirty="0"/>
              <a:t>It defines a frame format, headers including source and destination addresses, and how nodes can communicate with each other. </a:t>
            </a:r>
          </a:p>
          <a:p>
            <a:r>
              <a:rPr lang="en-US" sz="2400" dirty="0"/>
              <a:t>In 2008, IEEE802.15.4e was created to extend IEEE802.15.4 and support low power communication and meet IoT communications requirements.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655468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1596</TotalTime>
  <Words>2115</Words>
  <Application>Microsoft Office PowerPoint</Application>
  <PresentationFormat>On-screen Show (4:3)</PresentationFormat>
  <Paragraphs>165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Garamond</vt:lpstr>
      <vt:lpstr>Source Sans Pro</vt:lpstr>
      <vt:lpstr>Times New Roman</vt:lpstr>
      <vt:lpstr>Wingdings</vt:lpstr>
      <vt:lpstr>Organic</vt:lpstr>
      <vt:lpstr>     IoT Standards and communication Protocols</vt:lpstr>
      <vt:lpstr>Introduction</vt:lpstr>
      <vt:lpstr>Introduction</vt:lpstr>
      <vt:lpstr>Cont’d</vt:lpstr>
      <vt:lpstr>Cont’d</vt:lpstr>
      <vt:lpstr>Internet protocol suite </vt:lpstr>
      <vt:lpstr>IoT Networking</vt:lpstr>
      <vt:lpstr>Layer 1 (Link Layer) </vt:lpstr>
      <vt:lpstr>1. IEEE 802.15.4</vt:lpstr>
      <vt:lpstr>2. IEEE 802.11 AH </vt:lpstr>
      <vt:lpstr>3. Bluetooth</vt:lpstr>
      <vt:lpstr>4. Bluetooth Low Energy</vt:lpstr>
      <vt:lpstr>5. Zigbee.</vt:lpstr>
      <vt:lpstr>  Zigbee Architecture</vt:lpstr>
      <vt:lpstr>ZigBee Connection Topology</vt:lpstr>
      <vt:lpstr>6. LTE-A </vt:lpstr>
      <vt:lpstr>7. RFID</vt:lpstr>
      <vt:lpstr>Cont’d</vt:lpstr>
      <vt:lpstr>8. LoRaWAN</vt:lpstr>
      <vt:lpstr>Cont’d </vt:lpstr>
      <vt:lpstr>9. Narrow band IoT</vt:lpstr>
      <vt:lpstr>10. NB-IoT cont’d</vt:lpstr>
      <vt:lpstr>Cont’d</vt:lpstr>
      <vt:lpstr>11. Neul</vt:lpstr>
      <vt:lpstr>Layer 2 &amp;3: Network and Transport Layer</vt:lpstr>
      <vt:lpstr>6LoWPAN</vt:lpstr>
      <vt:lpstr>Layer 4 (Application Layer) </vt:lpstr>
      <vt:lpstr>1. MQTT Protocol</vt:lpstr>
      <vt:lpstr>MQTT  Protocol</vt:lpstr>
      <vt:lpstr>MQTT                           cont’d</vt:lpstr>
      <vt:lpstr>MQTT                  Cont’d</vt:lpstr>
      <vt:lpstr>MQTT Architecture</vt:lpstr>
      <vt:lpstr>Cont’d</vt:lpstr>
      <vt:lpstr>Quality of Service modes of MQTT</vt:lpstr>
      <vt:lpstr>Types of Brokers</vt:lpstr>
      <vt:lpstr>2. SMQTT</vt:lpstr>
      <vt:lpstr>3.  AMQP</vt:lpstr>
      <vt:lpstr> AMQP   cont’d</vt:lpstr>
      <vt:lpstr>AMQP         Cont’d</vt:lpstr>
      <vt:lpstr>4.  CoAP Protocol</vt:lpstr>
      <vt:lpstr>CoAP Protocol </vt:lpstr>
      <vt:lpstr>CoAP</vt:lpstr>
      <vt:lpstr>CoAP               Cont’d</vt:lpstr>
      <vt:lpstr>Difference between MQTT and CoAP</vt:lpstr>
      <vt:lpstr>5. XMPP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Standards and Protocols </dc:title>
  <dc:creator>New</dc:creator>
  <cp:lastModifiedBy>NIYITEGEKA Janvier</cp:lastModifiedBy>
  <cp:revision>212</cp:revision>
  <dcterms:created xsi:type="dcterms:W3CDTF">2019-12-02T09:40:21Z</dcterms:created>
  <dcterms:modified xsi:type="dcterms:W3CDTF">2021-03-29T16:50:57Z</dcterms:modified>
</cp:coreProperties>
</file>