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326" r:id="rId6"/>
    <p:sldId id="325" r:id="rId7"/>
    <p:sldId id="321" r:id="rId8"/>
    <p:sldId id="322" r:id="rId9"/>
    <p:sldId id="324" r:id="rId10"/>
    <p:sldId id="328" r:id="rId11"/>
    <p:sldId id="323" r:id="rId12"/>
    <p:sldId id="330" r:id="rId13"/>
    <p:sldId id="332" r:id="rId14"/>
    <p:sldId id="333" r:id="rId15"/>
    <p:sldId id="265" r:id="rId16"/>
    <p:sldId id="264" r:id="rId17"/>
    <p:sldId id="272" r:id="rId18"/>
    <p:sldId id="30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CE32-53FD-4292-ABC5-04B1C17F9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Cloud Computing Fundamentals</a:t>
            </a:r>
            <a:endParaRPr lang="en-RW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38853-C4BA-4311-9D10-611F204CD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Eng. Janvier NIYITEGEKA</a:t>
            </a:r>
          </a:p>
          <a:p>
            <a:r>
              <a:rPr lang="en-US" dirty="0"/>
              <a:t>RP/IPRC TUMBA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30593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F716-A387-484B-B7FE-61F68F9D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VIRTUALISATION AND RESOURCE MANAGEMENT</a:t>
            </a:r>
            <a:endParaRPr lang="en-RW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2230F-9E24-40CF-B14E-86EE434DDDE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0505"/>
          <a:stretch/>
        </p:blipFill>
        <p:spPr>
          <a:xfrm>
            <a:off x="2795587" y="2720975"/>
            <a:ext cx="6600825" cy="267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9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9350-00FB-467D-8765-7D31D615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VIRTUALISATION AND RESOURCE MANAGEMENT</a:t>
            </a:r>
            <a:endParaRPr lang="en-RW" sz="2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24E-2426-4C20-8EB2-599575DA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35" y="2556932"/>
            <a:ext cx="10528916" cy="331893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Virtualization is the process of simulating hardware, so that several operating systems could be run on a single machine.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Most servers use only about 10 – 20 % if dedicated to a single client.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order to maximize the usage of servers in the cloud, Virtual Machines(simulation of hardware to create an environment similar to that of physical hardware) are used.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 server could be hosting several VMs and each VM is dedicated to one client only.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VMs could then be migrated to others servers based on resource management (CPU, Memory or Storage usage).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aim of virtualization is to provide strong isolation, security, performance and simplicity.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28427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67D9-8CD6-4709-ADD0-D35FE751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Types of Virtualization Technology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81A7-5E47-496F-A6C9-A4544040B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3379" y="2560320"/>
            <a:ext cx="5983549" cy="3310128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1) Hardware Partition: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hardware (CPU, Memory and storage) is partitioned by using a Partition Controller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b="1" dirty="0">
                <a:solidFill>
                  <a:srgbClr val="0070C0"/>
                </a:solidFill>
              </a:rPr>
              <a:t>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partition has their own CPU/Memory and independent Operating System installed. 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disadvantage of this method is the lack of flexibility for the management of the resources in real-time.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Once the system is set-up, and a user finds that there is need, for example, of more memory, the system cannot be reconfigured.</a:t>
            </a:r>
            <a:endParaRPr lang="en-RW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C91341-2CB5-4E90-A3A9-C8E5FE5D34D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-1144" t="-8297" r="1144" b="8297"/>
          <a:stretch/>
        </p:blipFill>
        <p:spPr>
          <a:xfrm>
            <a:off x="6953706" y="2285999"/>
            <a:ext cx="3103065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13B9-7F5E-449E-A21F-15B5BC77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2) 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 Machine Monitoring </a:t>
            </a:r>
            <a:endParaRPr lang="en-RW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8A6A-EE3E-473D-A2D4-3BA5B855A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4501" y="2560320"/>
            <a:ext cx="6036816" cy="3310128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application known as VMM is installed on the Host OS, and which allows to create several VM having each their own OS.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this type of virtualization, the kernel of host OS is not modified, as compared to Hardware partition.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 allows each VM to have an OS independent of the host OS.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 downsides of this type is the low efficiency and high cost of hardware instruction translation.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8A626D-4BB6-4122-A536-BB217224020D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b="9997"/>
          <a:stretch/>
        </p:blipFill>
        <p:spPr>
          <a:xfrm>
            <a:off x="7071543" y="2560639"/>
            <a:ext cx="2938413" cy="297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B9BD-0B0E-417E-8717-75CBF8B3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3) </a:t>
            </a:r>
            <a:r>
              <a:rPr lang="en-US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 Virtualization</a:t>
            </a:r>
            <a:endParaRPr lang="en-RW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1173-DA57-4713-B995-5B19B2D25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480" y="2560320"/>
            <a:ext cx="5743852" cy="3310128"/>
          </a:xfrm>
        </p:spPr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one OS instance is installed on a single host.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virtualization platform is installed on top of the host OS.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virtualization platform then offers the possibility to create containers to host virtual OS.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benefits of this deployment is the low cost and possibility of running hundreds of VPS (Virtual Private Server) on a single server.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2B3F2-B910-401B-84FF-35011EFCC0B1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b="10570"/>
          <a:stretch/>
        </p:blipFill>
        <p:spPr>
          <a:xfrm>
            <a:off x="6740525" y="2615406"/>
            <a:ext cx="3600450" cy="286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3600" b="1" dirty="0">
                <a:solidFill>
                  <a:srgbClr val="4F81BD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 IoT Cloud Platforms</a:t>
            </a:r>
            <a:endParaRPr lang="en-RW" sz="36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2667001"/>
            <a:ext cx="4038600" cy="34591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Microsoft Azure IoT Suite</a:t>
            </a:r>
          </a:p>
          <a:p>
            <a:r>
              <a:rPr lang="en-US" dirty="0">
                <a:solidFill>
                  <a:schemeClr val="tx1"/>
                </a:solidFill>
              </a:rPr>
              <a:t>Thingworx 8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Google Cloud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IBM Watson IoT Platform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AWS IoT Platform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Cloud’s IoT Platform</a:t>
            </a:r>
            <a:endParaRPr lang="en-RW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00800" y="2514600"/>
            <a:ext cx="4038600" cy="274320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Cisco IoT Cloud Connect</a:t>
            </a:r>
          </a:p>
          <a:p>
            <a:r>
              <a:rPr lang="en-US" dirty="0" err="1">
                <a:solidFill>
                  <a:schemeClr val="tx1"/>
                </a:solidFill>
              </a:rPr>
              <a:t>Salesforce</a:t>
            </a:r>
            <a:r>
              <a:rPr lang="en-US" dirty="0">
                <a:solidFill>
                  <a:schemeClr val="tx1"/>
                </a:solidFill>
              </a:rPr>
              <a:t> IoT Cloud</a:t>
            </a:r>
          </a:p>
          <a:p>
            <a:r>
              <a:rPr lang="en-US" dirty="0" err="1">
                <a:solidFill>
                  <a:schemeClr val="tx1"/>
                </a:solidFill>
              </a:rPr>
              <a:t>Kaa</a:t>
            </a:r>
            <a:r>
              <a:rPr lang="en-US" dirty="0">
                <a:solidFill>
                  <a:schemeClr val="tx1"/>
                </a:solidFill>
              </a:rPr>
              <a:t> IoT Platform</a:t>
            </a:r>
          </a:p>
          <a:p>
            <a:r>
              <a:rPr lang="en-US" dirty="0">
                <a:solidFill>
                  <a:schemeClr val="tx1"/>
                </a:solidFill>
              </a:rPr>
              <a:t>Oracle IoT Platform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Thingspeak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does a Cloud Platform for IoT offer?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/>
          <a:srcRect t="18508"/>
          <a:stretch/>
        </p:blipFill>
        <p:spPr bwMode="auto">
          <a:xfrm>
            <a:off x="1691103" y="2505306"/>
            <a:ext cx="8210550" cy="184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/>
          <a:srcRect t="31386"/>
          <a:stretch/>
        </p:blipFill>
        <p:spPr bwMode="auto">
          <a:xfrm>
            <a:off x="1433003" y="4407393"/>
            <a:ext cx="2438400" cy="172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43800" y="4876800"/>
            <a:ext cx="27051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4299" y="2734322"/>
            <a:ext cx="5025501" cy="2601158"/>
          </a:xfrm>
        </p:spPr>
        <p:txBody>
          <a:bodyPr/>
          <a:lstStyle/>
          <a:p>
            <a:r>
              <a:rPr lang="en-US" dirty="0"/>
              <a:t>Makes cloud platforms easier to use </a:t>
            </a:r>
          </a:p>
          <a:p>
            <a:r>
              <a:rPr lang="en-US" dirty="0"/>
              <a:t>Offers various utilities and methods to access the cloud platform</a:t>
            </a:r>
          </a:p>
          <a:p>
            <a:r>
              <a:rPr lang="en-US" dirty="0"/>
              <a:t>Offered in various languages and device platforms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 bwMode="auto">
          <a:xfrm>
            <a:off x="6457951" y="3121331"/>
            <a:ext cx="3749675" cy="12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CF2E-5D71-4C91-8A9A-F474C9AE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Thank You!!!</a:t>
            </a:r>
            <a:endParaRPr lang="en-RW" sz="6600" b="1" dirty="0"/>
          </a:p>
        </p:txBody>
      </p:sp>
    </p:spTree>
    <p:extLst>
      <p:ext uri="{BB962C8B-B14F-4D97-AF65-F5344CB8AC3E}">
        <p14:creationId xmlns:p14="http://schemas.microsoft.com/office/powerpoint/2010/main" val="27485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EBBD-2F97-4487-A406-038BFF18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cloud computing?</a:t>
            </a:r>
            <a:endParaRPr lang="en-RW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7D204-E426-4753-9DFA-16E48DB91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64" y="2556932"/>
            <a:ext cx="10540721" cy="331893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Cloud computing is a group of IT services which have been presented to a person on the network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Webopedia's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defines cloud computing as being usually typically a kind of computing that utilizes sharing computing resources as opposed to having local servers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cloud computing, the word cloud is used as a metaphor for "the web," therefore the phrase cloud computing means "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form of Internet-based computing,"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different services — such as servers, storage and applications — are shipped to an organization's computers and devices over the Internet. 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W" sz="3200" dirty="0"/>
          </a:p>
        </p:txBody>
      </p:sp>
    </p:spTree>
    <p:extLst>
      <p:ext uri="{BB962C8B-B14F-4D97-AF65-F5344CB8AC3E}">
        <p14:creationId xmlns:p14="http://schemas.microsoft.com/office/powerpoint/2010/main" val="218625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74EF-7563-4739-AAE1-5985C942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1800" b="1" dirty="0">
                <a:solidFill>
                  <a:srgbClr val="4F81B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COMPUTING ARCHITECTURE </a:t>
            </a:r>
            <a:endParaRPr lang="en-RW" sz="1800" b="1" dirty="0">
              <a:solidFill>
                <a:srgbClr val="4F81BD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A1F0-02E5-498D-B7D0-05FED947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556932"/>
            <a:ext cx="10611060" cy="3318936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There are basically 3 layers in cloud computing: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application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platform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lastly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infrastructure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layers are usually presented in the form of a pyramid with infrastructure at the bottom; platform in the middle; and application at the top of the pyramid.</a:t>
            </a:r>
            <a:endParaRPr lang="en-RW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6438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7A58-5762-4475-A6FA-412758AB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1) The Bottom Layer</a:t>
            </a:r>
            <a:endParaRPr lang="en-RW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5F72D-0336-4E13-A9C0-2F79B6CF6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2556932"/>
            <a:ext cx="10502284" cy="3630804"/>
          </a:xfrm>
        </p:spPr>
        <p:txBody>
          <a:bodyPr>
            <a:no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bottom layer which is infrastructure is also known as ‘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infrastructure as a service’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(IaaS).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is where the things start and where people begin to build. This is the layer where the cloud hosting lives.</a:t>
            </a:r>
            <a:endParaRPr lang="en-US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 infrastructure is also known to work as a deliver computer infrastructure.</a:t>
            </a:r>
          </a:p>
          <a:p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IaaS allows businesses to purchase resources on-demand and as-needed instead of having to buy hardware outright.</a:t>
            </a:r>
          </a:p>
          <a:p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IaaS is a form of cloud computing that delivers cloud computing infrastructure that include servers, network, operating systems, and storage, through virtualization technology. </a:t>
            </a:r>
          </a:p>
          <a:p>
            <a:r>
              <a:rPr lang="en-US" sz="1600" b="0" i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</a:t>
            </a:r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servers are typically provided to the organization through a dashboard or an API, giving IaaS clients complete control over the entire infrastructure.</a:t>
            </a:r>
          </a:p>
          <a:p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examples of company that provides Cloud infrastructure are Amazon Web Services, </a:t>
            </a:r>
            <a:r>
              <a:rPr lang="en-U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GoGrid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Rackspace Cloud, </a:t>
            </a:r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Microsoft Azure,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Cisco </a:t>
            </a:r>
            <a:r>
              <a:rPr lang="en-US" sz="1600" b="0" i="0" dirty="0" err="1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Metapod</a:t>
            </a:r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DigitalOcean</a:t>
            </a:r>
            <a:r>
              <a:rPr lang="en-US" sz="16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..etc.</a:t>
            </a:r>
          </a:p>
          <a:p>
            <a:endParaRPr lang="en-RW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48FB-7732-4E0C-994D-E78D51B77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Con’d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9CAD-C28D-4308-A65C-DE26A18C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Virtualization is expansively used in IaaS cloud so that users can integrate/decompose physical property to meet increasing or shrinking resource demand from cloud customers.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19146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0933-0F80-4E38-A993-49890765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0" i="0" dirty="0">
                <a:solidFill>
                  <a:srgbClr val="0070C0"/>
                </a:solidFill>
                <a:effectLst/>
                <a:latin typeface="Open Sans"/>
              </a:rPr>
              <a:t>IaaS Characteristics</a:t>
            </a:r>
            <a:br>
              <a:rPr lang="en-US" b="0" i="0" dirty="0">
                <a:solidFill>
                  <a:srgbClr val="232323"/>
                </a:solidFill>
                <a:effectLst/>
                <a:latin typeface="Open Sans"/>
              </a:rPr>
            </a:b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AC51-730B-4B71-93D6-CD1EF26E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2556932"/>
            <a:ext cx="10035463" cy="3318936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Resources are available as a service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Cost varies depending on consumption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Multiple users on a single piece of hardware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Organization retain complete control of the infrastructure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Dynamic and flexible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72344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B705-197A-45A9-9095-723E3380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2) The Middle Layer</a:t>
            </a:r>
            <a:endParaRPr lang="en-RW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41D6-1F1E-42A0-BEC8-56F4EBBA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2556932"/>
            <a:ext cx="10679837" cy="3568660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middle layer which is platform is also known as ‘</a:t>
            </a:r>
            <a:r>
              <a:rPr lang="en-US" sz="21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platform as a service’</a:t>
            </a:r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(PaaS).</a:t>
            </a:r>
          </a:p>
          <a:p>
            <a:r>
              <a:rPr lang="en-US" sz="2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platform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services, also known as </a:t>
            </a:r>
            <a:r>
              <a:rPr lang="en-US" sz="2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as a </a:t>
            </a:r>
            <a:r>
              <a:rPr lang="en-US" sz="2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(PaaS), provide </a:t>
            </a:r>
            <a:r>
              <a:rPr lang="en-US" sz="2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components to certain </a:t>
            </a:r>
            <a:r>
              <a:rPr lang="en-US" sz="21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while being used mainly for applications. </a:t>
            </a:r>
          </a:p>
          <a:p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 delivers a framework for developers that they can build upon and use to create customized applications.</a:t>
            </a:r>
          </a:p>
          <a:p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Third-party vendors provide users with virtual resources to build, deploy, and launch software applications, reducing the need for back-end software development</a:t>
            </a:r>
            <a:endParaRPr lang="en-US" sz="2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examples of company and product of Cloud Platform are Google </a:t>
            </a:r>
            <a:r>
              <a:rPr lang="en-US" sz="21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Engine</a:t>
            </a:r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10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Salesforce Platform,</a:t>
            </a:r>
            <a:r>
              <a:rPr lang="en-US" sz="21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Heroku</a:t>
            </a:r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1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Mosso, </a:t>
            </a:r>
            <a:r>
              <a:rPr lang="en-US" sz="2100" b="0" i="0" u="sng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Force.com</a:t>
            </a:r>
            <a:r>
              <a:rPr lang="en-US" sz="21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100" b="0" i="0" u="sng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Azure,…..etc</a:t>
            </a:r>
            <a:r>
              <a:rPr lang="en-US" sz="2100" b="0" i="0" u="sng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contrast to the Cloud Application, this layer is where the users build up their applications to increase the flexibility and control.</a:t>
            </a:r>
          </a:p>
          <a:p>
            <a:r>
              <a:rPr lang="en-US" sz="21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servers, storage, and networking can be managed by the enterprise or a third-party provider while the developers can maintain management of the applications</a:t>
            </a:r>
            <a:r>
              <a:rPr lang="en-US" sz="21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This avoids long-term investments in development time</a:t>
            </a:r>
            <a:endParaRPr lang="en-US" sz="21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The delivery model of PaaS is similar to SaaS, except instead of delivering the software over the internet, PaaS provides a platform for software creation.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4234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9F4-06DB-4E5F-BDD7-4DFE3AE0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3) The Top Layer</a:t>
            </a:r>
            <a:endParaRPr lang="en-RW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4C853-C0FA-4709-9A09-BC63D8D6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2406010"/>
            <a:ext cx="11194742" cy="3657437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layer which is an application is also known as ‘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as a service’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(SaaS).</a:t>
            </a:r>
          </a:p>
          <a:p>
            <a:r>
              <a:rPr lang="en-US" sz="18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SaaS utilizes the internet to deliver applications, which are managed by a third-party vendor, to its users.</a:t>
            </a:r>
            <a:endParaRPr lang="en-US" sz="1800" b="0" i="0" dirty="0">
              <a:solidFill>
                <a:srgbClr val="1D1D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majority of SaaS applications run directly through your web browser, which means they do not require any downloads or installations on the client side.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part of company that is involved is the public email providers such as Gmail, Hotmail, Yahoo Mail, etc.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Usually, users can only get the pre-defined functions and cannot access more than that.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 can use the application as it appears; and they have no knowledge or any control to the application.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advantages however are that it is free, </a:t>
            </a:r>
            <a:r>
              <a:rPr lang="en-US" sz="1400" b="0" i="0" dirty="0">
                <a:solidFill>
                  <a:srgbClr val="1D1D1D"/>
                </a:solidFill>
                <a:effectLst/>
                <a:latin typeface="Open Sans"/>
              </a:rPr>
              <a:t>greatly reducing the time and money spent on tedious tasks such as installing, managing, and upgrading software.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aas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include </a:t>
            </a:r>
            <a:r>
              <a:rPr lang="en-US" sz="1800" b="0" i="0" dirty="0">
                <a:solidFill>
                  <a:srgbClr val="1D1D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Workspace, Dropbox, Cisco WebEx, Concur, GoToMeeting, zoom meeting,…etc.</a:t>
            </a:r>
            <a:endParaRPr lang="en-RW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9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87A0-3D03-41B4-A3D2-D00922E2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70C0"/>
                </a:solidFill>
                <a:effectLst/>
                <a:latin typeface="Open Sans"/>
              </a:rPr>
              <a:t>SaaS Characteristics</a:t>
            </a:r>
            <a:endParaRPr lang="en-RW" sz="28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F9AC-A7F8-4D44-8BCA-DD98B6B7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2556932"/>
            <a:ext cx="10484528" cy="3318936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Managed from a central location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Hosted on a remote server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Accessible over the internet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D1D1D"/>
                </a:solidFill>
                <a:effectLst/>
                <a:latin typeface="Open Sans"/>
              </a:rPr>
              <a:t>Users not responsible for hardware or software updates</a:t>
            </a:r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520413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760</TotalTime>
  <Words>1238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Garamond</vt:lpstr>
      <vt:lpstr>Open Sans</vt:lpstr>
      <vt:lpstr>Times New Roman</vt:lpstr>
      <vt:lpstr>Organic</vt:lpstr>
      <vt:lpstr>Cloud Computing Fundamentals</vt:lpstr>
      <vt:lpstr>What is cloud computing?</vt:lpstr>
      <vt:lpstr>CLOUD COMPUTING ARCHITECTURE </vt:lpstr>
      <vt:lpstr>1) The Bottom Layer</vt:lpstr>
      <vt:lpstr>Con’d</vt:lpstr>
      <vt:lpstr>IaaS Characteristics </vt:lpstr>
      <vt:lpstr>2) The Middle Layer</vt:lpstr>
      <vt:lpstr>3) The Top Layer</vt:lpstr>
      <vt:lpstr>SaaS Characteristics</vt:lpstr>
      <vt:lpstr>VIRTUALISATION AND RESOURCE MANAGEMENT</vt:lpstr>
      <vt:lpstr>VIRTUALISATION AND RESOURCE MANAGEMENT</vt:lpstr>
      <vt:lpstr>Types of Virtualization Technology</vt:lpstr>
      <vt:lpstr>2) Virtual Machine Monitoring </vt:lpstr>
      <vt:lpstr>3) OS Virtualization</vt:lpstr>
      <vt:lpstr>Typical IoT Cloud Platforms</vt:lpstr>
      <vt:lpstr>What does a Cloud Platform for IoT offer?</vt:lpstr>
      <vt:lpstr>Libraries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Assembling an IoT Device</dc:title>
  <dc:creator>NIYITEGEKA Janvier</dc:creator>
  <cp:lastModifiedBy>NIYITEGEKA Janvier</cp:lastModifiedBy>
  <cp:revision>166</cp:revision>
  <dcterms:created xsi:type="dcterms:W3CDTF">2021-04-13T12:58:46Z</dcterms:created>
  <dcterms:modified xsi:type="dcterms:W3CDTF">2021-04-29T05:38:30Z</dcterms:modified>
</cp:coreProperties>
</file>