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8" r:id="rId3"/>
    <p:sldId id="259" r:id="rId4"/>
    <p:sldId id="260" r:id="rId5"/>
    <p:sldId id="261" r:id="rId6"/>
    <p:sldId id="274" r:id="rId7"/>
    <p:sldId id="275" r:id="rId8"/>
    <p:sldId id="263" r:id="rId9"/>
    <p:sldId id="264" r:id="rId10"/>
    <p:sldId id="265" r:id="rId11"/>
    <p:sldId id="266" r:id="rId12"/>
    <p:sldId id="267" r:id="rId13"/>
    <p:sldId id="276" r:id="rId14"/>
    <p:sldId id="268" r:id="rId15"/>
    <p:sldId id="269" r:id="rId16"/>
    <p:sldId id="270" r:id="rId17"/>
    <p:sldId id="271" r:id="rId18"/>
    <p:sldId id="272" r:id="rId19"/>
    <p:sldId id="26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3C407-4AA2-448F-AD64-AD7EA7854C9F}"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F7191-A619-42E2-BDCA-35591913AB70}" type="slidenum">
              <a:rPr lang="en-US" smtClean="0"/>
              <a:t>‹#›</a:t>
            </a:fld>
            <a:endParaRPr lang="en-US"/>
          </a:p>
        </p:txBody>
      </p:sp>
    </p:spTree>
    <p:extLst>
      <p:ext uri="{BB962C8B-B14F-4D97-AF65-F5344CB8AC3E}">
        <p14:creationId xmlns:p14="http://schemas.microsoft.com/office/powerpoint/2010/main" val="425616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E2D3A2B-A2DA-434F-8B68-4C4AF02A31A8}" type="datetime1">
              <a:rPr lang="en-US" smtClean="0"/>
              <a:t>12/8/2021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ISONGA DS TEAM</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F5915D-DEC0-487E-B414-74BF8630B94F}"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ISONGA DS TEAM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2BB33-F593-4A38-9B6B-ED606D67D811}"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1B9F3-9E71-48DA-846E-E9B12F13F02F}"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1D600-E85B-498B-BE95-1E3B6AD76321}"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8CC9A-8865-4D0C-B65D-CD5CB8931ADE}"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A43C0-95EA-4A3C-BAE5-C27A2058E8B6}"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326BC-099B-45A5-9E08-4C635D355E1D}"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18311-ED80-4D7A-848F-E47D8D7F5062}"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68437-91D3-4A49-8C6D-495F0110907E}"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ISONGA DS TEAM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ISONGA DS TEAM</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EB205-E7CB-45C1-A92B-9419DFB8A527}" type="datetime1">
              <a:rPr lang="en-US" smtClean="0"/>
              <a:t>12/8/2021</a:t>
            </a:fld>
            <a:endParaRPr lang="en-US" dirty="0"/>
          </a:p>
        </p:txBody>
      </p:sp>
      <p:sp>
        <p:nvSpPr>
          <p:cNvPr id="8" name="Footer Placeholder 7"/>
          <p:cNvSpPr>
            <a:spLocks noGrp="1"/>
          </p:cNvSpPr>
          <p:nvPr>
            <p:ph type="ftr" sz="quarter" idx="11"/>
          </p:nvPr>
        </p:nvSpPr>
        <p:spPr/>
        <p:txBody>
          <a:bodyPr/>
          <a:lstStyle/>
          <a:p>
            <a:r>
              <a:rPr lang="en-US"/>
              <a:t>ISONGA DS TEAM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2D07F5-ACE8-4DF0-9C9E-80052EF80447}" type="datetime1">
              <a:rPr lang="en-US" smtClean="0"/>
              <a:t>12/8/2021</a:t>
            </a:fld>
            <a:endParaRPr lang="en-US" dirty="0"/>
          </a:p>
        </p:txBody>
      </p:sp>
      <p:sp>
        <p:nvSpPr>
          <p:cNvPr id="4" name="Footer Placeholder 3"/>
          <p:cNvSpPr>
            <a:spLocks noGrp="1"/>
          </p:cNvSpPr>
          <p:nvPr>
            <p:ph type="ftr" sz="quarter" idx="11"/>
          </p:nvPr>
        </p:nvSpPr>
        <p:spPr/>
        <p:txBody>
          <a:bodyPr/>
          <a:lstStyle/>
          <a:p>
            <a:r>
              <a:rPr lang="en-US"/>
              <a:t>ISONGA DS TEAM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D42D5-2AF6-40C4-ABC7-66B58AEDF842}" type="datetime1">
              <a:rPr lang="en-US" smtClean="0"/>
              <a:t>12/8/2021</a:t>
            </a:fld>
            <a:endParaRPr lang="en-US" dirty="0"/>
          </a:p>
        </p:txBody>
      </p:sp>
      <p:sp>
        <p:nvSpPr>
          <p:cNvPr id="3" name="Footer Placeholder 2"/>
          <p:cNvSpPr>
            <a:spLocks noGrp="1"/>
          </p:cNvSpPr>
          <p:nvPr>
            <p:ph type="ftr" sz="quarter" idx="11"/>
          </p:nvPr>
        </p:nvSpPr>
        <p:spPr/>
        <p:txBody>
          <a:bodyPr/>
          <a:lstStyle/>
          <a:p>
            <a:r>
              <a:rPr lang="en-US"/>
              <a:t>ISONGA DS TEAM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01150-BCED-4796-A840-80AA2CC8A064}"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ISONGA DS TEAM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61C70-FA75-4040-9351-3070E9B6AEAC}"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ISONGA DS TEAM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E3596E-4288-490C-A7CD-F2063613B4BE}" type="datetime1">
              <a:rPr lang="en-US" smtClean="0"/>
              <a:t>12/8/2021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ISONGA DS TEAM</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time-series-prediction-lstm-recurrent-neural-networks-python-keras/" TargetMode="External"/><Relationship Id="rId2" Type="http://schemas.openxmlformats.org/officeDocument/2006/relationships/hyperlink" Target="https://github.com/owid/covid-19-data/blob/master/public/data/README.md" TargetMode="External"/><Relationship Id="rId1" Type="http://schemas.openxmlformats.org/officeDocument/2006/relationships/slideLayout" Target="../slideLayouts/slideLayout2.xml"/><Relationship Id="rId4" Type="http://schemas.openxmlformats.org/officeDocument/2006/relationships/hyperlink" Target="https://machinelearningmastery.com/how-to-develop-lstm-models-for-time-series-foreca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owid/covid-19-data/blob/master/public/data/README.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B094-A25B-4DA8-8421-BE1E60F1DD9E}"/>
              </a:ext>
            </a:extLst>
          </p:cNvPr>
          <p:cNvSpPr>
            <a:spLocks noGrp="1"/>
          </p:cNvSpPr>
          <p:nvPr>
            <p:ph type="ctrTitle"/>
          </p:nvPr>
        </p:nvSpPr>
        <p:spPr>
          <a:xfrm>
            <a:off x="2405850" y="1871131"/>
            <a:ext cx="7421730" cy="1515533"/>
          </a:xfrm>
        </p:spPr>
        <p:txBody>
          <a:bodyPr/>
          <a:lstStyle/>
          <a:p>
            <a:br>
              <a:rPr lang="en-GB" sz="2400" dirty="0"/>
            </a:br>
            <a:br>
              <a:rPr lang="en-GB" sz="2400" dirty="0"/>
            </a:br>
            <a:r>
              <a:rPr lang="en-GB" sz="2400" dirty="0"/>
              <a:t>Topic: </a:t>
            </a:r>
            <a:br>
              <a:rPr lang="en-GB" sz="2400" dirty="0"/>
            </a:br>
            <a:r>
              <a:rPr lang="en-GB" sz="2400" b="1" dirty="0"/>
              <a:t>Covid-19 Pandemic Forecasting and Analysis of its Impact on African Continent.</a:t>
            </a:r>
            <a:br>
              <a:rPr lang="en-US" sz="2400" b="1" dirty="0"/>
            </a:br>
            <a:endParaRPr lang="en-US" sz="2400" b="1" dirty="0"/>
          </a:p>
        </p:txBody>
      </p:sp>
      <p:sp>
        <p:nvSpPr>
          <p:cNvPr id="3" name="Subtitle 2">
            <a:extLst>
              <a:ext uri="{FF2B5EF4-FFF2-40B4-BE49-F238E27FC236}">
                <a16:creationId xmlns:a16="http://schemas.microsoft.com/office/drawing/2014/main" id="{FA41D497-1AEC-4083-A60B-6057D925ACA9}"/>
              </a:ext>
            </a:extLst>
          </p:cNvPr>
          <p:cNvSpPr>
            <a:spLocks noGrp="1"/>
          </p:cNvSpPr>
          <p:nvPr>
            <p:ph type="subTitle" idx="1"/>
          </p:nvPr>
        </p:nvSpPr>
        <p:spPr>
          <a:xfrm>
            <a:off x="2405849" y="3657597"/>
            <a:ext cx="7421731" cy="1320802"/>
          </a:xfrm>
        </p:spPr>
        <p:txBody>
          <a:bodyPr>
            <a:normAutofit fontScale="55000" lnSpcReduction="20000"/>
          </a:bodyPr>
          <a:lstStyle/>
          <a:p>
            <a:pPr algn="l"/>
            <a:r>
              <a:rPr lang="en-US" sz="2400" dirty="0"/>
              <a:t>Team Members:     1. </a:t>
            </a:r>
            <a:r>
              <a:rPr lang="en-GB" sz="2800" dirty="0"/>
              <a:t>NIYITEGEKA Janvier</a:t>
            </a:r>
          </a:p>
          <a:p>
            <a:pPr algn="l"/>
            <a:r>
              <a:rPr lang="en-GB" sz="2800" dirty="0"/>
              <a:t>                          2. NKIRANUYE </a:t>
            </a:r>
            <a:r>
              <a:rPr lang="en-GB" sz="2800" dirty="0" err="1"/>
              <a:t>Sangwa</a:t>
            </a:r>
            <a:r>
              <a:rPr lang="en-GB" sz="2800" dirty="0"/>
              <a:t> Emmanuel</a:t>
            </a:r>
          </a:p>
          <a:p>
            <a:pPr algn="l"/>
            <a:r>
              <a:rPr lang="en-GB" sz="2800" dirty="0"/>
              <a:t>                          3. MUKAMANA Florentine</a:t>
            </a:r>
          </a:p>
          <a:p>
            <a:pPr algn="l"/>
            <a:r>
              <a:rPr lang="en-US" sz="2400" dirty="0"/>
              <a:t>                              4.  SINDIKUBWABO Emmanuel</a:t>
            </a:r>
          </a:p>
        </p:txBody>
      </p:sp>
      <p:sp>
        <p:nvSpPr>
          <p:cNvPr id="4" name="Date Placeholder 3">
            <a:extLst>
              <a:ext uri="{FF2B5EF4-FFF2-40B4-BE49-F238E27FC236}">
                <a16:creationId xmlns:a16="http://schemas.microsoft.com/office/drawing/2014/main" id="{4484F88D-3862-494E-B7DC-706FA5D55FDA}"/>
              </a:ext>
            </a:extLst>
          </p:cNvPr>
          <p:cNvSpPr>
            <a:spLocks noGrp="1"/>
          </p:cNvSpPr>
          <p:nvPr>
            <p:ph type="dt" sz="half" idx="10"/>
          </p:nvPr>
        </p:nvSpPr>
        <p:spPr/>
        <p:txBody>
          <a:bodyPr/>
          <a:lstStyle/>
          <a:p>
            <a:fld id="{99A264A2-42C4-4BBB-B14C-71FE0D0458B3}" type="datetime1">
              <a:rPr lang="en-US" smtClean="0"/>
              <a:t>12/8/2021</a:t>
            </a:fld>
            <a:endParaRPr lang="en-US" dirty="0"/>
          </a:p>
        </p:txBody>
      </p:sp>
      <p:sp>
        <p:nvSpPr>
          <p:cNvPr id="5" name="Footer Placeholder 4">
            <a:extLst>
              <a:ext uri="{FF2B5EF4-FFF2-40B4-BE49-F238E27FC236}">
                <a16:creationId xmlns:a16="http://schemas.microsoft.com/office/drawing/2014/main" id="{9C27797F-42AA-4AFF-8945-17FECCCAAC93}"/>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45EFEEFC-19F5-4239-A379-B51C3C32E74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71826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1DE0-0548-478F-8B69-38C37F1F3EAC}"/>
              </a:ext>
            </a:extLst>
          </p:cNvPr>
          <p:cNvSpPr>
            <a:spLocks noGrp="1"/>
          </p:cNvSpPr>
          <p:nvPr>
            <p:ph type="title"/>
          </p:nvPr>
        </p:nvSpPr>
        <p:spPr/>
        <p:txBody>
          <a:bodyPr>
            <a:normAutofit/>
          </a:bodyPr>
          <a:lstStyle/>
          <a:p>
            <a:r>
              <a:rPr lang="en-US" sz="2700" dirty="0"/>
              <a:t>Data Visualization: </a:t>
            </a:r>
            <a:br>
              <a:rPr lang="en-US" dirty="0"/>
            </a:br>
            <a:r>
              <a:rPr lang="en-US" dirty="0"/>
              <a:t> </a:t>
            </a:r>
            <a:r>
              <a:rPr lang="en-US" b="1" dirty="0"/>
              <a:t>Correlation Matrix 2</a:t>
            </a:r>
          </a:p>
        </p:txBody>
      </p:sp>
      <p:sp>
        <p:nvSpPr>
          <p:cNvPr id="3" name="Content Placeholder 2">
            <a:extLst>
              <a:ext uri="{FF2B5EF4-FFF2-40B4-BE49-F238E27FC236}">
                <a16:creationId xmlns:a16="http://schemas.microsoft.com/office/drawing/2014/main" id="{8E92F758-F215-4ED1-977E-F5C9DAAA985D}"/>
              </a:ext>
            </a:extLst>
          </p:cNvPr>
          <p:cNvSpPr>
            <a:spLocks noGrp="1"/>
          </p:cNvSpPr>
          <p:nvPr>
            <p:ph sz="half" idx="1"/>
          </p:nvPr>
        </p:nvSpPr>
        <p:spPr>
          <a:xfrm>
            <a:off x="852256" y="2560320"/>
            <a:ext cx="3737499" cy="3310128"/>
          </a:xfrm>
        </p:spPr>
        <p:txBody>
          <a:bodyPr/>
          <a:lstStyle/>
          <a:p>
            <a:pPr>
              <a:buFont typeface="Wingdings" panose="05000000000000000000" pitchFamily="2" charset="2"/>
              <a:buChar char="q"/>
            </a:pPr>
            <a:r>
              <a:rPr lang="en-US" sz="24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shows that population, </a:t>
            </a:r>
            <a:r>
              <a:rPr lang="en-US" sz="2400" kern="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new_tests</a:t>
            </a:r>
            <a:r>
              <a:rPr lang="en-US" sz="24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people_fully_vaccinated</a:t>
            </a:r>
            <a:r>
              <a:rPr lang="en-US" sz="24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kern="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people_vaccinated</a:t>
            </a:r>
            <a:r>
              <a:rPr lang="en-US" sz="24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highly correlated with the total covid-19 cases. So, </a:t>
            </a:r>
            <a:r>
              <a:rPr lang="en-US" sz="2400" kern="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they</a:t>
            </a:r>
            <a:r>
              <a:rPr lang="en-US" sz="24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be used to forecast Covid-19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Date Placeholder 4">
            <a:extLst>
              <a:ext uri="{FF2B5EF4-FFF2-40B4-BE49-F238E27FC236}">
                <a16:creationId xmlns:a16="http://schemas.microsoft.com/office/drawing/2014/main" id="{75FA41B1-479F-41D5-AB54-11132918FAAE}"/>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37DB1A8C-1452-452A-AEAB-2C4EF3373435}"/>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9721E46D-B2E6-44E5-A900-895305BBBCAA}"/>
              </a:ext>
            </a:extLst>
          </p:cNvPr>
          <p:cNvSpPr>
            <a:spLocks noGrp="1"/>
          </p:cNvSpPr>
          <p:nvPr>
            <p:ph type="sldNum" sz="quarter" idx="12"/>
          </p:nvPr>
        </p:nvSpPr>
        <p:spPr/>
        <p:txBody>
          <a:bodyPr/>
          <a:lstStyle/>
          <a:p>
            <a:fld id="{5D84065D-F351-4B03-BD91-D8A6B8D4B362}" type="slidenum">
              <a:rPr lang="en-US" smtClean="0"/>
              <a:t>10</a:t>
            </a:fld>
            <a:endParaRPr lang="en-US" dirty="0"/>
          </a:p>
        </p:txBody>
      </p:sp>
      <p:pic>
        <p:nvPicPr>
          <p:cNvPr id="8" name="Content Placeholder 7">
            <a:extLst>
              <a:ext uri="{FF2B5EF4-FFF2-40B4-BE49-F238E27FC236}">
                <a16:creationId xmlns:a16="http://schemas.microsoft.com/office/drawing/2014/main" id="{D28DBFED-1898-49A5-8931-10F27741BB96}"/>
              </a:ext>
            </a:extLst>
          </p:cNvPr>
          <p:cNvPicPr>
            <a:picLocks noGrp="1" noChangeAspect="1"/>
          </p:cNvPicPr>
          <p:nvPr>
            <p:ph sz="half" idx="2"/>
          </p:nvPr>
        </p:nvPicPr>
        <p:blipFill rotWithShape="1">
          <a:blip r:embed="rId2"/>
          <a:srcRect l="1408" r="8324"/>
          <a:stretch/>
        </p:blipFill>
        <p:spPr bwMode="auto">
          <a:xfrm>
            <a:off x="4589755" y="2636668"/>
            <a:ext cx="6749989" cy="30627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091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2D51-DE45-4B3C-A984-5F3E28441863}"/>
              </a:ext>
            </a:extLst>
          </p:cNvPr>
          <p:cNvSpPr>
            <a:spLocks noGrp="1"/>
          </p:cNvSpPr>
          <p:nvPr>
            <p:ph type="title"/>
          </p:nvPr>
        </p:nvSpPr>
        <p:spPr/>
        <p:txBody>
          <a:bodyPr>
            <a:normAutofit fontScale="90000"/>
          </a:bodyPr>
          <a:lstStyle/>
          <a:p>
            <a:br>
              <a:rPr lang="en-US" sz="2800" b="1" u="none" strike="noStrike" dirty="0">
                <a:solidFill>
                  <a:srgbClr val="000000"/>
                </a:solidFill>
                <a:effectLst/>
                <a:latin typeface="Times New Roman" panose="02020603050405020304" pitchFamily="18" charset="0"/>
                <a:ea typeface="Times New Roman" panose="02020603050405020304" pitchFamily="18" charset="0"/>
              </a:rPr>
            </a:br>
            <a:r>
              <a:rPr lang="en-US" sz="2800" dirty="0"/>
              <a:t>Data Visualization: </a:t>
            </a:r>
            <a:br>
              <a:rPr lang="en-US" sz="2800" dirty="0"/>
            </a:br>
            <a:r>
              <a:rPr lang="en-US" sz="2800" b="1" u="none" strike="noStrike" dirty="0">
                <a:solidFill>
                  <a:srgbClr val="000000"/>
                </a:solidFill>
                <a:effectLst/>
                <a:latin typeface="Times New Roman" panose="02020603050405020304" pitchFamily="18" charset="0"/>
                <a:ea typeface="Times New Roman" panose="02020603050405020304" pitchFamily="18" charset="0"/>
              </a:rPr>
              <a:t>Covid-19 detected cases across African Countries(2020-2021)</a:t>
            </a:r>
            <a:endParaRPr lang="en-US" sz="2800" dirty="0"/>
          </a:p>
        </p:txBody>
      </p:sp>
      <p:sp>
        <p:nvSpPr>
          <p:cNvPr id="3" name="Content Placeholder 2">
            <a:extLst>
              <a:ext uri="{FF2B5EF4-FFF2-40B4-BE49-F238E27FC236}">
                <a16:creationId xmlns:a16="http://schemas.microsoft.com/office/drawing/2014/main" id="{091F663A-8070-46BF-91FE-DF39C8D21CC5}"/>
              </a:ext>
            </a:extLst>
          </p:cNvPr>
          <p:cNvSpPr>
            <a:spLocks noGrp="1"/>
          </p:cNvSpPr>
          <p:nvPr>
            <p:ph sz="half" idx="1"/>
          </p:nvPr>
        </p:nvSpPr>
        <p:spPr>
          <a:xfrm>
            <a:off x="736847" y="2560320"/>
            <a:ext cx="3781887" cy="3310128"/>
          </a:xfrm>
        </p:spPr>
        <p:txBody>
          <a:bodyPr>
            <a:normAutofit lnSpcReduction="10000"/>
          </a:bodyPr>
          <a:lstStyle/>
          <a:p>
            <a:r>
              <a:rPr lang="en-US" sz="2400" b="0" dirty="0">
                <a:solidFill>
                  <a:srgbClr val="000000"/>
                </a:solidFill>
                <a:effectLst/>
                <a:latin typeface="Times New Roman" panose="02020603050405020304" pitchFamily="18" charset="0"/>
                <a:ea typeface="Times New Roman" panose="02020603050405020304" pitchFamily="18" charset="0"/>
              </a:rPr>
              <a:t>This shows that the countries Sierra Leone, Mauritius, Tunisia, </a:t>
            </a:r>
            <a:r>
              <a:rPr lang="en-US" sz="2400" b="0" dirty="0" err="1">
                <a:solidFill>
                  <a:srgbClr val="000000"/>
                </a:solidFill>
                <a:effectLst/>
                <a:latin typeface="Times New Roman" panose="02020603050405020304" pitchFamily="18" charset="0"/>
                <a:ea typeface="Times New Roman" panose="02020603050405020304" pitchFamily="18" charset="0"/>
              </a:rPr>
              <a:t>Diibouti</a:t>
            </a:r>
            <a:r>
              <a:rPr lang="en-US" sz="2400" b="0" dirty="0">
                <a:solidFill>
                  <a:srgbClr val="000000"/>
                </a:solidFill>
                <a:effectLst/>
                <a:latin typeface="Times New Roman" panose="02020603050405020304" pitchFamily="18" charset="0"/>
                <a:ea typeface="Times New Roman" panose="02020603050405020304" pitchFamily="18" charset="0"/>
              </a:rPr>
              <a:t>, Eswatini, Libya, Guinea </a:t>
            </a:r>
            <a:r>
              <a:rPr lang="en-US" sz="2400" b="0" dirty="0" err="1">
                <a:solidFill>
                  <a:srgbClr val="000000"/>
                </a:solidFill>
                <a:effectLst/>
                <a:latin typeface="Times New Roman" panose="02020603050405020304" pitchFamily="18" charset="0"/>
                <a:ea typeface="Times New Roman" panose="02020603050405020304" pitchFamily="18" charset="0"/>
              </a:rPr>
              <a:t>Bisaw</a:t>
            </a:r>
            <a:r>
              <a:rPr lang="en-US" sz="2400" b="0" dirty="0">
                <a:solidFill>
                  <a:srgbClr val="000000"/>
                </a:solidFill>
                <a:effectLst/>
                <a:latin typeface="Times New Roman" panose="02020603050405020304" pitchFamily="18" charset="0"/>
                <a:ea typeface="Times New Roman" panose="02020603050405020304" pitchFamily="18" charset="0"/>
              </a:rPr>
              <a:t> and  Nigeria were highly affected by Covid-19 respectively based on the number of cases detected.</a:t>
            </a:r>
            <a:endParaRPr lang="en-US" sz="2400" b="1" dirty="0">
              <a:effectLst/>
              <a:latin typeface="Times New Roman" panose="02020603050405020304" pitchFamily="18" charset="0"/>
              <a:ea typeface="Times New Roman" panose="02020603050405020304" pitchFamily="18" charset="0"/>
            </a:endParaRPr>
          </a:p>
          <a:p>
            <a:endParaRPr lang="en-US" dirty="0"/>
          </a:p>
        </p:txBody>
      </p:sp>
      <p:sp>
        <p:nvSpPr>
          <p:cNvPr id="5" name="Date Placeholder 4">
            <a:extLst>
              <a:ext uri="{FF2B5EF4-FFF2-40B4-BE49-F238E27FC236}">
                <a16:creationId xmlns:a16="http://schemas.microsoft.com/office/drawing/2014/main" id="{C1D3DA9B-3C97-4A4A-A196-E25F9B162565}"/>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7B6E7332-1980-4C80-8728-BAF3AE564F5D}"/>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821C84B9-C063-4151-913E-C17DC40214A7}"/>
              </a:ext>
            </a:extLst>
          </p:cNvPr>
          <p:cNvSpPr>
            <a:spLocks noGrp="1"/>
          </p:cNvSpPr>
          <p:nvPr>
            <p:ph type="sldNum" sz="quarter" idx="12"/>
          </p:nvPr>
        </p:nvSpPr>
        <p:spPr/>
        <p:txBody>
          <a:bodyPr/>
          <a:lstStyle/>
          <a:p>
            <a:fld id="{5D84065D-F351-4B03-BD91-D8A6B8D4B362}" type="slidenum">
              <a:rPr lang="en-US" smtClean="0"/>
              <a:t>11</a:t>
            </a:fld>
            <a:endParaRPr lang="en-US" dirty="0"/>
          </a:p>
        </p:txBody>
      </p:sp>
      <p:pic>
        <p:nvPicPr>
          <p:cNvPr id="11" name="Content Placeholder 10">
            <a:extLst>
              <a:ext uri="{FF2B5EF4-FFF2-40B4-BE49-F238E27FC236}">
                <a16:creationId xmlns:a16="http://schemas.microsoft.com/office/drawing/2014/main" id="{02C2E300-C9F1-43A6-9E0B-7062AC909634}"/>
              </a:ext>
            </a:extLst>
          </p:cNvPr>
          <p:cNvPicPr>
            <a:picLocks noGrp="1" noChangeAspect="1"/>
          </p:cNvPicPr>
          <p:nvPr>
            <p:ph sz="half" idx="2"/>
          </p:nvPr>
        </p:nvPicPr>
        <p:blipFill>
          <a:blip r:embed="rId2"/>
          <a:stretch>
            <a:fillRect/>
          </a:stretch>
        </p:blipFill>
        <p:spPr>
          <a:xfrm>
            <a:off x="4607510" y="2560320"/>
            <a:ext cx="6782539" cy="3408679"/>
          </a:xfrm>
        </p:spPr>
      </p:pic>
    </p:spTree>
    <p:extLst>
      <p:ext uri="{BB962C8B-B14F-4D97-AF65-F5344CB8AC3E}">
        <p14:creationId xmlns:p14="http://schemas.microsoft.com/office/powerpoint/2010/main" val="1106956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AF48-D39A-49D6-B17C-857786F23885}"/>
              </a:ext>
            </a:extLst>
          </p:cNvPr>
          <p:cNvSpPr>
            <a:spLocks noGrp="1"/>
          </p:cNvSpPr>
          <p:nvPr>
            <p:ph type="title"/>
          </p:nvPr>
        </p:nvSpPr>
        <p:spPr>
          <a:xfrm>
            <a:off x="745724" y="866722"/>
            <a:ext cx="10786369" cy="1303867"/>
          </a:xfrm>
        </p:spPr>
        <p:txBody>
          <a:bodyPr>
            <a:noAutofit/>
          </a:bodyPr>
          <a:lstStyle/>
          <a:p>
            <a:br>
              <a:rPr lang="en-US" sz="2800" dirty="0"/>
            </a:br>
            <a:r>
              <a:rPr lang="en-US" sz="2800" dirty="0"/>
              <a:t>Data Visualization</a:t>
            </a:r>
            <a:br>
              <a:rPr lang="en-US" sz="2800" dirty="0"/>
            </a:br>
            <a:r>
              <a:rPr lang="en-US" sz="2800" b="1" dirty="0">
                <a:solidFill>
                  <a:srgbClr val="000000"/>
                </a:solidFill>
                <a:latin typeface="Times New Roman" panose="02020603050405020304" pitchFamily="18" charset="0"/>
              </a:rPr>
              <a:t>C</a:t>
            </a:r>
            <a:r>
              <a:rPr lang="en-US" sz="2800" b="1" u="none" strike="noStrike" dirty="0">
                <a:solidFill>
                  <a:srgbClr val="000000"/>
                </a:solidFill>
                <a:effectLst/>
                <a:latin typeface="Times New Roman" panose="02020603050405020304" pitchFamily="18" charset="0"/>
                <a:ea typeface="Times New Roman" panose="02020603050405020304" pitchFamily="18" charset="0"/>
              </a:rPr>
              <a:t>ovid-19 deaths detected across African Countries (2020-2021)</a:t>
            </a:r>
            <a:endParaRPr lang="en-US" sz="2800" dirty="0"/>
          </a:p>
        </p:txBody>
      </p:sp>
      <p:sp>
        <p:nvSpPr>
          <p:cNvPr id="3" name="Content Placeholder 2">
            <a:extLst>
              <a:ext uri="{FF2B5EF4-FFF2-40B4-BE49-F238E27FC236}">
                <a16:creationId xmlns:a16="http://schemas.microsoft.com/office/drawing/2014/main" id="{BB41332A-49FA-4DB6-A4FC-310BBE6C9F04}"/>
              </a:ext>
            </a:extLst>
          </p:cNvPr>
          <p:cNvSpPr>
            <a:spLocks noGrp="1"/>
          </p:cNvSpPr>
          <p:nvPr>
            <p:ph sz="half" idx="1"/>
          </p:nvPr>
        </p:nvSpPr>
        <p:spPr>
          <a:xfrm>
            <a:off x="745724" y="2560320"/>
            <a:ext cx="3187084" cy="3310128"/>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This shows that the countries Sierra Leone,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Diibouti</a:t>
            </a:r>
            <a:r>
              <a:rPr lang="en-US" dirty="0">
                <a:effectLst/>
                <a:latin typeface="Times New Roman" panose="02020603050405020304" pitchFamily="18" charset="0"/>
                <a:ea typeface="Calibri" panose="020F0502020204030204" pitchFamily="34" charset="0"/>
                <a:cs typeface="Times New Roman" panose="02020603050405020304" pitchFamily="18" charset="0"/>
              </a:rPr>
              <a:t>, Tunisia, and Mauritius were highly affected by Covid-19 respectively based on the number of deaths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Date Placeholder 4">
            <a:extLst>
              <a:ext uri="{FF2B5EF4-FFF2-40B4-BE49-F238E27FC236}">
                <a16:creationId xmlns:a16="http://schemas.microsoft.com/office/drawing/2014/main" id="{5A7DD02C-BF8A-4A02-B20B-55D79F4E1E03}"/>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9D113F52-090F-42E6-A720-9C9BD62696C8}"/>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3704DB2F-EF22-4219-9373-1E16C9ACE134}"/>
              </a:ext>
            </a:extLst>
          </p:cNvPr>
          <p:cNvSpPr>
            <a:spLocks noGrp="1"/>
          </p:cNvSpPr>
          <p:nvPr>
            <p:ph type="sldNum" sz="quarter" idx="12"/>
          </p:nvPr>
        </p:nvSpPr>
        <p:spPr/>
        <p:txBody>
          <a:bodyPr/>
          <a:lstStyle/>
          <a:p>
            <a:fld id="{5D84065D-F351-4B03-BD91-D8A6B8D4B362}" type="slidenum">
              <a:rPr lang="en-US" smtClean="0"/>
              <a:t>12</a:t>
            </a:fld>
            <a:endParaRPr lang="en-US" dirty="0"/>
          </a:p>
        </p:txBody>
      </p:sp>
      <p:pic>
        <p:nvPicPr>
          <p:cNvPr id="11" name="Content Placeholder 10">
            <a:extLst>
              <a:ext uri="{FF2B5EF4-FFF2-40B4-BE49-F238E27FC236}">
                <a16:creationId xmlns:a16="http://schemas.microsoft.com/office/drawing/2014/main" id="{70465814-10A8-421E-AF9F-D17046A6235A}"/>
              </a:ext>
            </a:extLst>
          </p:cNvPr>
          <p:cNvPicPr>
            <a:picLocks noGrp="1" noChangeAspect="1"/>
          </p:cNvPicPr>
          <p:nvPr>
            <p:ph sz="half" idx="2"/>
          </p:nvPr>
        </p:nvPicPr>
        <p:blipFill>
          <a:blip r:embed="rId2"/>
          <a:stretch>
            <a:fillRect/>
          </a:stretch>
        </p:blipFill>
        <p:spPr>
          <a:xfrm>
            <a:off x="4039340" y="2560320"/>
            <a:ext cx="7305900" cy="3408680"/>
          </a:xfrm>
        </p:spPr>
      </p:pic>
    </p:spTree>
    <p:extLst>
      <p:ext uri="{BB962C8B-B14F-4D97-AF65-F5344CB8AC3E}">
        <p14:creationId xmlns:p14="http://schemas.microsoft.com/office/powerpoint/2010/main" val="2033291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1A49-87E3-426B-A844-7D5CF376E95F}"/>
              </a:ext>
            </a:extLst>
          </p:cNvPr>
          <p:cNvSpPr>
            <a:spLocks noGrp="1"/>
          </p:cNvSpPr>
          <p:nvPr>
            <p:ph type="title"/>
          </p:nvPr>
        </p:nvSpPr>
        <p:spPr/>
        <p:txBody>
          <a:bodyPr/>
          <a:lstStyle/>
          <a:p>
            <a:r>
              <a:rPr lang="en-US" b="1" dirty="0"/>
              <a:t>Covid-19 Forecasting Process</a:t>
            </a:r>
          </a:p>
        </p:txBody>
      </p:sp>
      <p:sp>
        <p:nvSpPr>
          <p:cNvPr id="3" name="Content Placeholder 2">
            <a:extLst>
              <a:ext uri="{FF2B5EF4-FFF2-40B4-BE49-F238E27FC236}">
                <a16:creationId xmlns:a16="http://schemas.microsoft.com/office/drawing/2014/main" id="{6C6EC3EC-927E-4D8F-93CC-015E3437672E}"/>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Preparing dataset for LSTM Model</a:t>
            </a:r>
          </a:p>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Building LSTM Model</a:t>
            </a:r>
          </a:p>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Compiling LSTM model</a:t>
            </a:r>
          </a:p>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Training LSTM model</a:t>
            </a:r>
          </a:p>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Making prediction for 60 days ahead</a:t>
            </a:r>
          </a:p>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Putting forecast data on graph </a:t>
            </a:r>
          </a:p>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Comparing Machine Learning models to predict covid-19 cases</a:t>
            </a:r>
          </a:p>
          <a:p>
            <a:pPr>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Plotting Features importance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E0BAA2E-8B34-424A-A81A-795F61DBBD7A}"/>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52F5D8F1-34E9-47A6-BB7B-EEC715F97A1E}"/>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60C35746-3537-440F-9842-66E189735432}"/>
              </a:ext>
            </a:extLst>
          </p:cNvPr>
          <p:cNvSpPr>
            <a:spLocks noGrp="1"/>
          </p:cNvSpPr>
          <p:nvPr>
            <p:ph type="sldNum" sz="quarter" idx="12"/>
          </p:nvPr>
        </p:nvSpPr>
        <p:spPr/>
        <p:txBody>
          <a:bodyPr/>
          <a:lstStyle/>
          <a:p>
            <a:fld id="{E97799C9-84D9-46D2-A11E-BCF8A720529D}" type="slidenum">
              <a:rPr lang="en-US" smtClean="0"/>
              <a:t>13</a:t>
            </a:fld>
            <a:endParaRPr lang="en-US" dirty="0"/>
          </a:p>
        </p:txBody>
      </p:sp>
    </p:spTree>
    <p:extLst>
      <p:ext uri="{BB962C8B-B14F-4D97-AF65-F5344CB8AC3E}">
        <p14:creationId xmlns:p14="http://schemas.microsoft.com/office/powerpoint/2010/main" val="3364929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5623-8CBA-4811-ADD3-142BF9934962}"/>
              </a:ext>
            </a:extLst>
          </p:cNvPr>
          <p:cNvSpPr>
            <a:spLocks noGrp="1"/>
          </p:cNvSpPr>
          <p:nvPr>
            <p:ph type="title"/>
          </p:nvPr>
        </p:nvSpPr>
        <p:spPr/>
        <p:txBody>
          <a:bodyPr>
            <a:normAutofit fontScale="90000"/>
          </a:bodyPr>
          <a:lstStyle/>
          <a:p>
            <a:br>
              <a:rPr lang="en-US" b="1" dirty="0"/>
            </a:br>
            <a:r>
              <a:rPr lang="en-US" b="1" dirty="0"/>
              <a:t>Covid-19 Forecasting/Model Summary</a:t>
            </a:r>
          </a:p>
        </p:txBody>
      </p:sp>
      <p:sp>
        <p:nvSpPr>
          <p:cNvPr id="3" name="Content Placeholder 2">
            <a:extLst>
              <a:ext uri="{FF2B5EF4-FFF2-40B4-BE49-F238E27FC236}">
                <a16:creationId xmlns:a16="http://schemas.microsoft.com/office/drawing/2014/main" id="{53C99FB2-B80A-42A3-B4C8-D7F9E138291A}"/>
              </a:ext>
            </a:extLst>
          </p:cNvPr>
          <p:cNvSpPr>
            <a:spLocks noGrp="1"/>
          </p:cNvSpPr>
          <p:nvPr>
            <p:ph sz="half" idx="1"/>
          </p:nvPr>
        </p:nvSpPr>
        <p:spPr>
          <a:xfrm>
            <a:off x="781236" y="2560320"/>
            <a:ext cx="3444536" cy="3310128"/>
          </a:xfrm>
        </p:spPr>
        <p:txBody>
          <a:bodyPr>
            <a:normAutofit lnSpcReduction="10000"/>
          </a:bodyPr>
          <a:lstStyle/>
          <a:p>
            <a:r>
              <a:rPr lang="en-US" sz="2400" dirty="0">
                <a:latin typeface="Times New Roman" panose="02020603050405020304" pitchFamily="18" charset="0"/>
                <a:ea typeface="Calibri" panose="020F0502020204030204" pitchFamily="34" charset="0"/>
              </a:rPr>
              <a:t>As shown in right figure, for building Recurrent Neural Network to forecast model </a:t>
            </a:r>
            <a:r>
              <a:rPr lang="en-US" sz="2400" dirty="0">
                <a:effectLst/>
                <a:latin typeface="Times New Roman" panose="02020603050405020304" pitchFamily="18" charset="0"/>
                <a:ea typeface="Calibri" panose="020F0502020204030204" pitchFamily="34" charset="0"/>
              </a:rPr>
              <a:t> we used two LSTM hidden layers of 64 neurons for each and one output dense layer of single neuron.</a:t>
            </a:r>
            <a:endParaRPr lang="en-US" sz="2400" dirty="0"/>
          </a:p>
          <a:p>
            <a:endParaRPr lang="en-US" dirty="0"/>
          </a:p>
        </p:txBody>
      </p:sp>
      <p:sp>
        <p:nvSpPr>
          <p:cNvPr id="5" name="Date Placeholder 4">
            <a:extLst>
              <a:ext uri="{FF2B5EF4-FFF2-40B4-BE49-F238E27FC236}">
                <a16:creationId xmlns:a16="http://schemas.microsoft.com/office/drawing/2014/main" id="{91A9B8D6-B7E1-44F0-A55C-B1605AF0A779}"/>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6BE54A49-4ABB-4C09-A6B0-FA005CC154A0}"/>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42792263-7509-4ACC-B73A-59C907E77C10}"/>
              </a:ext>
            </a:extLst>
          </p:cNvPr>
          <p:cNvSpPr>
            <a:spLocks noGrp="1"/>
          </p:cNvSpPr>
          <p:nvPr>
            <p:ph type="sldNum" sz="quarter" idx="12"/>
          </p:nvPr>
        </p:nvSpPr>
        <p:spPr/>
        <p:txBody>
          <a:bodyPr/>
          <a:lstStyle/>
          <a:p>
            <a:fld id="{5D84065D-F351-4B03-BD91-D8A6B8D4B362}" type="slidenum">
              <a:rPr lang="en-US" smtClean="0"/>
              <a:t>14</a:t>
            </a:fld>
            <a:endParaRPr lang="en-US" dirty="0"/>
          </a:p>
        </p:txBody>
      </p:sp>
      <p:pic>
        <p:nvPicPr>
          <p:cNvPr id="8" name="Content Placeholder 8">
            <a:extLst>
              <a:ext uri="{FF2B5EF4-FFF2-40B4-BE49-F238E27FC236}">
                <a16:creationId xmlns:a16="http://schemas.microsoft.com/office/drawing/2014/main" id="{29E3C452-94DC-4081-8B92-EA06FBBBAF72}"/>
              </a:ext>
            </a:extLst>
          </p:cNvPr>
          <p:cNvPicPr>
            <a:picLocks noGrp="1" noChangeAspect="1"/>
          </p:cNvPicPr>
          <p:nvPr>
            <p:ph sz="half" idx="2"/>
          </p:nvPr>
        </p:nvPicPr>
        <p:blipFill>
          <a:blip r:embed="rId2"/>
          <a:stretch>
            <a:fillRect/>
          </a:stretch>
        </p:blipFill>
        <p:spPr>
          <a:xfrm>
            <a:off x="4749553" y="2560320"/>
            <a:ext cx="6525088" cy="3183531"/>
          </a:xfrm>
        </p:spPr>
      </p:pic>
    </p:spTree>
    <p:extLst>
      <p:ext uri="{BB962C8B-B14F-4D97-AF65-F5344CB8AC3E}">
        <p14:creationId xmlns:p14="http://schemas.microsoft.com/office/powerpoint/2010/main" val="479796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38A2-5D6F-43B1-9A35-8D5EA0685CFE}"/>
              </a:ext>
            </a:extLst>
          </p:cNvPr>
          <p:cNvSpPr>
            <a:spLocks noGrp="1"/>
          </p:cNvSpPr>
          <p:nvPr>
            <p:ph type="title"/>
          </p:nvPr>
        </p:nvSpPr>
        <p:spPr/>
        <p:txBody>
          <a:bodyPr>
            <a:normAutofit fontScale="90000"/>
          </a:bodyPr>
          <a:lstStyle/>
          <a:p>
            <a:r>
              <a:rPr lang="en-US" sz="4400" dirty="0"/>
              <a:t>Results_1:</a:t>
            </a:r>
            <a:br>
              <a:rPr lang="en-US" sz="4400" dirty="0"/>
            </a:br>
            <a:r>
              <a:rPr lang="en-US" sz="4400" u="sng" strike="noStrike" dirty="0">
                <a:effectLst/>
                <a:latin typeface="Times New Roman" panose="02020603050405020304" pitchFamily="18" charset="0"/>
                <a:ea typeface="Calibri" panose="020F0502020204030204" pitchFamily="34" charset="0"/>
                <a:cs typeface="Times New Roman" panose="02020603050405020304" pitchFamily="18" charset="0"/>
              </a:rPr>
              <a:t>Covid-19 Cases forecast in  60 days ahead</a:t>
            </a:r>
            <a:endParaRPr lang="en-US" dirty="0"/>
          </a:p>
        </p:txBody>
      </p:sp>
      <p:sp>
        <p:nvSpPr>
          <p:cNvPr id="3" name="Content Placeholder 2">
            <a:extLst>
              <a:ext uri="{FF2B5EF4-FFF2-40B4-BE49-F238E27FC236}">
                <a16:creationId xmlns:a16="http://schemas.microsoft.com/office/drawing/2014/main" id="{46CF5957-9292-475B-B8B1-7BE6901AAA13}"/>
              </a:ext>
            </a:extLst>
          </p:cNvPr>
          <p:cNvSpPr>
            <a:spLocks noGrp="1"/>
          </p:cNvSpPr>
          <p:nvPr>
            <p:ph sz="half" idx="1"/>
          </p:nvPr>
        </p:nvSpPr>
        <p:spPr>
          <a:xfrm>
            <a:off x="825624" y="2560320"/>
            <a:ext cx="3293616" cy="3310128"/>
          </a:xfrm>
        </p:spPr>
        <p:txBody>
          <a:bodyPr>
            <a:normAutofit lnSpcReduction="10000"/>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According to the figure above the Covid-19</a:t>
            </a: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cases are subjected to be decreased in Africa in 60 days ahead as the people continue taking Covid-19 vaccinations as informed by WHO.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Date Placeholder 4">
            <a:extLst>
              <a:ext uri="{FF2B5EF4-FFF2-40B4-BE49-F238E27FC236}">
                <a16:creationId xmlns:a16="http://schemas.microsoft.com/office/drawing/2014/main" id="{006308F3-F56C-44B1-AC2E-26D34CF95506}"/>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6AC8B78B-D974-413B-AFBC-F038DF60EBB8}"/>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1227120D-5DC9-40B9-A224-131BBF5B374A}"/>
              </a:ext>
            </a:extLst>
          </p:cNvPr>
          <p:cNvSpPr>
            <a:spLocks noGrp="1"/>
          </p:cNvSpPr>
          <p:nvPr>
            <p:ph type="sldNum" sz="quarter" idx="12"/>
          </p:nvPr>
        </p:nvSpPr>
        <p:spPr/>
        <p:txBody>
          <a:bodyPr/>
          <a:lstStyle/>
          <a:p>
            <a:fld id="{5D84065D-F351-4B03-BD91-D8A6B8D4B362}" type="slidenum">
              <a:rPr lang="en-US" smtClean="0"/>
              <a:t>15</a:t>
            </a:fld>
            <a:endParaRPr lang="en-US" dirty="0"/>
          </a:p>
        </p:txBody>
      </p:sp>
      <p:pic>
        <p:nvPicPr>
          <p:cNvPr id="11" name="Content Placeholder 10">
            <a:extLst>
              <a:ext uri="{FF2B5EF4-FFF2-40B4-BE49-F238E27FC236}">
                <a16:creationId xmlns:a16="http://schemas.microsoft.com/office/drawing/2014/main" id="{7C20E835-6B47-4901-B655-8ABEF75A1B1B}"/>
              </a:ext>
            </a:extLst>
          </p:cNvPr>
          <p:cNvPicPr>
            <a:picLocks noGrp="1" noChangeAspect="1"/>
          </p:cNvPicPr>
          <p:nvPr>
            <p:ph sz="half" idx="2"/>
          </p:nvPr>
        </p:nvPicPr>
        <p:blipFill>
          <a:blip r:embed="rId2"/>
          <a:stretch>
            <a:fillRect/>
          </a:stretch>
        </p:blipFill>
        <p:spPr>
          <a:xfrm>
            <a:off x="4119240" y="2461768"/>
            <a:ext cx="7247136" cy="3310128"/>
          </a:xfrm>
        </p:spPr>
      </p:pic>
    </p:spTree>
    <p:extLst>
      <p:ext uri="{BB962C8B-B14F-4D97-AF65-F5344CB8AC3E}">
        <p14:creationId xmlns:p14="http://schemas.microsoft.com/office/powerpoint/2010/main" val="1001153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0670-7DC2-4026-AE52-81F0C620F043}"/>
              </a:ext>
            </a:extLst>
          </p:cNvPr>
          <p:cNvSpPr>
            <a:spLocks noGrp="1"/>
          </p:cNvSpPr>
          <p:nvPr>
            <p:ph type="title"/>
          </p:nvPr>
        </p:nvSpPr>
        <p:spPr/>
        <p:txBody>
          <a:bodyPr>
            <a:normAutofit/>
          </a:bodyPr>
          <a:lstStyle/>
          <a:p>
            <a:r>
              <a:rPr lang="en-US" sz="2400" b="1" dirty="0"/>
              <a:t>Results_2:</a:t>
            </a:r>
            <a:br>
              <a:rPr lang="en-US" sz="2400" b="1" dirty="0"/>
            </a:br>
            <a:r>
              <a:rPr lang="en-US" sz="2400" b="1" u="sng" dirty="0">
                <a:effectLst/>
                <a:latin typeface="Times New Roman" panose="02020603050405020304" pitchFamily="18" charset="0"/>
                <a:ea typeface="Calibri" panose="020F0502020204030204" pitchFamily="34" charset="0"/>
              </a:rPr>
              <a:t>Comparing Machine Learning models for Covid-19 cases prediction</a:t>
            </a:r>
            <a:endParaRPr lang="en-US" sz="2400" b="1" dirty="0"/>
          </a:p>
        </p:txBody>
      </p:sp>
      <p:sp>
        <p:nvSpPr>
          <p:cNvPr id="3" name="Content Placeholder 2">
            <a:extLst>
              <a:ext uri="{FF2B5EF4-FFF2-40B4-BE49-F238E27FC236}">
                <a16:creationId xmlns:a16="http://schemas.microsoft.com/office/drawing/2014/main" id="{D8FF5A07-EC83-4A08-A138-F662CD25D65F}"/>
              </a:ext>
            </a:extLst>
          </p:cNvPr>
          <p:cNvSpPr>
            <a:spLocks noGrp="1"/>
          </p:cNvSpPr>
          <p:nvPr>
            <p:ph sz="half" idx="1"/>
          </p:nvPr>
        </p:nvSpPr>
        <p:spPr>
          <a:xfrm>
            <a:off x="790113" y="2560320"/>
            <a:ext cx="3045040" cy="3310128"/>
          </a:xfrm>
        </p:spPr>
        <p:txBody>
          <a:bodyPr/>
          <a:lstStyle/>
          <a:p>
            <a:r>
              <a:rPr lang="en-US" dirty="0"/>
              <a:t>During model evaluation on training data the right results were found</a:t>
            </a:r>
          </a:p>
          <a:p>
            <a:endParaRPr lang="en-US" dirty="0"/>
          </a:p>
        </p:txBody>
      </p:sp>
      <p:sp>
        <p:nvSpPr>
          <p:cNvPr id="5" name="Date Placeholder 4">
            <a:extLst>
              <a:ext uri="{FF2B5EF4-FFF2-40B4-BE49-F238E27FC236}">
                <a16:creationId xmlns:a16="http://schemas.microsoft.com/office/drawing/2014/main" id="{06C1D04C-19E9-4BCD-8FC9-9AB9FADFD0CE}"/>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2D61F3EE-A63D-4A4C-9212-2A833E21F691}"/>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F8EABA49-DBC3-4609-8B67-A36BB98CD6E8}"/>
              </a:ext>
            </a:extLst>
          </p:cNvPr>
          <p:cNvSpPr>
            <a:spLocks noGrp="1"/>
          </p:cNvSpPr>
          <p:nvPr>
            <p:ph type="sldNum" sz="quarter" idx="12"/>
          </p:nvPr>
        </p:nvSpPr>
        <p:spPr/>
        <p:txBody>
          <a:bodyPr/>
          <a:lstStyle/>
          <a:p>
            <a:fld id="{5D84065D-F351-4B03-BD91-D8A6B8D4B362}" type="slidenum">
              <a:rPr lang="en-US" smtClean="0"/>
              <a:t>16</a:t>
            </a:fld>
            <a:endParaRPr lang="en-US" dirty="0"/>
          </a:p>
        </p:txBody>
      </p:sp>
      <p:pic>
        <p:nvPicPr>
          <p:cNvPr id="8" name="Content Placeholder 7">
            <a:extLst>
              <a:ext uri="{FF2B5EF4-FFF2-40B4-BE49-F238E27FC236}">
                <a16:creationId xmlns:a16="http://schemas.microsoft.com/office/drawing/2014/main" id="{1EF1BD6C-6AC6-49AF-96E0-AF34B12CB4B6}"/>
              </a:ext>
            </a:extLst>
          </p:cNvPr>
          <p:cNvPicPr>
            <a:picLocks noGrp="1" noChangeAspect="1"/>
          </p:cNvPicPr>
          <p:nvPr>
            <p:ph sz="half" idx="2"/>
          </p:nvPr>
        </p:nvPicPr>
        <p:blipFill>
          <a:blip r:embed="rId2"/>
          <a:stretch>
            <a:fillRect/>
          </a:stretch>
        </p:blipFill>
        <p:spPr>
          <a:xfrm>
            <a:off x="4394447" y="2677776"/>
            <a:ext cx="7155402" cy="3075216"/>
          </a:xfrm>
          <a:prstGeom prst="rect">
            <a:avLst/>
          </a:prstGeom>
        </p:spPr>
      </p:pic>
    </p:spTree>
    <p:extLst>
      <p:ext uri="{BB962C8B-B14F-4D97-AF65-F5344CB8AC3E}">
        <p14:creationId xmlns:p14="http://schemas.microsoft.com/office/powerpoint/2010/main" val="1520223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59DE-CE7F-4992-B33F-4202A5A8C455}"/>
              </a:ext>
            </a:extLst>
          </p:cNvPr>
          <p:cNvSpPr>
            <a:spLocks noGrp="1"/>
          </p:cNvSpPr>
          <p:nvPr>
            <p:ph type="title"/>
          </p:nvPr>
        </p:nvSpPr>
        <p:spPr/>
        <p:txBody>
          <a:bodyPr>
            <a:normAutofit/>
          </a:bodyPr>
          <a:lstStyle/>
          <a:p>
            <a:r>
              <a:rPr lang="en-US" sz="2400" b="1" dirty="0"/>
              <a:t>Results_3:</a:t>
            </a:r>
            <a:br>
              <a:rPr lang="en-US" sz="2400" b="1" dirty="0"/>
            </a:br>
            <a:r>
              <a:rPr lang="en-US" sz="2400" b="1" u="sng" dirty="0">
                <a:effectLst/>
                <a:latin typeface="Times New Roman" panose="02020603050405020304" pitchFamily="18" charset="0"/>
                <a:ea typeface="Calibri" panose="020F0502020204030204" pitchFamily="34" charset="0"/>
              </a:rPr>
              <a:t>Comparing Machine Learning models for Covid-19 cases prediction</a:t>
            </a:r>
            <a:endParaRPr lang="en-US" sz="2400" b="1" dirty="0"/>
          </a:p>
        </p:txBody>
      </p:sp>
      <p:sp>
        <p:nvSpPr>
          <p:cNvPr id="3" name="Content Placeholder 2">
            <a:extLst>
              <a:ext uri="{FF2B5EF4-FFF2-40B4-BE49-F238E27FC236}">
                <a16:creationId xmlns:a16="http://schemas.microsoft.com/office/drawing/2014/main" id="{D05CA6E6-B665-44BF-A57E-EC2189335D5A}"/>
              </a:ext>
            </a:extLst>
          </p:cNvPr>
          <p:cNvSpPr>
            <a:spLocks noGrp="1"/>
          </p:cNvSpPr>
          <p:nvPr>
            <p:ph sz="half" idx="1"/>
          </p:nvPr>
        </p:nvSpPr>
        <p:spPr>
          <a:xfrm>
            <a:off x="967666" y="2978383"/>
            <a:ext cx="2459115" cy="2656731"/>
          </a:xfrm>
        </p:spPr>
        <p:txBody>
          <a:bodyPr/>
          <a:lstStyle/>
          <a:p>
            <a:r>
              <a:rPr lang="en-US" dirty="0"/>
              <a:t>During model evaluation on testing data the right results were found</a:t>
            </a:r>
          </a:p>
          <a:p>
            <a:endParaRPr lang="en-US" dirty="0"/>
          </a:p>
        </p:txBody>
      </p:sp>
      <p:sp>
        <p:nvSpPr>
          <p:cNvPr id="5" name="Date Placeholder 4">
            <a:extLst>
              <a:ext uri="{FF2B5EF4-FFF2-40B4-BE49-F238E27FC236}">
                <a16:creationId xmlns:a16="http://schemas.microsoft.com/office/drawing/2014/main" id="{82425DEF-14FB-468F-9F9B-E5945BC2C157}"/>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80F91C5D-DE98-421C-A1D9-DDD8A2AF8F51}"/>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95943A60-4DDC-4437-B083-75C17C923B5B}"/>
              </a:ext>
            </a:extLst>
          </p:cNvPr>
          <p:cNvSpPr>
            <a:spLocks noGrp="1"/>
          </p:cNvSpPr>
          <p:nvPr>
            <p:ph type="sldNum" sz="quarter" idx="12"/>
          </p:nvPr>
        </p:nvSpPr>
        <p:spPr/>
        <p:txBody>
          <a:bodyPr/>
          <a:lstStyle/>
          <a:p>
            <a:fld id="{5D84065D-F351-4B03-BD91-D8A6B8D4B362}" type="slidenum">
              <a:rPr lang="en-US" smtClean="0"/>
              <a:t>17</a:t>
            </a:fld>
            <a:endParaRPr lang="en-US" dirty="0"/>
          </a:p>
        </p:txBody>
      </p:sp>
      <p:pic>
        <p:nvPicPr>
          <p:cNvPr id="8" name="Content Placeholder 7">
            <a:extLst>
              <a:ext uri="{FF2B5EF4-FFF2-40B4-BE49-F238E27FC236}">
                <a16:creationId xmlns:a16="http://schemas.microsoft.com/office/drawing/2014/main" id="{F98334A1-9324-44A4-AE44-6C755745052B}"/>
              </a:ext>
            </a:extLst>
          </p:cNvPr>
          <p:cNvPicPr>
            <a:picLocks noGrp="1" noChangeAspect="1"/>
          </p:cNvPicPr>
          <p:nvPr>
            <p:ph sz="half" idx="2"/>
          </p:nvPr>
        </p:nvPicPr>
        <p:blipFill>
          <a:blip r:embed="rId2"/>
          <a:stretch>
            <a:fillRect/>
          </a:stretch>
        </p:blipFill>
        <p:spPr>
          <a:xfrm>
            <a:off x="4164946" y="2728024"/>
            <a:ext cx="6460303" cy="2548592"/>
          </a:xfrm>
          <a:prstGeom prst="rect">
            <a:avLst/>
          </a:prstGeom>
        </p:spPr>
      </p:pic>
    </p:spTree>
    <p:extLst>
      <p:ext uri="{BB962C8B-B14F-4D97-AF65-F5344CB8AC3E}">
        <p14:creationId xmlns:p14="http://schemas.microsoft.com/office/powerpoint/2010/main" val="385607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084-9F8D-44C5-AB04-E786BC5415F8}"/>
              </a:ext>
            </a:extLst>
          </p:cNvPr>
          <p:cNvSpPr>
            <a:spLocks noGrp="1"/>
          </p:cNvSpPr>
          <p:nvPr>
            <p:ph type="title"/>
          </p:nvPr>
        </p:nvSpPr>
        <p:spPr/>
        <p:txBody>
          <a:bodyPr>
            <a:normAutofit/>
          </a:bodyPr>
          <a:lstStyle/>
          <a:p>
            <a:r>
              <a:rPr lang="en-US" sz="2800" b="1" dirty="0"/>
              <a:t>Results_4:</a:t>
            </a:r>
            <a:br>
              <a:rPr lang="en-US" sz="2800" b="1" dirty="0"/>
            </a:br>
            <a:r>
              <a:rPr lang="en-US" sz="2800" b="1" dirty="0"/>
              <a:t>Features importance during of model training</a:t>
            </a:r>
          </a:p>
        </p:txBody>
      </p:sp>
      <p:sp>
        <p:nvSpPr>
          <p:cNvPr id="3" name="Content Placeholder 2">
            <a:extLst>
              <a:ext uri="{FF2B5EF4-FFF2-40B4-BE49-F238E27FC236}">
                <a16:creationId xmlns:a16="http://schemas.microsoft.com/office/drawing/2014/main" id="{CECF16E6-14C6-4059-A261-FD0DFDF2D4D7}"/>
              </a:ext>
            </a:extLst>
          </p:cNvPr>
          <p:cNvSpPr>
            <a:spLocks noGrp="1"/>
          </p:cNvSpPr>
          <p:nvPr>
            <p:ph sz="half" idx="1"/>
          </p:nvPr>
        </p:nvSpPr>
        <p:spPr>
          <a:xfrm>
            <a:off x="1292352" y="3052147"/>
            <a:ext cx="4718304" cy="2150704"/>
          </a:xfrm>
        </p:spPr>
        <p:txBody>
          <a:bodyPr/>
          <a:lstStyle/>
          <a:p>
            <a:r>
              <a:rPr lang="en-US" dirty="0"/>
              <a:t>The right figure shows </a:t>
            </a:r>
            <a:r>
              <a:rPr lang="en-US" sz="2400" u="sng" strike="noStrike" dirty="0">
                <a:effectLst/>
                <a:latin typeface="Times New Roman" panose="02020603050405020304" pitchFamily="18" charset="0"/>
                <a:ea typeface="Calibri" panose="020F0502020204030204" pitchFamily="34" charset="0"/>
                <a:cs typeface="Times New Roman" panose="02020603050405020304" pitchFamily="18" charset="0"/>
              </a:rPr>
              <a:t>Predictors Contributions on Covid-19 cases Prediction</a:t>
            </a:r>
            <a:endParaRPr lang="en-US" sz="24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Date Placeholder 4">
            <a:extLst>
              <a:ext uri="{FF2B5EF4-FFF2-40B4-BE49-F238E27FC236}">
                <a16:creationId xmlns:a16="http://schemas.microsoft.com/office/drawing/2014/main" id="{112E40F3-E91B-4A9A-83E8-BCF42E70C848}"/>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88A41BE0-CF43-4B19-A694-A4C7374A60DF}"/>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EB98CA8A-2C69-4D1F-ADE0-21AB217A004D}"/>
              </a:ext>
            </a:extLst>
          </p:cNvPr>
          <p:cNvSpPr>
            <a:spLocks noGrp="1"/>
          </p:cNvSpPr>
          <p:nvPr>
            <p:ph type="sldNum" sz="quarter" idx="12"/>
          </p:nvPr>
        </p:nvSpPr>
        <p:spPr/>
        <p:txBody>
          <a:bodyPr/>
          <a:lstStyle/>
          <a:p>
            <a:fld id="{5D84065D-F351-4B03-BD91-D8A6B8D4B362}" type="slidenum">
              <a:rPr lang="en-US" smtClean="0"/>
              <a:t>18</a:t>
            </a:fld>
            <a:endParaRPr lang="en-US" dirty="0"/>
          </a:p>
        </p:txBody>
      </p:sp>
      <p:pic>
        <p:nvPicPr>
          <p:cNvPr id="8" name="Content Placeholder 7">
            <a:extLst>
              <a:ext uri="{FF2B5EF4-FFF2-40B4-BE49-F238E27FC236}">
                <a16:creationId xmlns:a16="http://schemas.microsoft.com/office/drawing/2014/main" id="{1D9036C8-1E5C-4B5E-A7A0-142F4C5AA4FE}"/>
              </a:ext>
            </a:extLst>
          </p:cNvPr>
          <p:cNvPicPr>
            <a:picLocks noGrp="1" noChangeAspect="1"/>
          </p:cNvPicPr>
          <p:nvPr>
            <p:ph sz="half" idx="2"/>
          </p:nvPr>
        </p:nvPicPr>
        <p:blipFill>
          <a:blip r:embed="rId2"/>
          <a:stretch>
            <a:fillRect/>
          </a:stretch>
        </p:blipFill>
        <p:spPr>
          <a:xfrm>
            <a:off x="6211675" y="2707690"/>
            <a:ext cx="5213885" cy="2878236"/>
          </a:xfrm>
          <a:prstGeom prst="rect">
            <a:avLst/>
          </a:prstGeom>
        </p:spPr>
      </p:pic>
    </p:spTree>
    <p:extLst>
      <p:ext uri="{BB962C8B-B14F-4D97-AF65-F5344CB8AC3E}">
        <p14:creationId xmlns:p14="http://schemas.microsoft.com/office/powerpoint/2010/main" val="4154608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C58F-0E82-41CA-A104-120F18E0F36B}"/>
              </a:ext>
            </a:extLst>
          </p:cNvPr>
          <p:cNvSpPr>
            <a:spLocks noGrp="1"/>
          </p:cNvSpPr>
          <p:nvPr>
            <p:ph type="title"/>
          </p:nvPr>
        </p:nvSpPr>
        <p:spPr/>
        <p:txBody>
          <a:bodyPr/>
          <a:lstStyle/>
          <a:p>
            <a:r>
              <a:rPr lang="en-US" dirty="0"/>
              <a:t>Conclusion and Recommendation</a:t>
            </a:r>
          </a:p>
        </p:txBody>
      </p:sp>
      <p:sp>
        <p:nvSpPr>
          <p:cNvPr id="3" name="Content Placeholder 2">
            <a:extLst>
              <a:ext uri="{FF2B5EF4-FFF2-40B4-BE49-F238E27FC236}">
                <a16:creationId xmlns:a16="http://schemas.microsoft.com/office/drawing/2014/main" id="{95E4E528-E56B-449B-AEB2-D862179641A4}"/>
              </a:ext>
            </a:extLst>
          </p:cNvPr>
          <p:cNvSpPr>
            <a:spLocks noGrp="1"/>
          </p:cNvSpPr>
          <p:nvPr>
            <p:ph idx="1"/>
          </p:nvPr>
        </p:nvSpPr>
        <p:spPr/>
        <p:txBody>
          <a:bodyPr>
            <a:normAutofit fontScale="92500" lnSpcReduction="10000"/>
          </a:bodyPr>
          <a:lstStyle/>
          <a:p>
            <a:r>
              <a:rPr lang="en-US" dirty="0"/>
              <a:t>According to the results presented in this presentation, the objectives of the current study were achieved. The analysis of covid-19 pandemic on African continent was done and the results shows the correlation between different factors contributing to covid-19 growth. Finally, LSTM based model was used to forecast the future behavior of covid-19 growth.</a:t>
            </a:r>
          </a:p>
          <a:p>
            <a:r>
              <a:rPr lang="en-US" dirty="0"/>
              <a:t>The study shows that as the people continue to take covid-19 vaccinations, this may put an end to the covid-19 pandemic in Africa.</a:t>
            </a:r>
          </a:p>
          <a:p>
            <a:r>
              <a:rPr lang="en-US" dirty="0"/>
              <a:t>Therefore we recommend the government to encourage their citizens to take vaccinations as indicated by WHO.</a:t>
            </a:r>
          </a:p>
          <a:p>
            <a:endParaRPr lang="en-US" dirty="0"/>
          </a:p>
        </p:txBody>
      </p:sp>
      <p:sp>
        <p:nvSpPr>
          <p:cNvPr id="4" name="Date Placeholder 3">
            <a:extLst>
              <a:ext uri="{FF2B5EF4-FFF2-40B4-BE49-F238E27FC236}">
                <a16:creationId xmlns:a16="http://schemas.microsoft.com/office/drawing/2014/main" id="{0BA17769-F96F-4305-A624-EA67ADA3AD75}"/>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5B338DC5-8CB4-499F-9721-E65821CFFD03}"/>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966B3D36-C3D4-4E07-85A3-8265A81C1112}"/>
              </a:ext>
            </a:extLst>
          </p:cNvPr>
          <p:cNvSpPr>
            <a:spLocks noGrp="1"/>
          </p:cNvSpPr>
          <p:nvPr>
            <p:ph type="sldNum" sz="quarter" idx="12"/>
          </p:nvPr>
        </p:nvSpPr>
        <p:spPr/>
        <p:txBody>
          <a:bodyPr/>
          <a:lstStyle/>
          <a:p>
            <a:fld id="{E97799C9-84D9-46D2-A11E-BCF8A720529D}" type="slidenum">
              <a:rPr lang="en-US" smtClean="0"/>
              <a:t>19</a:t>
            </a:fld>
            <a:endParaRPr lang="en-US" dirty="0"/>
          </a:p>
        </p:txBody>
      </p:sp>
    </p:spTree>
    <p:extLst>
      <p:ext uri="{BB962C8B-B14F-4D97-AF65-F5344CB8AC3E}">
        <p14:creationId xmlns:p14="http://schemas.microsoft.com/office/powerpoint/2010/main" val="1343074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3EA9-69B0-4B50-BA0A-31C97AD7387A}"/>
              </a:ext>
            </a:extLst>
          </p:cNvPr>
          <p:cNvSpPr>
            <a:spLocks noGrp="1"/>
          </p:cNvSpPr>
          <p:nvPr>
            <p:ph type="title"/>
          </p:nvPr>
        </p:nvSpPr>
        <p:spPr/>
        <p:txBody>
          <a:bodyPr/>
          <a:lstStyle/>
          <a:p>
            <a:r>
              <a:rPr lang="en-US" b="1" dirty="0"/>
              <a:t>Presentation Agenda</a:t>
            </a:r>
          </a:p>
        </p:txBody>
      </p:sp>
      <p:sp>
        <p:nvSpPr>
          <p:cNvPr id="3" name="Content Placeholder 2">
            <a:extLst>
              <a:ext uri="{FF2B5EF4-FFF2-40B4-BE49-F238E27FC236}">
                <a16:creationId xmlns:a16="http://schemas.microsoft.com/office/drawing/2014/main" id="{6162C211-3B27-42BC-B3F4-65AAF9281393}"/>
              </a:ext>
            </a:extLst>
          </p:cNvPr>
          <p:cNvSpPr>
            <a:spLocks noGrp="1"/>
          </p:cNvSpPr>
          <p:nvPr>
            <p:ph sz="half" idx="1"/>
          </p:nvPr>
        </p:nvSpPr>
        <p:spPr/>
        <p:txBody>
          <a:bodyPr/>
          <a:lstStyle/>
          <a:p>
            <a:r>
              <a:rPr lang="en-US" sz="2400" dirty="0"/>
              <a:t>Introduction and Background</a:t>
            </a:r>
          </a:p>
          <a:p>
            <a:r>
              <a:rPr lang="en-US" sz="2400" dirty="0"/>
              <a:t>Problem statement</a:t>
            </a:r>
          </a:p>
          <a:p>
            <a:r>
              <a:rPr lang="en-US" sz="2400" dirty="0"/>
              <a:t>Objective of the study</a:t>
            </a:r>
          </a:p>
          <a:p>
            <a:r>
              <a:rPr lang="en-US" sz="2400" dirty="0"/>
              <a:t>Dataset used</a:t>
            </a:r>
          </a:p>
          <a:p>
            <a:r>
              <a:rPr lang="en-US" sz="2400" dirty="0"/>
              <a:t>Data Cleaning methodology</a:t>
            </a:r>
          </a:p>
          <a:p>
            <a:r>
              <a:rPr lang="en-US" sz="2400" dirty="0"/>
              <a:t>Data Analysis process</a:t>
            </a:r>
          </a:p>
          <a:p>
            <a:endParaRPr lang="en-US" dirty="0"/>
          </a:p>
        </p:txBody>
      </p:sp>
      <p:sp>
        <p:nvSpPr>
          <p:cNvPr id="4" name="Content Placeholder 3">
            <a:extLst>
              <a:ext uri="{FF2B5EF4-FFF2-40B4-BE49-F238E27FC236}">
                <a16:creationId xmlns:a16="http://schemas.microsoft.com/office/drawing/2014/main" id="{A13497E6-E41F-4EEA-835C-775BC124E898}"/>
              </a:ext>
            </a:extLst>
          </p:cNvPr>
          <p:cNvSpPr>
            <a:spLocks noGrp="1"/>
          </p:cNvSpPr>
          <p:nvPr>
            <p:ph sz="half" idx="2"/>
          </p:nvPr>
        </p:nvSpPr>
        <p:spPr/>
        <p:txBody>
          <a:bodyPr/>
          <a:lstStyle/>
          <a:p>
            <a:r>
              <a:rPr lang="en-US" sz="2400" dirty="0"/>
              <a:t>Data Visualization</a:t>
            </a:r>
          </a:p>
          <a:p>
            <a:r>
              <a:rPr lang="en-US" dirty="0"/>
              <a:t>Covid-19 Forecasting Process</a:t>
            </a:r>
            <a:endParaRPr lang="en-US" sz="2400" dirty="0"/>
          </a:p>
          <a:p>
            <a:r>
              <a:rPr lang="en-US" sz="2400" dirty="0"/>
              <a:t>Results </a:t>
            </a:r>
          </a:p>
          <a:p>
            <a:r>
              <a:rPr lang="en-US" sz="2400" dirty="0"/>
              <a:t>Conclusion and Recommendation</a:t>
            </a:r>
          </a:p>
          <a:p>
            <a:r>
              <a:rPr lang="en-US" dirty="0"/>
              <a:t>References</a:t>
            </a:r>
            <a:endParaRPr lang="en-US" sz="2400" dirty="0"/>
          </a:p>
          <a:p>
            <a:endParaRPr lang="en-US" dirty="0"/>
          </a:p>
        </p:txBody>
      </p:sp>
      <p:sp>
        <p:nvSpPr>
          <p:cNvPr id="5" name="Date Placeholder 4">
            <a:extLst>
              <a:ext uri="{FF2B5EF4-FFF2-40B4-BE49-F238E27FC236}">
                <a16:creationId xmlns:a16="http://schemas.microsoft.com/office/drawing/2014/main" id="{DB287726-0F74-47E2-A26A-7B3B96E4C12C}"/>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7321FC26-8381-4264-9427-D4A12FA5AC31}"/>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DB8C6418-82EE-4198-B35A-F62AE7490913}"/>
              </a:ext>
            </a:extLst>
          </p:cNvPr>
          <p:cNvSpPr>
            <a:spLocks noGrp="1"/>
          </p:cNvSpPr>
          <p:nvPr>
            <p:ph type="sldNum" sz="quarter" idx="12"/>
          </p:nvPr>
        </p:nvSpPr>
        <p:spPr/>
        <p:txBody>
          <a:bodyPr/>
          <a:lstStyle/>
          <a:p>
            <a:fld id="{5D84065D-F351-4B03-BD91-D8A6B8D4B362}" type="slidenum">
              <a:rPr lang="en-US" smtClean="0"/>
              <a:t>2</a:t>
            </a:fld>
            <a:endParaRPr lang="en-US" dirty="0"/>
          </a:p>
        </p:txBody>
      </p:sp>
    </p:spTree>
    <p:extLst>
      <p:ext uri="{BB962C8B-B14F-4D97-AF65-F5344CB8AC3E}">
        <p14:creationId xmlns:p14="http://schemas.microsoft.com/office/powerpoint/2010/main" val="3861685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8007-1362-48EC-8D4F-9410D50D112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72638B9-56AE-4E28-8E81-3A7468B5CF20}"/>
              </a:ext>
            </a:extLst>
          </p:cNvPr>
          <p:cNvSpPr>
            <a:spLocks noGrp="1"/>
          </p:cNvSpPr>
          <p:nvPr>
            <p:ph idx="1"/>
          </p:nvPr>
        </p:nvSpPr>
        <p:spPr>
          <a:xfrm>
            <a:off x="1074198" y="2556932"/>
            <a:ext cx="9822399" cy="3318936"/>
          </a:xfrm>
        </p:spPr>
        <p:txBody>
          <a:bodyPr>
            <a:normAutofit fontScale="92500"/>
          </a:bodyPr>
          <a:lstStyle/>
          <a:p>
            <a:r>
              <a:rPr lang="en-US" b="0" i="0" u="sng" dirty="0">
                <a:solidFill>
                  <a:srgbClr val="A8BF4D"/>
                </a:solidFill>
                <a:effectLst/>
                <a:latin typeface="-apple-system"/>
                <a:hlinkClick r:id="rId2">
                  <a:extLst>
                    <a:ext uri="{A12FA001-AC4F-418D-AE19-62706E023703}">
                      <ahyp:hlinkClr xmlns:ahyp="http://schemas.microsoft.com/office/drawing/2018/hyperlinkcolor" val="tx"/>
                    </a:ext>
                  </a:extLst>
                </a:hlinkClick>
              </a:rPr>
              <a:t>https://unctad.org/osgstatement/impact-covid-19-african-continent</a:t>
            </a:r>
          </a:p>
          <a:p>
            <a:r>
              <a:rPr lang="en-US" b="0" i="0" u="sng" dirty="0">
                <a:solidFill>
                  <a:srgbClr val="A8BF4D"/>
                </a:solidFill>
                <a:effectLst/>
                <a:latin typeface="-apple-system"/>
                <a:hlinkClick r:id="rId2">
                  <a:extLst>
                    <a:ext uri="{A12FA001-AC4F-418D-AE19-62706E023703}">
                      <ahyp:hlinkClr xmlns:ahyp="http://schemas.microsoft.com/office/drawing/2018/hyperlinkcolor" val="tx"/>
                    </a:ext>
                  </a:extLst>
                </a:hlinkClick>
              </a:rPr>
              <a:t>https://healthpolicy-watch.news/impact-covid-19-african-continent/</a:t>
            </a:r>
          </a:p>
          <a:p>
            <a:r>
              <a:rPr lang="en-US" b="0" i="0" u="sng" dirty="0">
                <a:solidFill>
                  <a:srgbClr val="A8BF4D"/>
                </a:solidFill>
                <a:effectLst/>
                <a:latin typeface="-apple-system"/>
                <a:hlinkClick r:id="rId2">
                  <a:extLst>
                    <a:ext uri="{A12FA001-AC4F-418D-AE19-62706E023703}">
                      <ahyp:hlinkClr xmlns:ahyp="http://schemas.microsoft.com/office/drawing/2018/hyperlinkcolor" val="tx"/>
                    </a:ext>
                  </a:extLst>
                </a:hlinkClick>
              </a:rPr>
              <a:t>https://github.com/owid/covid-19-data/blob/master/public/data/README.md</a:t>
            </a:r>
            <a:endParaRPr lang="en-US" b="0" i="0" u="sng" dirty="0">
              <a:solidFill>
                <a:srgbClr val="A8BF4D"/>
              </a:solidFill>
              <a:effectLst/>
              <a:latin typeface="-apple-system"/>
            </a:endParaRPr>
          </a:p>
          <a:p>
            <a:r>
              <a:rPr lang="en-US" b="0" i="0" u="sng" dirty="0">
                <a:effectLst/>
                <a:latin typeface="-apple-system"/>
                <a:hlinkClick r:id="rId3"/>
              </a:rPr>
              <a:t>https://machinelearningmastery.com/time-series-prediction-lstm-recurrent-neural-networks-python-keras/</a:t>
            </a:r>
            <a:endParaRPr lang="en-US" u="sng" dirty="0">
              <a:solidFill>
                <a:srgbClr val="A8BF4D"/>
              </a:solidFill>
              <a:latin typeface="-apple-system"/>
            </a:endParaRPr>
          </a:p>
          <a:p>
            <a:r>
              <a:rPr lang="en-US" b="0" i="0" u="sng" dirty="0">
                <a:effectLst/>
                <a:latin typeface="-apple-system"/>
                <a:hlinkClick r:id="rId4"/>
              </a:rPr>
              <a:t>https://machinelearningmastery.com/how-to-develop-lstm-models-for-time-series-forecasting/</a:t>
            </a:r>
            <a:endParaRPr lang="en-US" b="0" i="0" u="sng" dirty="0">
              <a:solidFill>
                <a:srgbClr val="A8BF4D"/>
              </a:solidFill>
              <a:effectLst/>
              <a:latin typeface="-apple-system"/>
            </a:endParaRPr>
          </a:p>
          <a:p>
            <a:endParaRPr lang="en-US" b="0" i="0" u="sng" dirty="0">
              <a:effectLst/>
              <a:latin typeface="-apple-system"/>
            </a:endParaRPr>
          </a:p>
          <a:p>
            <a:endParaRPr lang="en-US" dirty="0"/>
          </a:p>
        </p:txBody>
      </p:sp>
      <p:sp>
        <p:nvSpPr>
          <p:cNvPr id="4" name="Date Placeholder 3">
            <a:extLst>
              <a:ext uri="{FF2B5EF4-FFF2-40B4-BE49-F238E27FC236}">
                <a16:creationId xmlns:a16="http://schemas.microsoft.com/office/drawing/2014/main" id="{BC31DE7E-8796-4FE8-A638-853135A6674F}"/>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BEDA0E8C-7587-4A75-B787-1ED4539AA0E7}"/>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10943B25-4AA4-4458-9A86-B4F371BA1FD3}"/>
              </a:ext>
            </a:extLst>
          </p:cNvPr>
          <p:cNvSpPr>
            <a:spLocks noGrp="1"/>
          </p:cNvSpPr>
          <p:nvPr>
            <p:ph type="sldNum" sz="quarter" idx="12"/>
          </p:nvPr>
        </p:nvSpPr>
        <p:spPr/>
        <p:txBody>
          <a:bodyPr/>
          <a:lstStyle/>
          <a:p>
            <a:fld id="{E97799C9-84D9-46D2-A11E-BCF8A720529D}" type="slidenum">
              <a:rPr lang="en-US" smtClean="0"/>
              <a:t>20</a:t>
            </a:fld>
            <a:endParaRPr lang="en-US" dirty="0"/>
          </a:p>
        </p:txBody>
      </p:sp>
    </p:spTree>
    <p:extLst>
      <p:ext uri="{BB962C8B-B14F-4D97-AF65-F5344CB8AC3E}">
        <p14:creationId xmlns:p14="http://schemas.microsoft.com/office/powerpoint/2010/main" val="2831253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76C-35F9-426D-AEDD-CA9A017D5C98}"/>
              </a:ext>
            </a:extLst>
          </p:cNvPr>
          <p:cNvSpPr>
            <a:spLocks noGrp="1"/>
          </p:cNvSpPr>
          <p:nvPr>
            <p:ph type="title"/>
          </p:nvPr>
        </p:nvSpPr>
        <p:spPr/>
        <p:txBody>
          <a:bodyPr/>
          <a:lstStyle/>
          <a:p>
            <a:r>
              <a:rPr lang="en-US" b="1" dirty="0"/>
              <a:t>Background and Introduction</a:t>
            </a:r>
          </a:p>
        </p:txBody>
      </p:sp>
      <p:sp>
        <p:nvSpPr>
          <p:cNvPr id="3" name="Content Placeholder 2">
            <a:extLst>
              <a:ext uri="{FF2B5EF4-FFF2-40B4-BE49-F238E27FC236}">
                <a16:creationId xmlns:a16="http://schemas.microsoft.com/office/drawing/2014/main" id="{8F280160-8EBB-417E-A552-8427628B6B26}"/>
              </a:ext>
            </a:extLst>
          </p:cNvPr>
          <p:cNvSpPr>
            <a:spLocks noGrp="1"/>
          </p:cNvSpPr>
          <p:nvPr>
            <p:ph idx="1"/>
          </p:nvPr>
        </p:nvSpPr>
        <p:spPr>
          <a:xfrm>
            <a:off x="781234" y="2503503"/>
            <a:ext cx="10617693" cy="3568823"/>
          </a:xfrm>
        </p:spPr>
        <p:txBody>
          <a:bodyPr>
            <a:normAutofit fontScale="85000" lnSpcReduction="20000"/>
          </a:bodyPr>
          <a:lstStyle/>
          <a:p>
            <a:r>
              <a:rPr lang="en-US" b="0" i="0" dirty="0">
                <a:solidFill>
                  <a:srgbClr val="202124"/>
                </a:solidFill>
                <a:effectLst/>
                <a:latin typeface="+mj-lt"/>
              </a:rPr>
              <a:t>Covid-19 is fatal virus type and it is killing many people in different corners of the world!</a:t>
            </a:r>
            <a:r>
              <a:rPr lang="en-US" dirty="0">
                <a:solidFill>
                  <a:srgbClr val="202124"/>
                </a:solidFill>
                <a:latin typeface="+mj-lt"/>
              </a:rPr>
              <a:t> </a:t>
            </a:r>
            <a:r>
              <a:rPr lang="en-US" b="0" i="0" dirty="0">
                <a:solidFill>
                  <a:srgbClr val="222222"/>
                </a:solidFill>
                <a:effectLst/>
                <a:latin typeface="+mj-lt"/>
              </a:rPr>
              <a:t>This virus is extremely contagious and spreads rapidly, posing a global health threat. </a:t>
            </a:r>
          </a:p>
          <a:p>
            <a:r>
              <a:rPr lang="en-US" b="0" i="0" dirty="0">
                <a:solidFill>
                  <a:srgbClr val="222222"/>
                </a:solidFill>
                <a:effectLst/>
                <a:latin typeface="+mj-lt"/>
              </a:rPr>
              <a:t>Various existing treatments are also utilized to treat the illness, but the precise and appropriate treatment is still being researched. </a:t>
            </a:r>
          </a:p>
          <a:p>
            <a:r>
              <a:rPr lang="en-US" b="0" i="0" dirty="0">
                <a:solidFill>
                  <a:srgbClr val="222222"/>
                </a:solidFill>
                <a:effectLst/>
                <a:latin typeface="+mj-lt"/>
              </a:rPr>
              <a:t>Different </a:t>
            </a:r>
            <a:r>
              <a:rPr lang="en-US" dirty="0">
                <a:solidFill>
                  <a:srgbClr val="222222"/>
                </a:solidFill>
                <a:latin typeface="+mj-lt"/>
              </a:rPr>
              <a:t>covid-19 vaccinations  were adapted by different countries across the world and Africa particularly. But there is unbalance vaccinations accessibilities between African countries and remaining world. </a:t>
            </a:r>
          </a:p>
          <a:p>
            <a:r>
              <a:rPr lang="en-US" dirty="0">
                <a:solidFill>
                  <a:srgbClr val="222222"/>
                </a:solidFill>
                <a:latin typeface="+mj-lt"/>
              </a:rPr>
              <a:t>Therefore, the impact of  fully vaccinations in Africa needs to be assessed for helping the government in future planning. </a:t>
            </a:r>
          </a:p>
          <a:p>
            <a:r>
              <a:rPr lang="en-US" b="0" i="0" dirty="0">
                <a:solidFill>
                  <a:srgbClr val="222222"/>
                </a:solidFill>
                <a:effectLst/>
                <a:latin typeface="+mj-lt"/>
              </a:rPr>
              <a:t>The current work aims to analyze the impact of covid-19 vaccinations on </a:t>
            </a:r>
            <a:r>
              <a:rPr lang="en-US" b="1" i="0" dirty="0">
                <a:solidFill>
                  <a:srgbClr val="222222"/>
                </a:solidFill>
                <a:effectLst/>
                <a:latin typeface="+mj-lt"/>
              </a:rPr>
              <a:t>Good health and well-being </a:t>
            </a:r>
            <a:r>
              <a:rPr lang="en-US" i="0" dirty="0">
                <a:solidFill>
                  <a:srgbClr val="222222"/>
                </a:solidFill>
                <a:effectLst/>
                <a:latin typeface="+mj-lt"/>
              </a:rPr>
              <a:t>as one of </a:t>
            </a:r>
            <a:r>
              <a:rPr lang="en-US" dirty="0">
                <a:solidFill>
                  <a:srgbClr val="222222"/>
                </a:solidFill>
                <a:latin typeface="+mj-lt"/>
              </a:rPr>
              <a:t>Sustainable</a:t>
            </a:r>
            <a:r>
              <a:rPr lang="en-US" i="0" dirty="0">
                <a:solidFill>
                  <a:srgbClr val="222222"/>
                </a:solidFill>
                <a:effectLst/>
                <a:latin typeface="+mj-lt"/>
              </a:rPr>
              <a:t> Development Goals and projection of Covid-19 growth in Africa.</a:t>
            </a:r>
          </a:p>
        </p:txBody>
      </p:sp>
      <p:sp>
        <p:nvSpPr>
          <p:cNvPr id="4" name="Date Placeholder 3">
            <a:extLst>
              <a:ext uri="{FF2B5EF4-FFF2-40B4-BE49-F238E27FC236}">
                <a16:creationId xmlns:a16="http://schemas.microsoft.com/office/drawing/2014/main" id="{DF62DC0E-A050-4286-8445-2A84DE5EC2F8}"/>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FCE66AA5-1DBC-44D3-A2D5-563A1FB7EC7C}"/>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EE7BF468-CFF8-4462-8D14-3C32B9160023}"/>
              </a:ext>
            </a:extLst>
          </p:cNvPr>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3436168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8D8A-FEF5-4DB1-A6B0-9ED1634CE239}"/>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AA3EC6B3-C0AB-4213-ACCD-8A7F4FB35B09}"/>
              </a:ext>
            </a:extLst>
          </p:cNvPr>
          <p:cNvSpPr>
            <a:spLocks noGrp="1"/>
          </p:cNvSpPr>
          <p:nvPr>
            <p:ph idx="1"/>
          </p:nvPr>
        </p:nvSpPr>
        <p:spPr>
          <a:xfrm>
            <a:off x="834501" y="2556932"/>
            <a:ext cx="10062096" cy="3318936"/>
          </a:xfrm>
        </p:spPr>
        <p:txBody>
          <a:bodyPr>
            <a:normAutofit fontScale="92500"/>
          </a:bodyPr>
          <a:lstStyle/>
          <a:p>
            <a:endParaRPr lang="en-GB" dirty="0"/>
          </a:p>
          <a:p>
            <a:pPr>
              <a:buFont typeface="Wingdings" panose="05000000000000000000" pitchFamily="2" charset="2"/>
              <a:buChar char="q"/>
            </a:pPr>
            <a:r>
              <a:rPr lang="en-GB" dirty="0"/>
              <a:t>Covid-19 is a global pandemic that kills people in different corners of the world. Some countries adapted different measures to fight against this pandemic but others are still underestimating the effect of the disease.</a:t>
            </a:r>
          </a:p>
          <a:p>
            <a:pPr>
              <a:buFont typeface="Wingdings" panose="05000000000000000000" pitchFamily="2" charset="2"/>
              <a:buChar char="q"/>
            </a:pPr>
            <a:r>
              <a:rPr lang="en-GB" dirty="0"/>
              <a:t>Thus we find out  that it is very important to analyse the effected of this pandemic on Africa continent and different factors that are contributing to this pandemic.</a:t>
            </a:r>
          </a:p>
          <a:p>
            <a:pPr>
              <a:buFont typeface="Wingdings" panose="05000000000000000000" pitchFamily="2" charset="2"/>
              <a:buChar char="q"/>
            </a:pPr>
            <a:r>
              <a:rPr lang="en-GB" dirty="0"/>
              <a:t>We find also that it is very important to forecast the covid-19 growth for help the government in their future planning.</a:t>
            </a:r>
          </a:p>
          <a:p>
            <a:endParaRPr lang="en-US" dirty="0"/>
          </a:p>
        </p:txBody>
      </p:sp>
      <p:sp>
        <p:nvSpPr>
          <p:cNvPr id="4" name="Date Placeholder 3">
            <a:extLst>
              <a:ext uri="{FF2B5EF4-FFF2-40B4-BE49-F238E27FC236}">
                <a16:creationId xmlns:a16="http://schemas.microsoft.com/office/drawing/2014/main" id="{9F03043B-8930-41B0-8612-54E6653D5AC4}"/>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B5500210-FA5E-4F95-A59A-A9F24695BECC}"/>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E9BB0E26-B6CA-4612-AB10-B03B22951224}"/>
              </a:ext>
            </a:extLst>
          </p:cNvPr>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2136309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F9D8-24C2-439C-9FF2-5C305FA09CD7}"/>
              </a:ext>
            </a:extLst>
          </p:cNvPr>
          <p:cNvSpPr>
            <a:spLocks noGrp="1"/>
          </p:cNvSpPr>
          <p:nvPr>
            <p:ph type="title"/>
          </p:nvPr>
        </p:nvSpPr>
        <p:spPr/>
        <p:txBody>
          <a:bodyPr/>
          <a:lstStyle/>
          <a:p>
            <a:r>
              <a:rPr lang="en-US" b="1" dirty="0"/>
              <a:t>Study main objectives</a:t>
            </a:r>
          </a:p>
        </p:txBody>
      </p:sp>
      <p:sp>
        <p:nvSpPr>
          <p:cNvPr id="3" name="Content Placeholder 2">
            <a:extLst>
              <a:ext uri="{FF2B5EF4-FFF2-40B4-BE49-F238E27FC236}">
                <a16:creationId xmlns:a16="http://schemas.microsoft.com/office/drawing/2014/main" id="{4C571E76-4D8E-4F73-B748-BE9E42CB4AC4}"/>
              </a:ext>
            </a:extLst>
          </p:cNvPr>
          <p:cNvSpPr>
            <a:spLocks noGrp="1"/>
          </p:cNvSpPr>
          <p:nvPr>
            <p:ph idx="1"/>
          </p:nvPr>
        </p:nvSpPr>
        <p:spPr/>
        <p:txBody>
          <a:bodyPr/>
          <a:lstStyle/>
          <a:p>
            <a:endParaRPr lang="en-US" dirty="0"/>
          </a:p>
          <a:p>
            <a:pPr>
              <a:buFont typeface="Wingdings" panose="05000000000000000000" pitchFamily="2" charset="2"/>
              <a:buChar char="q"/>
            </a:pPr>
            <a:r>
              <a:rPr lang="en-US" dirty="0"/>
              <a:t>Analyze the impact of Covid-19 on African continent between 2020 and 2021</a:t>
            </a:r>
          </a:p>
          <a:p>
            <a:pPr>
              <a:buFont typeface="Wingdings" panose="05000000000000000000" pitchFamily="2" charset="2"/>
              <a:buChar char="q"/>
            </a:pPr>
            <a:r>
              <a:rPr lang="en-US" dirty="0"/>
              <a:t>Building LSTM Model for forecasting Covid-19 in the future</a:t>
            </a:r>
          </a:p>
          <a:p>
            <a:endParaRPr lang="en-US" dirty="0"/>
          </a:p>
        </p:txBody>
      </p:sp>
      <p:sp>
        <p:nvSpPr>
          <p:cNvPr id="4" name="Date Placeholder 3">
            <a:extLst>
              <a:ext uri="{FF2B5EF4-FFF2-40B4-BE49-F238E27FC236}">
                <a16:creationId xmlns:a16="http://schemas.microsoft.com/office/drawing/2014/main" id="{874AA7C2-E6BC-441A-80EA-35462C74A104}"/>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2D117476-33D9-481B-84C7-326B29C8BED0}"/>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F6518A7D-B3BE-4065-B791-7F8D61E53ABC}"/>
              </a:ext>
            </a:extLst>
          </p:cNvPr>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925705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F746-4C09-4070-8CB0-50A766722323}"/>
              </a:ext>
            </a:extLst>
          </p:cNvPr>
          <p:cNvSpPr>
            <a:spLocks noGrp="1"/>
          </p:cNvSpPr>
          <p:nvPr>
            <p:ph type="title"/>
          </p:nvPr>
        </p:nvSpPr>
        <p:spPr/>
        <p:txBody>
          <a:bodyPr/>
          <a:lstStyle/>
          <a:p>
            <a:r>
              <a:rPr lang="en-GB" b="1" dirty="0"/>
              <a:t>Used Datasets</a:t>
            </a:r>
            <a:endParaRPr lang="en-US" b="1" dirty="0"/>
          </a:p>
        </p:txBody>
      </p:sp>
      <p:sp>
        <p:nvSpPr>
          <p:cNvPr id="3" name="Content Placeholder 2">
            <a:extLst>
              <a:ext uri="{FF2B5EF4-FFF2-40B4-BE49-F238E27FC236}">
                <a16:creationId xmlns:a16="http://schemas.microsoft.com/office/drawing/2014/main" id="{16197640-5593-451B-B587-3C17A9C70B04}"/>
              </a:ext>
            </a:extLst>
          </p:cNvPr>
          <p:cNvSpPr>
            <a:spLocks noGrp="1"/>
          </p:cNvSpPr>
          <p:nvPr>
            <p:ph idx="1"/>
          </p:nvPr>
        </p:nvSpPr>
        <p:spPr/>
        <p:txBody>
          <a:bodyPr/>
          <a:lstStyle/>
          <a:p>
            <a:r>
              <a:rPr lang="en-US" dirty="0"/>
              <a:t>The dataset used contains138046 samples of  67 different features.</a:t>
            </a:r>
          </a:p>
          <a:p>
            <a:r>
              <a:rPr lang="en-US" dirty="0"/>
              <a:t>Source:   </a:t>
            </a:r>
            <a:r>
              <a:rPr lang="en-US" b="0" i="0" u="sng" dirty="0">
                <a:solidFill>
                  <a:srgbClr val="A8BF4D"/>
                </a:solidFill>
                <a:effectLst/>
                <a:latin typeface="-apple-system"/>
                <a:hlinkClick r:id="rId2">
                  <a:extLst>
                    <a:ext uri="{A12FA001-AC4F-418D-AE19-62706E023703}">
                      <ahyp:hlinkClr xmlns:ahyp="http://schemas.microsoft.com/office/drawing/2018/hyperlinkcolor" val="tx"/>
                    </a:ext>
                  </a:extLst>
                </a:hlinkClick>
              </a:rPr>
              <a:t>https://github.com/owid/covid-19-data/blob/master/public/data/README.md</a:t>
            </a:r>
            <a:endParaRPr lang="en-US" b="0" i="0" u="sng" dirty="0">
              <a:effectLst/>
              <a:latin typeface="-apple-system"/>
            </a:endParaRPr>
          </a:p>
          <a:p>
            <a:endParaRPr lang="en-US" dirty="0"/>
          </a:p>
        </p:txBody>
      </p:sp>
      <p:sp>
        <p:nvSpPr>
          <p:cNvPr id="4" name="Date Placeholder 3">
            <a:extLst>
              <a:ext uri="{FF2B5EF4-FFF2-40B4-BE49-F238E27FC236}">
                <a16:creationId xmlns:a16="http://schemas.microsoft.com/office/drawing/2014/main" id="{71E8A7B6-1B86-4F60-B374-5BF8D34502C4}"/>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2D672488-3C9B-49EF-89C8-6ABFD1BB45C0}"/>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0561B340-9C56-4224-9C9F-021FA47348BE}"/>
              </a:ext>
            </a:extLst>
          </p:cNvPr>
          <p:cNvSpPr>
            <a:spLocks noGrp="1"/>
          </p:cNvSpPr>
          <p:nvPr>
            <p:ph type="sldNum" sz="quarter" idx="12"/>
          </p:nvPr>
        </p:nvSpPr>
        <p:spPr/>
        <p:txBody>
          <a:bodyPr/>
          <a:lstStyle/>
          <a:p>
            <a:fld id="{E97799C9-84D9-46D2-A11E-BCF8A720529D}" type="slidenum">
              <a:rPr lang="en-US" smtClean="0"/>
              <a:t>6</a:t>
            </a:fld>
            <a:endParaRPr lang="en-US" dirty="0"/>
          </a:p>
        </p:txBody>
      </p:sp>
      <p:sp>
        <p:nvSpPr>
          <p:cNvPr id="7" name="Rectangle 1">
            <a:extLst>
              <a:ext uri="{FF2B5EF4-FFF2-40B4-BE49-F238E27FC236}">
                <a16:creationId xmlns:a16="http://schemas.microsoft.com/office/drawing/2014/main" id="{C0E3115A-A3DC-484E-8323-447FCCB3733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138046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6454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59A5-BE80-4FA9-9DB0-5BDBA6A66A58}"/>
              </a:ext>
            </a:extLst>
          </p:cNvPr>
          <p:cNvSpPr>
            <a:spLocks noGrp="1"/>
          </p:cNvSpPr>
          <p:nvPr>
            <p:ph type="title"/>
          </p:nvPr>
        </p:nvSpPr>
        <p:spPr/>
        <p:txBody>
          <a:bodyPr/>
          <a:lstStyle/>
          <a:p>
            <a:r>
              <a:rPr lang="en-GB" b="1" dirty="0"/>
              <a:t>Data Cleaning</a:t>
            </a:r>
            <a:endParaRPr lang="en-US" b="1" dirty="0"/>
          </a:p>
        </p:txBody>
      </p:sp>
      <p:sp>
        <p:nvSpPr>
          <p:cNvPr id="3" name="Content Placeholder 2">
            <a:extLst>
              <a:ext uri="{FF2B5EF4-FFF2-40B4-BE49-F238E27FC236}">
                <a16:creationId xmlns:a16="http://schemas.microsoft.com/office/drawing/2014/main" id="{E3DFA7FD-BCB3-4EC6-8BDE-581D801DE256}"/>
              </a:ext>
            </a:extLst>
          </p:cNvPr>
          <p:cNvSpPr>
            <a:spLocks noGrp="1"/>
          </p:cNvSpPr>
          <p:nvPr>
            <p:ph idx="1"/>
          </p:nvPr>
        </p:nvSpPr>
        <p:spPr>
          <a:xfrm>
            <a:off x="932155" y="2556932"/>
            <a:ext cx="9964442" cy="3318936"/>
          </a:xfrm>
        </p:spPr>
        <p:txBody>
          <a:bodyPr>
            <a:normAutofit fontScale="85000" lnSpcReduction="10000"/>
          </a:bodyPr>
          <a:lstStyle/>
          <a:p>
            <a:pPr marR="0" lvl="0">
              <a:lnSpc>
                <a:spcPct val="150000"/>
              </a:lnSpc>
              <a:spcBef>
                <a:spcPts val="0"/>
              </a:spcBef>
              <a:spcAft>
                <a:spcPts val="0"/>
              </a:spcAft>
              <a:buFont typeface="Wingdings" panose="05000000000000000000" pitchFamily="2" charset="2"/>
              <a:buChar char="Ø"/>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cleaning was based on the following points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50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Checking correlation between independent and dependent variables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Selecting the variables of interest based on correlation value</a:t>
            </a:r>
          </a:p>
          <a:p>
            <a:pPr marR="0" lvl="0">
              <a:lnSpc>
                <a:spcPct val="150000"/>
              </a:lnSpc>
              <a:spcBef>
                <a:spcPts val="0"/>
              </a:spcBef>
              <a:spcAft>
                <a:spcPts val="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Deleting samples that contains many missing values</a:t>
            </a:r>
          </a:p>
          <a:p>
            <a:pPr marR="0" lvl="0">
              <a:lnSpc>
                <a:spcPct val="150000"/>
              </a:lnSpc>
              <a:spcBef>
                <a:spcPts val="0"/>
              </a:spcBef>
              <a:spcAft>
                <a:spcPts val="0"/>
              </a:spcAft>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Replacing the missing values in feature columns using the previous recorded data.</a:t>
            </a:r>
          </a:p>
          <a:p>
            <a:pPr marR="0" lvl="0">
              <a:lnSpc>
                <a:spcPct val="150000"/>
              </a:lnSpc>
              <a:spcBef>
                <a:spcPts val="0"/>
              </a:spcBef>
              <a:spcAft>
                <a:spcPts val="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Replacing the missing values in a given column using the data from the related columns.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B6774E00-E555-4FEC-A5F7-3364F0E0090F}"/>
              </a:ext>
            </a:extLst>
          </p:cNvPr>
          <p:cNvSpPr>
            <a:spLocks noGrp="1"/>
          </p:cNvSpPr>
          <p:nvPr>
            <p:ph type="dt" sz="half" idx="10"/>
          </p:nvPr>
        </p:nvSpPr>
        <p:spPr/>
        <p:txBody>
          <a:bodyPr/>
          <a:lstStyle/>
          <a:p>
            <a:fld id="{E499BB48-8981-40FD-A82A-F3350D21E7E6}" type="datetime1">
              <a:rPr lang="en-US" smtClean="0"/>
              <a:t>12/8/2021</a:t>
            </a:fld>
            <a:endParaRPr lang="en-US" dirty="0"/>
          </a:p>
        </p:txBody>
      </p:sp>
      <p:sp>
        <p:nvSpPr>
          <p:cNvPr id="5" name="Footer Placeholder 4">
            <a:extLst>
              <a:ext uri="{FF2B5EF4-FFF2-40B4-BE49-F238E27FC236}">
                <a16:creationId xmlns:a16="http://schemas.microsoft.com/office/drawing/2014/main" id="{BBEE7A04-3167-4D6E-A67B-208815FC7B8C}"/>
              </a:ext>
            </a:extLst>
          </p:cNvPr>
          <p:cNvSpPr>
            <a:spLocks noGrp="1"/>
          </p:cNvSpPr>
          <p:nvPr>
            <p:ph type="ftr" sz="quarter" idx="11"/>
          </p:nvPr>
        </p:nvSpPr>
        <p:spPr/>
        <p:txBody>
          <a:bodyPr/>
          <a:lstStyle/>
          <a:p>
            <a:r>
              <a:rPr lang="en-US"/>
              <a:t>ISONGA DS TEAM</a:t>
            </a:r>
            <a:endParaRPr lang="en-US" dirty="0"/>
          </a:p>
        </p:txBody>
      </p:sp>
      <p:sp>
        <p:nvSpPr>
          <p:cNvPr id="6" name="Slide Number Placeholder 5">
            <a:extLst>
              <a:ext uri="{FF2B5EF4-FFF2-40B4-BE49-F238E27FC236}">
                <a16:creationId xmlns:a16="http://schemas.microsoft.com/office/drawing/2014/main" id="{6C5C48DA-1BB4-480F-88D9-EB801BE209C8}"/>
              </a:ext>
            </a:extLst>
          </p:cNvPr>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3633402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B645-F071-4CDB-8D4F-7E1531123CB0}"/>
              </a:ext>
            </a:extLst>
          </p:cNvPr>
          <p:cNvSpPr>
            <a:spLocks noGrp="1"/>
          </p:cNvSpPr>
          <p:nvPr>
            <p:ph type="title"/>
          </p:nvPr>
        </p:nvSpPr>
        <p:spPr/>
        <p:txBody>
          <a:bodyPr/>
          <a:lstStyle/>
          <a:p>
            <a:r>
              <a:rPr lang="en-US" b="1" dirty="0"/>
              <a:t>Data Analysis Process</a:t>
            </a:r>
          </a:p>
        </p:txBody>
      </p:sp>
      <p:sp>
        <p:nvSpPr>
          <p:cNvPr id="3" name="Content Placeholder 2">
            <a:extLst>
              <a:ext uri="{FF2B5EF4-FFF2-40B4-BE49-F238E27FC236}">
                <a16:creationId xmlns:a16="http://schemas.microsoft.com/office/drawing/2014/main" id="{A6C2DEF8-2B17-47F3-A78A-17347A4D300C}"/>
              </a:ext>
            </a:extLst>
          </p:cNvPr>
          <p:cNvSpPr>
            <a:spLocks noGrp="1"/>
          </p:cNvSpPr>
          <p:nvPr>
            <p:ph sz="half" idx="1"/>
          </p:nvPr>
        </p:nvSpPr>
        <p:spPr/>
        <p:txBody>
          <a:bodyPr>
            <a:normAutofit fontScale="85000" lnSpcReduction="20000"/>
          </a:bodyPr>
          <a:lstStyle/>
          <a:p>
            <a:pPr marL="342900" marR="0" lvl="0" indent="-342900">
              <a:lnSpc>
                <a:spcPct val="150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Import required python libraries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Visualizing dataset using python script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cleaning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Checking correlation between variables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Selecting the variables of interest based on correlation 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Comparing covid-19 cases and deaths across African continent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Date Placeholder 4">
            <a:extLst>
              <a:ext uri="{FF2B5EF4-FFF2-40B4-BE49-F238E27FC236}">
                <a16:creationId xmlns:a16="http://schemas.microsoft.com/office/drawing/2014/main" id="{D929F48E-1BD2-4F7A-81DB-31BDAE197763}"/>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95887CF5-1B97-476C-A373-DBD5A465D170}"/>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D2A7D413-88A5-4E04-8EB2-449A4E3C633C}"/>
              </a:ext>
            </a:extLst>
          </p:cNvPr>
          <p:cNvSpPr>
            <a:spLocks noGrp="1"/>
          </p:cNvSpPr>
          <p:nvPr>
            <p:ph type="sldNum" sz="quarter" idx="12"/>
          </p:nvPr>
        </p:nvSpPr>
        <p:spPr/>
        <p:txBody>
          <a:bodyPr/>
          <a:lstStyle/>
          <a:p>
            <a:fld id="{5D84065D-F351-4B03-BD91-D8A6B8D4B362}" type="slidenum">
              <a:rPr lang="en-US" smtClean="0"/>
              <a:t>8</a:t>
            </a:fld>
            <a:endParaRPr lang="en-US" dirty="0"/>
          </a:p>
        </p:txBody>
      </p:sp>
    </p:spTree>
    <p:extLst>
      <p:ext uri="{BB962C8B-B14F-4D97-AF65-F5344CB8AC3E}">
        <p14:creationId xmlns:p14="http://schemas.microsoft.com/office/powerpoint/2010/main" val="3437205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34F6-0E63-48C1-BC9A-49A8859D6776}"/>
              </a:ext>
            </a:extLst>
          </p:cNvPr>
          <p:cNvSpPr>
            <a:spLocks noGrp="1"/>
          </p:cNvSpPr>
          <p:nvPr>
            <p:ph type="title"/>
          </p:nvPr>
        </p:nvSpPr>
        <p:spPr>
          <a:xfrm>
            <a:off x="1295402" y="982132"/>
            <a:ext cx="6907565" cy="1303867"/>
          </a:xfrm>
        </p:spPr>
        <p:txBody>
          <a:bodyPr>
            <a:normAutofit fontScale="90000"/>
          </a:bodyPr>
          <a:lstStyle/>
          <a:p>
            <a:r>
              <a:rPr lang="en-US" sz="2700" dirty="0"/>
              <a:t>                           Data Visualization</a:t>
            </a:r>
            <a:r>
              <a:rPr lang="en-US" dirty="0"/>
              <a:t>:  </a:t>
            </a:r>
            <a:br>
              <a:rPr lang="en-US" dirty="0"/>
            </a:br>
            <a:r>
              <a:rPr lang="en-US" dirty="0"/>
              <a:t>                  </a:t>
            </a:r>
            <a:r>
              <a:rPr lang="en-US" b="1" dirty="0"/>
              <a:t>Correlation Matrix 1 </a:t>
            </a:r>
          </a:p>
        </p:txBody>
      </p:sp>
      <p:sp>
        <p:nvSpPr>
          <p:cNvPr id="3" name="Content Placeholder 2">
            <a:extLst>
              <a:ext uri="{FF2B5EF4-FFF2-40B4-BE49-F238E27FC236}">
                <a16:creationId xmlns:a16="http://schemas.microsoft.com/office/drawing/2014/main" id="{C0551EAB-A6DC-4599-A077-9E821094B1F9}"/>
              </a:ext>
            </a:extLst>
          </p:cNvPr>
          <p:cNvSpPr>
            <a:spLocks noGrp="1"/>
          </p:cNvSpPr>
          <p:nvPr>
            <p:ph sz="half" idx="1"/>
          </p:nvPr>
        </p:nvSpPr>
        <p:spPr>
          <a:xfrm>
            <a:off x="905522" y="2560320"/>
            <a:ext cx="3036163" cy="3310128"/>
          </a:xfrm>
        </p:spPr>
        <p:txBody>
          <a:bodyPr/>
          <a:lstStyle/>
          <a:p>
            <a:r>
              <a:rPr lang="en-US" dirty="0"/>
              <a:t>The right figure shows the correlation matrix that shows relationship between covid-19 and its parameters of interest.</a:t>
            </a:r>
          </a:p>
          <a:p>
            <a:endParaRPr lang="en-US" dirty="0"/>
          </a:p>
        </p:txBody>
      </p:sp>
      <p:sp>
        <p:nvSpPr>
          <p:cNvPr id="5" name="Date Placeholder 4">
            <a:extLst>
              <a:ext uri="{FF2B5EF4-FFF2-40B4-BE49-F238E27FC236}">
                <a16:creationId xmlns:a16="http://schemas.microsoft.com/office/drawing/2014/main" id="{81E63FFE-96E0-45CB-8580-A4DFF13113A9}"/>
              </a:ext>
            </a:extLst>
          </p:cNvPr>
          <p:cNvSpPr>
            <a:spLocks noGrp="1"/>
          </p:cNvSpPr>
          <p:nvPr>
            <p:ph type="dt" sz="half" idx="10"/>
          </p:nvPr>
        </p:nvSpPr>
        <p:spPr/>
        <p:txBody>
          <a:bodyPr/>
          <a:lstStyle/>
          <a:p>
            <a:fld id="{8135404B-686D-41B8-867E-57B4897E850F}" type="datetime1">
              <a:rPr lang="en-US" smtClean="0"/>
              <a:t>12/8/2021</a:t>
            </a:fld>
            <a:endParaRPr lang="en-US" dirty="0"/>
          </a:p>
        </p:txBody>
      </p:sp>
      <p:sp>
        <p:nvSpPr>
          <p:cNvPr id="6" name="Footer Placeholder 5">
            <a:extLst>
              <a:ext uri="{FF2B5EF4-FFF2-40B4-BE49-F238E27FC236}">
                <a16:creationId xmlns:a16="http://schemas.microsoft.com/office/drawing/2014/main" id="{32CE78B7-59A6-4D43-B75C-0947CB8BC458}"/>
              </a:ext>
            </a:extLst>
          </p:cNvPr>
          <p:cNvSpPr>
            <a:spLocks noGrp="1"/>
          </p:cNvSpPr>
          <p:nvPr>
            <p:ph type="ftr" sz="quarter" idx="11"/>
          </p:nvPr>
        </p:nvSpPr>
        <p:spPr/>
        <p:txBody>
          <a:bodyPr/>
          <a:lstStyle/>
          <a:p>
            <a:r>
              <a:rPr lang="en-US"/>
              <a:t>ISONGA DS TEAM</a:t>
            </a:r>
            <a:endParaRPr lang="en-US" dirty="0"/>
          </a:p>
        </p:txBody>
      </p:sp>
      <p:sp>
        <p:nvSpPr>
          <p:cNvPr id="7" name="Slide Number Placeholder 6">
            <a:extLst>
              <a:ext uri="{FF2B5EF4-FFF2-40B4-BE49-F238E27FC236}">
                <a16:creationId xmlns:a16="http://schemas.microsoft.com/office/drawing/2014/main" id="{D83CF4B3-8FF6-4D85-A53D-E3513101C58A}"/>
              </a:ext>
            </a:extLst>
          </p:cNvPr>
          <p:cNvSpPr>
            <a:spLocks noGrp="1"/>
          </p:cNvSpPr>
          <p:nvPr>
            <p:ph type="sldNum" sz="quarter" idx="12"/>
          </p:nvPr>
        </p:nvSpPr>
        <p:spPr/>
        <p:txBody>
          <a:bodyPr/>
          <a:lstStyle/>
          <a:p>
            <a:fld id="{5D84065D-F351-4B03-BD91-D8A6B8D4B362}" type="slidenum">
              <a:rPr lang="en-US" smtClean="0"/>
              <a:t>9</a:t>
            </a:fld>
            <a:endParaRPr lang="en-US" dirty="0"/>
          </a:p>
        </p:txBody>
      </p:sp>
      <p:pic>
        <p:nvPicPr>
          <p:cNvPr id="8" name="Content Placeholder 7">
            <a:extLst>
              <a:ext uri="{FF2B5EF4-FFF2-40B4-BE49-F238E27FC236}">
                <a16:creationId xmlns:a16="http://schemas.microsoft.com/office/drawing/2014/main" id="{C558C4E2-7DD3-4F14-BA19-8BE59C4C1985}"/>
              </a:ext>
            </a:extLst>
          </p:cNvPr>
          <p:cNvPicPr>
            <a:picLocks noGrp="1" noChangeAspect="1"/>
          </p:cNvPicPr>
          <p:nvPr>
            <p:ph sz="half" idx="2"/>
          </p:nvPr>
        </p:nvPicPr>
        <p:blipFill>
          <a:blip r:embed="rId2"/>
          <a:stretch>
            <a:fillRect/>
          </a:stretch>
        </p:blipFill>
        <p:spPr>
          <a:xfrm>
            <a:off x="5743852" y="2560638"/>
            <a:ext cx="4380531" cy="3795774"/>
          </a:xfrm>
          <a:prstGeom prst="rect">
            <a:avLst/>
          </a:prstGeom>
        </p:spPr>
      </p:pic>
    </p:spTree>
    <p:extLst>
      <p:ext uri="{BB962C8B-B14F-4D97-AF65-F5344CB8AC3E}">
        <p14:creationId xmlns:p14="http://schemas.microsoft.com/office/powerpoint/2010/main" val="2561524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258</TotalTime>
  <Words>1065</Words>
  <Application>Microsoft Office PowerPoint</Application>
  <PresentationFormat>Widescreen</PresentationFormat>
  <Paragraphs>148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 Unicode MS</vt:lpstr>
      <vt:lpstr>Calibri</vt:lpstr>
      <vt:lpstr>Garamond</vt:lpstr>
      <vt:lpstr>Times New Roman</vt:lpstr>
      <vt:lpstr>Wingdings</vt:lpstr>
      <vt:lpstr>Organic</vt:lpstr>
      <vt:lpstr>  Topic:  Covid-19 Pandemic Forecasting and Analysis of its Impact on African Continent. </vt:lpstr>
      <vt:lpstr>Presentation Agenda</vt:lpstr>
      <vt:lpstr>Background and Introduction</vt:lpstr>
      <vt:lpstr>Problem Statement</vt:lpstr>
      <vt:lpstr>Study main objectives</vt:lpstr>
      <vt:lpstr>Used Datasets</vt:lpstr>
      <vt:lpstr>Data Cleaning</vt:lpstr>
      <vt:lpstr>Data Analysis Process</vt:lpstr>
      <vt:lpstr>                           Data Visualization:                     Correlation Matrix 1 </vt:lpstr>
      <vt:lpstr>Data Visualization:   Correlation Matrix 2</vt:lpstr>
      <vt:lpstr> Data Visualization:  Covid-19 detected cases across African Countries(2020-2021)</vt:lpstr>
      <vt:lpstr> Data Visualization Covid-19 deaths detected across African Countries (2020-2021)</vt:lpstr>
      <vt:lpstr>Covid-19 Forecasting Process</vt:lpstr>
      <vt:lpstr> Covid-19 Forecasting/Model Summary</vt:lpstr>
      <vt:lpstr>Results_1: Covid-19 Cases forecast in  60 days ahead</vt:lpstr>
      <vt:lpstr>Results_2: Comparing Machine Learning models for Covid-19 cases prediction</vt:lpstr>
      <vt:lpstr>Results_3: Comparing Machine Learning models for Covid-19 cases prediction</vt:lpstr>
      <vt:lpstr>Results_4: Features importance during of model training</vt:lpstr>
      <vt:lpstr>Conclusion and Recommendation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dc:title>
  <dc:creator>HP</dc:creator>
  <cp:lastModifiedBy>NIYITEGEKA Janvier</cp:lastModifiedBy>
  <cp:revision>111</cp:revision>
  <dcterms:created xsi:type="dcterms:W3CDTF">2021-08-11T01:35:20Z</dcterms:created>
  <dcterms:modified xsi:type="dcterms:W3CDTF">2021-12-08T11:50:07Z</dcterms:modified>
</cp:coreProperties>
</file>