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9" r:id="rId7"/>
    <p:sldId id="261" r:id="rId8"/>
    <p:sldId id="263" r:id="rId9"/>
    <p:sldId id="270" r:id="rId10"/>
    <p:sldId id="272" r:id="rId11"/>
    <p:sldId id="273" r:id="rId12"/>
    <p:sldId id="275" r:id="rId13"/>
    <p:sldId id="274" r:id="rId14"/>
    <p:sldId id="276" r:id="rId15"/>
    <p:sldId id="271" r:id="rId16"/>
    <p:sldId id="262" r:id="rId17"/>
    <p:sldId id="264" r:id="rId18"/>
    <p:sldId id="265" r:id="rId19"/>
    <p:sldId id="266" r:id="rId20"/>
    <p:sldId id="26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3166D5-0EB5-483C-A085-A10990473872}" type="datetimeFigureOut">
              <a:rPr lang="ar-SY" smtClean="0"/>
              <a:t>28/06/1445</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386524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166D5-0EB5-483C-A085-A10990473872}" type="datetimeFigureOut">
              <a:rPr lang="ar-SY" smtClean="0"/>
              <a:t>28/06/1445</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374407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166D5-0EB5-483C-A085-A10990473872}" type="datetimeFigureOut">
              <a:rPr lang="ar-SY" smtClean="0"/>
              <a:t>28/06/1445</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3266507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166D5-0EB5-483C-A085-A10990473872}" type="datetimeFigureOut">
              <a:rPr lang="ar-SY" smtClean="0"/>
              <a:t>28/06/1445</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2AC25B07-AF87-43FD-8467-BFB912CE4F2B}" type="slidenum">
              <a:rPr lang="ar-SY" smtClean="0"/>
              <a:t>‹#›</a:t>
            </a:fld>
            <a:endParaRPr lang="ar-SY"/>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832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166D5-0EB5-483C-A085-A10990473872}" type="datetimeFigureOut">
              <a:rPr lang="ar-SY" smtClean="0"/>
              <a:t>28/06/1445</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2466245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3166D5-0EB5-483C-A085-A10990473872}" type="datetimeFigureOut">
              <a:rPr lang="ar-SY" smtClean="0"/>
              <a:t>28/06/1445</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2721217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3166D5-0EB5-483C-A085-A10990473872}" type="datetimeFigureOut">
              <a:rPr lang="ar-SY" smtClean="0"/>
              <a:t>28/06/1445</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254270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166D5-0EB5-483C-A085-A10990473872}" type="datetimeFigureOut">
              <a:rPr lang="ar-SY" smtClean="0"/>
              <a:t>28/06/1445</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1990547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166D5-0EB5-483C-A085-A10990473872}" type="datetimeFigureOut">
              <a:rPr lang="ar-SY" smtClean="0"/>
              <a:t>28/06/1445</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107234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166D5-0EB5-483C-A085-A10990473872}" type="datetimeFigureOut">
              <a:rPr lang="ar-SY" smtClean="0"/>
              <a:t>28/06/1445</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55421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166D5-0EB5-483C-A085-A10990473872}" type="datetimeFigureOut">
              <a:rPr lang="ar-SY" smtClean="0"/>
              <a:t>28/06/1445</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20045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3166D5-0EB5-483C-A085-A10990473872}" type="datetimeFigureOut">
              <a:rPr lang="ar-SY" smtClean="0"/>
              <a:t>28/06/1445</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55103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3166D5-0EB5-483C-A085-A10990473872}" type="datetimeFigureOut">
              <a:rPr lang="ar-SY" smtClean="0"/>
              <a:t>28/06/1445</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87280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3166D5-0EB5-483C-A085-A10990473872}" type="datetimeFigureOut">
              <a:rPr lang="ar-SY" smtClean="0"/>
              <a:t>28/06/1445</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213337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166D5-0EB5-483C-A085-A10990473872}" type="datetimeFigureOut">
              <a:rPr lang="ar-SY" smtClean="0"/>
              <a:t>28/06/1445</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48764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166D5-0EB5-483C-A085-A10990473872}" type="datetimeFigureOut">
              <a:rPr lang="ar-SY" smtClean="0"/>
              <a:t>28/06/1445</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290540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166D5-0EB5-483C-A085-A10990473872}" type="datetimeFigureOut">
              <a:rPr lang="ar-SY" smtClean="0"/>
              <a:t>28/06/1445</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2AC25B07-AF87-43FD-8467-BFB912CE4F2B}" type="slidenum">
              <a:rPr lang="ar-SY" smtClean="0"/>
              <a:t>‹#›</a:t>
            </a:fld>
            <a:endParaRPr lang="ar-SY"/>
          </a:p>
        </p:txBody>
      </p:sp>
    </p:spTree>
    <p:extLst>
      <p:ext uri="{BB962C8B-B14F-4D97-AF65-F5344CB8AC3E}">
        <p14:creationId xmlns:p14="http://schemas.microsoft.com/office/powerpoint/2010/main" val="273304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13166D5-0EB5-483C-A085-A10990473872}" type="datetimeFigureOut">
              <a:rPr lang="ar-SY" smtClean="0"/>
              <a:t>28/06/1445</a:t>
            </a:fld>
            <a:endParaRPr lang="ar-SY"/>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AC25B07-AF87-43FD-8467-BFB912CE4F2B}" type="slidenum">
              <a:rPr lang="ar-SY" smtClean="0"/>
              <a:t>‹#›</a:t>
            </a:fld>
            <a:endParaRPr lang="ar-SY"/>
          </a:p>
        </p:txBody>
      </p:sp>
    </p:spTree>
    <p:extLst>
      <p:ext uri="{BB962C8B-B14F-4D97-AF65-F5344CB8AC3E}">
        <p14:creationId xmlns:p14="http://schemas.microsoft.com/office/powerpoint/2010/main" val="255716412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8F7F-328E-498C-A320-0C53AD204198}"/>
              </a:ext>
            </a:extLst>
          </p:cNvPr>
          <p:cNvSpPr>
            <a:spLocks noGrp="1"/>
          </p:cNvSpPr>
          <p:nvPr>
            <p:ph type="ctrTitle"/>
          </p:nvPr>
        </p:nvSpPr>
        <p:spPr>
          <a:xfrm>
            <a:off x="1621654" y="0"/>
            <a:ext cx="9144000" cy="1722268"/>
          </a:xfrm>
        </p:spPr>
        <p:txBody>
          <a:bodyPr>
            <a:normAutofit/>
          </a:bodyPr>
          <a:lstStyle/>
          <a:p>
            <a:pPr algn="ctr"/>
            <a:r>
              <a:rPr lang="en-US" sz="4000" dirty="0">
                <a:solidFill>
                  <a:srgbClr val="FFFF00"/>
                </a:solidFill>
              </a:rPr>
              <a:t>Covid 19 FACE MASK DETECTION</a:t>
            </a:r>
            <a:endParaRPr lang="ar-SY" sz="4000" dirty="0">
              <a:solidFill>
                <a:srgbClr val="FFFF00"/>
              </a:solidFill>
            </a:endParaRPr>
          </a:p>
        </p:txBody>
      </p:sp>
      <p:sp>
        <p:nvSpPr>
          <p:cNvPr id="3" name="Subtitle 2">
            <a:extLst>
              <a:ext uri="{FF2B5EF4-FFF2-40B4-BE49-F238E27FC236}">
                <a16:creationId xmlns:a16="http://schemas.microsoft.com/office/drawing/2014/main" id="{4981D7EA-FADC-4E4D-B5E5-B597B6A8CE3E}"/>
              </a:ext>
            </a:extLst>
          </p:cNvPr>
          <p:cNvSpPr>
            <a:spLocks noGrp="1"/>
          </p:cNvSpPr>
          <p:nvPr>
            <p:ph type="subTitle" idx="1"/>
          </p:nvPr>
        </p:nvSpPr>
        <p:spPr>
          <a:xfrm>
            <a:off x="1876424" y="2112885"/>
            <a:ext cx="8791575" cy="3435659"/>
          </a:xfrm>
        </p:spPr>
        <p:txBody>
          <a:bodyPr>
            <a:normAutofit/>
          </a:bodyPr>
          <a:lstStyle/>
          <a:p>
            <a:pPr marL="0" marR="0" algn="ctr" rtl="0">
              <a:lnSpc>
                <a:spcPct val="107000"/>
              </a:lnSpc>
              <a:spcBef>
                <a:spcPts val="0"/>
              </a:spcBef>
              <a:spcAft>
                <a:spcPts val="800"/>
              </a:spcAft>
            </a:pPr>
            <a:r>
              <a:rPr lang="en-US" sz="4000" kern="1800" dirty="0">
                <a:solidFill>
                  <a:srgbClr val="FFFF00"/>
                </a:solidFill>
                <a:effectLst/>
                <a:latin typeface="Times New Roman" panose="02020603050405020304" pitchFamily="18" charset="0"/>
                <a:ea typeface="Times New Roman" panose="02020603050405020304" pitchFamily="18" charset="0"/>
                <a:cs typeface="Arial" panose="020B0604020202020204" pitchFamily="34" charset="0"/>
              </a:rPr>
              <a:t>STUDENT NAME:</a:t>
            </a:r>
            <a:endParaRPr lang="en-US" sz="40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US" sz="4000" kern="1800" dirty="0">
                <a:solidFill>
                  <a:srgbClr val="FFFF00"/>
                </a:solidFill>
                <a:effectLst/>
                <a:latin typeface="Times New Roman" panose="02020603050405020304" pitchFamily="18" charset="0"/>
                <a:ea typeface="Times New Roman" panose="02020603050405020304" pitchFamily="18" charset="0"/>
                <a:cs typeface="Arial" panose="020B0604020202020204" pitchFamily="34" charset="0"/>
              </a:rPr>
              <a:t>Mohammad </a:t>
            </a:r>
            <a:r>
              <a:rPr lang="en-US" sz="4000" kern="1800" dirty="0" err="1">
                <a:solidFill>
                  <a:srgbClr val="FFFF00"/>
                </a:solidFill>
                <a:effectLst/>
                <a:latin typeface="Times New Roman" panose="02020603050405020304" pitchFamily="18" charset="0"/>
                <a:ea typeface="Times New Roman" panose="02020603050405020304" pitchFamily="18" charset="0"/>
                <a:cs typeface="Arial" panose="020B0604020202020204" pitchFamily="34" charset="0"/>
              </a:rPr>
              <a:t>ALShahrour</a:t>
            </a:r>
            <a:endParaRPr lang="en-US" sz="40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US" sz="4000" kern="1800" dirty="0">
                <a:solidFill>
                  <a:srgbClr val="FFFF00"/>
                </a:solidFill>
                <a:effectLst/>
                <a:latin typeface="Times New Roman" panose="02020603050405020304" pitchFamily="18" charset="0"/>
                <a:ea typeface="Calibri" panose="020F0502020204030204" pitchFamily="34" charset="0"/>
                <a:cs typeface="Arial" panose="020B0604020202020204" pitchFamily="34" charset="0"/>
              </a:rPr>
              <a:t>DOCTOR SUPERVISED:</a:t>
            </a:r>
          </a:p>
          <a:p>
            <a:pPr rtl="0"/>
            <a:r>
              <a:rPr lang="en-US" sz="3500" dirty="0">
                <a:solidFill>
                  <a:srgbClr val="FFFF00"/>
                </a:solidFill>
                <a:effectLst/>
              </a:rPr>
              <a:t>DR.MASSA ALBAALI</a:t>
            </a:r>
          </a:p>
          <a:p>
            <a:endParaRPr lang="ar-SY" dirty="0"/>
          </a:p>
        </p:txBody>
      </p:sp>
    </p:spTree>
    <p:extLst>
      <p:ext uri="{BB962C8B-B14F-4D97-AF65-F5344CB8AC3E}">
        <p14:creationId xmlns:p14="http://schemas.microsoft.com/office/powerpoint/2010/main" val="1166461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1DFC-6FF6-495E-9E9E-34460717C5E5}"/>
              </a:ext>
            </a:extLst>
          </p:cNvPr>
          <p:cNvSpPr>
            <a:spLocks noGrp="1"/>
          </p:cNvSpPr>
          <p:nvPr>
            <p:ph type="title"/>
          </p:nvPr>
        </p:nvSpPr>
        <p:spPr/>
        <p:txBody>
          <a:bodyPr/>
          <a:lstStyle/>
          <a:p>
            <a:pPr algn="l"/>
            <a:r>
              <a:rPr lang="en-US" dirty="0">
                <a:solidFill>
                  <a:srgbClr val="FFFF00"/>
                </a:solidFill>
              </a:rPr>
              <a:t>Screen shot of </a:t>
            </a:r>
            <a:r>
              <a:rPr lang="en-US" dirty="0" err="1">
                <a:solidFill>
                  <a:srgbClr val="FFFF00"/>
                </a:solidFill>
              </a:rPr>
              <a:t>code:cont</a:t>
            </a:r>
            <a:endParaRPr lang="ar-SY" dirty="0"/>
          </a:p>
        </p:txBody>
      </p:sp>
      <p:pic>
        <p:nvPicPr>
          <p:cNvPr id="5" name="Content Placeholder 4">
            <a:extLst>
              <a:ext uri="{FF2B5EF4-FFF2-40B4-BE49-F238E27FC236}">
                <a16:creationId xmlns:a16="http://schemas.microsoft.com/office/drawing/2014/main" id="{8FCD42D0-DC18-4210-8504-976BED63E8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905" y="1482570"/>
            <a:ext cx="13363206" cy="5284877"/>
          </a:xfrm>
        </p:spPr>
      </p:pic>
    </p:spTree>
    <p:extLst>
      <p:ext uri="{BB962C8B-B14F-4D97-AF65-F5344CB8AC3E}">
        <p14:creationId xmlns:p14="http://schemas.microsoft.com/office/powerpoint/2010/main" val="13556063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5D68-8B1D-4559-9676-8DA2F30E0BC5}"/>
              </a:ext>
            </a:extLst>
          </p:cNvPr>
          <p:cNvSpPr>
            <a:spLocks noGrp="1"/>
          </p:cNvSpPr>
          <p:nvPr>
            <p:ph type="title"/>
          </p:nvPr>
        </p:nvSpPr>
        <p:spPr/>
        <p:txBody>
          <a:bodyPr/>
          <a:lstStyle/>
          <a:p>
            <a:pPr algn="l"/>
            <a:r>
              <a:rPr lang="en-US" dirty="0">
                <a:solidFill>
                  <a:srgbClr val="FFFF00"/>
                </a:solidFill>
              </a:rPr>
              <a:t>Screen shot of code:.</a:t>
            </a:r>
            <a:r>
              <a:rPr lang="en-US" dirty="0" err="1">
                <a:solidFill>
                  <a:srgbClr val="FFFF00"/>
                </a:solidFill>
              </a:rPr>
              <a:t>cont</a:t>
            </a:r>
            <a:endParaRPr lang="ar-SY" dirty="0"/>
          </a:p>
        </p:txBody>
      </p:sp>
      <p:pic>
        <p:nvPicPr>
          <p:cNvPr id="5" name="Content Placeholder 4">
            <a:extLst>
              <a:ext uri="{FF2B5EF4-FFF2-40B4-BE49-F238E27FC236}">
                <a16:creationId xmlns:a16="http://schemas.microsoft.com/office/drawing/2014/main" id="{52DFEEFA-099D-4118-9CC8-35534CE90F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474" y="1597981"/>
            <a:ext cx="11709646" cy="5051393"/>
          </a:xfrm>
        </p:spPr>
      </p:pic>
    </p:spTree>
    <p:extLst>
      <p:ext uri="{BB962C8B-B14F-4D97-AF65-F5344CB8AC3E}">
        <p14:creationId xmlns:p14="http://schemas.microsoft.com/office/powerpoint/2010/main" val="473409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1D89-6E3B-4795-B684-968D48A971ED}"/>
              </a:ext>
            </a:extLst>
          </p:cNvPr>
          <p:cNvSpPr>
            <a:spLocks noGrp="1"/>
          </p:cNvSpPr>
          <p:nvPr>
            <p:ph type="title"/>
          </p:nvPr>
        </p:nvSpPr>
        <p:spPr/>
        <p:txBody>
          <a:bodyPr/>
          <a:lstStyle/>
          <a:p>
            <a:pPr algn="l"/>
            <a:r>
              <a:rPr lang="en-US" dirty="0">
                <a:solidFill>
                  <a:srgbClr val="FFFF00"/>
                </a:solidFill>
              </a:rPr>
              <a:t>Screen shot of code:.</a:t>
            </a:r>
            <a:r>
              <a:rPr lang="en-US" dirty="0" err="1">
                <a:solidFill>
                  <a:srgbClr val="FFFF00"/>
                </a:solidFill>
              </a:rPr>
              <a:t>cont</a:t>
            </a:r>
            <a:endParaRPr lang="ar-SY" dirty="0"/>
          </a:p>
        </p:txBody>
      </p:sp>
      <p:pic>
        <p:nvPicPr>
          <p:cNvPr id="5" name="Content Placeholder 4">
            <a:extLst>
              <a:ext uri="{FF2B5EF4-FFF2-40B4-BE49-F238E27FC236}">
                <a16:creationId xmlns:a16="http://schemas.microsoft.com/office/drawing/2014/main" id="{BE9707BA-3675-4F7F-ACF8-9DD655C8D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883" y="1597981"/>
            <a:ext cx="11629747" cy="5157925"/>
          </a:xfrm>
        </p:spPr>
      </p:pic>
    </p:spTree>
    <p:extLst>
      <p:ext uri="{BB962C8B-B14F-4D97-AF65-F5344CB8AC3E}">
        <p14:creationId xmlns:p14="http://schemas.microsoft.com/office/powerpoint/2010/main" val="187609275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7575-A58A-4CB0-9804-D69AF06B11BC}"/>
              </a:ext>
            </a:extLst>
          </p:cNvPr>
          <p:cNvSpPr>
            <a:spLocks noGrp="1"/>
          </p:cNvSpPr>
          <p:nvPr>
            <p:ph type="title"/>
          </p:nvPr>
        </p:nvSpPr>
        <p:spPr/>
        <p:txBody>
          <a:bodyPr/>
          <a:lstStyle/>
          <a:p>
            <a:pPr algn="l"/>
            <a:r>
              <a:rPr lang="en-US" dirty="0">
                <a:solidFill>
                  <a:srgbClr val="FFFF00"/>
                </a:solidFill>
              </a:rPr>
              <a:t>Screen shot of code:.</a:t>
            </a:r>
            <a:r>
              <a:rPr lang="en-US" dirty="0" err="1">
                <a:solidFill>
                  <a:srgbClr val="FFFF00"/>
                </a:solidFill>
              </a:rPr>
              <a:t>cont</a:t>
            </a:r>
            <a:endParaRPr lang="ar-SY" dirty="0"/>
          </a:p>
        </p:txBody>
      </p:sp>
      <p:pic>
        <p:nvPicPr>
          <p:cNvPr id="5" name="Content Placeholder 4">
            <a:extLst>
              <a:ext uri="{FF2B5EF4-FFF2-40B4-BE49-F238E27FC236}">
                <a16:creationId xmlns:a16="http://schemas.microsoft.com/office/drawing/2014/main" id="{4D82B0CA-17FE-4F1C-86B5-571D69AFC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638" y="1660124"/>
            <a:ext cx="11434440" cy="5038297"/>
          </a:xfrm>
        </p:spPr>
      </p:pic>
    </p:spTree>
    <p:extLst>
      <p:ext uri="{BB962C8B-B14F-4D97-AF65-F5344CB8AC3E}">
        <p14:creationId xmlns:p14="http://schemas.microsoft.com/office/powerpoint/2010/main" val="25472260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6B28-3E41-46EA-86F5-2B499CC9432C}"/>
              </a:ext>
            </a:extLst>
          </p:cNvPr>
          <p:cNvSpPr>
            <a:spLocks noGrp="1"/>
          </p:cNvSpPr>
          <p:nvPr>
            <p:ph type="title"/>
          </p:nvPr>
        </p:nvSpPr>
        <p:spPr/>
        <p:txBody>
          <a:bodyPr/>
          <a:lstStyle/>
          <a:p>
            <a:pPr algn="l"/>
            <a:r>
              <a:rPr lang="en-US" dirty="0">
                <a:solidFill>
                  <a:srgbClr val="FFFF00"/>
                </a:solidFill>
              </a:rPr>
              <a:t>Screen shot of code:.</a:t>
            </a:r>
            <a:r>
              <a:rPr lang="en-US" dirty="0" err="1">
                <a:solidFill>
                  <a:srgbClr val="FFFF00"/>
                </a:solidFill>
              </a:rPr>
              <a:t>cont</a:t>
            </a:r>
            <a:endParaRPr lang="ar-SY" dirty="0"/>
          </a:p>
        </p:txBody>
      </p:sp>
      <p:pic>
        <p:nvPicPr>
          <p:cNvPr id="5" name="Content Placeholder 4">
            <a:extLst>
              <a:ext uri="{FF2B5EF4-FFF2-40B4-BE49-F238E27FC236}">
                <a16:creationId xmlns:a16="http://schemas.microsoft.com/office/drawing/2014/main" id="{F6AAE260-8B60-42D5-880A-DFECD114D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474" y="1704513"/>
            <a:ext cx="11798423" cy="5060271"/>
          </a:xfrm>
        </p:spPr>
      </p:pic>
    </p:spTree>
    <p:extLst>
      <p:ext uri="{BB962C8B-B14F-4D97-AF65-F5344CB8AC3E}">
        <p14:creationId xmlns:p14="http://schemas.microsoft.com/office/powerpoint/2010/main" val="405454407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D182-D2C6-4FB2-8CCD-8C6309AC44F0}"/>
              </a:ext>
            </a:extLst>
          </p:cNvPr>
          <p:cNvSpPr>
            <a:spLocks noGrp="1"/>
          </p:cNvSpPr>
          <p:nvPr>
            <p:ph type="title"/>
          </p:nvPr>
        </p:nvSpPr>
        <p:spPr/>
        <p:txBody>
          <a:bodyPr/>
          <a:lstStyle/>
          <a:p>
            <a:pPr algn="l"/>
            <a:r>
              <a:rPr lang="en-US" dirty="0">
                <a:solidFill>
                  <a:srgbClr val="FFFF00"/>
                </a:solidFill>
              </a:rPr>
              <a:t>Screen shot of </a:t>
            </a:r>
            <a:r>
              <a:rPr lang="en-US" dirty="0" err="1">
                <a:solidFill>
                  <a:srgbClr val="FFFF00"/>
                </a:solidFill>
              </a:rPr>
              <a:t>code:cont</a:t>
            </a:r>
            <a:endParaRPr lang="ar-SY" dirty="0"/>
          </a:p>
        </p:txBody>
      </p:sp>
      <p:pic>
        <p:nvPicPr>
          <p:cNvPr id="9" name="Content Placeholder 8">
            <a:extLst>
              <a:ext uri="{FF2B5EF4-FFF2-40B4-BE49-F238E27FC236}">
                <a16:creationId xmlns:a16="http://schemas.microsoft.com/office/drawing/2014/main" id="{FD860AB7-B718-4170-9201-257E2F125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356" y="2095499"/>
            <a:ext cx="10750859" cy="4287545"/>
          </a:xfrm>
        </p:spPr>
      </p:pic>
    </p:spTree>
    <p:extLst>
      <p:ext uri="{BB962C8B-B14F-4D97-AF65-F5344CB8AC3E}">
        <p14:creationId xmlns:p14="http://schemas.microsoft.com/office/powerpoint/2010/main" val="35349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9FF2-EF59-48E4-B2E5-04C6447182C1}"/>
              </a:ext>
            </a:extLst>
          </p:cNvPr>
          <p:cNvSpPr>
            <a:spLocks noGrp="1"/>
          </p:cNvSpPr>
          <p:nvPr>
            <p:ph type="title"/>
          </p:nvPr>
        </p:nvSpPr>
        <p:spPr/>
        <p:txBody>
          <a:bodyPr/>
          <a:lstStyle/>
          <a:p>
            <a:pPr algn="l"/>
            <a:r>
              <a:rPr lang="en-US" dirty="0">
                <a:solidFill>
                  <a:srgbClr val="FFFF00"/>
                </a:solidFill>
              </a:rPr>
              <a:t>Pre processing:</a:t>
            </a:r>
            <a:endParaRPr lang="ar-SY" dirty="0">
              <a:solidFill>
                <a:srgbClr val="FFFF00"/>
              </a:solidFill>
            </a:endParaRPr>
          </a:p>
        </p:txBody>
      </p:sp>
      <p:pic>
        <p:nvPicPr>
          <p:cNvPr id="5" name="Content Placeholder 4">
            <a:extLst>
              <a:ext uri="{FF2B5EF4-FFF2-40B4-BE49-F238E27FC236}">
                <a16:creationId xmlns:a16="http://schemas.microsoft.com/office/drawing/2014/main" id="{4F7261CD-D99B-4848-9A4C-574158A73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095499"/>
            <a:ext cx="10733708" cy="4553875"/>
          </a:xfrm>
        </p:spPr>
      </p:pic>
    </p:spTree>
    <p:extLst>
      <p:ext uri="{BB962C8B-B14F-4D97-AF65-F5344CB8AC3E}">
        <p14:creationId xmlns:p14="http://schemas.microsoft.com/office/powerpoint/2010/main" val="30964683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98C6-6F00-4DA9-9E06-FF6A9F67AC64}"/>
              </a:ext>
            </a:extLst>
          </p:cNvPr>
          <p:cNvSpPr>
            <a:spLocks noGrp="1"/>
          </p:cNvSpPr>
          <p:nvPr>
            <p:ph type="title"/>
          </p:nvPr>
        </p:nvSpPr>
        <p:spPr/>
        <p:txBody>
          <a:bodyPr/>
          <a:lstStyle/>
          <a:p>
            <a:pPr algn="l"/>
            <a:r>
              <a:rPr lang="en-US" dirty="0">
                <a:solidFill>
                  <a:srgbClr val="FFFF00"/>
                </a:solidFill>
              </a:rPr>
              <a:t>Pre </a:t>
            </a:r>
            <a:r>
              <a:rPr lang="en-US" dirty="0" err="1">
                <a:solidFill>
                  <a:srgbClr val="FFFF00"/>
                </a:solidFill>
              </a:rPr>
              <a:t>processing:cont</a:t>
            </a:r>
            <a:r>
              <a:rPr lang="en-US" dirty="0">
                <a:solidFill>
                  <a:srgbClr val="FFFF00"/>
                </a:solidFill>
              </a:rPr>
              <a:t>.</a:t>
            </a:r>
            <a:endParaRPr lang="ar-SY" dirty="0"/>
          </a:p>
        </p:txBody>
      </p:sp>
      <p:sp>
        <p:nvSpPr>
          <p:cNvPr id="3" name="Content Placeholder 2">
            <a:extLst>
              <a:ext uri="{FF2B5EF4-FFF2-40B4-BE49-F238E27FC236}">
                <a16:creationId xmlns:a16="http://schemas.microsoft.com/office/drawing/2014/main" id="{2BAFE411-B223-43C7-ABD2-4F01585FE950}"/>
              </a:ext>
            </a:extLst>
          </p:cNvPr>
          <p:cNvSpPr>
            <a:spLocks noGrp="1"/>
          </p:cNvSpPr>
          <p:nvPr>
            <p:ph idx="1"/>
          </p:nvPr>
        </p:nvSpPr>
        <p:spPr/>
        <p:txBody>
          <a:bodyPr>
            <a:normAutofit lnSpcReduction="10000"/>
          </a:bodyPr>
          <a:lstStyle/>
          <a:p>
            <a:pPr algn="l"/>
            <a:r>
              <a:rPr lang="en-US" dirty="0" err="1"/>
              <a:t>baseModel</a:t>
            </a:r>
            <a:r>
              <a:rPr lang="en-US" dirty="0"/>
              <a:t> = MobileNetV2(weights="</a:t>
            </a:r>
            <a:r>
              <a:rPr lang="en-US" dirty="0" err="1"/>
              <a:t>imagenet</a:t>
            </a:r>
            <a:r>
              <a:rPr lang="en-US" dirty="0"/>
              <a:t>", </a:t>
            </a:r>
            <a:r>
              <a:rPr lang="en-US" dirty="0" err="1"/>
              <a:t>include_top</a:t>
            </a:r>
            <a:r>
              <a:rPr lang="en-US" dirty="0"/>
              <a:t>=False,	</a:t>
            </a:r>
            <a:r>
              <a:rPr lang="en-US" dirty="0" err="1"/>
              <a:t>input_tensor</a:t>
            </a:r>
            <a:r>
              <a:rPr lang="en-US" dirty="0"/>
              <a:t>=Input(shape=(224, 224, 3)))</a:t>
            </a:r>
          </a:p>
          <a:p>
            <a:pPr algn="l"/>
            <a:r>
              <a:rPr lang="de-DE" dirty="0"/>
              <a:t>headModel = baseModel.output</a:t>
            </a:r>
            <a:endParaRPr lang="en-US" dirty="0"/>
          </a:p>
          <a:p>
            <a:pPr algn="l"/>
            <a:r>
              <a:rPr lang="en-US" dirty="0" err="1"/>
              <a:t>headModel</a:t>
            </a:r>
            <a:r>
              <a:rPr lang="en-US" dirty="0"/>
              <a:t> = AveragePooling2D(</a:t>
            </a:r>
            <a:r>
              <a:rPr lang="en-US" dirty="0" err="1"/>
              <a:t>pool_size</a:t>
            </a:r>
            <a:r>
              <a:rPr lang="en-US" dirty="0"/>
              <a:t>=(7, 7))(</a:t>
            </a:r>
            <a:r>
              <a:rPr lang="en-US" dirty="0" err="1"/>
              <a:t>headModel</a:t>
            </a:r>
            <a:r>
              <a:rPr lang="en-US" dirty="0"/>
              <a:t>)</a:t>
            </a:r>
          </a:p>
          <a:p>
            <a:pPr algn="l"/>
            <a:r>
              <a:rPr lang="de-DE" dirty="0"/>
              <a:t>headModel = Flatten(name="flatten")(headModel)</a:t>
            </a:r>
            <a:endParaRPr lang="en-US" dirty="0"/>
          </a:p>
          <a:p>
            <a:pPr algn="l"/>
            <a:r>
              <a:rPr lang="en-US" dirty="0" err="1"/>
              <a:t>headModel</a:t>
            </a:r>
            <a:r>
              <a:rPr lang="en-US" dirty="0"/>
              <a:t> = Dense(128, activation="</a:t>
            </a:r>
            <a:r>
              <a:rPr lang="en-US" dirty="0" err="1"/>
              <a:t>relu</a:t>
            </a:r>
            <a:r>
              <a:rPr lang="en-US" dirty="0"/>
              <a:t>")(</a:t>
            </a:r>
            <a:r>
              <a:rPr lang="en-US" dirty="0" err="1"/>
              <a:t>headModel</a:t>
            </a:r>
            <a:r>
              <a:rPr lang="en-US" dirty="0"/>
              <a:t>)</a:t>
            </a:r>
          </a:p>
          <a:p>
            <a:pPr algn="l"/>
            <a:r>
              <a:rPr lang="de-DE" dirty="0"/>
              <a:t>headModel = Dropout(0.5)(headModel)</a:t>
            </a:r>
            <a:endParaRPr lang="en-US" dirty="0"/>
          </a:p>
          <a:p>
            <a:pPr algn="l"/>
            <a:r>
              <a:rPr lang="en-US" dirty="0" err="1"/>
              <a:t>headModel</a:t>
            </a:r>
            <a:r>
              <a:rPr lang="en-US" dirty="0"/>
              <a:t> = Dense(2, activation="</a:t>
            </a:r>
            <a:r>
              <a:rPr lang="en-US" dirty="0" err="1"/>
              <a:t>softmax</a:t>
            </a:r>
            <a:r>
              <a:rPr lang="en-US" dirty="0"/>
              <a:t>")(</a:t>
            </a:r>
            <a:r>
              <a:rPr lang="en-US" dirty="0" err="1"/>
              <a:t>headModel</a:t>
            </a:r>
            <a:r>
              <a:rPr lang="en-US" dirty="0"/>
              <a:t>)</a:t>
            </a:r>
            <a:endParaRPr lang="ar-SY" dirty="0"/>
          </a:p>
        </p:txBody>
      </p:sp>
    </p:spTree>
    <p:extLst>
      <p:ext uri="{BB962C8B-B14F-4D97-AF65-F5344CB8AC3E}">
        <p14:creationId xmlns:p14="http://schemas.microsoft.com/office/powerpoint/2010/main" val="128998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28E8-47C9-49FC-A8C0-DAE926995ED5}"/>
              </a:ext>
            </a:extLst>
          </p:cNvPr>
          <p:cNvSpPr>
            <a:spLocks noGrp="1"/>
          </p:cNvSpPr>
          <p:nvPr>
            <p:ph type="title"/>
          </p:nvPr>
        </p:nvSpPr>
        <p:spPr/>
        <p:txBody>
          <a:bodyPr/>
          <a:lstStyle/>
          <a:p>
            <a:pPr algn="l"/>
            <a:r>
              <a:rPr lang="en-US" dirty="0">
                <a:solidFill>
                  <a:srgbClr val="FFFF00"/>
                </a:solidFill>
              </a:rPr>
              <a:t>Screen shot of run final:</a:t>
            </a:r>
            <a:endParaRPr lang="ar-SY" dirty="0">
              <a:solidFill>
                <a:srgbClr val="FFFF00"/>
              </a:solidFill>
            </a:endParaRPr>
          </a:p>
        </p:txBody>
      </p:sp>
      <p:pic>
        <p:nvPicPr>
          <p:cNvPr id="9" name="Picture 8">
            <a:extLst>
              <a:ext uri="{FF2B5EF4-FFF2-40B4-BE49-F238E27FC236}">
                <a16:creationId xmlns:a16="http://schemas.microsoft.com/office/drawing/2014/main" id="{6DDBD812-8074-4722-BEF6-330D0D02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679" y="1594357"/>
            <a:ext cx="5543809" cy="5019508"/>
          </a:xfrm>
          <a:prstGeom prst="rect">
            <a:avLst/>
          </a:prstGeom>
        </p:spPr>
      </p:pic>
      <p:pic>
        <p:nvPicPr>
          <p:cNvPr id="12" name="Content Placeholder 11">
            <a:extLst>
              <a:ext uri="{FF2B5EF4-FFF2-40B4-BE49-F238E27FC236}">
                <a16:creationId xmlns:a16="http://schemas.microsoft.com/office/drawing/2014/main" id="{23542922-7689-4740-9481-521E7FF0EF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594356"/>
            <a:ext cx="5844465" cy="5019508"/>
          </a:xfrm>
        </p:spPr>
      </p:pic>
    </p:spTree>
    <p:extLst>
      <p:ext uri="{BB962C8B-B14F-4D97-AF65-F5344CB8AC3E}">
        <p14:creationId xmlns:p14="http://schemas.microsoft.com/office/powerpoint/2010/main" val="150032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1BBD-EF06-4625-ACAC-521EB7088C7D}"/>
              </a:ext>
            </a:extLst>
          </p:cNvPr>
          <p:cNvSpPr>
            <a:spLocks noGrp="1"/>
          </p:cNvSpPr>
          <p:nvPr>
            <p:ph type="title"/>
          </p:nvPr>
        </p:nvSpPr>
        <p:spPr/>
        <p:txBody>
          <a:bodyPr/>
          <a:lstStyle/>
          <a:p>
            <a:pPr algn="l"/>
            <a:r>
              <a:rPr lang="en-US" dirty="0">
                <a:solidFill>
                  <a:srgbClr val="FFFF00"/>
                </a:solidFill>
              </a:rPr>
              <a:t>architecture:</a:t>
            </a:r>
            <a:endParaRPr lang="ar-SY" dirty="0">
              <a:solidFill>
                <a:srgbClr val="FFFF00"/>
              </a:solidFill>
            </a:endParaRPr>
          </a:p>
        </p:txBody>
      </p:sp>
      <p:sp>
        <p:nvSpPr>
          <p:cNvPr id="3" name="Content Placeholder 2">
            <a:extLst>
              <a:ext uri="{FF2B5EF4-FFF2-40B4-BE49-F238E27FC236}">
                <a16:creationId xmlns:a16="http://schemas.microsoft.com/office/drawing/2014/main" id="{0F29466E-2097-47B2-BF4E-BF8BE9FB1EED}"/>
              </a:ext>
            </a:extLst>
          </p:cNvPr>
          <p:cNvSpPr>
            <a:spLocks noGrp="1"/>
          </p:cNvSpPr>
          <p:nvPr>
            <p:ph idx="1"/>
          </p:nvPr>
        </p:nvSpPr>
        <p:spPr/>
        <p:txBody>
          <a:bodyPr/>
          <a:lstStyle/>
          <a:p>
            <a:pPr marL="0" marR="0" algn="l" rtl="0">
              <a:lnSpc>
                <a:spcPct val="107000"/>
              </a:lnSpc>
              <a:spcBef>
                <a:spcPts val="200"/>
              </a:spcBef>
              <a:spcAft>
                <a:spcPts val="0"/>
              </a:spcAft>
            </a:pPr>
            <a:r>
              <a:rPr lang="en-US" sz="1800" b="1"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A. TensorFlow</a:t>
            </a:r>
          </a:p>
          <a:p>
            <a:pPr marL="0" marR="0" algn="l"/>
            <a:r>
              <a:rPr lang="en-US" sz="1800" dirty="0">
                <a:effectLst/>
                <a:latin typeface="Times New Roman" panose="02020603050405020304" pitchFamily="18" charset="0"/>
                <a:ea typeface="Times New Roman" panose="02020603050405020304" pitchFamily="18" charset="0"/>
              </a:rPr>
              <a:t>TensorFlow, an interface for expressing machine learning algorithms, is utilized for implementing ML systems into fabrication over a bunch of areas of computer science, including sentiment analysis, voice recognition, geographic information extraction, computer vision, text summarization, information retrieval, computational drug discovery and flaw detection to pursue research .In the proposed model, the whole Sequential CNN architecture (consists of several layers) uses TensorFlow at backend. It is also used to reshape the data (image) in the data processing. </a:t>
            </a:r>
          </a:p>
          <a:p>
            <a:pPr algn="l"/>
            <a:endParaRPr lang="ar-SY" dirty="0"/>
          </a:p>
        </p:txBody>
      </p:sp>
    </p:spTree>
    <p:extLst>
      <p:ext uri="{BB962C8B-B14F-4D97-AF65-F5344CB8AC3E}">
        <p14:creationId xmlns:p14="http://schemas.microsoft.com/office/powerpoint/2010/main" val="1408024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4D64-1E41-425A-9D8A-BAD95BE1DBC6}"/>
              </a:ext>
            </a:extLst>
          </p:cNvPr>
          <p:cNvSpPr>
            <a:spLocks noGrp="1"/>
          </p:cNvSpPr>
          <p:nvPr>
            <p:ph type="title"/>
          </p:nvPr>
        </p:nvSpPr>
        <p:spPr/>
        <p:txBody>
          <a:bodyPr/>
          <a:lstStyle/>
          <a:p>
            <a:endParaRPr lang="ar-SY"/>
          </a:p>
        </p:txBody>
      </p:sp>
      <p:pic>
        <p:nvPicPr>
          <p:cNvPr id="5" name="Content Placeholder 4">
            <a:extLst>
              <a:ext uri="{FF2B5EF4-FFF2-40B4-BE49-F238E27FC236}">
                <a16:creationId xmlns:a16="http://schemas.microsoft.com/office/drawing/2014/main" id="{13A901A7-7F57-44F7-85C0-1BCDB966F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76" y="221942"/>
            <a:ext cx="11816178" cy="6636058"/>
          </a:xfrm>
          <a:prstGeom prst="rect">
            <a:avLst/>
          </a:prstGeom>
          <a:ln>
            <a:noFill/>
          </a:ln>
          <a:effectLst>
            <a:softEdge rad="112500"/>
          </a:effectLst>
        </p:spPr>
      </p:pic>
    </p:spTree>
    <p:extLst>
      <p:ext uri="{BB962C8B-B14F-4D97-AF65-F5344CB8AC3E}">
        <p14:creationId xmlns:p14="http://schemas.microsoft.com/office/powerpoint/2010/main" val="42074992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C945-62FB-493D-B85B-786576F6AC48}"/>
              </a:ext>
            </a:extLst>
          </p:cNvPr>
          <p:cNvSpPr>
            <a:spLocks noGrp="1"/>
          </p:cNvSpPr>
          <p:nvPr>
            <p:ph type="title"/>
          </p:nvPr>
        </p:nvSpPr>
        <p:spPr/>
        <p:txBody>
          <a:bodyPr/>
          <a:lstStyle/>
          <a:p>
            <a:pPr algn="l"/>
            <a:r>
              <a:rPr lang="en-US" dirty="0" err="1">
                <a:solidFill>
                  <a:srgbClr val="FFFF00"/>
                </a:solidFill>
              </a:rPr>
              <a:t>architecture:cont</a:t>
            </a:r>
            <a:r>
              <a:rPr lang="en-US" dirty="0">
                <a:solidFill>
                  <a:srgbClr val="FFFF00"/>
                </a:solidFill>
              </a:rPr>
              <a:t>.</a:t>
            </a:r>
            <a:endParaRPr lang="ar-SY" dirty="0"/>
          </a:p>
        </p:txBody>
      </p:sp>
      <p:sp>
        <p:nvSpPr>
          <p:cNvPr id="3" name="Content Placeholder 2">
            <a:extLst>
              <a:ext uri="{FF2B5EF4-FFF2-40B4-BE49-F238E27FC236}">
                <a16:creationId xmlns:a16="http://schemas.microsoft.com/office/drawing/2014/main" id="{2FC5870A-1D8C-47C8-AC14-1D6314D18946}"/>
              </a:ext>
            </a:extLst>
          </p:cNvPr>
          <p:cNvSpPr>
            <a:spLocks noGrp="1"/>
          </p:cNvSpPr>
          <p:nvPr>
            <p:ph idx="1"/>
          </p:nvPr>
        </p:nvSpPr>
        <p:spPr/>
        <p:txBody>
          <a:bodyPr>
            <a:normAutofit fontScale="92500" lnSpcReduction="20000"/>
          </a:bodyPr>
          <a:lstStyle/>
          <a:p>
            <a:pPr marL="0" marR="0" algn="l" rtl="0">
              <a:lnSpc>
                <a:spcPct val="107000"/>
              </a:lnSpc>
              <a:spcBef>
                <a:spcPts val="200"/>
              </a:spcBef>
              <a:spcAft>
                <a:spcPts val="0"/>
              </a:spcAft>
            </a:pPr>
            <a:r>
              <a:rPr lang="en-US" sz="1800" b="1"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rPr>
              <a:t>B. </a:t>
            </a:r>
            <a:r>
              <a:rPr lang="en-US" sz="1800" b="1" dirty="0" err="1">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rPr>
              <a:t>Keras</a:t>
            </a:r>
            <a:endParaRPr lang="en-US" sz="1800" b="1"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l"/>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gives fundamental reflections and building units for creation and transportation of ML arrangements with high iteration velocity. It takes full advantage of the scalability and cross-platform capabilities of TensorFlow. The core data structures of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are layers and models . All the layers used in the CNN model are implemented using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Along with the conversion of the class vector to the binary class matrix in data processing, it helps to compile the overall model</a:t>
            </a:r>
            <a:r>
              <a:rPr lang="en-US" sz="1800" dirty="0">
                <a:solidFill>
                  <a:srgbClr val="FFFF00"/>
                </a:solidFill>
                <a:effectLst/>
                <a:latin typeface="Times New Roman" panose="02020603050405020304" pitchFamily="18" charset="0"/>
                <a:ea typeface="Times New Roman" panose="02020603050405020304" pitchFamily="18" charset="0"/>
              </a:rPr>
              <a:t>.</a:t>
            </a:r>
          </a:p>
          <a:p>
            <a:pPr marL="0" marR="0" algn="l" rtl="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200"/>
              </a:spcBef>
              <a:spcAft>
                <a:spcPts val="0"/>
              </a:spcAft>
            </a:pPr>
            <a:r>
              <a:rPr lang="en-US" sz="1800" b="1" dirty="0">
                <a:solidFill>
                  <a:srgbClr val="FFFF00"/>
                </a:solidFill>
                <a:effectLst/>
                <a:latin typeface="Calibri Light" panose="020F0302020204030204" pitchFamily="34" charset="0"/>
                <a:ea typeface="Times New Roman" panose="02020603050405020304" pitchFamily="18" charset="0"/>
                <a:cs typeface="Times New Roman" panose="02020603050405020304" pitchFamily="18" charset="0"/>
              </a:rPr>
              <a:t>C. MOBILE NET V2</a:t>
            </a:r>
          </a:p>
          <a:p>
            <a:pPr marL="0" marR="0" algn="l" rtl="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MobileNetV2 is a general architecture and can be used for multiple use cases. Depending on the use case, it can use different input layer size and different width factors. This allows different width models to reduce the number of multiply-adds and thereby reduce inference cost on mobile devices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0" marR="0" algn="l"/>
            <a:endParaRPr lang="en-US" sz="1800" dirty="0">
              <a:solidFill>
                <a:srgbClr val="FFFF00"/>
              </a:solidFill>
              <a:effectLst/>
              <a:latin typeface="Times New Roman" panose="02020603050405020304" pitchFamily="18" charset="0"/>
              <a:ea typeface="Times New Roman" panose="02020603050405020304" pitchFamily="18" charset="0"/>
            </a:endParaRPr>
          </a:p>
          <a:p>
            <a:pPr algn="l"/>
            <a:endParaRPr lang="ar-SY" dirty="0">
              <a:solidFill>
                <a:srgbClr val="FFFF00"/>
              </a:solidFill>
            </a:endParaRPr>
          </a:p>
        </p:txBody>
      </p:sp>
    </p:spTree>
    <p:extLst>
      <p:ext uri="{BB962C8B-B14F-4D97-AF65-F5344CB8AC3E}">
        <p14:creationId xmlns:p14="http://schemas.microsoft.com/office/powerpoint/2010/main" val="115758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1103-388F-483C-ADBF-6014F3CB1D61}"/>
              </a:ext>
            </a:extLst>
          </p:cNvPr>
          <p:cNvSpPr>
            <a:spLocks noGrp="1"/>
          </p:cNvSpPr>
          <p:nvPr>
            <p:ph type="title"/>
          </p:nvPr>
        </p:nvSpPr>
        <p:spPr/>
        <p:txBody>
          <a:bodyPr/>
          <a:lstStyle/>
          <a:p>
            <a:endParaRPr lang="ar-SY"/>
          </a:p>
        </p:txBody>
      </p:sp>
      <p:sp>
        <p:nvSpPr>
          <p:cNvPr id="3" name="Content Placeholder 2">
            <a:extLst>
              <a:ext uri="{FF2B5EF4-FFF2-40B4-BE49-F238E27FC236}">
                <a16:creationId xmlns:a16="http://schemas.microsoft.com/office/drawing/2014/main" id="{0FDAB969-16F4-4B4C-B301-46A94CD9D003}"/>
              </a:ext>
            </a:extLst>
          </p:cNvPr>
          <p:cNvSpPr>
            <a:spLocks noGrp="1"/>
          </p:cNvSpPr>
          <p:nvPr>
            <p:ph idx="1"/>
          </p:nvPr>
        </p:nvSpPr>
        <p:spPr/>
        <p:txBody>
          <a:bodyPr>
            <a:normAutofit/>
          </a:bodyPr>
          <a:lstStyle/>
          <a:p>
            <a:pPr marL="0" indent="0" algn="ctr">
              <a:buNone/>
            </a:pPr>
            <a:r>
              <a:rPr lang="en-US" sz="5400" b="1" dirty="0"/>
              <a:t>Thanks for watching</a:t>
            </a:r>
            <a:endParaRPr lang="ar-SY" sz="5400" b="1" dirty="0"/>
          </a:p>
        </p:txBody>
      </p:sp>
    </p:spTree>
    <p:extLst>
      <p:ext uri="{BB962C8B-B14F-4D97-AF65-F5344CB8AC3E}">
        <p14:creationId xmlns:p14="http://schemas.microsoft.com/office/powerpoint/2010/main" val="220974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4786-26DE-4890-84E8-9A5B7751FCFC}"/>
              </a:ext>
            </a:extLst>
          </p:cNvPr>
          <p:cNvSpPr>
            <a:spLocks noGrp="1"/>
          </p:cNvSpPr>
          <p:nvPr>
            <p:ph type="title"/>
          </p:nvPr>
        </p:nvSpPr>
        <p:spPr/>
        <p:txBody>
          <a:bodyPr/>
          <a:lstStyle/>
          <a:p>
            <a:pPr algn="l"/>
            <a:r>
              <a:rPr lang="en-US" dirty="0">
                <a:solidFill>
                  <a:srgbClr val="FFFF00"/>
                </a:solidFill>
              </a:rPr>
              <a:t>INTRODUCTION:</a:t>
            </a:r>
            <a:endParaRPr lang="ar-SY" dirty="0">
              <a:solidFill>
                <a:srgbClr val="FFFF00"/>
              </a:solidFill>
            </a:endParaRPr>
          </a:p>
        </p:txBody>
      </p:sp>
      <p:sp>
        <p:nvSpPr>
          <p:cNvPr id="3" name="Content Placeholder 2">
            <a:extLst>
              <a:ext uri="{FF2B5EF4-FFF2-40B4-BE49-F238E27FC236}">
                <a16:creationId xmlns:a16="http://schemas.microsoft.com/office/drawing/2014/main" id="{FEFE679C-6400-47B5-956B-5359E1671AB2}"/>
              </a:ext>
            </a:extLst>
          </p:cNvPr>
          <p:cNvSpPr>
            <a:spLocks noGrp="1"/>
          </p:cNvSpPr>
          <p:nvPr>
            <p:ph idx="1"/>
          </p:nvPr>
        </p:nvSpPr>
        <p:spPr/>
        <p:txBody>
          <a:bodyPr>
            <a:normAutofit/>
          </a:bodyPr>
          <a:lstStyle/>
          <a:p>
            <a:pPr marL="0" indent="0" algn="l">
              <a:buNone/>
            </a:pPr>
            <a:r>
              <a:rPr lang="en-US" sz="2800" dirty="0">
                <a:effectLst/>
                <a:latin typeface="Calibri" panose="020F0502020204030204" pitchFamily="34" charset="0"/>
                <a:ea typeface="Calibri" panose="020F0502020204030204" pitchFamily="34" charset="0"/>
                <a:cs typeface="Arial" panose="020B0604020202020204" pitchFamily="34" charset="0"/>
              </a:rPr>
              <a:t>-According to the World Health Organization (WHO)’s official Situation Report – 205, coronavirus disease 2019 (COVID-19) has globally infected over 20 million people causing over 0.7million deaths </a:t>
            </a:r>
          </a:p>
          <a:p>
            <a:pPr marL="0" indent="0" algn="l">
              <a:buNone/>
            </a:pPr>
            <a:r>
              <a:rPr lang="en-US" sz="2400" dirty="0">
                <a:effectLst/>
                <a:latin typeface="Calibri" panose="020F0502020204030204" pitchFamily="34" charset="0"/>
                <a:ea typeface="Calibri" panose="020F0502020204030204" pitchFamily="34" charset="0"/>
                <a:cs typeface="Arial" panose="020B0604020202020204" pitchFamily="34" charset="0"/>
              </a:rPr>
              <a:t>-To curb certain respiratory viral ailments, including COVID-19, wearing a clinical mask is very necessary</a:t>
            </a:r>
            <a:endParaRPr lang="ar-SY" sz="2800" dirty="0"/>
          </a:p>
        </p:txBody>
      </p:sp>
    </p:spTree>
    <p:extLst>
      <p:ext uri="{BB962C8B-B14F-4D97-AF65-F5344CB8AC3E}">
        <p14:creationId xmlns:p14="http://schemas.microsoft.com/office/powerpoint/2010/main" val="34755915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31A3-5CA6-4B26-9A20-B5E432BD53BB}"/>
              </a:ext>
            </a:extLst>
          </p:cNvPr>
          <p:cNvSpPr>
            <a:spLocks noGrp="1"/>
          </p:cNvSpPr>
          <p:nvPr>
            <p:ph type="title"/>
          </p:nvPr>
        </p:nvSpPr>
        <p:spPr/>
        <p:txBody>
          <a:bodyPr/>
          <a:lstStyle/>
          <a:p>
            <a:pPr algn="l"/>
            <a:r>
              <a:rPr lang="en-US" dirty="0">
                <a:solidFill>
                  <a:srgbClr val="FFFF00"/>
                </a:solidFill>
              </a:rPr>
              <a:t>Problem:</a:t>
            </a:r>
            <a:endParaRPr lang="ar-SY" dirty="0">
              <a:solidFill>
                <a:srgbClr val="FFFF00"/>
              </a:solidFill>
            </a:endParaRPr>
          </a:p>
        </p:txBody>
      </p:sp>
      <p:sp>
        <p:nvSpPr>
          <p:cNvPr id="3" name="Content Placeholder 2">
            <a:extLst>
              <a:ext uri="{FF2B5EF4-FFF2-40B4-BE49-F238E27FC236}">
                <a16:creationId xmlns:a16="http://schemas.microsoft.com/office/drawing/2014/main" id="{22C51532-FEFC-4478-9BB0-0B4AA2D8DEA3}"/>
              </a:ext>
            </a:extLst>
          </p:cNvPr>
          <p:cNvSpPr>
            <a:spLocks noGrp="1"/>
          </p:cNvSpPr>
          <p:nvPr>
            <p:ph idx="1"/>
          </p:nvPr>
        </p:nvSpPr>
        <p:spPr/>
        <p:txBody>
          <a:bodyPr>
            <a:normAutofit/>
          </a:bodyPr>
          <a:lstStyle/>
          <a:p>
            <a:pPr marL="0" indent="0" algn="l">
              <a:buNone/>
            </a:pPr>
            <a:r>
              <a:rPr lang="en-US" sz="2800" dirty="0"/>
              <a:t>-Many of people do not wear a mask and this is a mistake because the disease will spread among people and that will kill people </a:t>
            </a:r>
          </a:p>
          <a:p>
            <a:pPr marL="0" indent="0" algn="l">
              <a:buNone/>
            </a:pPr>
            <a:r>
              <a:rPr lang="en-US" sz="2800" dirty="0"/>
              <a:t>-to help </a:t>
            </a:r>
            <a:r>
              <a:rPr lang="en-US" sz="2800" dirty="0" err="1"/>
              <a:t>companys,bus</a:t>
            </a:r>
            <a:r>
              <a:rPr lang="en-US" sz="2800" dirty="0"/>
              <a:t> </a:t>
            </a:r>
            <a:r>
              <a:rPr lang="en-US" sz="2800" dirty="0" err="1"/>
              <a:t>station,mall</a:t>
            </a:r>
            <a:r>
              <a:rPr lang="en-US" sz="2800" dirty="0"/>
              <a:t> station and every gathering of people we need  to solution spread of covid-19 disease we need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TO DETECT WHO IS PUT MASK OR NOT</a:t>
            </a:r>
            <a:endParaRPr lang="ar-SY" sz="2800" dirty="0"/>
          </a:p>
        </p:txBody>
      </p:sp>
    </p:spTree>
    <p:extLst>
      <p:ext uri="{BB962C8B-B14F-4D97-AF65-F5344CB8AC3E}">
        <p14:creationId xmlns:p14="http://schemas.microsoft.com/office/powerpoint/2010/main" val="18106992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5EDB-A5C5-40B8-8647-F9C39F0A088B}"/>
              </a:ext>
            </a:extLst>
          </p:cNvPr>
          <p:cNvSpPr>
            <a:spLocks noGrp="1"/>
          </p:cNvSpPr>
          <p:nvPr>
            <p:ph type="title"/>
          </p:nvPr>
        </p:nvSpPr>
        <p:spPr/>
        <p:txBody>
          <a:bodyPr/>
          <a:lstStyle/>
          <a:p>
            <a:pPr algn="l"/>
            <a:r>
              <a:rPr lang="en-US" dirty="0">
                <a:solidFill>
                  <a:srgbClr val="FFFF00"/>
                </a:solidFill>
              </a:rPr>
              <a:t>Solution:</a:t>
            </a:r>
            <a:endParaRPr lang="ar-SY" dirty="0">
              <a:solidFill>
                <a:srgbClr val="FFFF00"/>
              </a:solidFill>
            </a:endParaRPr>
          </a:p>
        </p:txBody>
      </p:sp>
      <p:sp>
        <p:nvSpPr>
          <p:cNvPr id="3" name="Content Placeholder 2">
            <a:extLst>
              <a:ext uri="{FF2B5EF4-FFF2-40B4-BE49-F238E27FC236}">
                <a16:creationId xmlns:a16="http://schemas.microsoft.com/office/drawing/2014/main" id="{1AC53F4E-5CED-4107-80D6-3139618053DC}"/>
              </a:ext>
            </a:extLst>
          </p:cNvPr>
          <p:cNvSpPr>
            <a:spLocks noGrp="1"/>
          </p:cNvSpPr>
          <p:nvPr>
            <p:ph idx="1"/>
          </p:nvPr>
        </p:nvSpPr>
        <p:spPr>
          <a:xfrm>
            <a:off x="913795" y="1757779"/>
            <a:ext cx="10353762" cy="4394446"/>
          </a:xfrm>
        </p:spPr>
        <p:txBody>
          <a:bodyPr>
            <a:noAutofit/>
          </a:bodyPr>
          <a:lstStyle/>
          <a:p>
            <a:pPr marL="0" indent="0" algn="l">
              <a:buNone/>
            </a:pPr>
            <a:r>
              <a:rPr lang="en-US" sz="2350" dirty="0"/>
              <a:t>-we solution this problem by using artificial intelligence </a:t>
            </a:r>
            <a:r>
              <a:rPr lang="en-US" sz="2350" b="1" dirty="0">
                <a:effectLst/>
                <a:latin typeface="Calibri" panose="020F0502020204030204" pitchFamily="34" charset="0"/>
                <a:ea typeface="Calibri" panose="020F0502020204030204" pitchFamily="34" charset="0"/>
                <a:cs typeface="Times New Roman" panose="02020603050405020304" pitchFamily="18" charset="0"/>
              </a:rPr>
              <a:t>TO DETECT WHO IS PUT MASK OR NOT</a:t>
            </a:r>
          </a:p>
          <a:p>
            <a:pPr algn="l">
              <a:buFontTx/>
              <a:buChar char="-"/>
            </a:pPr>
            <a:r>
              <a:rPr lang="en-US" sz="2350" dirty="0">
                <a:effectLst/>
              </a:rPr>
              <a:t>-With Face mask detection application  involves in detecting the location of the face and then determining whether it has a mask on it or not</a:t>
            </a:r>
            <a:endParaRPr lang="ar-SY" sz="2350" dirty="0">
              <a:effectLst/>
            </a:endParaRPr>
          </a:p>
          <a:p>
            <a:pPr marL="0" indent="0" algn="l">
              <a:buNone/>
            </a:pPr>
            <a:r>
              <a:rPr lang="en-US" sz="2350" dirty="0">
                <a:effectLst/>
              </a:rPr>
              <a:t>-we use face detection model and training with dataset(with mask </a:t>
            </a:r>
            <a:r>
              <a:rPr lang="en-US" sz="2350" dirty="0" err="1">
                <a:effectLst/>
              </a:rPr>
              <a:t>image,without</a:t>
            </a:r>
            <a:r>
              <a:rPr lang="en-US" sz="2350" dirty="0">
                <a:effectLst/>
              </a:rPr>
              <a:t> mask image) with </a:t>
            </a:r>
            <a:r>
              <a:rPr lang="en-US" sz="2350" dirty="0" err="1">
                <a:effectLst/>
              </a:rPr>
              <a:t>cnn</a:t>
            </a:r>
            <a:r>
              <a:rPr lang="en-US" sz="2350" dirty="0">
                <a:effectLst/>
              </a:rPr>
              <a:t> </a:t>
            </a:r>
            <a:r>
              <a:rPr lang="en-US" sz="2350" dirty="0" err="1">
                <a:effectLst/>
              </a:rPr>
              <a:t>algorthims,tenser</a:t>
            </a:r>
            <a:r>
              <a:rPr lang="en-US" sz="2350" dirty="0">
                <a:effectLst/>
              </a:rPr>
              <a:t> </a:t>
            </a:r>
            <a:r>
              <a:rPr lang="en-US" sz="2350" dirty="0" err="1">
                <a:effectLst/>
              </a:rPr>
              <a:t>flow,keras</a:t>
            </a:r>
            <a:r>
              <a:rPr lang="en-US" sz="2350" dirty="0">
                <a:effectLst/>
              </a:rPr>
              <a:t>, mobile.net v2 </a:t>
            </a:r>
            <a:r>
              <a:rPr lang="en-US" dirty="0">
                <a:effectLst/>
              </a:rPr>
              <a:t>and Scikit-Learn.</a:t>
            </a:r>
            <a:r>
              <a:rPr lang="en-US" sz="2350" dirty="0">
                <a:effectLst/>
              </a:rPr>
              <a:t> </a:t>
            </a:r>
          </a:p>
          <a:p>
            <a:pPr marL="0" indent="0" algn="l">
              <a:buNone/>
            </a:pPr>
            <a:r>
              <a:rPr lang="en-US" sz="2350" dirty="0">
                <a:effectLst/>
              </a:rPr>
              <a:t>-we help </a:t>
            </a:r>
            <a:r>
              <a:rPr lang="en-US" sz="2350" dirty="0" err="1">
                <a:effectLst/>
              </a:rPr>
              <a:t>companys,bus</a:t>
            </a:r>
            <a:r>
              <a:rPr lang="en-US" sz="2350" dirty="0">
                <a:effectLst/>
              </a:rPr>
              <a:t> station and mall station to detect people who </a:t>
            </a:r>
            <a:r>
              <a:rPr lang="en-US" sz="2350">
                <a:effectLst/>
              </a:rPr>
              <a:t>is put mask or not</a:t>
            </a:r>
            <a:endParaRPr lang="en-US" sz="2350" dirty="0">
              <a:effectLst/>
            </a:endParaRPr>
          </a:p>
        </p:txBody>
      </p:sp>
    </p:spTree>
    <p:extLst>
      <p:ext uri="{BB962C8B-B14F-4D97-AF65-F5344CB8AC3E}">
        <p14:creationId xmlns:p14="http://schemas.microsoft.com/office/powerpoint/2010/main" val="1776787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452A-28B9-476B-85AF-976B0358950F}"/>
              </a:ext>
            </a:extLst>
          </p:cNvPr>
          <p:cNvSpPr>
            <a:spLocks noGrp="1"/>
          </p:cNvSpPr>
          <p:nvPr>
            <p:ph type="title"/>
          </p:nvPr>
        </p:nvSpPr>
        <p:spPr/>
        <p:txBody>
          <a:bodyPr/>
          <a:lstStyle/>
          <a:p>
            <a:pPr algn="l"/>
            <a:r>
              <a:rPr lang="en-US" dirty="0">
                <a:solidFill>
                  <a:srgbClr val="FFFF00"/>
                </a:solidFill>
              </a:rPr>
              <a:t>Dataset:</a:t>
            </a:r>
            <a:endParaRPr lang="ar-SY" dirty="0">
              <a:solidFill>
                <a:srgbClr val="FFFF00"/>
              </a:solidFill>
            </a:endParaRPr>
          </a:p>
        </p:txBody>
      </p:sp>
      <p:sp>
        <p:nvSpPr>
          <p:cNvPr id="3" name="Content Placeholder 2">
            <a:extLst>
              <a:ext uri="{FF2B5EF4-FFF2-40B4-BE49-F238E27FC236}">
                <a16:creationId xmlns:a16="http://schemas.microsoft.com/office/drawing/2014/main" id="{F6B9AD77-9E13-48F8-9175-79CACE3346F6}"/>
              </a:ext>
            </a:extLst>
          </p:cNvPr>
          <p:cNvSpPr>
            <a:spLocks noGrp="1"/>
          </p:cNvSpPr>
          <p:nvPr>
            <p:ph idx="1"/>
          </p:nvPr>
        </p:nvSpPr>
        <p:spPr>
          <a:xfrm>
            <a:off x="913795" y="2096064"/>
            <a:ext cx="10353762" cy="4498700"/>
          </a:xfrm>
        </p:spPr>
        <p:txBody>
          <a:bodyPr/>
          <a:lstStyle/>
          <a:p>
            <a:pPr algn="l"/>
            <a:r>
              <a:rPr lang="en-US" sz="2800" dirty="0">
                <a:effectLst/>
                <a:latin typeface="Times New Roman" panose="02020603050405020304" pitchFamily="18" charset="0"/>
                <a:ea typeface="Times New Roman" panose="02020603050405020304" pitchFamily="18" charset="0"/>
              </a:rPr>
              <a:t>Two datasets have been used for experimenting the current method. Dataset 1 [16] consists of 1376 images in which 690 images with people wearing face masks and the rest 686 images with people who do not wear face masks. mostly contains front face pose with single face in the frame and with same type of mask having white color only.</a:t>
            </a:r>
          </a:p>
          <a:p>
            <a:endParaRPr lang="ar-SY" dirty="0"/>
          </a:p>
        </p:txBody>
      </p:sp>
    </p:spTree>
    <p:extLst>
      <p:ext uri="{BB962C8B-B14F-4D97-AF65-F5344CB8AC3E}">
        <p14:creationId xmlns:p14="http://schemas.microsoft.com/office/powerpoint/2010/main" val="1421836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28BA-C361-421D-B086-D3D4AE838F24}"/>
              </a:ext>
            </a:extLst>
          </p:cNvPr>
          <p:cNvSpPr>
            <a:spLocks noGrp="1"/>
          </p:cNvSpPr>
          <p:nvPr>
            <p:ph type="title"/>
          </p:nvPr>
        </p:nvSpPr>
        <p:spPr/>
        <p:txBody>
          <a:bodyPr/>
          <a:lstStyle/>
          <a:p>
            <a:pPr algn="l"/>
            <a:r>
              <a:rPr lang="en-US" dirty="0">
                <a:solidFill>
                  <a:srgbClr val="FFFF00"/>
                </a:solidFill>
              </a:rPr>
              <a:t>Related work:</a:t>
            </a:r>
            <a:endParaRPr lang="ar-SY" dirty="0">
              <a:solidFill>
                <a:srgbClr val="FFFF00"/>
              </a:solidFill>
            </a:endParaRPr>
          </a:p>
        </p:txBody>
      </p:sp>
      <p:sp>
        <p:nvSpPr>
          <p:cNvPr id="3" name="Content Placeholder 2">
            <a:extLst>
              <a:ext uri="{FF2B5EF4-FFF2-40B4-BE49-F238E27FC236}">
                <a16:creationId xmlns:a16="http://schemas.microsoft.com/office/drawing/2014/main" id="{227CA69B-3E8A-4053-9407-D09F00E5DF3D}"/>
              </a:ext>
            </a:extLst>
          </p:cNvPr>
          <p:cNvSpPr>
            <a:spLocks noGrp="1"/>
          </p:cNvSpPr>
          <p:nvPr>
            <p:ph idx="1"/>
          </p:nvPr>
        </p:nvSpPr>
        <p:spPr/>
        <p:txBody>
          <a:bodyPr/>
          <a:lstStyle/>
          <a:p>
            <a:pPr algn="l"/>
            <a:r>
              <a:rPr lang="en-US" sz="1800" kern="1800" dirty="0">
                <a:effectLst/>
                <a:latin typeface="Calibri" panose="020F0502020204030204" pitchFamily="34" charset="0"/>
                <a:ea typeface="Calibri" panose="020F0502020204030204" pitchFamily="34" charset="0"/>
                <a:cs typeface="Arial" panose="020B0604020202020204" pitchFamily="34" charset="0"/>
              </a:rPr>
              <a:t>In face detection method, a face is detected from an image that has several attributes </a:t>
            </a:r>
            <a:r>
              <a:rPr lang="en-US" sz="1800" dirty="0">
                <a:effectLst/>
                <a:latin typeface="Calibri" panose="020F0502020204030204" pitchFamily="34" charset="0"/>
                <a:ea typeface="Calibri" panose="020F0502020204030204" pitchFamily="34" charset="0"/>
                <a:cs typeface="Arial" panose="020B0604020202020204" pitchFamily="34" charset="0"/>
              </a:rPr>
              <a:t>According to D. Meena and R. Sharan, "An approach to face detection and recognition", </a:t>
            </a:r>
            <a:r>
              <a:rPr lang="en-US" sz="1800" i="1" dirty="0">
                <a:effectLst/>
                <a:latin typeface="Calibri" panose="020F0502020204030204" pitchFamily="34" charset="0"/>
                <a:ea typeface="Calibri" panose="020F0502020204030204" pitchFamily="34" charset="0"/>
                <a:cs typeface="Arial" panose="020B0604020202020204" pitchFamily="34" charset="0"/>
              </a:rPr>
              <a:t>2016 International Conference on Recent Advances and Innovations in Engineering (ICRAIE)</a:t>
            </a:r>
            <a:r>
              <a:rPr lang="en-US" sz="1800" dirty="0">
                <a:effectLst/>
                <a:latin typeface="Calibri" panose="020F0502020204030204" pitchFamily="34" charset="0"/>
                <a:ea typeface="Calibri" panose="020F0502020204030204" pitchFamily="34" charset="0"/>
                <a:cs typeface="Arial" panose="020B0604020202020204" pitchFamily="34" charset="0"/>
              </a:rPr>
              <a:t>, pp. 1-6, 2016</a:t>
            </a:r>
          </a:p>
          <a:p>
            <a:pPr algn="l"/>
            <a:r>
              <a:rPr lang="en-US" sz="1800" kern="1800" dirty="0">
                <a:effectLst/>
                <a:latin typeface="Times New Roman" panose="02020603050405020304" pitchFamily="18" charset="0"/>
                <a:ea typeface="Times New Roman" panose="02020603050405020304" pitchFamily="18" charset="0"/>
              </a:rPr>
              <a:t>According to the work reported in </a:t>
            </a:r>
            <a:r>
              <a:rPr lang="en-US" sz="1800" dirty="0">
                <a:effectLst/>
                <a:latin typeface="Calibri" panose="020F0502020204030204" pitchFamily="34" charset="0"/>
                <a:ea typeface="Calibri" panose="020F0502020204030204" pitchFamily="34" charset="0"/>
                <a:cs typeface="Arial" panose="020B0604020202020204" pitchFamily="34" charset="0"/>
              </a:rPr>
              <a:t>S. Ghosh, N. Das and M. </a:t>
            </a:r>
            <a:r>
              <a:rPr lang="en-US" sz="1800" dirty="0" err="1">
                <a:effectLst/>
                <a:latin typeface="Calibri" panose="020F0502020204030204" pitchFamily="34" charset="0"/>
                <a:ea typeface="Calibri" panose="020F0502020204030204" pitchFamily="34" charset="0"/>
                <a:cs typeface="Arial" panose="020B0604020202020204" pitchFamily="34" charset="0"/>
              </a:rPr>
              <a:t>Nasipuri</a:t>
            </a:r>
            <a:r>
              <a:rPr lang="en-US" sz="1800" dirty="0">
                <a:effectLst/>
                <a:latin typeface="Calibri" panose="020F0502020204030204" pitchFamily="34" charset="0"/>
                <a:ea typeface="Calibri" panose="020F0502020204030204" pitchFamily="34" charset="0"/>
                <a:cs typeface="Arial" panose="020B0604020202020204" pitchFamily="34" charset="0"/>
              </a:rPr>
              <a:t>, "Reshaping inputs for convolutional neural network: Some common and uncommon methods", </a:t>
            </a:r>
            <a:r>
              <a:rPr lang="en-US" sz="1800" i="1" dirty="0">
                <a:effectLst/>
                <a:latin typeface="Calibri" panose="020F0502020204030204" pitchFamily="34" charset="0"/>
                <a:ea typeface="Calibri" panose="020F0502020204030204" pitchFamily="34" charset="0"/>
                <a:cs typeface="Arial" panose="020B0604020202020204" pitchFamily="34" charset="0"/>
              </a:rPr>
              <a:t>Pattern Recognition</a:t>
            </a:r>
            <a:r>
              <a:rPr lang="en-US" sz="1800" dirty="0">
                <a:effectLst/>
                <a:latin typeface="Calibri" panose="020F0502020204030204" pitchFamily="34" charset="0"/>
                <a:ea typeface="Calibri" panose="020F0502020204030204" pitchFamily="34" charset="0"/>
                <a:cs typeface="Arial" panose="020B0604020202020204" pitchFamily="34" charset="0"/>
              </a:rPr>
              <a:t>, vol. 93, pp. 79-94, 2019.</a:t>
            </a:r>
          </a:p>
          <a:p>
            <a:pPr algn="l"/>
            <a:r>
              <a:rPr lang="en-US" sz="1800" dirty="0">
                <a:effectLst/>
                <a:latin typeface="Calibri" panose="020F0502020204030204" pitchFamily="34" charset="0"/>
                <a:cs typeface="Arial" panose="020B0604020202020204" pitchFamily="34" charset="0"/>
              </a:rPr>
              <a:t>Actually there no project similar in university to face mask detection because is newer project.</a:t>
            </a:r>
          </a:p>
          <a:p>
            <a:pPr algn="l"/>
            <a:endParaRPr lang="ar-SY" dirty="0"/>
          </a:p>
        </p:txBody>
      </p:sp>
    </p:spTree>
    <p:extLst>
      <p:ext uri="{BB962C8B-B14F-4D97-AF65-F5344CB8AC3E}">
        <p14:creationId xmlns:p14="http://schemas.microsoft.com/office/powerpoint/2010/main" val="13898203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A7FC-7E9D-482C-9CE0-62ECCB4B41E6}"/>
              </a:ext>
            </a:extLst>
          </p:cNvPr>
          <p:cNvSpPr>
            <a:spLocks noGrp="1"/>
          </p:cNvSpPr>
          <p:nvPr>
            <p:ph type="title"/>
          </p:nvPr>
        </p:nvSpPr>
        <p:spPr/>
        <p:txBody>
          <a:bodyPr/>
          <a:lstStyle/>
          <a:p>
            <a:pPr algn="l"/>
            <a:r>
              <a:rPr lang="en-US" dirty="0">
                <a:solidFill>
                  <a:srgbClr val="FFFF00"/>
                </a:solidFill>
              </a:rPr>
              <a:t>Related work :cont.</a:t>
            </a:r>
            <a:endParaRPr lang="ar-SY" dirty="0"/>
          </a:p>
        </p:txBody>
      </p:sp>
      <p:pic>
        <p:nvPicPr>
          <p:cNvPr id="5" name="Content Placeholder 4">
            <a:extLst>
              <a:ext uri="{FF2B5EF4-FFF2-40B4-BE49-F238E27FC236}">
                <a16:creationId xmlns:a16="http://schemas.microsoft.com/office/drawing/2014/main" id="{668E671F-56E7-489F-8311-903ECCC0E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84603"/>
            <a:ext cx="6213914" cy="4034531"/>
          </a:xfrm>
        </p:spPr>
      </p:pic>
      <p:pic>
        <p:nvPicPr>
          <p:cNvPr id="15" name="Picture 14">
            <a:extLst>
              <a:ext uri="{FF2B5EF4-FFF2-40B4-BE49-F238E27FC236}">
                <a16:creationId xmlns:a16="http://schemas.microsoft.com/office/drawing/2014/main" id="{497ADB58-BEB8-4FB9-82D0-0116E1884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914" y="1784602"/>
            <a:ext cx="6137626" cy="4034532"/>
          </a:xfrm>
          <a:prstGeom prst="rect">
            <a:avLst/>
          </a:prstGeom>
        </p:spPr>
      </p:pic>
    </p:spTree>
    <p:extLst>
      <p:ext uri="{BB962C8B-B14F-4D97-AF65-F5344CB8AC3E}">
        <p14:creationId xmlns:p14="http://schemas.microsoft.com/office/powerpoint/2010/main" val="66979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6A8B-D1D1-4731-BD0E-86DCCC372AD3}"/>
              </a:ext>
            </a:extLst>
          </p:cNvPr>
          <p:cNvSpPr>
            <a:spLocks noGrp="1"/>
          </p:cNvSpPr>
          <p:nvPr>
            <p:ph type="title"/>
          </p:nvPr>
        </p:nvSpPr>
        <p:spPr/>
        <p:txBody>
          <a:bodyPr/>
          <a:lstStyle/>
          <a:p>
            <a:pPr algn="l"/>
            <a:r>
              <a:rPr lang="en-US" dirty="0">
                <a:solidFill>
                  <a:srgbClr val="FFFF00"/>
                </a:solidFill>
              </a:rPr>
              <a:t>Screen shot of code:</a:t>
            </a:r>
            <a:endParaRPr lang="ar-SY" dirty="0">
              <a:solidFill>
                <a:srgbClr val="FFFF00"/>
              </a:solidFill>
            </a:endParaRPr>
          </a:p>
        </p:txBody>
      </p:sp>
      <p:pic>
        <p:nvPicPr>
          <p:cNvPr id="5" name="Content Placeholder 4">
            <a:extLst>
              <a:ext uri="{FF2B5EF4-FFF2-40B4-BE49-F238E27FC236}">
                <a16:creationId xmlns:a16="http://schemas.microsoft.com/office/drawing/2014/main" id="{0B236069-C46A-458A-8F85-7765F82F1D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623" y="2095499"/>
            <a:ext cx="10164932" cy="4482853"/>
          </a:xfrm>
        </p:spPr>
      </p:pic>
    </p:spTree>
    <p:extLst>
      <p:ext uri="{BB962C8B-B14F-4D97-AF65-F5344CB8AC3E}">
        <p14:creationId xmlns:p14="http://schemas.microsoft.com/office/powerpoint/2010/main" val="284212764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189</TotalTime>
  <Words>814</Words>
  <Application>Microsoft Office PowerPoint</Application>
  <PresentationFormat>Widescreen</PresentationFormat>
  <Paragraphs>51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Calibri Light</vt:lpstr>
      <vt:lpstr>Rockwell</vt:lpstr>
      <vt:lpstr>Times New Roman</vt:lpstr>
      <vt:lpstr>Damask</vt:lpstr>
      <vt:lpstr>Covid 19 FACE MASK DETECTION</vt:lpstr>
      <vt:lpstr>PowerPoint Presentation</vt:lpstr>
      <vt:lpstr>INTRODUCTION:</vt:lpstr>
      <vt:lpstr>Problem:</vt:lpstr>
      <vt:lpstr>Solution:</vt:lpstr>
      <vt:lpstr>Dataset:</vt:lpstr>
      <vt:lpstr>Related work:</vt:lpstr>
      <vt:lpstr>Related work :cont.</vt:lpstr>
      <vt:lpstr>Screen shot of code:</vt:lpstr>
      <vt:lpstr>Screen shot of code:cont</vt:lpstr>
      <vt:lpstr>Screen shot of code:.cont</vt:lpstr>
      <vt:lpstr>Screen shot of code:.cont</vt:lpstr>
      <vt:lpstr>Screen shot of code:.cont</vt:lpstr>
      <vt:lpstr>Screen shot of code:.cont</vt:lpstr>
      <vt:lpstr>Screen shot of code:cont</vt:lpstr>
      <vt:lpstr>Pre processing:</vt:lpstr>
      <vt:lpstr>Pre processing:cont.</vt:lpstr>
      <vt:lpstr>Screen shot of run final:</vt:lpstr>
      <vt:lpstr>architecture:</vt:lpstr>
      <vt:lpstr>architecture:cont.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FACE MASK DETECTION</dc:title>
  <dc:creator>محمد شحرور</dc:creator>
  <cp:lastModifiedBy>محمد شحرور</cp:lastModifiedBy>
  <cp:revision>24</cp:revision>
  <dcterms:created xsi:type="dcterms:W3CDTF">2021-06-11T18:47:58Z</dcterms:created>
  <dcterms:modified xsi:type="dcterms:W3CDTF">2024-01-09T10:58:02Z</dcterms:modified>
</cp:coreProperties>
</file>