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51" r:id="rId81"/>
    <p:sldId id="352" r:id="rId82"/>
    <p:sldId id="335" r:id="rId83"/>
    <p:sldId id="336" r:id="rId84"/>
    <p:sldId id="338" r:id="rId85"/>
    <p:sldId id="339" r:id="rId86"/>
    <p:sldId id="340" r:id="rId87"/>
    <p:sldId id="337" r:id="rId88"/>
    <p:sldId id="344" r:id="rId89"/>
    <p:sldId id="341" r:id="rId90"/>
    <p:sldId id="349" r:id="rId91"/>
    <p:sldId id="350" r:id="rId92"/>
    <p:sldId id="346" r:id="rId93"/>
    <p:sldId id="348" r:id="rId94"/>
    <p:sldId id="345" r:id="rId95"/>
    <p:sldId id="342" r:id="rId96"/>
    <p:sldId id="343" r:id="rId9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609492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21898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82848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43797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04746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365696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426645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4875946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2D7"/>
          </a:solidFill>
        </a:fill>
      </a:tcStyle>
    </a:wholeTbl>
    <a:band2H>
      <a:tcTxStyle/>
      <a:tcStyle>
        <a:tcBdr/>
        <a:fill>
          <a:solidFill>
            <a:srgbClr val="E7EA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EBD3"/>
          </a:solidFill>
        </a:fill>
      </a:tcStyle>
    </a:wholeTbl>
    <a:band2H>
      <a:tcTxStyle/>
      <a:tcStyle>
        <a:tcBdr/>
        <a:fill>
          <a:solidFill>
            <a:srgbClr val="FCF5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0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/>
    <p:restoredTop sz="94279"/>
  </p:normalViewPr>
  <p:slideViewPr>
    <p:cSldViewPr snapToGrid="0">
      <p:cViewPr varScale="1">
        <p:scale>
          <a:sx n="83" d="100"/>
          <a:sy n="83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18987" latinLnBrk="0">
      <a:defRPr sz="1600">
        <a:latin typeface="+mj-lt"/>
        <a:ea typeface="+mj-ea"/>
        <a:cs typeface="+mj-cs"/>
        <a:sym typeface="Calibri"/>
      </a:defRPr>
    </a:lvl1pPr>
    <a:lvl2pPr indent="228600" defTabSz="1218987" latinLnBrk="0">
      <a:defRPr sz="1600">
        <a:latin typeface="+mj-lt"/>
        <a:ea typeface="+mj-ea"/>
        <a:cs typeface="+mj-cs"/>
        <a:sym typeface="Calibri"/>
      </a:defRPr>
    </a:lvl2pPr>
    <a:lvl3pPr indent="457200" defTabSz="1218987" latinLnBrk="0">
      <a:defRPr sz="1600">
        <a:latin typeface="+mj-lt"/>
        <a:ea typeface="+mj-ea"/>
        <a:cs typeface="+mj-cs"/>
        <a:sym typeface="Calibri"/>
      </a:defRPr>
    </a:lvl3pPr>
    <a:lvl4pPr indent="685800" defTabSz="1218987" latinLnBrk="0">
      <a:defRPr sz="1600">
        <a:latin typeface="+mj-lt"/>
        <a:ea typeface="+mj-ea"/>
        <a:cs typeface="+mj-cs"/>
        <a:sym typeface="Calibri"/>
      </a:defRPr>
    </a:lvl4pPr>
    <a:lvl5pPr indent="914400" defTabSz="1218987" latinLnBrk="0">
      <a:defRPr sz="1600">
        <a:latin typeface="+mj-lt"/>
        <a:ea typeface="+mj-ea"/>
        <a:cs typeface="+mj-cs"/>
        <a:sym typeface="Calibri"/>
      </a:defRPr>
    </a:lvl5pPr>
    <a:lvl6pPr indent="1143000" defTabSz="1218987" latinLnBrk="0">
      <a:defRPr sz="1600">
        <a:latin typeface="+mj-lt"/>
        <a:ea typeface="+mj-ea"/>
        <a:cs typeface="+mj-cs"/>
        <a:sym typeface="Calibri"/>
      </a:defRPr>
    </a:lvl6pPr>
    <a:lvl7pPr indent="1371600" defTabSz="1218987" latinLnBrk="0">
      <a:defRPr sz="1600">
        <a:latin typeface="+mj-lt"/>
        <a:ea typeface="+mj-ea"/>
        <a:cs typeface="+mj-cs"/>
        <a:sym typeface="Calibri"/>
      </a:defRPr>
    </a:lvl7pPr>
    <a:lvl8pPr indent="1600200" defTabSz="1218987" latinLnBrk="0">
      <a:defRPr sz="1600">
        <a:latin typeface="+mj-lt"/>
        <a:ea typeface="+mj-ea"/>
        <a:cs typeface="+mj-cs"/>
        <a:sym typeface="Calibri"/>
      </a:defRPr>
    </a:lvl8pPr>
    <a:lvl9pPr indent="1828800" defTabSz="1218987" latinLnBrk="0">
      <a:defRPr sz="16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ICK TO EDIT"/>
          <p:cNvSpPr txBox="1">
            <a:spLocks noGrp="1"/>
          </p:cNvSpPr>
          <p:nvPr>
            <p:ph type="title" hasCustomPrompt="1"/>
          </p:nvPr>
        </p:nvSpPr>
        <p:spPr>
          <a:xfrm>
            <a:off x="627447" y="3043729"/>
            <a:ext cx="5471440" cy="2137871"/>
          </a:xfrm>
          <a:prstGeom prst="rect">
            <a:avLst/>
          </a:prstGeom>
        </p:spPr>
        <p:txBody>
          <a:bodyPr anchor="b"/>
          <a:lstStyle>
            <a:lvl1pPr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4136" y="5357595"/>
            <a:ext cx="5480277" cy="7384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40" y="1600200"/>
            <a:ext cx="5383400" cy="452596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81000">
              <a:srgbClr val="EEEEEE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440" y="274639"/>
            <a:ext cx="10969944" cy="711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40" y="1138424"/>
            <a:ext cx="10969944" cy="498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38807" y="6373388"/>
            <a:ext cx="340577" cy="331052"/>
          </a:xfrm>
          <a:prstGeom prst="rect">
            <a:avLst/>
          </a:prstGeom>
          <a:ln w="12700">
            <a:miter lim="400000"/>
          </a:ln>
        </p:spPr>
        <p:txBody>
          <a:bodyPr wrap="none" lIns="60948" tIns="60948" rIns="60948" bIns="60948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609493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1218985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828480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2437973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3250630" marR="0" indent="-203164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3860124" marR="0" indent="-203164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4469617" marR="0" indent="-203164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5079110" marR="0" indent="-203164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609492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21898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82848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43797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04746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365696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426645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4875946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 txBox="1"/>
          <p:nvPr/>
        </p:nvSpPr>
        <p:spPr>
          <a:xfrm>
            <a:off x="671114" y="2641014"/>
            <a:ext cx="6368764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31BAD9"/>
                </a:solidFill>
              </a:defRPr>
            </a:lvl1pPr>
          </a:lstStyle>
          <a:p>
            <a:r>
              <a:t>Modern Software Design Patterns</a:t>
            </a:r>
          </a:p>
        </p:txBody>
      </p:sp>
      <p:sp>
        <p:nvSpPr>
          <p:cNvPr id="56" name="Title 1"/>
          <p:cNvSpPr txBox="1"/>
          <p:nvPr/>
        </p:nvSpPr>
        <p:spPr>
          <a:xfrm>
            <a:off x="681956" y="3383231"/>
            <a:ext cx="4766738" cy="30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 [ Mohammed Reda ]</a:t>
            </a:r>
          </a:p>
        </p:txBody>
      </p:sp>
      <p:sp>
        <p:nvSpPr>
          <p:cNvPr id="57" name="Cube 264"/>
          <p:cNvSpPr/>
          <p:nvPr/>
        </p:nvSpPr>
        <p:spPr>
          <a:xfrm>
            <a:off x="9553075" y="199568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58" name="Cube 265"/>
          <p:cNvSpPr/>
          <p:nvPr/>
        </p:nvSpPr>
        <p:spPr>
          <a:xfrm>
            <a:off x="9264316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59" name="Cube 266"/>
          <p:cNvSpPr/>
          <p:nvPr/>
        </p:nvSpPr>
        <p:spPr>
          <a:xfrm>
            <a:off x="8975559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0" name="Cube 267"/>
          <p:cNvSpPr/>
          <p:nvPr/>
        </p:nvSpPr>
        <p:spPr>
          <a:xfrm>
            <a:off x="8333875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1" name="Cube 268"/>
          <p:cNvSpPr/>
          <p:nvPr/>
        </p:nvSpPr>
        <p:spPr>
          <a:xfrm>
            <a:off x="9906000" y="3638515"/>
            <a:ext cx="930441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2" name="Cube 270"/>
          <p:cNvSpPr/>
          <p:nvPr/>
        </p:nvSpPr>
        <p:spPr>
          <a:xfrm>
            <a:off x="10547683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3" name="Cube 271"/>
          <p:cNvSpPr/>
          <p:nvPr/>
        </p:nvSpPr>
        <p:spPr>
          <a:xfrm>
            <a:off x="7403434" y="420950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14"/>
          <p:cNvSpPr txBox="1"/>
          <p:nvPr/>
        </p:nvSpPr>
        <p:spPr>
          <a:xfrm>
            <a:off x="1196570" y="355248"/>
            <a:ext cx="495089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212" name="Oval 15"/>
          <p:cNvGrpSpPr/>
          <p:nvPr/>
        </p:nvGrpSpPr>
        <p:grpSpPr>
          <a:xfrm>
            <a:off x="288949" y="204683"/>
            <a:ext cx="799556" cy="762795"/>
            <a:chOff x="0" y="0"/>
            <a:chExt cx="799555" cy="762793"/>
          </a:xfrm>
        </p:grpSpPr>
        <p:sp>
          <p:nvSpPr>
            <p:cNvPr id="210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1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213" name="Rectangle 1"/>
          <p:cNvSpPr txBox="1"/>
          <p:nvPr/>
        </p:nvSpPr>
        <p:spPr>
          <a:xfrm>
            <a:off x="1022464" y="1073381"/>
            <a:ext cx="10922925" cy="548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class</a:t>
            </a:r>
            <a:r>
              <a:t> </a:t>
            </a:r>
            <a:r>
              <a:rPr>
                <a:solidFill>
                  <a:srgbClr val="4EC9B0"/>
                </a:solidFill>
              </a:rPr>
              <a:t>EmployeeService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</a:t>
            </a:r>
            <a:r>
              <a:rPr>
                <a:solidFill>
                  <a:schemeClr val="accent3"/>
                </a:solidFill>
              </a:rPr>
              <a:t> {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4EC9B0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EmployeeRegistration</a:t>
            </a:r>
            <a:r>
              <a:t>(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Employees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DCDCAA"/>
                </a:solidFill>
              </a:rPr>
              <a:t>SendEmail</a:t>
            </a:r>
            <a:r>
              <a:t>(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.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, </a:t>
            </a:r>
            <a:r>
              <a:rPr>
                <a:solidFill>
                  <a:srgbClr val="CE9178"/>
                </a:solidFill>
              </a:rPr>
              <a:t>"Registration"</a:t>
            </a:r>
            <a:r>
              <a:t>, </a:t>
            </a:r>
            <a:r>
              <a:rPr>
                <a:solidFill>
                  <a:srgbClr val="CE9178"/>
                </a:solidFill>
              </a:rPr>
              <a:t>"Congratulation !"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569CD6"/>
                </a:solidFill>
              </a:rPr>
              <a:t>private</a:t>
            </a:r>
            <a:r>
              <a:t> </a:t>
            </a:r>
            <a:r>
              <a:rPr>
                <a:solidFill>
                  <a:srgbClr val="4EC9B0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SendEmail</a:t>
            </a:r>
            <a:r>
              <a:t>(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, 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, 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t>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569CD6"/>
                </a:solidFill>
              </a:rPr>
              <a:t>var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MimeMessage</a:t>
            </a:r>
            <a:r>
              <a:t>();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.</a:t>
            </a:r>
            <a:r>
              <a:rPr>
                <a:solidFill>
                  <a:srgbClr val="9CDCFE"/>
                </a:solidFill>
              </a:rPr>
              <a:t>From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MailboxAddress</a:t>
            </a:r>
            <a:r>
              <a:t>(</a:t>
            </a:r>
            <a:r>
              <a:rPr>
                <a:solidFill>
                  <a:srgbClr val="CE9178"/>
                </a:solidFill>
              </a:rPr>
              <a:t>"Mark Adam"</a:t>
            </a:r>
            <a:r>
              <a:t>, </a:t>
            </a:r>
            <a:r>
              <a:rPr>
                <a:solidFill>
                  <a:srgbClr val="CE9178"/>
                </a:solidFill>
              </a:rPr>
              <a:t>"madam@sample.com"</a:t>
            </a:r>
            <a:r>
              <a:t>));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.</a:t>
            </a:r>
            <a:r>
              <a:rPr>
                <a:solidFill>
                  <a:srgbClr val="9CDCFE"/>
                </a:solidFill>
              </a:rPr>
              <a:t>To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MailboxAddress</a:t>
            </a:r>
            <a:r>
              <a:t>(</a:t>
            </a:r>
            <a:r>
              <a:rPr>
                <a:solidFill>
                  <a:srgbClr val="9CDCFE"/>
                </a:solidFill>
              </a:rPr>
              <a:t>string</a:t>
            </a:r>
            <a:r>
              <a:t>.</a:t>
            </a:r>
            <a:r>
              <a:rPr>
                <a:solidFill>
                  <a:srgbClr val="9CDCFE"/>
                </a:solidFill>
              </a:rPr>
              <a:t>Empty</a:t>
            </a:r>
            <a:r>
              <a:t>, 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));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.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 = 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.</a:t>
            </a:r>
            <a:r>
              <a:rPr>
                <a:solidFill>
                  <a:srgbClr val="9CDCFE"/>
                </a:solidFill>
              </a:rPr>
              <a:t>Body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TextPart</a:t>
            </a:r>
            <a:r>
              <a:t>(</a:t>
            </a:r>
            <a:r>
              <a:rPr>
                <a:solidFill>
                  <a:srgbClr val="CE9178"/>
                </a:solidFill>
              </a:rPr>
              <a:t>"plain"</a:t>
            </a:r>
            <a:r>
              <a:t>) { </a:t>
            </a:r>
            <a:r>
              <a:rPr>
                <a:solidFill>
                  <a:srgbClr val="9CDCFE"/>
                </a:solidFill>
              </a:rPr>
              <a:t>Text</a:t>
            </a:r>
            <a:r>
              <a:t> = 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t> };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C586C0"/>
                </a:solidFill>
              </a:rPr>
              <a:t>using</a:t>
            </a:r>
            <a:r>
              <a:t> (</a:t>
            </a:r>
            <a:r>
              <a:rPr>
                <a:solidFill>
                  <a:srgbClr val="4EC9B0"/>
                </a:solidFill>
              </a:rPr>
              <a:t>SmtpClient</a:t>
            </a:r>
            <a:r>
              <a:t>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SmtpClient</a:t>
            </a:r>
            <a:r>
              <a:t>())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9CDCFE"/>
                </a:solidFill>
              </a:rPr>
              <a:t>LocalDomain</a:t>
            </a:r>
            <a:r>
              <a:t> = </a:t>
            </a:r>
            <a:r>
              <a:rPr>
                <a:solidFill>
                  <a:srgbClr val="CE9178"/>
                </a:solidFill>
              </a:rPr>
              <a:t>"sample.com"</a:t>
            </a:r>
            <a:r>
              <a:t>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Connect</a:t>
            </a:r>
            <a:r>
              <a:t>(</a:t>
            </a:r>
            <a:r>
              <a:rPr>
                <a:solidFill>
                  <a:srgbClr val="CE9178"/>
                </a:solidFill>
              </a:rPr>
              <a:t>"smtp.relay.uri"</a:t>
            </a:r>
            <a:r>
              <a:t>, </a:t>
            </a:r>
            <a:r>
              <a:rPr>
                <a:solidFill>
                  <a:srgbClr val="B5CEA8"/>
                </a:solidFill>
              </a:rPr>
              <a:t>25</a:t>
            </a:r>
            <a:r>
              <a:t>, </a:t>
            </a:r>
            <a:r>
              <a:rPr>
                <a:solidFill>
                  <a:srgbClr val="9CDCFE"/>
                </a:solidFill>
              </a:rPr>
              <a:t>SecureSocketOptions</a:t>
            </a:r>
            <a:r>
              <a:t>.</a:t>
            </a:r>
            <a:r>
              <a:rPr>
                <a:solidFill>
                  <a:srgbClr val="9CDCFE"/>
                </a:solidFill>
              </a:rPr>
              <a:t>None</a:t>
            </a:r>
            <a:r>
              <a:t>);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Send</a:t>
            </a:r>
            <a:r>
              <a:t>(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Disconnect</a:t>
            </a:r>
            <a:r>
              <a:t>(</a:t>
            </a:r>
            <a:r>
              <a:rPr>
                <a:solidFill>
                  <a:srgbClr val="569CD6"/>
                </a:solidFill>
              </a:rPr>
              <a:t>true);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}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}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 </a:t>
            </a:r>
            <a:r>
              <a:rPr>
                <a:solidFill>
                  <a:schemeClr val="accent3"/>
                </a:solidFill>
              </a:rPr>
              <a:t>}</a:t>
            </a:r>
            <a:r>
              <a:t>  </a:t>
            </a:r>
          </a:p>
        </p:txBody>
      </p:sp>
      <p:sp>
        <p:nvSpPr>
          <p:cNvPr id="214" name="Rectangle 16"/>
          <p:cNvSpPr/>
          <p:nvPr/>
        </p:nvSpPr>
        <p:spPr>
          <a:xfrm>
            <a:off x="1720567" y="1482437"/>
            <a:ext cx="8078059" cy="1239983"/>
          </a:xfrm>
          <a:prstGeom prst="rect">
            <a:avLst/>
          </a:prstGeom>
          <a:ln>
            <a:solidFill>
              <a:srgbClr val="8EB4E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15" name="Rectangle 20"/>
          <p:cNvSpPr/>
          <p:nvPr/>
        </p:nvSpPr>
        <p:spPr>
          <a:xfrm>
            <a:off x="1720567" y="2828322"/>
            <a:ext cx="8078059" cy="3447787"/>
          </a:xfrm>
          <a:prstGeom prst="rect">
            <a:avLst/>
          </a:prstGeom>
          <a:ln>
            <a:solidFill>
              <a:srgbClr val="8EB4E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16" name="Rectangle 21"/>
          <p:cNvSpPr/>
          <p:nvPr/>
        </p:nvSpPr>
        <p:spPr>
          <a:xfrm>
            <a:off x="1384593" y="1073380"/>
            <a:ext cx="8632244" cy="5478424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1" animBg="1" advAuto="0"/>
      <p:bldP spid="215" grpId="2" animBg="1" advAuto="0"/>
      <p:bldP spid="216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14"/>
          <p:cNvSpPr txBox="1"/>
          <p:nvPr/>
        </p:nvSpPr>
        <p:spPr>
          <a:xfrm>
            <a:off x="1196570" y="355248"/>
            <a:ext cx="495089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221" name="Oval 15"/>
          <p:cNvGrpSpPr/>
          <p:nvPr/>
        </p:nvGrpSpPr>
        <p:grpSpPr>
          <a:xfrm>
            <a:off x="288949" y="204683"/>
            <a:ext cx="799556" cy="762795"/>
            <a:chOff x="0" y="0"/>
            <a:chExt cx="799555" cy="762793"/>
          </a:xfrm>
        </p:grpSpPr>
        <p:sp>
          <p:nvSpPr>
            <p:cNvPr id="219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222" name="Rectangle 4"/>
          <p:cNvSpPr txBox="1"/>
          <p:nvPr/>
        </p:nvSpPr>
        <p:spPr>
          <a:xfrm>
            <a:off x="5706891" y="1258422"/>
            <a:ext cx="6436213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 class </a:t>
            </a:r>
            <a:r>
              <a:rPr>
                <a:solidFill>
                  <a:srgbClr val="4EC9B0"/>
                </a:solidFill>
              </a:rPr>
              <a:t>EmailService </a:t>
            </a:r>
            <a:r>
              <a:rPr>
                <a:solidFill>
                  <a:schemeClr val="accent3"/>
                </a:solidFill>
              </a:rPr>
              <a:t>{</a:t>
            </a:r>
          </a:p>
          <a:p>
            <a:pPr>
              <a:defRPr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chemeClr val="accent3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private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void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Send</a:t>
            </a:r>
            <a:r>
              <a:rPr>
                <a:solidFill>
                  <a:srgbClr val="D4D4D4"/>
                </a:solidFill>
              </a:rPr>
              <a:t>(</a:t>
            </a: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email</a:t>
            </a:r>
            <a:r>
              <a:rPr>
                <a:solidFill>
                  <a:srgbClr val="D4D4D4"/>
                </a:solidFill>
              </a:rPr>
              <a:t>,</a:t>
            </a: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rPr>
                <a:solidFill>
                  <a:srgbClr val="D4D4D4"/>
                </a:solidFill>
              </a:rPr>
              <a:t>,</a:t>
            </a: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rPr>
                <a:solidFill>
                  <a:srgbClr val="D4D4D4"/>
                </a:solidFill>
              </a:rPr>
              <a:t>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</a:t>
            </a:r>
            <a:r>
              <a:rPr>
                <a:solidFill>
                  <a:srgbClr val="569CD6"/>
                </a:solidFill>
              </a:rPr>
              <a:t>var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emailMsg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MimeMessage</a:t>
            </a:r>
            <a:r>
              <a:t>();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   </a:t>
            </a:r>
            <a:r>
              <a:rPr>
                <a:solidFill>
                  <a:srgbClr val="9CDCFE"/>
                </a:solidFill>
              </a:rPr>
              <a:t>emailMsg</a:t>
            </a:r>
            <a:r>
              <a:t>.</a:t>
            </a:r>
            <a:r>
              <a:rPr>
                <a:solidFill>
                  <a:srgbClr val="9CDCFE"/>
                </a:solidFill>
              </a:rPr>
              <a:t>From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(n</a:t>
            </a:r>
            <a:r>
              <a:rPr>
                <a:solidFill>
                  <a:srgbClr val="569CD6"/>
                </a:solidFill>
              </a:rPr>
              <a:t>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MailboxAddress</a:t>
            </a:r>
            <a:r>
              <a:t>(</a:t>
            </a:r>
            <a:r>
              <a:rPr>
                <a:solidFill>
                  <a:srgbClr val="CE9178"/>
                </a:solidFill>
              </a:rPr>
              <a:t>“Name”</a:t>
            </a:r>
            <a:r>
              <a:t>,</a:t>
            </a:r>
            <a:r>
              <a:rPr>
                <a:solidFill>
                  <a:srgbClr val="9CDCFE"/>
                </a:solidFill>
              </a:rPr>
              <a:t> email</a:t>
            </a:r>
            <a:r>
              <a:t>));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</a:t>
            </a:r>
            <a:r>
              <a:rPr>
                <a:solidFill>
                  <a:srgbClr val="9CDCFE"/>
                </a:solidFill>
              </a:rPr>
              <a:t> emailMsg</a:t>
            </a:r>
            <a:r>
              <a:t>.</a:t>
            </a:r>
            <a:r>
              <a:rPr>
                <a:solidFill>
                  <a:srgbClr val="9CDCFE"/>
                </a:solidFill>
              </a:rPr>
              <a:t>To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MailboxAddress</a:t>
            </a:r>
            <a:r>
              <a:t>(</a:t>
            </a:r>
            <a:r>
              <a:rPr>
                <a:solidFill>
                  <a:srgbClr val="CE9178"/>
                </a:solidFill>
              </a:rPr>
              <a:t>“Name”</a:t>
            </a:r>
            <a:r>
              <a:t>, 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));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</a:t>
            </a:r>
            <a:r>
              <a:rPr>
                <a:solidFill>
                  <a:srgbClr val="9CDCFE"/>
                </a:solidFill>
              </a:rPr>
              <a:t> emailMsg</a:t>
            </a:r>
            <a:r>
              <a:t>.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 = 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</a:t>
            </a:r>
            <a:r>
              <a:rPr>
                <a:solidFill>
                  <a:srgbClr val="9CDCFE"/>
                </a:solidFill>
              </a:rPr>
              <a:t> emailMsg</a:t>
            </a:r>
            <a:r>
              <a:t>.</a:t>
            </a:r>
            <a:r>
              <a:rPr>
                <a:solidFill>
                  <a:srgbClr val="9CDCFE"/>
                </a:solidFill>
              </a:rPr>
              <a:t>Body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TextPart</a:t>
            </a:r>
            <a:r>
              <a:t>(</a:t>
            </a:r>
            <a:r>
              <a:rPr>
                <a:solidFill>
                  <a:srgbClr val="CE9178"/>
                </a:solidFill>
              </a:rPr>
              <a:t>"plain"</a:t>
            </a:r>
            <a:r>
              <a:t>) {</a:t>
            </a:r>
            <a:r>
              <a:rPr>
                <a:solidFill>
                  <a:srgbClr val="9CDCFE"/>
                </a:solidFill>
              </a:rPr>
              <a:t>Text</a:t>
            </a:r>
            <a:r>
              <a:t>=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t>};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</a:t>
            </a:r>
            <a:r>
              <a:rPr>
                <a:solidFill>
                  <a:srgbClr val="C586C0"/>
                </a:solidFill>
              </a:rPr>
              <a:t>using</a:t>
            </a:r>
            <a:r>
              <a:t> (</a:t>
            </a:r>
            <a:r>
              <a:rPr>
                <a:solidFill>
                  <a:srgbClr val="4EC9B0"/>
                </a:solidFill>
              </a:rPr>
              <a:t>SmtpClient</a:t>
            </a:r>
            <a:r>
              <a:t>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SmtpClient</a:t>
            </a:r>
            <a:r>
              <a:t>())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9CDCFE"/>
                </a:solidFill>
              </a:rPr>
              <a:t>LocalDomain</a:t>
            </a:r>
            <a:r>
              <a:t> = </a:t>
            </a:r>
            <a:r>
              <a:rPr>
                <a:solidFill>
                  <a:srgbClr val="CE9178"/>
                </a:solidFill>
              </a:rPr>
              <a:t>"sample.com"</a:t>
            </a:r>
            <a:r>
              <a:t>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     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Connect</a:t>
            </a:r>
            <a:r>
              <a:t>(</a:t>
            </a:r>
            <a:r>
              <a:rPr>
                <a:solidFill>
                  <a:srgbClr val="CE9178"/>
                </a:solidFill>
              </a:rPr>
              <a:t>"smtp"</a:t>
            </a:r>
            <a:r>
              <a:t>,</a:t>
            </a:r>
            <a:r>
              <a:rPr>
                <a:solidFill>
                  <a:srgbClr val="B5CEA8"/>
                </a:solidFill>
              </a:rPr>
              <a:t>25</a:t>
            </a:r>
            <a:r>
              <a:t>,</a:t>
            </a:r>
            <a:r>
              <a:rPr>
                <a:solidFill>
                  <a:srgbClr val="9CDCFE"/>
                </a:solidFill>
              </a:rPr>
              <a:t>SecureSocketOptions</a:t>
            </a:r>
            <a:r>
              <a:t>.</a:t>
            </a:r>
            <a:r>
              <a:rPr>
                <a:solidFill>
                  <a:srgbClr val="9CDCFE"/>
                </a:solidFill>
              </a:rPr>
              <a:t>None</a:t>
            </a:r>
            <a:r>
              <a:t>);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Send</a:t>
            </a:r>
            <a:r>
              <a:t>(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Disconnect</a:t>
            </a:r>
            <a:r>
              <a:t>(</a:t>
            </a:r>
            <a:r>
              <a:rPr>
                <a:solidFill>
                  <a:srgbClr val="569CD6"/>
                </a:solidFill>
              </a:rPr>
              <a:t>true);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}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}</a:t>
            </a:r>
          </a:p>
          <a:p>
            <a:pPr>
              <a:defRPr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  </a:t>
            </a:r>
          </a:p>
        </p:txBody>
      </p:sp>
      <p:sp>
        <p:nvSpPr>
          <p:cNvPr id="223" name="Rectangle 11"/>
          <p:cNvSpPr/>
          <p:nvPr/>
        </p:nvSpPr>
        <p:spPr>
          <a:xfrm>
            <a:off x="5661171" y="1154512"/>
            <a:ext cx="6319549" cy="4616650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224" name="Rectangle 12"/>
          <p:cNvSpPr txBox="1"/>
          <p:nvPr/>
        </p:nvSpPr>
        <p:spPr>
          <a:xfrm>
            <a:off x="-195144" y="2065781"/>
            <a:ext cx="5769033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class</a:t>
            </a:r>
            <a:r>
              <a:t> </a:t>
            </a:r>
            <a:r>
              <a:rPr>
                <a:solidFill>
                  <a:srgbClr val="4EC9B0"/>
                </a:solidFill>
              </a:rPr>
              <a:t>EmployeeService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</a:t>
            </a:r>
            <a:r>
              <a:rPr>
                <a:solidFill>
                  <a:schemeClr val="accent3"/>
                </a:solidFill>
              </a:rPr>
              <a:t> {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4EC9B0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EmployeeRegistration</a:t>
            </a:r>
            <a:r>
              <a:t>(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Employees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DCDCAA"/>
                </a:solidFill>
              </a:rPr>
              <a:t>EmailService.Send</a:t>
            </a:r>
            <a:r>
              <a:t>(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  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.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,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  </a:t>
            </a:r>
            <a:r>
              <a:rPr>
                <a:solidFill>
                  <a:srgbClr val="CE9178"/>
                </a:solidFill>
              </a:rPr>
              <a:t>"Registration"</a:t>
            </a:r>
            <a:r>
              <a:t>, </a:t>
            </a:r>
            <a:r>
              <a:rPr>
                <a:solidFill>
                  <a:srgbClr val="CE9178"/>
                </a:solidFill>
              </a:rPr>
              <a:t>"Congratulation!“</a:t>
            </a:r>
          </a:p>
          <a:p>
            <a:pPr>
              <a:defRPr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D4D4D4"/>
                </a:solidFill>
              </a:rP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chemeClr val="accent3"/>
                </a:solidFill>
              </a:rPr>
              <a:t>}</a:t>
            </a:r>
            <a:r>
              <a:t>  </a:t>
            </a:r>
          </a:p>
        </p:txBody>
      </p:sp>
      <p:sp>
        <p:nvSpPr>
          <p:cNvPr id="225" name="Rectangle 13"/>
          <p:cNvSpPr/>
          <p:nvPr/>
        </p:nvSpPr>
        <p:spPr>
          <a:xfrm>
            <a:off x="49792" y="2065781"/>
            <a:ext cx="5455229" cy="3108544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Open/Closed Principle (OCP) </a:t>
            </a:r>
          </a:p>
        </p:txBody>
      </p:sp>
      <p:grpSp>
        <p:nvGrpSpPr>
          <p:cNvPr id="230" name="Oval 15"/>
          <p:cNvGrpSpPr/>
          <p:nvPr/>
        </p:nvGrpSpPr>
        <p:grpSpPr>
          <a:xfrm>
            <a:off x="714980" y="724232"/>
            <a:ext cx="799556" cy="762794"/>
            <a:chOff x="0" y="0"/>
            <a:chExt cx="799555" cy="762793"/>
          </a:xfrm>
        </p:grpSpPr>
        <p:sp>
          <p:nvSpPr>
            <p:cNvPr id="228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9" name="O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O</a:t>
              </a:r>
            </a:p>
          </p:txBody>
        </p:sp>
      </p:grpSp>
      <p:sp>
        <p:nvSpPr>
          <p:cNvPr id="231" name="Rectangle 1"/>
          <p:cNvSpPr txBox="1"/>
          <p:nvPr/>
        </p:nvSpPr>
        <p:spPr>
          <a:xfrm>
            <a:off x="760699" y="2317169"/>
            <a:ext cx="10563546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/>
                </a:solidFill>
              </a:defRPr>
            </a:pPr>
            <a:r>
              <a:t>“The Open/Closed Principle states that software entities </a:t>
            </a:r>
          </a:p>
          <a:p>
            <a:pPr algn="ctr">
              <a:defRPr>
                <a:solidFill>
                  <a:schemeClr val="accent3"/>
                </a:solidFill>
              </a:defRPr>
            </a:pPr>
            <a:r>
              <a:t>(classes, modules, functions, etc.) should be open for extension, but closed for modification. ”</a:t>
            </a:r>
          </a:p>
        </p:txBody>
      </p:sp>
      <p:sp>
        <p:nvSpPr>
          <p:cNvPr id="232" name="Rectangle 6"/>
          <p:cNvSpPr txBox="1"/>
          <p:nvPr/>
        </p:nvSpPr>
        <p:spPr>
          <a:xfrm>
            <a:off x="760699" y="3836549"/>
            <a:ext cx="10563546" cy="1864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Any new functionality should be done by adding new classes instead of changing existing one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chemeClr val="accent3"/>
                </a:solidFill>
              </a:defRPr>
            </a:pPr>
            <a:r>
              <a:t>How to implement OCP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One may achieve this by adding new functionality to derived class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Or allow client to access the original class with abstract interface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"/>
          <p:cNvSpPr/>
          <p:nvPr/>
        </p:nvSpPr>
        <p:spPr>
          <a:xfrm>
            <a:off x="4794391" y="1951756"/>
            <a:ext cx="2512293" cy="1945991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Straight Connector 3"/>
          <p:cNvSpPr/>
          <p:nvPr/>
        </p:nvSpPr>
        <p:spPr>
          <a:xfrm>
            <a:off x="4794391" y="2271734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6" name="Straight Connector 4"/>
          <p:cNvSpPr/>
          <p:nvPr/>
        </p:nvSpPr>
        <p:spPr>
          <a:xfrm>
            <a:off x="4780541" y="3102653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TextBox 5"/>
          <p:cNvSpPr txBox="1"/>
          <p:nvPr/>
        </p:nvSpPr>
        <p:spPr>
          <a:xfrm>
            <a:off x="5565171" y="1924354"/>
            <a:ext cx="9153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i="1">
                <a:solidFill>
                  <a:schemeClr val="accent3"/>
                </a:solidFill>
              </a:defRPr>
            </a:lvl1pPr>
          </a:lstStyle>
          <a:p>
            <a:r>
              <a:t>Employee</a:t>
            </a:r>
          </a:p>
        </p:txBody>
      </p:sp>
      <p:sp>
        <p:nvSpPr>
          <p:cNvPr id="238" name="TextBox 7"/>
          <p:cNvSpPr txBox="1"/>
          <p:nvPr/>
        </p:nvSpPr>
        <p:spPr>
          <a:xfrm>
            <a:off x="4840111" y="2299137"/>
            <a:ext cx="2416237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chemeClr val="accent3"/>
                </a:solidFill>
              </a:defRPr>
            </a:pPr>
            <a:r>
              <a:t>-ID: string</a:t>
            </a:r>
          </a:p>
          <a:p>
            <a:pPr>
              <a:defRPr sz="1400">
                <a:solidFill>
                  <a:schemeClr val="accent3"/>
                </a:solidFill>
              </a:defRPr>
            </a:pPr>
            <a:r>
              <a:t>-Name: string</a:t>
            </a:r>
          </a:p>
          <a:p>
            <a:pPr>
              <a:defRPr sz="1400">
                <a:solidFill>
                  <a:schemeClr val="accent3"/>
                </a:solidFill>
              </a:defRPr>
            </a:pPr>
            <a:r>
              <a:t>-BasicSalary: decimal</a:t>
            </a:r>
          </a:p>
        </p:txBody>
      </p:sp>
      <p:sp>
        <p:nvSpPr>
          <p:cNvPr id="239" name="TextBox 8"/>
          <p:cNvSpPr txBox="1"/>
          <p:nvPr/>
        </p:nvSpPr>
        <p:spPr>
          <a:xfrm>
            <a:off x="4840111" y="3145790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+ToString(): string</a:t>
            </a:r>
          </a:p>
          <a:p>
            <a:pPr>
              <a:defRPr sz="1600" i="1">
                <a:solidFill>
                  <a:schemeClr val="accent3"/>
                </a:solidFill>
              </a:defRPr>
            </a:pPr>
            <a:r>
              <a:t>+CalcHourBonus(): decimal</a:t>
            </a:r>
          </a:p>
        </p:txBody>
      </p:sp>
      <p:grpSp>
        <p:nvGrpSpPr>
          <p:cNvPr id="244" name="Group 25"/>
          <p:cNvGrpSpPr/>
          <p:nvPr/>
        </p:nvGrpSpPr>
        <p:grpSpPr>
          <a:xfrm>
            <a:off x="1611743" y="4792138"/>
            <a:ext cx="2521528" cy="1115948"/>
            <a:chOff x="0" y="0"/>
            <a:chExt cx="2521527" cy="1115947"/>
          </a:xfrm>
        </p:grpSpPr>
        <p:sp>
          <p:nvSpPr>
            <p:cNvPr id="240" name="Rectangle 11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1" name="Straight Connector 12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TextBox 14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ManagerEmployee</a:t>
              </a:r>
            </a:p>
          </p:txBody>
        </p:sp>
        <p:sp>
          <p:nvSpPr>
            <p:cNvPr id="243" name="TextBox 16"/>
            <p:cNvSpPr txBox="1"/>
            <p:nvPr/>
          </p:nvSpPr>
          <p:spPr>
            <a:xfrm>
              <a:off x="31869" y="398368"/>
              <a:ext cx="2443939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+CalcHourBonus(): decimal</a:t>
              </a:r>
            </a:p>
          </p:txBody>
        </p:sp>
      </p:grpSp>
      <p:grpSp>
        <p:nvGrpSpPr>
          <p:cNvPr id="249" name="Group 26"/>
          <p:cNvGrpSpPr/>
          <p:nvPr/>
        </p:nvGrpSpPr>
        <p:grpSpPr>
          <a:xfrm>
            <a:off x="7970980" y="4816657"/>
            <a:ext cx="2521528" cy="1115948"/>
            <a:chOff x="0" y="0"/>
            <a:chExt cx="2521527" cy="1115947"/>
          </a:xfrm>
        </p:grpSpPr>
        <p:sp>
          <p:nvSpPr>
            <p:cNvPr id="245" name="Rectangle 27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Straight Connector 28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TextBox 29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RegularEmployee</a:t>
              </a:r>
            </a:p>
          </p:txBody>
        </p:sp>
        <p:sp>
          <p:nvSpPr>
            <p:cNvPr id="248" name="TextBox 30"/>
            <p:cNvSpPr txBox="1"/>
            <p:nvPr/>
          </p:nvSpPr>
          <p:spPr>
            <a:xfrm>
              <a:off x="31869" y="398368"/>
              <a:ext cx="2434704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+CalcHourBonus(): decimal</a:t>
              </a:r>
            </a:p>
          </p:txBody>
        </p:sp>
      </p:grpSp>
      <p:sp>
        <p:nvSpPr>
          <p:cNvPr id="250" name="Isosceles Triangle 36"/>
          <p:cNvSpPr/>
          <p:nvPr/>
        </p:nvSpPr>
        <p:spPr>
          <a:xfrm>
            <a:off x="5933137" y="3958075"/>
            <a:ext cx="179388" cy="171437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54" name="Elbow Connector 40"/>
          <p:cNvSpPr/>
          <p:nvPr/>
        </p:nvSpPr>
        <p:spPr>
          <a:xfrm>
            <a:off x="4136390" y="4071620"/>
            <a:ext cx="1819910" cy="1277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693" y="21600"/>
                </a:lnTo>
                <a:lnTo>
                  <a:pt x="3693" y="0"/>
                </a:ln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5" name="Elbow Connector 43"/>
          <p:cNvSpPr/>
          <p:nvPr/>
        </p:nvSpPr>
        <p:spPr>
          <a:xfrm>
            <a:off x="6087110" y="4071620"/>
            <a:ext cx="1870711" cy="1301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773" y="0"/>
                </a:lnTo>
                <a:lnTo>
                  <a:pt x="17773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3" name="TextBox 47"/>
          <p:cNvSpPr txBox="1"/>
          <p:nvPr/>
        </p:nvSpPr>
        <p:spPr>
          <a:xfrm>
            <a:off x="4162576" y="800062"/>
            <a:ext cx="386367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OCP Abstract Class Diagram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1"/>
          <p:cNvSpPr/>
          <p:nvPr/>
        </p:nvSpPr>
        <p:spPr>
          <a:xfrm>
            <a:off x="4794391" y="1951756"/>
            <a:ext cx="2512293" cy="1945991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Straight Connector 3"/>
          <p:cNvSpPr/>
          <p:nvPr/>
        </p:nvSpPr>
        <p:spPr>
          <a:xfrm>
            <a:off x="4794391" y="2271734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9" name="Straight Connector 4"/>
          <p:cNvSpPr/>
          <p:nvPr/>
        </p:nvSpPr>
        <p:spPr>
          <a:xfrm>
            <a:off x="4780541" y="3102653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TextBox 5"/>
          <p:cNvSpPr txBox="1"/>
          <p:nvPr/>
        </p:nvSpPr>
        <p:spPr>
          <a:xfrm>
            <a:off x="5565171" y="1924354"/>
            <a:ext cx="9153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i="1">
                <a:solidFill>
                  <a:schemeClr val="accent3"/>
                </a:solidFill>
              </a:defRPr>
            </a:lvl1pPr>
          </a:lstStyle>
          <a:p>
            <a:r>
              <a:t>Employee</a:t>
            </a:r>
          </a:p>
        </p:txBody>
      </p:sp>
      <p:sp>
        <p:nvSpPr>
          <p:cNvPr id="261" name="TextBox 7"/>
          <p:cNvSpPr txBox="1"/>
          <p:nvPr/>
        </p:nvSpPr>
        <p:spPr>
          <a:xfrm>
            <a:off x="4840111" y="2299137"/>
            <a:ext cx="2416237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chemeClr val="accent3"/>
                </a:solidFill>
              </a:defRPr>
            </a:pPr>
            <a:r>
              <a:t>-ID: string</a:t>
            </a:r>
          </a:p>
          <a:p>
            <a:pPr>
              <a:defRPr sz="1400">
                <a:solidFill>
                  <a:schemeClr val="accent3"/>
                </a:solidFill>
              </a:defRPr>
            </a:pPr>
            <a:r>
              <a:t>-Name: string</a:t>
            </a:r>
          </a:p>
          <a:p>
            <a:pPr>
              <a:defRPr sz="1400">
                <a:solidFill>
                  <a:schemeClr val="accent3"/>
                </a:solidFill>
              </a:defRPr>
            </a:pPr>
            <a:r>
              <a:t>-BasicSalary: decimal</a:t>
            </a:r>
          </a:p>
        </p:txBody>
      </p:sp>
      <p:sp>
        <p:nvSpPr>
          <p:cNvPr id="262" name="TextBox 8"/>
          <p:cNvSpPr txBox="1"/>
          <p:nvPr/>
        </p:nvSpPr>
        <p:spPr>
          <a:xfrm>
            <a:off x="4840111" y="3145790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+ToString(): string</a:t>
            </a:r>
          </a:p>
          <a:p>
            <a:pPr>
              <a:defRPr sz="1600" i="1">
                <a:solidFill>
                  <a:schemeClr val="accent3"/>
                </a:solidFill>
              </a:defRPr>
            </a:pPr>
            <a:r>
              <a:t>+CalcHourBonus(): decimal</a:t>
            </a:r>
          </a:p>
        </p:txBody>
      </p:sp>
      <p:grpSp>
        <p:nvGrpSpPr>
          <p:cNvPr id="267" name="Group 25"/>
          <p:cNvGrpSpPr/>
          <p:nvPr/>
        </p:nvGrpSpPr>
        <p:grpSpPr>
          <a:xfrm>
            <a:off x="1611743" y="4792138"/>
            <a:ext cx="2521528" cy="1115948"/>
            <a:chOff x="0" y="0"/>
            <a:chExt cx="2521527" cy="1115947"/>
          </a:xfrm>
        </p:grpSpPr>
        <p:sp>
          <p:nvSpPr>
            <p:cNvPr id="263" name="Rectangle 11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Straight Connector 12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TextBox 14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ManagerEmployee</a:t>
              </a:r>
            </a:p>
          </p:txBody>
        </p:sp>
        <p:sp>
          <p:nvSpPr>
            <p:cNvPr id="266" name="TextBox 16"/>
            <p:cNvSpPr txBox="1"/>
            <p:nvPr/>
          </p:nvSpPr>
          <p:spPr>
            <a:xfrm>
              <a:off x="31869" y="398368"/>
              <a:ext cx="2443939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+CalcHourBonus(): decimal</a:t>
              </a:r>
            </a:p>
          </p:txBody>
        </p:sp>
      </p:grpSp>
      <p:grpSp>
        <p:nvGrpSpPr>
          <p:cNvPr id="272" name="Group 26"/>
          <p:cNvGrpSpPr/>
          <p:nvPr/>
        </p:nvGrpSpPr>
        <p:grpSpPr>
          <a:xfrm>
            <a:off x="7970980" y="4816657"/>
            <a:ext cx="2521528" cy="1115948"/>
            <a:chOff x="0" y="0"/>
            <a:chExt cx="2521527" cy="1115947"/>
          </a:xfrm>
        </p:grpSpPr>
        <p:sp>
          <p:nvSpPr>
            <p:cNvPr id="268" name="Rectangle 27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9" name="Straight Connector 28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0" name="TextBox 29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RegularEmployee</a:t>
              </a:r>
            </a:p>
          </p:txBody>
        </p:sp>
        <p:sp>
          <p:nvSpPr>
            <p:cNvPr id="271" name="TextBox 30"/>
            <p:cNvSpPr txBox="1"/>
            <p:nvPr/>
          </p:nvSpPr>
          <p:spPr>
            <a:xfrm>
              <a:off x="31869" y="398368"/>
              <a:ext cx="2434704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+CalcHourBonus(): decimal</a:t>
              </a:r>
            </a:p>
          </p:txBody>
        </p:sp>
      </p:grpSp>
      <p:sp>
        <p:nvSpPr>
          <p:cNvPr id="273" name="Isosceles Triangle 36"/>
          <p:cNvSpPr/>
          <p:nvPr/>
        </p:nvSpPr>
        <p:spPr>
          <a:xfrm>
            <a:off x="5933137" y="3958075"/>
            <a:ext cx="179388" cy="171437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81" name="Elbow Connector 40"/>
          <p:cNvSpPr/>
          <p:nvPr/>
        </p:nvSpPr>
        <p:spPr>
          <a:xfrm>
            <a:off x="4136390" y="4071620"/>
            <a:ext cx="1819910" cy="1277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693" y="21600"/>
                </a:lnTo>
                <a:lnTo>
                  <a:pt x="3693" y="0"/>
                </a:ln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2" name="Elbow Connector 43"/>
          <p:cNvSpPr/>
          <p:nvPr/>
        </p:nvSpPr>
        <p:spPr>
          <a:xfrm>
            <a:off x="6087110" y="4071620"/>
            <a:ext cx="1870711" cy="1301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773" y="0"/>
                </a:lnTo>
                <a:lnTo>
                  <a:pt x="17773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" name="TextBox 47"/>
          <p:cNvSpPr txBox="1"/>
          <p:nvPr/>
        </p:nvSpPr>
        <p:spPr>
          <a:xfrm>
            <a:off x="4162576" y="800062"/>
            <a:ext cx="386367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OCP Abstract Class Diagram</a:t>
            </a:r>
          </a:p>
        </p:txBody>
      </p:sp>
      <p:sp>
        <p:nvSpPr>
          <p:cNvPr id="277" name="Straight Arrow Connector 49"/>
          <p:cNvSpPr/>
          <p:nvPr/>
        </p:nvSpPr>
        <p:spPr>
          <a:xfrm flipH="1">
            <a:off x="3426690" y="2087417"/>
            <a:ext cx="1810328" cy="9238"/>
          </a:xfrm>
          <a:prstGeom prst="line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Snip Single Corner Rectangle 51"/>
          <p:cNvSpPr/>
          <p:nvPr/>
        </p:nvSpPr>
        <p:spPr>
          <a:xfrm flipH="1">
            <a:off x="917980" y="1819767"/>
            <a:ext cx="2508712" cy="53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832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279" name="Rectangle 52"/>
          <p:cNvSpPr txBox="1"/>
          <p:nvPr/>
        </p:nvSpPr>
        <p:spPr>
          <a:xfrm>
            <a:off x="963700" y="1804341"/>
            <a:ext cx="243112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solidFill>
                  <a:schemeClr val="accent2"/>
                </a:solidFill>
              </a:defRPr>
            </a:pPr>
            <a:r>
              <a:t>Abstract class title and abstract method </a:t>
            </a:r>
            <a:r>
              <a:rPr i="1"/>
              <a:t>written</a:t>
            </a:r>
            <a:r>
              <a:t> in italic format</a:t>
            </a:r>
          </a:p>
        </p:txBody>
      </p:sp>
      <p:sp>
        <p:nvSpPr>
          <p:cNvPr id="280" name="Elbow Connector 55"/>
          <p:cNvSpPr/>
          <p:nvPr/>
        </p:nvSpPr>
        <p:spPr>
          <a:xfrm rot="10800000">
            <a:off x="2172336" y="2355068"/>
            <a:ext cx="2720628" cy="1226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2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1"/>
          <p:cNvSpPr/>
          <p:nvPr/>
        </p:nvSpPr>
        <p:spPr>
          <a:xfrm>
            <a:off x="4794391" y="1951756"/>
            <a:ext cx="2512293" cy="804093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Straight Connector 3"/>
          <p:cNvSpPr/>
          <p:nvPr/>
        </p:nvSpPr>
        <p:spPr>
          <a:xfrm>
            <a:off x="4794391" y="2271734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6" name="TextBox 5"/>
          <p:cNvSpPr txBox="1"/>
          <p:nvPr/>
        </p:nvSpPr>
        <p:spPr>
          <a:xfrm>
            <a:off x="4840111" y="1924354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i="1">
                <a:solidFill>
                  <a:schemeClr val="accent3"/>
                </a:solidFill>
              </a:defRPr>
            </a:lvl1pPr>
          </a:lstStyle>
          <a:p>
            <a:r>
              <a:t>IEmployee</a:t>
            </a:r>
          </a:p>
        </p:txBody>
      </p:sp>
      <p:sp>
        <p:nvSpPr>
          <p:cNvPr id="287" name="TextBox 8"/>
          <p:cNvSpPr txBox="1"/>
          <p:nvPr/>
        </p:nvSpPr>
        <p:spPr>
          <a:xfrm>
            <a:off x="4814711" y="2296836"/>
            <a:ext cx="2416238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i="1">
                <a:solidFill>
                  <a:schemeClr val="accent3"/>
                </a:solidFill>
              </a:defRPr>
            </a:lvl1pPr>
          </a:lstStyle>
          <a:p>
            <a:r>
              <a:t>+CalcHourBonus(): decimal</a:t>
            </a:r>
          </a:p>
        </p:txBody>
      </p:sp>
      <p:sp>
        <p:nvSpPr>
          <p:cNvPr id="288" name="Rectangle 11"/>
          <p:cNvSpPr/>
          <p:nvPr/>
        </p:nvSpPr>
        <p:spPr>
          <a:xfrm>
            <a:off x="1611743" y="3643646"/>
            <a:ext cx="2512293" cy="1894983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traight Connector 12"/>
          <p:cNvSpPr/>
          <p:nvPr/>
        </p:nvSpPr>
        <p:spPr>
          <a:xfrm>
            <a:off x="1611743" y="3929972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" name="TextBox 14"/>
          <p:cNvSpPr txBox="1"/>
          <p:nvPr/>
        </p:nvSpPr>
        <p:spPr>
          <a:xfrm>
            <a:off x="1657463" y="3619127"/>
            <a:ext cx="243008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r>
              <a:t>ManagerEmployee</a:t>
            </a:r>
          </a:p>
        </p:txBody>
      </p:sp>
      <p:sp>
        <p:nvSpPr>
          <p:cNvPr id="291" name="TextBox 16"/>
          <p:cNvSpPr txBox="1"/>
          <p:nvPr/>
        </p:nvSpPr>
        <p:spPr>
          <a:xfrm>
            <a:off x="1627452" y="4850098"/>
            <a:ext cx="2443939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+ToString():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+CalcHourBonus(): decimal</a:t>
            </a:r>
          </a:p>
        </p:txBody>
      </p:sp>
      <p:sp>
        <p:nvSpPr>
          <p:cNvPr id="292" name="Isosceles Triangle 36"/>
          <p:cNvSpPr/>
          <p:nvPr/>
        </p:nvSpPr>
        <p:spPr>
          <a:xfrm>
            <a:off x="5933137" y="2785063"/>
            <a:ext cx="179388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cxnSp>
        <p:nvCxnSpPr>
          <p:cNvPr id="293" name="Elbow Connector 40"/>
          <p:cNvCxnSpPr>
            <a:stCxn id="290" idx="0"/>
            <a:endCxn id="292" idx="0"/>
          </p:cNvCxnSpPr>
          <p:nvPr/>
        </p:nvCxnSpPr>
        <p:spPr>
          <a:xfrm flipV="1">
            <a:off x="2870200" y="2895600"/>
            <a:ext cx="3149600" cy="876300"/>
          </a:xfrm>
          <a:prstGeom prst="bentConnector3">
            <a:avLst>
              <a:gd name="adj1" fmla="val 50000"/>
            </a:avLst>
          </a:prstGeom>
          <a:ln>
            <a:solidFill>
              <a:srgbClr val="EFC666"/>
            </a:solidFill>
            <a:prstDash val="lgDash"/>
          </a:ln>
        </p:spPr>
      </p:cxnSp>
      <p:sp>
        <p:nvSpPr>
          <p:cNvPr id="294" name="Elbow Connector 43"/>
          <p:cNvSpPr/>
          <p:nvPr/>
        </p:nvSpPr>
        <p:spPr>
          <a:xfrm rot="16200000" flipH="1">
            <a:off x="7283715" y="1695617"/>
            <a:ext cx="687147" cy="3208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510" y="0"/>
                </a:lnTo>
                <a:lnTo>
                  <a:pt x="1051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prstDash val="lg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5" name="TextBox 47"/>
          <p:cNvSpPr txBox="1"/>
          <p:nvPr/>
        </p:nvSpPr>
        <p:spPr>
          <a:xfrm>
            <a:off x="2952306" y="800062"/>
            <a:ext cx="6284212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OCP Interface Implementation Class Diagram</a:t>
            </a:r>
          </a:p>
        </p:txBody>
      </p:sp>
      <p:sp>
        <p:nvSpPr>
          <p:cNvPr id="296" name="Straight Connector 31"/>
          <p:cNvSpPr/>
          <p:nvPr/>
        </p:nvSpPr>
        <p:spPr>
          <a:xfrm>
            <a:off x="1588657" y="4834816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TextBox 32"/>
          <p:cNvSpPr txBox="1"/>
          <p:nvPr/>
        </p:nvSpPr>
        <p:spPr>
          <a:xfrm>
            <a:off x="1634377" y="3982201"/>
            <a:ext cx="2443939" cy="808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-ID: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-Name: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-BasicSalary: decimal</a:t>
            </a:r>
          </a:p>
        </p:txBody>
      </p:sp>
      <p:sp>
        <p:nvSpPr>
          <p:cNvPr id="298" name="Rectangle 33"/>
          <p:cNvSpPr/>
          <p:nvPr/>
        </p:nvSpPr>
        <p:spPr>
          <a:xfrm>
            <a:off x="8037634" y="3643646"/>
            <a:ext cx="2512293" cy="1894983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Straight Connector 34"/>
          <p:cNvSpPr/>
          <p:nvPr/>
        </p:nvSpPr>
        <p:spPr>
          <a:xfrm>
            <a:off x="8037634" y="3929972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0" name="TextBox 35"/>
          <p:cNvSpPr txBox="1"/>
          <p:nvPr/>
        </p:nvSpPr>
        <p:spPr>
          <a:xfrm>
            <a:off x="8083354" y="3619127"/>
            <a:ext cx="243008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r>
              <a:t>RegularEmployee</a:t>
            </a:r>
          </a:p>
        </p:txBody>
      </p:sp>
      <p:sp>
        <p:nvSpPr>
          <p:cNvPr id="301" name="TextBox 37"/>
          <p:cNvSpPr txBox="1"/>
          <p:nvPr/>
        </p:nvSpPr>
        <p:spPr>
          <a:xfrm>
            <a:off x="8053342" y="4850098"/>
            <a:ext cx="2443939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+ToString():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+CalcHourBonus(): decimal</a:t>
            </a:r>
          </a:p>
        </p:txBody>
      </p:sp>
      <p:sp>
        <p:nvSpPr>
          <p:cNvPr id="302" name="Straight Connector 38"/>
          <p:cNvSpPr/>
          <p:nvPr/>
        </p:nvSpPr>
        <p:spPr>
          <a:xfrm>
            <a:off x="8014548" y="4834816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TextBox 39"/>
          <p:cNvSpPr txBox="1"/>
          <p:nvPr/>
        </p:nvSpPr>
        <p:spPr>
          <a:xfrm>
            <a:off x="8060268" y="3982201"/>
            <a:ext cx="2443939" cy="808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-ID: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-Name: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-BasicSalary: decimal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Liskov Substitution Principle (LSP)</a:t>
            </a:r>
          </a:p>
        </p:txBody>
      </p:sp>
      <p:grpSp>
        <p:nvGrpSpPr>
          <p:cNvPr id="308" name="Oval 15"/>
          <p:cNvGrpSpPr/>
          <p:nvPr/>
        </p:nvGrpSpPr>
        <p:grpSpPr>
          <a:xfrm>
            <a:off x="714980" y="724232"/>
            <a:ext cx="799556" cy="762794"/>
            <a:chOff x="0" y="0"/>
            <a:chExt cx="799555" cy="762793"/>
          </a:xfrm>
        </p:grpSpPr>
        <p:sp>
          <p:nvSpPr>
            <p:cNvPr id="306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62626"/>
                  </a:solidFill>
                </a:defRPr>
              </a:pPr>
              <a:endParaRPr/>
            </a:p>
          </p:txBody>
        </p:sp>
        <p:sp>
          <p:nvSpPr>
            <p:cNvPr id="307" name="L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62626"/>
                  </a:solidFill>
                </a:defRPr>
              </a:lvl1pPr>
            </a:lstStyle>
            <a:p>
              <a:r>
                <a:t>L</a:t>
              </a:r>
            </a:p>
          </p:txBody>
        </p:sp>
      </p:grpSp>
      <p:sp>
        <p:nvSpPr>
          <p:cNvPr id="309" name="Rectangle 1"/>
          <p:cNvSpPr txBox="1"/>
          <p:nvPr/>
        </p:nvSpPr>
        <p:spPr>
          <a:xfrm>
            <a:off x="760699" y="2317169"/>
            <a:ext cx="10563546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/>
                </a:solidFill>
              </a:defRPr>
            </a:pPr>
            <a:r>
              <a:t>“If you have class </a:t>
            </a:r>
            <a:r>
              <a:rPr>
                <a:solidFill>
                  <a:srgbClr val="E37BB1"/>
                </a:solidFill>
              </a:rPr>
              <a:t>B</a:t>
            </a:r>
            <a:r>
              <a:t> inherits from class </a:t>
            </a:r>
            <a:r>
              <a:rPr>
                <a:solidFill>
                  <a:srgbClr val="31BAD9"/>
                </a:solidFill>
              </a:rPr>
              <a:t>A</a:t>
            </a:r>
            <a:r>
              <a:t> then class </a:t>
            </a:r>
            <a:r>
              <a:rPr>
                <a:solidFill>
                  <a:srgbClr val="31BAD9"/>
                </a:solidFill>
              </a:rPr>
              <a:t>A</a:t>
            </a:r>
            <a:r>
              <a:t> should be replaceable by class </a:t>
            </a:r>
            <a:r>
              <a:rPr>
                <a:solidFill>
                  <a:srgbClr val="E37BB1"/>
                </a:solidFill>
              </a:rPr>
              <a:t>B</a:t>
            </a:r>
            <a:r>
              <a:t> without any changes ”</a:t>
            </a:r>
          </a:p>
        </p:txBody>
      </p:sp>
      <p:sp>
        <p:nvSpPr>
          <p:cNvPr id="310" name="Rectangle 9"/>
          <p:cNvSpPr/>
          <p:nvPr/>
        </p:nvSpPr>
        <p:spPr>
          <a:xfrm>
            <a:off x="7578428" y="4541973"/>
            <a:ext cx="2337798" cy="654507"/>
          </a:xfrm>
          <a:prstGeom prst="rect">
            <a:avLst/>
          </a:prstGeom>
          <a:ln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8EB4E3"/>
                </a:solidFill>
              </a:defRPr>
            </a:pPr>
            <a:r>
              <a:t>A </a:t>
            </a:r>
            <a:r>
              <a:rPr>
                <a:solidFill>
                  <a:srgbClr val="FFFFFF"/>
                </a:solidFill>
              </a:rPr>
              <a:t>objectA</a:t>
            </a:r>
            <a:r>
              <a:t> = new </a:t>
            </a:r>
            <a:r>
              <a:rPr>
                <a:solidFill>
                  <a:srgbClr val="E37BB1"/>
                </a:solidFill>
              </a:rPr>
              <a:t>B</a:t>
            </a:r>
            <a:r>
              <a:t>();</a:t>
            </a:r>
            <a:endParaRPr>
              <a:solidFill>
                <a:schemeClr val="accent2"/>
              </a:solidFill>
            </a:endParaRPr>
          </a:p>
          <a:p>
            <a:pPr>
              <a:defRPr sz="2000">
                <a:solidFill>
                  <a:srgbClr val="8EB4E3"/>
                </a:solidFill>
              </a:defRPr>
            </a:pPr>
            <a:r>
              <a:t>A </a:t>
            </a:r>
            <a:r>
              <a:rPr>
                <a:solidFill>
                  <a:srgbClr val="FFFFFF"/>
                </a:solidFill>
              </a:rPr>
              <a:t>objectB</a:t>
            </a:r>
            <a:r>
              <a:t> = new </a:t>
            </a:r>
            <a:r>
              <a:rPr>
                <a:solidFill>
                  <a:srgbClr val="E37BB1"/>
                </a:solidFill>
              </a:rPr>
              <a:t>C</a:t>
            </a:r>
            <a:r>
              <a:t>();</a:t>
            </a:r>
          </a:p>
        </p:txBody>
      </p:sp>
      <p:grpSp>
        <p:nvGrpSpPr>
          <p:cNvPr id="324" name="Group 20"/>
          <p:cNvGrpSpPr/>
          <p:nvPr/>
        </p:nvGrpSpPr>
        <p:grpSpPr>
          <a:xfrm>
            <a:off x="1019779" y="3836396"/>
            <a:ext cx="2713054" cy="1974335"/>
            <a:chOff x="0" y="0"/>
            <a:chExt cx="2713052" cy="1974334"/>
          </a:xfrm>
        </p:grpSpPr>
        <p:grpSp>
          <p:nvGrpSpPr>
            <p:cNvPr id="313" name="Oval 5"/>
            <p:cNvGrpSpPr/>
            <p:nvPr/>
          </p:nvGrpSpPr>
          <p:grpSpPr>
            <a:xfrm>
              <a:off x="-1" y="1211540"/>
              <a:ext cx="799557" cy="762794"/>
              <a:chOff x="0" y="0"/>
              <a:chExt cx="799555" cy="762793"/>
            </a:xfrm>
          </p:grpSpPr>
          <p:sp>
            <p:nvSpPr>
              <p:cNvPr id="311" name="Oval"/>
              <p:cNvSpPr/>
              <p:nvPr/>
            </p:nvSpPr>
            <p:spPr>
              <a:xfrm flipH="1">
                <a:off x="0" y="0"/>
                <a:ext cx="799556" cy="76279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B"/>
              <p:cNvSpPr txBox="1"/>
              <p:nvPr/>
            </p:nvSpPr>
            <p:spPr>
              <a:xfrm>
                <a:off x="162811" y="185162"/>
                <a:ext cx="473934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316" name="Oval 7"/>
            <p:cNvGrpSpPr/>
            <p:nvPr/>
          </p:nvGrpSpPr>
          <p:grpSpPr>
            <a:xfrm>
              <a:off x="892627" y="-1"/>
              <a:ext cx="799557" cy="762795"/>
              <a:chOff x="0" y="0"/>
              <a:chExt cx="799555" cy="762793"/>
            </a:xfrm>
          </p:grpSpPr>
          <p:sp>
            <p:nvSpPr>
              <p:cNvPr id="314" name="Oval"/>
              <p:cNvSpPr/>
              <p:nvPr/>
            </p:nvSpPr>
            <p:spPr>
              <a:xfrm flipH="1">
                <a:off x="0" y="0"/>
                <a:ext cx="799556" cy="76279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5" name="A"/>
              <p:cNvSpPr txBox="1"/>
              <p:nvPr/>
            </p:nvSpPr>
            <p:spPr>
              <a:xfrm>
                <a:off x="162811" y="185162"/>
                <a:ext cx="473934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319" name="Oval 8"/>
            <p:cNvGrpSpPr/>
            <p:nvPr/>
          </p:nvGrpSpPr>
          <p:grpSpPr>
            <a:xfrm>
              <a:off x="1913496" y="1211540"/>
              <a:ext cx="799557" cy="762794"/>
              <a:chOff x="0" y="0"/>
              <a:chExt cx="799555" cy="762793"/>
            </a:xfrm>
          </p:grpSpPr>
          <p:sp>
            <p:nvSpPr>
              <p:cNvPr id="317" name="Oval"/>
              <p:cNvSpPr/>
              <p:nvPr/>
            </p:nvSpPr>
            <p:spPr>
              <a:xfrm flipH="1">
                <a:off x="0" y="0"/>
                <a:ext cx="799556" cy="76279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8" name="C"/>
              <p:cNvSpPr txBox="1"/>
              <p:nvPr/>
            </p:nvSpPr>
            <p:spPr>
              <a:xfrm>
                <a:off x="162811" y="185162"/>
                <a:ext cx="473934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320" name="Isosceles Triangle 10"/>
            <p:cNvSpPr/>
            <p:nvPr/>
          </p:nvSpPr>
          <p:spPr>
            <a:xfrm>
              <a:off x="1200905" y="762794"/>
              <a:ext cx="228601" cy="144703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321" name="Elbow Connector 11"/>
            <p:cNvSpPr/>
            <p:nvPr/>
          </p:nvSpPr>
          <p:spPr>
            <a:xfrm rot="16200000">
              <a:off x="705470" y="601804"/>
              <a:ext cx="304044" cy="915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2" name="Isosceles Triangle 17"/>
            <p:cNvSpPr/>
            <p:nvPr/>
          </p:nvSpPr>
          <p:spPr>
            <a:xfrm>
              <a:off x="1205321" y="770111"/>
              <a:ext cx="228601" cy="144704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323" name="Elbow Connector 18"/>
            <p:cNvSpPr/>
            <p:nvPr/>
          </p:nvSpPr>
          <p:spPr>
            <a:xfrm rot="5400000" flipH="1">
              <a:off x="1668085" y="566350"/>
              <a:ext cx="296726" cy="993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2" animBg="1" advAuto="0"/>
      <p:bldP spid="324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Interface Segregation Principle (ISP)</a:t>
            </a:r>
          </a:p>
        </p:txBody>
      </p:sp>
      <p:grpSp>
        <p:nvGrpSpPr>
          <p:cNvPr id="329" name="Oval 15"/>
          <p:cNvGrpSpPr/>
          <p:nvPr/>
        </p:nvGrpSpPr>
        <p:grpSpPr>
          <a:xfrm>
            <a:off x="714980" y="724232"/>
            <a:ext cx="799556" cy="762794"/>
            <a:chOff x="0" y="0"/>
            <a:chExt cx="799555" cy="762793"/>
          </a:xfrm>
        </p:grpSpPr>
        <p:sp>
          <p:nvSpPr>
            <p:cNvPr id="327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62626"/>
                  </a:solidFill>
                </a:defRPr>
              </a:pPr>
              <a:endParaRPr/>
            </a:p>
          </p:txBody>
        </p:sp>
        <p:sp>
          <p:nvSpPr>
            <p:cNvPr id="328" name="I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62626"/>
                  </a:solidFill>
                </a:defRPr>
              </a:lvl1pPr>
            </a:lstStyle>
            <a:p>
              <a:r>
                <a:t>I</a:t>
              </a:r>
            </a:p>
          </p:txBody>
        </p:sp>
      </p:grpSp>
      <p:sp>
        <p:nvSpPr>
          <p:cNvPr id="330" name="Rectangle 4"/>
          <p:cNvSpPr txBox="1"/>
          <p:nvPr/>
        </p:nvSpPr>
        <p:spPr>
          <a:xfrm>
            <a:off x="1374168" y="3013501"/>
            <a:ext cx="9440489" cy="61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/>
                </a:solidFill>
              </a:defRPr>
            </a:pPr>
            <a:r>
              <a:t>“Clients should not be forced to depend on methods they do not use.”</a:t>
            </a:r>
          </a:p>
          <a:p>
            <a:pPr algn="ctr">
              <a:defRPr sz="1200">
                <a:solidFill>
                  <a:schemeClr val="accent2"/>
                </a:solidFill>
              </a:defRPr>
            </a:pPr>
            <a:r>
              <a:t>“Agile Principles, Patterns, and Practices in C# “</a:t>
            </a:r>
          </a:p>
        </p:txBody>
      </p:sp>
      <p:sp>
        <p:nvSpPr>
          <p:cNvPr id="331" name="Rectangle 6"/>
          <p:cNvSpPr txBox="1"/>
          <p:nvPr/>
        </p:nvSpPr>
        <p:spPr>
          <a:xfrm>
            <a:off x="1809865" y="4505876"/>
            <a:ext cx="5522701" cy="6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2F2F2"/>
                </a:solidFill>
              </a:defRPr>
            </a:pPr>
            <a:r>
              <a:t>Avoid fat interface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2F2F2"/>
                </a:solidFill>
              </a:defRPr>
            </a:pPr>
            <a:r>
              <a:t>Client must not implement unnecessary methods</a:t>
            </a:r>
          </a:p>
        </p:txBody>
      </p:sp>
      <p:sp>
        <p:nvSpPr>
          <p:cNvPr id="332" name="Rounded Rectangle 12"/>
          <p:cNvSpPr/>
          <p:nvPr/>
        </p:nvSpPr>
        <p:spPr>
          <a:xfrm>
            <a:off x="8442036" y="874796"/>
            <a:ext cx="2491082" cy="461665"/>
          </a:xfrm>
          <a:prstGeom prst="roundRect">
            <a:avLst>
              <a:gd name="adj" fmla="val 16667"/>
            </a:avLst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grpSp>
        <p:nvGrpSpPr>
          <p:cNvPr id="336" name="Group 33"/>
          <p:cNvGrpSpPr/>
          <p:nvPr/>
        </p:nvGrpSpPr>
        <p:grpSpPr>
          <a:xfrm>
            <a:off x="2096654" y="1336459"/>
            <a:ext cx="7674050" cy="344559"/>
            <a:chOff x="0" y="0"/>
            <a:chExt cx="7674048" cy="344558"/>
          </a:xfrm>
        </p:grpSpPr>
        <p:sp>
          <p:nvSpPr>
            <p:cNvPr id="333" name="Straight Connector 26"/>
            <p:cNvSpPr/>
            <p:nvPr/>
          </p:nvSpPr>
          <p:spPr>
            <a:xfrm flipH="1">
              <a:off x="0" y="1"/>
              <a:ext cx="1" cy="344558"/>
            </a:xfrm>
            <a:prstGeom prst="line">
              <a:avLst/>
            </a:prstGeom>
            <a:noFill/>
            <a:ln w="9525" cap="flat">
              <a:solidFill>
                <a:srgbClr val="FBC0B8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Straight Connector 28"/>
            <p:cNvSpPr/>
            <p:nvPr/>
          </p:nvSpPr>
          <p:spPr>
            <a:xfrm>
              <a:off x="0" y="344557"/>
              <a:ext cx="7674048" cy="1"/>
            </a:xfrm>
            <a:prstGeom prst="line">
              <a:avLst/>
            </a:prstGeom>
            <a:noFill/>
            <a:ln w="9525" cap="flat">
              <a:solidFill>
                <a:srgbClr val="FBC0B8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Straight Connector 32"/>
            <p:cNvSpPr/>
            <p:nvPr/>
          </p:nvSpPr>
          <p:spPr>
            <a:xfrm>
              <a:off x="7674048" y="0"/>
              <a:ext cx="1" cy="344557"/>
            </a:xfrm>
            <a:prstGeom prst="line">
              <a:avLst/>
            </a:prstGeom>
            <a:noFill/>
            <a:ln w="9525" cap="flat">
              <a:solidFill>
                <a:srgbClr val="FBC0B8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7" name="Rectangle 36"/>
          <p:cNvSpPr txBox="1"/>
          <p:nvPr/>
        </p:nvSpPr>
        <p:spPr>
          <a:xfrm>
            <a:off x="8487755" y="951738"/>
            <a:ext cx="239964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E37BB1"/>
                </a:solidFill>
              </a:defRPr>
            </a:lvl1pPr>
          </a:lstStyle>
          <a:p>
            <a:r>
              <a:t>Is what clients see and 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6" grpId="3" animBg="1" advAuto="0"/>
      <p:bldP spid="337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Dependency Inversion Principle (DIP)</a:t>
            </a:r>
          </a:p>
        </p:txBody>
      </p:sp>
      <p:sp>
        <p:nvSpPr>
          <p:cNvPr id="340" name="Rectangle 4"/>
          <p:cNvSpPr txBox="1"/>
          <p:nvPr/>
        </p:nvSpPr>
        <p:spPr>
          <a:xfrm>
            <a:off x="1291041" y="2228411"/>
            <a:ext cx="9440489" cy="98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/>
                </a:solidFill>
              </a:defRPr>
            </a:pPr>
            <a:r>
              <a:t>    High level modules should not depend upon low level modules. Both should depend upon abstractions.</a:t>
            </a:r>
          </a:p>
          <a:p>
            <a:pPr algn="ctr">
              <a:defRPr sz="1200">
                <a:solidFill>
                  <a:schemeClr val="accent2"/>
                </a:solidFill>
              </a:defRPr>
            </a:pPr>
            <a:r>
              <a:t>“Agile Principles, Patterns, and Practices in C# “</a:t>
            </a:r>
          </a:p>
        </p:txBody>
      </p:sp>
      <p:grpSp>
        <p:nvGrpSpPr>
          <p:cNvPr id="343" name="Oval 17"/>
          <p:cNvGrpSpPr/>
          <p:nvPr/>
        </p:nvGrpSpPr>
        <p:grpSpPr>
          <a:xfrm>
            <a:off x="691033" y="724230"/>
            <a:ext cx="799557" cy="762795"/>
            <a:chOff x="0" y="0"/>
            <a:chExt cx="799555" cy="762793"/>
          </a:xfrm>
        </p:grpSpPr>
        <p:sp>
          <p:nvSpPr>
            <p:cNvPr id="341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D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Dependency Inversion Principle (DIP)</a:t>
            </a:r>
          </a:p>
        </p:txBody>
      </p:sp>
      <p:grpSp>
        <p:nvGrpSpPr>
          <p:cNvPr id="348" name="Oval 17"/>
          <p:cNvGrpSpPr/>
          <p:nvPr/>
        </p:nvGrpSpPr>
        <p:grpSpPr>
          <a:xfrm>
            <a:off x="691033" y="724230"/>
            <a:ext cx="799557" cy="762795"/>
            <a:chOff x="0" y="0"/>
            <a:chExt cx="799555" cy="762793"/>
          </a:xfrm>
        </p:grpSpPr>
        <p:sp>
          <p:nvSpPr>
            <p:cNvPr id="346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D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  <p:sp>
        <p:nvSpPr>
          <p:cNvPr id="349" name="Rectangle 6"/>
          <p:cNvSpPr/>
          <p:nvPr/>
        </p:nvSpPr>
        <p:spPr>
          <a:xfrm>
            <a:off x="4794391" y="1951757"/>
            <a:ext cx="2512293" cy="1854061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" name="Straight Connector 7"/>
          <p:cNvSpPr/>
          <p:nvPr/>
        </p:nvSpPr>
        <p:spPr>
          <a:xfrm>
            <a:off x="4794391" y="2271734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TextBox 9"/>
          <p:cNvSpPr txBox="1"/>
          <p:nvPr/>
        </p:nvSpPr>
        <p:spPr>
          <a:xfrm>
            <a:off x="4840111" y="1924354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r>
              <a:t>Notification</a:t>
            </a:r>
          </a:p>
        </p:txBody>
      </p:sp>
      <p:sp>
        <p:nvSpPr>
          <p:cNvPr id="352" name="TextBox 11"/>
          <p:cNvSpPr txBox="1"/>
          <p:nvPr/>
        </p:nvSpPr>
        <p:spPr>
          <a:xfrm>
            <a:off x="4853962" y="3096398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+SendByGmail(): void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+SendByHotmail(): void</a:t>
            </a:r>
          </a:p>
        </p:txBody>
      </p:sp>
      <p:grpSp>
        <p:nvGrpSpPr>
          <p:cNvPr id="357" name="Group 12"/>
          <p:cNvGrpSpPr/>
          <p:nvPr/>
        </p:nvGrpSpPr>
        <p:grpSpPr>
          <a:xfrm>
            <a:off x="1611743" y="4792138"/>
            <a:ext cx="2521528" cy="1115948"/>
            <a:chOff x="0" y="0"/>
            <a:chExt cx="2521527" cy="1115947"/>
          </a:xfrm>
        </p:grpSpPr>
        <p:sp>
          <p:nvSpPr>
            <p:cNvPr id="353" name="Rectangle 13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Straight Connector 15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5" name="TextBox 16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Gmail</a:t>
              </a:r>
            </a:p>
          </p:txBody>
        </p:sp>
        <p:sp>
          <p:nvSpPr>
            <p:cNvPr id="356" name="TextBox 18"/>
            <p:cNvSpPr txBox="1"/>
            <p:nvPr/>
          </p:nvSpPr>
          <p:spPr>
            <a:xfrm>
              <a:off x="31869" y="398368"/>
              <a:ext cx="2443939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+Send(): void</a:t>
              </a:r>
            </a:p>
          </p:txBody>
        </p:sp>
      </p:grpSp>
      <p:grpSp>
        <p:nvGrpSpPr>
          <p:cNvPr id="362" name="Group 19"/>
          <p:cNvGrpSpPr/>
          <p:nvPr/>
        </p:nvGrpSpPr>
        <p:grpSpPr>
          <a:xfrm>
            <a:off x="7943271" y="4792138"/>
            <a:ext cx="2521528" cy="1115948"/>
            <a:chOff x="0" y="0"/>
            <a:chExt cx="2521527" cy="1115947"/>
          </a:xfrm>
        </p:grpSpPr>
        <p:sp>
          <p:nvSpPr>
            <p:cNvPr id="358" name="Rectangle 20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9" name="Straight Connector 21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TextBox 22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Hotmail</a:t>
              </a:r>
            </a:p>
          </p:txBody>
        </p:sp>
        <p:sp>
          <p:nvSpPr>
            <p:cNvPr id="361" name="TextBox 23"/>
            <p:cNvSpPr txBox="1"/>
            <p:nvPr/>
          </p:nvSpPr>
          <p:spPr>
            <a:xfrm>
              <a:off x="31869" y="398368"/>
              <a:ext cx="2434704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+Send(): void</a:t>
              </a:r>
            </a:p>
          </p:txBody>
        </p:sp>
      </p:grpSp>
      <p:sp>
        <p:nvSpPr>
          <p:cNvPr id="363" name="Straight Connector 30"/>
          <p:cNvSpPr/>
          <p:nvPr/>
        </p:nvSpPr>
        <p:spPr>
          <a:xfrm>
            <a:off x="4794391" y="2878787"/>
            <a:ext cx="2512293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4" name="TextBox 31"/>
          <p:cNvSpPr txBox="1"/>
          <p:nvPr/>
        </p:nvSpPr>
        <p:spPr>
          <a:xfrm>
            <a:off x="4858575" y="2342559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+GmailObj: Gmail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+HotmailObj: Hotmail</a:t>
            </a:r>
          </a:p>
        </p:txBody>
      </p:sp>
      <p:sp>
        <p:nvSpPr>
          <p:cNvPr id="371" name="Elbow Connector 5"/>
          <p:cNvSpPr/>
          <p:nvPr/>
        </p:nvSpPr>
        <p:spPr>
          <a:xfrm>
            <a:off x="4136390" y="2877820"/>
            <a:ext cx="645160" cy="2471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85" y="0"/>
                </a:lnTo>
                <a:lnTo>
                  <a:pt x="10885" y="21600"/>
                </a:lnTo>
                <a:lnTo>
                  <a:pt x="0" y="21600"/>
                </a:lnTo>
              </a:path>
            </a:pathLst>
          </a:custGeom>
          <a:ln w="25400">
            <a:solidFill>
              <a:schemeClr val="accent3"/>
            </a:solidFill>
            <a:prstDash val="dash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72" name="Elbow Connector 34"/>
          <p:cNvSpPr/>
          <p:nvPr/>
        </p:nvSpPr>
        <p:spPr>
          <a:xfrm>
            <a:off x="7319010" y="2877820"/>
            <a:ext cx="610871" cy="2471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67" y="0"/>
                </a:lnTo>
                <a:lnTo>
                  <a:pt x="10867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3"/>
            </a:solidFill>
            <a:prstDash val="dash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67" name="Rounded Rectangle 39"/>
          <p:cNvSpPr/>
          <p:nvPr/>
        </p:nvSpPr>
        <p:spPr>
          <a:xfrm>
            <a:off x="4608943" y="1532498"/>
            <a:ext cx="2863274" cy="2356012"/>
          </a:xfrm>
          <a:prstGeom prst="roundRect">
            <a:avLst>
              <a:gd name="adj" fmla="val 4727"/>
            </a:avLst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68" name="Rectangle 43"/>
          <p:cNvSpPr txBox="1"/>
          <p:nvPr/>
        </p:nvSpPr>
        <p:spPr>
          <a:xfrm>
            <a:off x="5503124" y="1532499"/>
            <a:ext cx="105437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E37BB1"/>
                </a:solidFill>
              </a:defRPr>
            </a:lvl1pPr>
          </a:lstStyle>
          <a:p>
            <a:r>
              <a:t>High Level</a:t>
            </a:r>
          </a:p>
        </p:txBody>
      </p:sp>
      <p:sp>
        <p:nvSpPr>
          <p:cNvPr id="369" name="Rounded Rectangle 44"/>
          <p:cNvSpPr/>
          <p:nvPr/>
        </p:nvSpPr>
        <p:spPr>
          <a:xfrm>
            <a:off x="1403927" y="4368796"/>
            <a:ext cx="9217891" cy="1758960"/>
          </a:xfrm>
          <a:prstGeom prst="roundRect">
            <a:avLst>
              <a:gd name="adj" fmla="val 4727"/>
            </a:avLst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70" name="Rectangle 45"/>
          <p:cNvSpPr txBox="1"/>
          <p:nvPr/>
        </p:nvSpPr>
        <p:spPr>
          <a:xfrm>
            <a:off x="5450737" y="5195442"/>
            <a:ext cx="101095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E37BB1"/>
                </a:solidFill>
              </a:defRPr>
            </a:lvl1pPr>
          </a:lstStyle>
          <a:p>
            <a:r>
              <a:t>Low Level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/>
          <p:nvPr/>
        </p:nvSpPr>
        <p:spPr>
          <a:xfrm>
            <a:off x="631650" y="3487999"/>
            <a:ext cx="4766738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 [ Mohammed Reda ]</a:t>
            </a:r>
          </a:p>
        </p:txBody>
      </p:sp>
      <p:sp>
        <p:nvSpPr>
          <p:cNvPr id="66" name="Cube 264"/>
          <p:cNvSpPr/>
          <p:nvPr/>
        </p:nvSpPr>
        <p:spPr>
          <a:xfrm>
            <a:off x="9553075" y="199568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7" name="Cube 265"/>
          <p:cNvSpPr/>
          <p:nvPr/>
        </p:nvSpPr>
        <p:spPr>
          <a:xfrm>
            <a:off x="9264316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8" name="Cube 266"/>
          <p:cNvSpPr/>
          <p:nvPr/>
        </p:nvSpPr>
        <p:spPr>
          <a:xfrm>
            <a:off x="8975559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9" name="Cube 267"/>
          <p:cNvSpPr/>
          <p:nvPr/>
        </p:nvSpPr>
        <p:spPr>
          <a:xfrm>
            <a:off x="8333875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70" name="Cube 268"/>
          <p:cNvSpPr/>
          <p:nvPr/>
        </p:nvSpPr>
        <p:spPr>
          <a:xfrm>
            <a:off x="9906000" y="3638515"/>
            <a:ext cx="930441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71" name="Cube 270"/>
          <p:cNvSpPr/>
          <p:nvPr/>
        </p:nvSpPr>
        <p:spPr>
          <a:xfrm>
            <a:off x="10547683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72" name="Cube 271"/>
          <p:cNvSpPr/>
          <p:nvPr/>
        </p:nvSpPr>
        <p:spPr>
          <a:xfrm>
            <a:off x="7403434" y="420950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73" name="Rectangle 10"/>
          <p:cNvSpPr txBox="1"/>
          <p:nvPr/>
        </p:nvSpPr>
        <p:spPr>
          <a:xfrm>
            <a:off x="649662" y="2248095"/>
            <a:ext cx="6472125" cy="110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>
                <a:solidFill>
                  <a:srgbClr val="31BAD9"/>
                </a:solidFill>
              </a:defRPr>
            </a:pPr>
            <a:r>
              <a:t>Modern Software Design Patterns </a:t>
            </a:r>
          </a:p>
          <a:p>
            <a:pPr>
              <a:defRPr sz="3600">
                <a:solidFill>
                  <a:srgbClr val="31BAD9"/>
                </a:solidFill>
              </a:defRPr>
            </a:pPr>
            <a:r>
              <a:t>(Part 1 – SOLID Principles 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Dependency Inversion Principle (DIP)</a:t>
            </a:r>
          </a:p>
        </p:txBody>
      </p:sp>
      <p:grpSp>
        <p:nvGrpSpPr>
          <p:cNvPr id="377" name="Oval 17"/>
          <p:cNvGrpSpPr/>
          <p:nvPr/>
        </p:nvGrpSpPr>
        <p:grpSpPr>
          <a:xfrm>
            <a:off x="691033" y="724230"/>
            <a:ext cx="799557" cy="762795"/>
            <a:chOff x="0" y="0"/>
            <a:chExt cx="799555" cy="762793"/>
          </a:xfrm>
        </p:grpSpPr>
        <p:sp>
          <p:nvSpPr>
            <p:cNvPr id="375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D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  <p:sp>
        <p:nvSpPr>
          <p:cNvPr id="378" name="Rectangle 6"/>
          <p:cNvSpPr/>
          <p:nvPr/>
        </p:nvSpPr>
        <p:spPr>
          <a:xfrm>
            <a:off x="776574" y="1996819"/>
            <a:ext cx="2512293" cy="1132214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9" name="Straight Connector 7"/>
          <p:cNvSpPr/>
          <p:nvPr/>
        </p:nvSpPr>
        <p:spPr>
          <a:xfrm>
            <a:off x="776573" y="2316796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TextBox 9"/>
          <p:cNvSpPr txBox="1"/>
          <p:nvPr/>
        </p:nvSpPr>
        <p:spPr>
          <a:xfrm>
            <a:off x="822293" y="1969416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i="1">
                <a:solidFill>
                  <a:schemeClr val="accent3"/>
                </a:solidFill>
              </a:defRPr>
            </a:lvl1pPr>
          </a:lstStyle>
          <a:p>
            <a:r>
              <a:t>Notification</a:t>
            </a:r>
          </a:p>
        </p:txBody>
      </p:sp>
      <p:sp>
        <p:nvSpPr>
          <p:cNvPr id="381" name="TextBox 11"/>
          <p:cNvSpPr txBox="1"/>
          <p:nvPr/>
        </p:nvSpPr>
        <p:spPr>
          <a:xfrm>
            <a:off x="836144" y="2790477"/>
            <a:ext cx="2416238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+Send(): void</a:t>
            </a:r>
          </a:p>
        </p:txBody>
      </p:sp>
      <p:grpSp>
        <p:nvGrpSpPr>
          <p:cNvPr id="386" name="Group 12"/>
          <p:cNvGrpSpPr/>
          <p:nvPr/>
        </p:nvGrpSpPr>
        <p:grpSpPr>
          <a:xfrm>
            <a:off x="1777998" y="4073026"/>
            <a:ext cx="2521528" cy="1115948"/>
            <a:chOff x="0" y="0"/>
            <a:chExt cx="2521527" cy="1115947"/>
          </a:xfrm>
        </p:grpSpPr>
        <p:sp>
          <p:nvSpPr>
            <p:cNvPr id="382" name="Rectangle 13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Straight Connector 15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TextBox 16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Gmail</a:t>
              </a:r>
            </a:p>
          </p:txBody>
        </p:sp>
        <p:sp>
          <p:nvSpPr>
            <p:cNvPr id="385" name="TextBox 18"/>
            <p:cNvSpPr txBox="1"/>
            <p:nvPr/>
          </p:nvSpPr>
          <p:spPr>
            <a:xfrm>
              <a:off x="31869" y="398368"/>
              <a:ext cx="2443939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+Send(): void</a:t>
              </a:r>
            </a:p>
          </p:txBody>
        </p:sp>
      </p:grpSp>
      <p:grpSp>
        <p:nvGrpSpPr>
          <p:cNvPr id="391" name="Group 19"/>
          <p:cNvGrpSpPr/>
          <p:nvPr/>
        </p:nvGrpSpPr>
        <p:grpSpPr>
          <a:xfrm>
            <a:off x="8783779" y="4082698"/>
            <a:ext cx="2521528" cy="1115948"/>
            <a:chOff x="0" y="0"/>
            <a:chExt cx="2521527" cy="1115947"/>
          </a:xfrm>
        </p:grpSpPr>
        <p:sp>
          <p:nvSpPr>
            <p:cNvPr id="387" name="Rectangle 20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8" name="Straight Connector 21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9" name="TextBox 22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Hotmail</a:t>
              </a:r>
            </a:p>
          </p:txBody>
        </p:sp>
        <p:sp>
          <p:nvSpPr>
            <p:cNvPr id="390" name="TextBox 23"/>
            <p:cNvSpPr txBox="1"/>
            <p:nvPr/>
          </p:nvSpPr>
          <p:spPr>
            <a:xfrm>
              <a:off x="31869" y="398368"/>
              <a:ext cx="2434704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+Send(): void</a:t>
              </a:r>
            </a:p>
          </p:txBody>
        </p:sp>
      </p:grpSp>
      <p:sp>
        <p:nvSpPr>
          <p:cNvPr id="392" name="Straight Connector 30"/>
          <p:cNvSpPr/>
          <p:nvPr/>
        </p:nvSpPr>
        <p:spPr>
          <a:xfrm>
            <a:off x="776574" y="2748364"/>
            <a:ext cx="2512293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3" name="TextBox 31"/>
          <p:cNvSpPr txBox="1"/>
          <p:nvPr/>
        </p:nvSpPr>
        <p:spPr>
          <a:xfrm>
            <a:off x="840757" y="2387622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-MessageService: IMessage</a:t>
            </a:r>
          </a:p>
        </p:txBody>
      </p:sp>
      <p:cxnSp>
        <p:nvCxnSpPr>
          <p:cNvPr id="394" name="Elbow Connector 5"/>
          <p:cNvCxnSpPr>
            <a:stCxn id="393" idx="0"/>
            <a:endCxn id="399" idx="0"/>
          </p:cNvCxnSpPr>
          <p:nvPr/>
        </p:nvCxnSpPr>
        <p:spPr>
          <a:xfrm>
            <a:off x="2044700" y="2540000"/>
            <a:ext cx="4356100" cy="12700"/>
          </a:xfrm>
          <a:prstGeom prst="bentConnector3">
            <a:avLst>
              <a:gd name="adj1" fmla="val 50145"/>
            </a:avLst>
          </a:prstGeom>
          <a:ln>
            <a:solidFill>
              <a:srgbClr val="EFC666"/>
            </a:solidFill>
            <a:prstDash val="dash"/>
            <a:tailEnd type="triangle"/>
          </a:ln>
        </p:spPr>
      </p:cxnSp>
      <p:sp>
        <p:nvSpPr>
          <p:cNvPr id="395" name="Rectangle 45"/>
          <p:cNvSpPr txBox="1"/>
          <p:nvPr/>
        </p:nvSpPr>
        <p:spPr>
          <a:xfrm>
            <a:off x="5904695" y="1613320"/>
            <a:ext cx="105128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E37BB1"/>
                </a:solidFill>
              </a:defRPr>
            </a:lvl1pPr>
          </a:lstStyle>
          <a:p>
            <a:r>
              <a:t>Abstraction</a:t>
            </a:r>
          </a:p>
        </p:txBody>
      </p:sp>
      <p:sp>
        <p:nvSpPr>
          <p:cNvPr id="396" name="Rectangle 25"/>
          <p:cNvSpPr/>
          <p:nvPr/>
        </p:nvSpPr>
        <p:spPr>
          <a:xfrm>
            <a:off x="5175391" y="2043645"/>
            <a:ext cx="2512293" cy="804093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7" name="Straight Connector 26"/>
          <p:cNvSpPr/>
          <p:nvPr/>
        </p:nvSpPr>
        <p:spPr>
          <a:xfrm>
            <a:off x="5175391" y="2363623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TextBox 27"/>
          <p:cNvSpPr txBox="1"/>
          <p:nvPr/>
        </p:nvSpPr>
        <p:spPr>
          <a:xfrm>
            <a:off x="5221109" y="2016243"/>
            <a:ext cx="241623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i="1">
                <a:solidFill>
                  <a:schemeClr val="accent3"/>
                </a:solidFill>
              </a:defRPr>
            </a:lvl1pPr>
          </a:lstStyle>
          <a:p>
            <a:r>
              <a:t>IMessage</a:t>
            </a:r>
          </a:p>
        </p:txBody>
      </p:sp>
      <p:sp>
        <p:nvSpPr>
          <p:cNvPr id="399" name="TextBox 28"/>
          <p:cNvSpPr txBox="1"/>
          <p:nvPr/>
        </p:nvSpPr>
        <p:spPr>
          <a:xfrm>
            <a:off x="5195711" y="2388726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i="1">
                <a:solidFill>
                  <a:schemeClr val="accent3"/>
                </a:solidFill>
              </a:defRPr>
            </a:lvl1pPr>
          </a:lstStyle>
          <a:p>
            <a:r>
              <a:t>+Send(): void</a:t>
            </a:r>
          </a:p>
        </p:txBody>
      </p:sp>
      <p:sp>
        <p:nvSpPr>
          <p:cNvPr id="400" name="Isosceles Triangle 33"/>
          <p:cNvSpPr/>
          <p:nvPr/>
        </p:nvSpPr>
        <p:spPr>
          <a:xfrm>
            <a:off x="6282375" y="2889154"/>
            <a:ext cx="389004" cy="178477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401" name="Elbow Connector 35"/>
          <p:cNvSpPr/>
          <p:nvPr/>
        </p:nvSpPr>
        <p:spPr>
          <a:xfrm rot="5400000" flipH="1" flipV="1">
            <a:off x="4378797" y="2068496"/>
            <a:ext cx="1012886" cy="3088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1785" y="0"/>
                </a:lnTo>
                <a:lnTo>
                  <a:pt x="11785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prstDash val="lg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2" name="Elbow Connector 36"/>
          <p:cNvSpPr/>
          <p:nvPr/>
        </p:nvSpPr>
        <p:spPr>
          <a:xfrm rot="16200000" flipH="1">
            <a:off x="7692260" y="1922915"/>
            <a:ext cx="918490" cy="3290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prstDash val="lg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3" name="Rectangle 40"/>
          <p:cNvSpPr txBox="1"/>
          <p:nvPr/>
        </p:nvSpPr>
        <p:spPr>
          <a:xfrm>
            <a:off x="2576779" y="5289751"/>
            <a:ext cx="910194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E37BB1"/>
                </a:solidFill>
              </a:defRPr>
            </a:lvl1pPr>
          </a:lstStyle>
          <a:p>
            <a:r>
              <a:t>Low Level</a:t>
            </a:r>
          </a:p>
        </p:txBody>
      </p:sp>
      <p:sp>
        <p:nvSpPr>
          <p:cNvPr id="404" name="Rectangle 41"/>
          <p:cNvSpPr txBox="1"/>
          <p:nvPr/>
        </p:nvSpPr>
        <p:spPr>
          <a:xfrm>
            <a:off x="1403095" y="1607154"/>
            <a:ext cx="94879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E37BB1"/>
                </a:solidFill>
              </a:defRPr>
            </a:lvl1pPr>
          </a:lstStyle>
          <a:p>
            <a:r>
              <a:t>High Level</a:t>
            </a:r>
          </a:p>
        </p:txBody>
      </p:sp>
      <p:sp>
        <p:nvSpPr>
          <p:cNvPr id="405" name="Rectangle 42"/>
          <p:cNvSpPr txBox="1"/>
          <p:nvPr/>
        </p:nvSpPr>
        <p:spPr>
          <a:xfrm>
            <a:off x="9577942" y="5286168"/>
            <a:ext cx="910194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E37BB1"/>
                </a:solidFill>
              </a:defRPr>
            </a:lvl1pPr>
          </a:lstStyle>
          <a:p>
            <a:r>
              <a:t>Low Level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/>
          <p:nvPr/>
        </p:nvSpPr>
        <p:spPr>
          <a:xfrm>
            <a:off x="603942" y="3051509"/>
            <a:ext cx="4766738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 [ Mohammed Reda ]</a:t>
            </a:r>
          </a:p>
        </p:txBody>
      </p:sp>
      <p:sp>
        <p:nvSpPr>
          <p:cNvPr id="408" name="Cube 264"/>
          <p:cNvSpPr/>
          <p:nvPr/>
        </p:nvSpPr>
        <p:spPr>
          <a:xfrm>
            <a:off x="9553075" y="199568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09" name="Cube 265"/>
          <p:cNvSpPr/>
          <p:nvPr/>
        </p:nvSpPr>
        <p:spPr>
          <a:xfrm>
            <a:off x="9264316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0" name="Cube 266"/>
          <p:cNvSpPr/>
          <p:nvPr/>
        </p:nvSpPr>
        <p:spPr>
          <a:xfrm>
            <a:off x="8975559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1" name="Cube 267"/>
          <p:cNvSpPr/>
          <p:nvPr/>
        </p:nvSpPr>
        <p:spPr>
          <a:xfrm>
            <a:off x="8333875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2" name="Cube 268"/>
          <p:cNvSpPr/>
          <p:nvPr/>
        </p:nvSpPr>
        <p:spPr>
          <a:xfrm>
            <a:off x="9906000" y="3638515"/>
            <a:ext cx="930441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3" name="Cube 270"/>
          <p:cNvSpPr/>
          <p:nvPr/>
        </p:nvSpPr>
        <p:spPr>
          <a:xfrm>
            <a:off x="10547683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4" name="Cube 271"/>
          <p:cNvSpPr/>
          <p:nvPr/>
        </p:nvSpPr>
        <p:spPr>
          <a:xfrm>
            <a:off x="7403434" y="420950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5" name="Rectangle 10"/>
          <p:cNvSpPr txBox="1"/>
          <p:nvPr/>
        </p:nvSpPr>
        <p:spPr>
          <a:xfrm>
            <a:off x="649662" y="2248095"/>
            <a:ext cx="6472125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31BAD9"/>
                </a:solidFill>
              </a:defRPr>
            </a:lvl1pPr>
          </a:lstStyle>
          <a:p>
            <a:r>
              <a:t>Modern Software Design Patterns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ctangle 2"/>
          <p:cNvSpPr txBox="1"/>
          <p:nvPr/>
        </p:nvSpPr>
        <p:spPr>
          <a:xfrm>
            <a:off x="3433789" y="824421"/>
            <a:ext cx="528410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t>Software Design Patterns</a:t>
            </a:r>
          </a:p>
        </p:txBody>
      </p:sp>
      <p:sp>
        <p:nvSpPr>
          <p:cNvPr id="418" name="Rectangle 8"/>
          <p:cNvSpPr txBox="1"/>
          <p:nvPr/>
        </p:nvSpPr>
        <p:spPr>
          <a:xfrm>
            <a:off x="2472372" y="3198167"/>
            <a:ext cx="7244096" cy="110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600">
                <a:solidFill>
                  <a:srgbClr val="75D1E6"/>
                </a:solidFill>
              </a:defRPr>
            </a:pPr>
            <a:r>
              <a:t>General solutions </a:t>
            </a:r>
          </a:p>
          <a:p>
            <a:pPr algn="ctr">
              <a:defRPr sz="3600">
                <a:solidFill>
                  <a:srgbClr val="75D1E6"/>
                </a:solidFill>
              </a:defRPr>
            </a:pPr>
            <a:r>
              <a:t>to common software design problems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Diagram 1"/>
          <p:cNvGrpSpPr/>
          <p:nvPr/>
        </p:nvGrpSpPr>
        <p:grpSpPr>
          <a:xfrm>
            <a:off x="2033429" y="1205544"/>
            <a:ext cx="8121965" cy="4446910"/>
            <a:chOff x="0" y="0"/>
            <a:chExt cx="8121963" cy="4446909"/>
          </a:xfrm>
        </p:grpSpPr>
        <p:sp>
          <p:nvSpPr>
            <p:cNvPr id="420" name="Line"/>
            <p:cNvSpPr/>
            <p:nvPr/>
          </p:nvSpPr>
          <p:spPr>
            <a:xfrm>
              <a:off x="4060981" y="1837569"/>
              <a:ext cx="2223435" cy="7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Line"/>
            <p:cNvSpPr/>
            <p:nvPr/>
          </p:nvSpPr>
          <p:spPr>
            <a:xfrm>
              <a:off x="1837547" y="1837569"/>
              <a:ext cx="2223434" cy="7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2" name="Line"/>
            <p:cNvSpPr/>
            <p:nvPr/>
          </p:nvSpPr>
          <p:spPr>
            <a:xfrm>
              <a:off x="3357159" y="0"/>
              <a:ext cx="1407645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3" name="Line"/>
            <p:cNvSpPr/>
            <p:nvPr/>
          </p:nvSpPr>
          <p:spPr>
            <a:xfrm>
              <a:off x="3357159" y="1509371"/>
              <a:ext cx="1407644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Design Patterns"/>
            <p:cNvSpPr txBox="1"/>
            <p:nvPr/>
          </p:nvSpPr>
          <p:spPr>
            <a:xfrm>
              <a:off x="2223433" y="632720"/>
              <a:ext cx="3675098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3"/>
                  </a:solidFill>
                </a:defRPr>
              </a:lvl1pPr>
            </a:lstStyle>
            <a:p>
              <a:r>
                <a:t>Design Patterns</a:t>
              </a:r>
            </a:p>
          </p:txBody>
        </p:sp>
        <p:sp>
          <p:nvSpPr>
            <p:cNvPr id="425" name="Line"/>
            <p:cNvSpPr/>
            <p:nvPr/>
          </p:nvSpPr>
          <p:spPr>
            <a:xfrm>
              <a:off x="1133726" y="2609319"/>
              <a:ext cx="1407644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1133725" y="4118690"/>
              <a:ext cx="1407645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7" name="GoF Patterns"/>
            <p:cNvSpPr txBox="1"/>
            <p:nvPr/>
          </p:nvSpPr>
          <p:spPr>
            <a:xfrm>
              <a:off x="0" y="3242039"/>
              <a:ext cx="3675097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2"/>
                  </a:solidFill>
                </a:defRPr>
              </a:lvl1pPr>
            </a:lstStyle>
            <a:p>
              <a:r>
                <a:rPr dirty="0"/>
                <a:t>GoF Patterns</a:t>
              </a:r>
            </a:p>
          </p:txBody>
        </p:sp>
        <p:sp>
          <p:nvSpPr>
            <p:cNvPr id="428" name="Line"/>
            <p:cNvSpPr/>
            <p:nvPr/>
          </p:nvSpPr>
          <p:spPr>
            <a:xfrm>
              <a:off x="5580593" y="2609319"/>
              <a:ext cx="1407645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9" name="Line"/>
            <p:cNvSpPr/>
            <p:nvPr/>
          </p:nvSpPr>
          <p:spPr>
            <a:xfrm>
              <a:off x="5580593" y="4118690"/>
              <a:ext cx="1407644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0" name="Modern Patterns"/>
            <p:cNvSpPr txBox="1"/>
            <p:nvPr/>
          </p:nvSpPr>
          <p:spPr>
            <a:xfrm>
              <a:off x="4446866" y="3242039"/>
              <a:ext cx="3675098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2"/>
                  </a:solidFill>
                </a:defRPr>
              </a:lvl1pPr>
            </a:lstStyle>
            <a:p>
              <a:r>
                <a:t>Modern Patterns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Diagram 1"/>
          <p:cNvGrpSpPr/>
          <p:nvPr/>
        </p:nvGrpSpPr>
        <p:grpSpPr>
          <a:xfrm>
            <a:off x="2033429" y="1205544"/>
            <a:ext cx="8121965" cy="4446910"/>
            <a:chOff x="0" y="0"/>
            <a:chExt cx="8121963" cy="4446909"/>
          </a:xfrm>
        </p:grpSpPr>
        <p:sp>
          <p:nvSpPr>
            <p:cNvPr id="433" name="Line"/>
            <p:cNvSpPr/>
            <p:nvPr/>
          </p:nvSpPr>
          <p:spPr>
            <a:xfrm>
              <a:off x="4060981" y="1837569"/>
              <a:ext cx="2223435" cy="7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4" name="Line"/>
            <p:cNvSpPr/>
            <p:nvPr/>
          </p:nvSpPr>
          <p:spPr>
            <a:xfrm>
              <a:off x="1837547" y="1837569"/>
              <a:ext cx="2223434" cy="7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5" name="Line"/>
            <p:cNvSpPr/>
            <p:nvPr/>
          </p:nvSpPr>
          <p:spPr>
            <a:xfrm>
              <a:off x="3357159" y="0"/>
              <a:ext cx="1407645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6" name="Line"/>
            <p:cNvSpPr/>
            <p:nvPr/>
          </p:nvSpPr>
          <p:spPr>
            <a:xfrm>
              <a:off x="3357159" y="1509371"/>
              <a:ext cx="1407644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7" name="Design Patterns"/>
            <p:cNvSpPr txBox="1"/>
            <p:nvPr/>
          </p:nvSpPr>
          <p:spPr>
            <a:xfrm>
              <a:off x="2223433" y="632720"/>
              <a:ext cx="3675098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3"/>
                  </a:solidFill>
                </a:defRPr>
              </a:lvl1pPr>
            </a:lstStyle>
            <a:p>
              <a:r>
                <a:t>Design Patterns</a:t>
              </a:r>
            </a:p>
          </p:txBody>
        </p:sp>
        <p:sp>
          <p:nvSpPr>
            <p:cNvPr id="438" name="Line"/>
            <p:cNvSpPr/>
            <p:nvPr/>
          </p:nvSpPr>
          <p:spPr>
            <a:xfrm>
              <a:off x="1133726" y="2609319"/>
              <a:ext cx="1407644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9" name="Line"/>
            <p:cNvSpPr/>
            <p:nvPr/>
          </p:nvSpPr>
          <p:spPr>
            <a:xfrm>
              <a:off x="1133725" y="4118690"/>
              <a:ext cx="1407645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0" name="GoF Patterns"/>
            <p:cNvSpPr txBox="1"/>
            <p:nvPr/>
          </p:nvSpPr>
          <p:spPr>
            <a:xfrm>
              <a:off x="0" y="3242039"/>
              <a:ext cx="3675097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2"/>
                  </a:solidFill>
                </a:defRPr>
              </a:lvl1pPr>
            </a:lstStyle>
            <a:p>
              <a:r>
                <a:rPr dirty="0"/>
                <a:t>GoF Patterns</a:t>
              </a:r>
            </a:p>
          </p:txBody>
        </p:sp>
        <p:sp>
          <p:nvSpPr>
            <p:cNvPr id="441" name="Line"/>
            <p:cNvSpPr/>
            <p:nvPr/>
          </p:nvSpPr>
          <p:spPr>
            <a:xfrm>
              <a:off x="5580593" y="2609319"/>
              <a:ext cx="1407645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5580593" y="4118690"/>
              <a:ext cx="1407644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" name="Modern Patterns"/>
            <p:cNvSpPr txBox="1"/>
            <p:nvPr/>
          </p:nvSpPr>
          <p:spPr>
            <a:xfrm>
              <a:off x="4446866" y="3242039"/>
              <a:ext cx="3675098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2"/>
                  </a:solidFill>
                </a:defRPr>
              </a:lvl1pPr>
            </a:lstStyle>
            <a:p>
              <a:r>
                <a:t>Modern Patterns</a:t>
              </a:r>
            </a:p>
          </p:txBody>
        </p:sp>
      </p:grpSp>
      <p:sp>
        <p:nvSpPr>
          <p:cNvPr id="445" name="Rectangle 2"/>
          <p:cNvSpPr txBox="1"/>
          <p:nvPr/>
        </p:nvSpPr>
        <p:spPr>
          <a:xfrm>
            <a:off x="1839162" y="5768295"/>
            <a:ext cx="441439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E37BB1"/>
                </a:solidFill>
              </a:defRPr>
            </a:lvl1pPr>
          </a:lstStyle>
          <a:p>
            <a:r>
              <a:t>https://en.wikipedia.org/wiki/Design_Patterns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Diagram 1"/>
          <p:cNvGrpSpPr/>
          <p:nvPr/>
        </p:nvGrpSpPr>
        <p:grpSpPr>
          <a:xfrm>
            <a:off x="459663" y="641894"/>
            <a:ext cx="11269496" cy="5573919"/>
            <a:chOff x="0" y="0"/>
            <a:chExt cx="11269494" cy="5573917"/>
          </a:xfrm>
        </p:grpSpPr>
        <p:grpSp>
          <p:nvGrpSpPr>
            <p:cNvPr id="449" name="Group"/>
            <p:cNvGrpSpPr/>
            <p:nvPr/>
          </p:nvGrpSpPr>
          <p:grpSpPr>
            <a:xfrm>
              <a:off x="0" y="2936511"/>
              <a:ext cx="11269495" cy="2637407"/>
              <a:chOff x="0" y="0"/>
              <a:chExt cx="11269494" cy="2637406"/>
            </a:xfrm>
          </p:grpSpPr>
          <p:sp>
            <p:nvSpPr>
              <p:cNvPr id="447" name="Rounded Rectangle"/>
              <p:cNvSpPr/>
              <p:nvPr/>
            </p:nvSpPr>
            <p:spPr>
              <a:xfrm>
                <a:off x="0" y="0"/>
                <a:ext cx="11269495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ts val="1000"/>
                  </a:spcBef>
                  <a:defRPr sz="65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8" name="Design Patterns"/>
              <p:cNvSpPr txBox="1"/>
              <p:nvPr/>
            </p:nvSpPr>
            <p:spPr>
              <a:xfrm>
                <a:off x="77246" y="660498"/>
                <a:ext cx="11115001" cy="13164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47650" tIns="247650" rIns="247650" bIns="247650" numCol="1" anchor="ctr">
                <a:spAutoFit/>
              </a:bodyPr>
              <a:lstStyle>
                <a:lvl1pPr algn="ctr" defTabSz="2889250">
                  <a:lnSpc>
                    <a:spcPct val="90000"/>
                  </a:lnSpc>
                  <a:spcBef>
                    <a:spcPts val="2700"/>
                  </a:spcBef>
                  <a:defRPr sz="6500">
                    <a:solidFill>
                      <a:srgbClr val="FFFFFF"/>
                    </a:solidFill>
                  </a:defRPr>
                </a:lvl1pPr>
              </a:lstStyle>
              <a:p>
                <a:r>
                  <a:t>Design Patterns</a:t>
                </a:r>
              </a:p>
            </p:txBody>
          </p:sp>
        </p:grpSp>
        <p:grpSp>
          <p:nvGrpSpPr>
            <p:cNvPr id="452" name="Group"/>
            <p:cNvGrpSpPr/>
            <p:nvPr/>
          </p:nvGrpSpPr>
          <p:grpSpPr>
            <a:xfrm>
              <a:off x="0" y="290"/>
              <a:ext cx="3557290" cy="2637408"/>
              <a:chOff x="0" y="0"/>
              <a:chExt cx="3557289" cy="2637406"/>
            </a:xfrm>
          </p:grpSpPr>
          <p:sp>
            <p:nvSpPr>
              <p:cNvPr id="450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64AB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1" name="Creational Patterns"/>
              <p:cNvSpPr txBox="1"/>
              <p:nvPr/>
            </p:nvSpPr>
            <p:spPr>
              <a:xfrm>
                <a:off x="77246" y="372719"/>
                <a:ext cx="3402797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 Patterns</a:t>
                </a:r>
              </a:p>
            </p:txBody>
          </p:sp>
        </p:grpSp>
        <p:grpSp>
          <p:nvGrpSpPr>
            <p:cNvPr id="455" name="Group"/>
            <p:cNvGrpSpPr/>
            <p:nvPr/>
          </p:nvGrpSpPr>
          <p:grpSpPr>
            <a:xfrm>
              <a:off x="3865352" y="0"/>
              <a:ext cx="3557290" cy="2637407"/>
              <a:chOff x="0" y="0"/>
              <a:chExt cx="3557289" cy="2637406"/>
            </a:xfrm>
          </p:grpSpPr>
          <p:sp>
            <p:nvSpPr>
              <p:cNvPr id="453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73DC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4" name="Structural Patterns"/>
              <p:cNvSpPr txBox="1"/>
              <p:nvPr/>
            </p:nvSpPr>
            <p:spPr>
              <a:xfrm>
                <a:off x="77246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Patterns</a:t>
                </a:r>
              </a:p>
            </p:txBody>
          </p:sp>
        </p:grpSp>
        <p:grpSp>
          <p:nvGrpSpPr>
            <p:cNvPr id="458" name="Group"/>
            <p:cNvGrpSpPr/>
            <p:nvPr/>
          </p:nvGrpSpPr>
          <p:grpSpPr>
            <a:xfrm>
              <a:off x="7712205" y="290"/>
              <a:ext cx="3557290" cy="2637408"/>
              <a:chOff x="0" y="0"/>
              <a:chExt cx="3557289" cy="2637406"/>
            </a:xfrm>
          </p:grpSpPr>
          <p:sp>
            <p:nvSpPr>
              <p:cNvPr id="456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7" name="Behavioral Patterns"/>
              <p:cNvSpPr txBox="1"/>
              <p:nvPr/>
            </p:nvSpPr>
            <p:spPr>
              <a:xfrm>
                <a:off x="77247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 Patterns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Diagram 2"/>
          <p:cNvGrpSpPr/>
          <p:nvPr/>
        </p:nvGrpSpPr>
        <p:grpSpPr>
          <a:xfrm>
            <a:off x="154525" y="482105"/>
            <a:ext cx="11879771" cy="5811529"/>
            <a:chOff x="0" y="0"/>
            <a:chExt cx="11879769" cy="5811527"/>
          </a:xfrm>
        </p:grpSpPr>
        <p:grpSp>
          <p:nvGrpSpPr>
            <p:cNvPr id="463" name="Group"/>
            <p:cNvGrpSpPr/>
            <p:nvPr/>
          </p:nvGrpSpPr>
          <p:grpSpPr>
            <a:xfrm>
              <a:off x="0" y="0"/>
              <a:ext cx="3621881" cy="748801"/>
              <a:chOff x="0" y="0"/>
              <a:chExt cx="3621880" cy="7488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2" name="Creation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</a:t>
                </a:r>
              </a:p>
            </p:txBody>
          </p:sp>
        </p:grpSp>
        <p:grpSp>
          <p:nvGrpSpPr>
            <p:cNvPr id="466" name="Group"/>
            <p:cNvGrpSpPr/>
            <p:nvPr/>
          </p:nvGrpSpPr>
          <p:grpSpPr>
            <a:xfrm>
              <a:off x="0" y="748799"/>
              <a:ext cx="3621881" cy="5020295"/>
              <a:chOff x="0" y="0"/>
              <a:chExt cx="3621880" cy="5020294"/>
            </a:xfrm>
          </p:grpSpPr>
          <p:sp>
            <p:nvSpPr>
              <p:cNvPr id="464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3E5E9">
                  <a:alpha val="90000"/>
                </a:srgbClr>
              </a:solidFill>
              <a:ln w="25400" cap="flat">
                <a:solidFill>
                  <a:srgbClr val="D3E5E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400"/>
                  </a:spcBef>
                  <a:defRPr sz="3200"/>
                </a:pPr>
                <a:endParaRPr/>
              </a:p>
            </p:txBody>
          </p:sp>
          <p:sp>
            <p:nvSpPr>
              <p:cNvPr id="465" name="Singleton…"/>
              <p:cNvSpPr txBox="1"/>
              <p:nvPr/>
            </p:nvSpPr>
            <p:spPr>
              <a:xfrm>
                <a:off x="0" y="0"/>
                <a:ext cx="3564985" cy="2858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0687" tIns="170687" rIns="170687" bIns="170687" numCol="1" anchor="t">
                <a:spAutoFit/>
              </a:bodyPr>
              <a:lstStyle/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Singleton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Prototype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Builder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Factory Method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Abstract Factory</a:t>
                </a:r>
              </a:p>
            </p:txBody>
          </p:sp>
        </p:grpSp>
        <p:grpSp>
          <p:nvGrpSpPr>
            <p:cNvPr id="469" name="Group"/>
            <p:cNvGrpSpPr/>
            <p:nvPr/>
          </p:nvGrpSpPr>
          <p:grpSpPr>
            <a:xfrm>
              <a:off x="4128944" y="0"/>
              <a:ext cx="3621881" cy="748801"/>
              <a:chOff x="0" y="0"/>
              <a:chExt cx="3621880" cy="748800"/>
            </a:xfrm>
          </p:grpSpPr>
          <p:sp>
            <p:nvSpPr>
              <p:cNvPr id="467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rgbClr val="73DC69"/>
              </a:solidFill>
              <a:ln w="25400" cap="flat">
                <a:solidFill>
                  <a:srgbClr val="73DC6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8" name="Structur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</a:t>
                </a:r>
              </a:p>
            </p:txBody>
          </p:sp>
        </p:grpSp>
        <p:grpSp>
          <p:nvGrpSpPr>
            <p:cNvPr id="472" name="Group"/>
            <p:cNvGrpSpPr/>
            <p:nvPr/>
          </p:nvGrpSpPr>
          <p:grpSpPr>
            <a:xfrm>
              <a:off x="4128944" y="748800"/>
              <a:ext cx="3621881" cy="5020294"/>
              <a:chOff x="0" y="0"/>
              <a:chExt cx="3621880" cy="5020293"/>
            </a:xfrm>
          </p:grpSpPr>
          <p:sp>
            <p:nvSpPr>
              <p:cNvPr id="470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6F2D2">
                  <a:alpha val="90000"/>
                </a:srgbClr>
              </a:solidFill>
              <a:ln w="25400" cap="flat">
                <a:solidFill>
                  <a:srgbClr val="D6F2D2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471" name="Proxy…"/>
              <p:cNvSpPr txBox="1"/>
              <p:nvPr/>
            </p:nvSpPr>
            <p:spPr>
              <a:xfrm>
                <a:off x="0" y="0"/>
                <a:ext cx="3575653" cy="32870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Proxy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Decorator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Adapter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Façade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Flyweight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Composite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Bridge</a:t>
                </a:r>
              </a:p>
            </p:txBody>
          </p:sp>
        </p:grpSp>
        <p:grpSp>
          <p:nvGrpSpPr>
            <p:cNvPr id="475" name="Group"/>
            <p:cNvGrpSpPr/>
            <p:nvPr/>
          </p:nvGrpSpPr>
          <p:grpSpPr>
            <a:xfrm>
              <a:off x="8257888" y="0"/>
              <a:ext cx="3621882" cy="748801"/>
              <a:chOff x="0" y="0"/>
              <a:chExt cx="3621880" cy="748800"/>
            </a:xfrm>
          </p:grpSpPr>
          <p:sp>
            <p:nvSpPr>
              <p:cNvPr id="473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3"/>
              </a:solidFill>
              <a:ln w="25400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4" name="Behavior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</a:t>
                </a:r>
              </a:p>
            </p:txBody>
          </p:sp>
        </p:grpSp>
        <p:grpSp>
          <p:nvGrpSpPr>
            <p:cNvPr id="478" name="Group"/>
            <p:cNvGrpSpPr/>
            <p:nvPr/>
          </p:nvGrpSpPr>
          <p:grpSpPr>
            <a:xfrm>
              <a:off x="8257888" y="748800"/>
              <a:ext cx="3621882" cy="5062728"/>
              <a:chOff x="0" y="0"/>
              <a:chExt cx="3621880" cy="5062727"/>
            </a:xfrm>
          </p:grpSpPr>
          <p:sp>
            <p:nvSpPr>
              <p:cNvPr id="476" name="Rectangle"/>
              <p:cNvSpPr/>
              <p:nvPr/>
            </p:nvSpPr>
            <p:spPr>
              <a:xfrm>
                <a:off x="0" y="0"/>
                <a:ext cx="3621881" cy="5020294"/>
              </a:xfrm>
              <a:prstGeom prst="rect">
                <a:avLst/>
              </a:prstGeom>
              <a:solidFill>
                <a:srgbClr val="FAEBD3">
                  <a:alpha val="90000"/>
                </a:srgbClr>
              </a:solidFill>
              <a:ln w="25400" cap="flat">
                <a:solidFill>
                  <a:srgbClr val="FAEBD3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477" name="Visitor…"/>
              <p:cNvSpPr txBox="1"/>
              <p:nvPr/>
            </p:nvSpPr>
            <p:spPr>
              <a:xfrm>
                <a:off x="0" y="0"/>
                <a:ext cx="3575653" cy="50627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Visitor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Observer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Strategy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Template Method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Command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Iterator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Memento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State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Mediator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Chain of responsibility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Interpreter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482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485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488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Singleton Pattern</a:t>
            </a:r>
          </a:p>
        </p:txBody>
      </p:sp>
      <p:sp>
        <p:nvSpPr>
          <p:cNvPr id="489" name="Rectangle 1"/>
          <p:cNvSpPr txBox="1"/>
          <p:nvPr/>
        </p:nvSpPr>
        <p:spPr>
          <a:xfrm>
            <a:off x="3616724" y="2790255"/>
            <a:ext cx="435035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Only create one instance of a class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21" y="908991"/>
            <a:ext cx="981799" cy="981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21" y="2716483"/>
            <a:ext cx="1039093" cy="103909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Rectangle 8"/>
          <p:cNvSpPr txBox="1"/>
          <p:nvPr/>
        </p:nvSpPr>
        <p:spPr>
          <a:xfrm>
            <a:off x="3052155" y="1059791"/>
            <a:ext cx="600138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Mohammed Reda</a:t>
            </a:r>
          </a:p>
        </p:txBody>
      </p:sp>
      <p:sp>
        <p:nvSpPr>
          <p:cNvPr id="78" name="Rectangle 10"/>
          <p:cNvSpPr txBox="1"/>
          <p:nvPr/>
        </p:nvSpPr>
        <p:spPr>
          <a:xfrm>
            <a:off x="3052154" y="1429124"/>
            <a:ext cx="4555293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https://t.me/eng_mreda   (Channel)</a:t>
            </a:r>
          </a:p>
        </p:txBody>
      </p:sp>
      <p:sp>
        <p:nvSpPr>
          <p:cNvPr id="79" name="Rectangle 28"/>
          <p:cNvSpPr txBox="1"/>
          <p:nvPr/>
        </p:nvSpPr>
        <p:spPr>
          <a:xfrm>
            <a:off x="3052155" y="2716483"/>
            <a:ext cx="600138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The Programmer</a:t>
            </a:r>
          </a:p>
        </p:txBody>
      </p:sp>
      <p:sp>
        <p:nvSpPr>
          <p:cNvPr id="80" name="Rectangle 29"/>
          <p:cNvSpPr txBox="1"/>
          <p:nvPr/>
        </p:nvSpPr>
        <p:spPr>
          <a:xfrm>
            <a:off x="3052154" y="3085814"/>
            <a:ext cx="354117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m.me/TheProgrammerPage</a:t>
            </a:r>
          </a:p>
        </p:txBody>
      </p:sp>
      <p:pic>
        <p:nvPicPr>
          <p:cNvPr id="81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016" y="4079590"/>
            <a:ext cx="1361006" cy="1361006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 31"/>
          <p:cNvSpPr txBox="1"/>
          <p:nvPr/>
        </p:nvSpPr>
        <p:spPr>
          <a:xfrm>
            <a:off x="3052154" y="4390761"/>
            <a:ext cx="600138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The Programmer</a:t>
            </a:r>
          </a:p>
        </p:txBody>
      </p:sp>
      <p:sp>
        <p:nvSpPr>
          <p:cNvPr id="83" name="Rectangle 44"/>
          <p:cNvSpPr txBox="1"/>
          <p:nvPr/>
        </p:nvSpPr>
        <p:spPr>
          <a:xfrm>
            <a:off x="3052153" y="4760093"/>
            <a:ext cx="6226484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https://www.facebook.com/TheProgrammerPage</a:t>
            </a:r>
          </a:p>
        </p:txBody>
      </p:sp>
      <p:sp>
        <p:nvSpPr>
          <p:cNvPr id="84" name="Rectangle 2"/>
          <p:cNvSpPr txBox="1"/>
          <p:nvPr/>
        </p:nvSpPr>
        <p:spPr>
          <a:xfrm>
            <a:off x="3067673" y="1890789"/>
            <a:ext cx="490995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https://t.me/engmreda     (Direct Chat)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roup 25"/>
          <p:cNvGrpSpPr/>
          <p:nvPr/>
        </p:nvGrpSpPr>
        <p:grpSpPr>
          <a:xfrm>
            <a:off x="4493690" y="2460175"/>
            <a:ext cx="974464" cy="724888"/>
            <a:chOff x="0" y="0"/>
            <a:chExt cx="974462" cy="724887"/>
          </a:xfrm>
        </p:grpSpPr>
        <p:sp>
          <p:nvSpPr>
            <p:cNvPr id="491" name="Rectangle 19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492" name="Straight Connector 21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3" name="Rectangle 22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494" name="Rectangle 24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count=0</a:t>
              </a:r>
            </a:p>
          </p:txBody>
        </p:sp>
      </p:grpSp>
      <p:sp>
        <p:nvSpPr>
          <p:cNvPr id="496" name="Rectangle 32"/>
          <p:cNvSpPr txBox="1"/>
          <p:nvPr/>
        </p:nvSpPr>
        <p:spPr>
          <a:xfrm>
            <a:off x="1212623" y="464931"/>
            <a:ext cx="3113248" cy="1316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Counter</a:t>
            </a:r>
            <a:r>
              <a:rPr>
                <a:solidFill>
                  <a:schemeClr val="accent3"/>
                </a:solidFill>
              </a:rPr>
              <a:t>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public int count = 0 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public void AddOne() { count++ ;  }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}</a:t>
            </a:r>
          </a:p>
        </p:txBody>
      </p:sp>
      <p:grpSp>
        <p:nvGrpSpPr>
          <p:cNvPr id="501" name="Group 47"/>
          <p:cNvGrpSpPr/>
          <p:nvPr/>
        </p:nvGrpSpPr>
        <p:grpSpPr>
          <a:xfrm>
            <a:off x="9361105" y="4395099"/>
            <a:ext cx="974464" cy="724888"/>
            <a:chOff x="0" y="0"/>
            <a:chExt cx="974462" cy="724887"/>
          </a:xfrm>
        </p:grpSpPr>
        <p:sp>
          <p:nvSpPr>
            <p:cNvPr id="497" name="Rectangle 48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498" name="Straight Connector 49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9" name="Rectangle 50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00" name="Rectangle 51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sp>
        <p:nvSpPr>
          <p:cNvPr id="502" name="Rectangle 56"/>
          <p:cNvSpPr txBox="1"/>
          <p:nvPr/>
        </p:nvSpPr>
        <p:spPr>
          <a:xfrm>
            <a:off x="1212623" y="3986607"/>
            <a:ext cx="2824713" cy="233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03" name="Rectangle 57"/>
          <p:cNvSpPr/>
          <p:nvPr/>
        </p:nvSpPr>
        <p:spPr>
          <a:xfrm>
            <a:off x="988290" y="464931"/>
            <a:ext cx="3482111" cy="1323440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04" name="Rectangle 33"/>
          <p:cNvSpPr txBox="1"/>
          <p:nvPr/>
        </p:nvSpPr>
        <p:spPr>
          <a:xfrm>
            <a:off x="1212623" y="2102659"/>
            <a:ext cx="3069093" cy="15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05" name="Rectangle 58"/>
          <p:cNvSpPr/>
          <p:nvPr/>
        </p:nvSpPr>
        <p:spPr>
          <a:xfrm>
            <a:off x="988290" y="2102659"/>
            <a:ext cx="3482111" cy="1597652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06" name="Rectangle 59"/>
          <p:cNvSpPr/>
          <p:nvPr/>
        </p:nvSpPr>
        <p:spPr>
          <a:xfrm>
            <a:off x="988289" y="3958616"/>
            <a:ext cx="3482111" cy="2336316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grpSp>
        <p:nvGrpSpPr>
          <p:cNvPr id="511" name="Group 61"/>
          <p:cNvGrpSpPr/>
          <p:nvPr/>
        </p:nvGrpSpPr>
        <p:grpSpPr>
          <a:xfrm>
            <a:off x="9219738" y="1022271"/>
            <a:ext cx="1166328" cy="4254636"/>
            <a:chOff x="0" y="0"/>
            <a:chExt cx="1166326" cy="4254634"/>
          </a:xfrm>
        </p:grpSpPr>
        <p:sp>
          <p:nvSpPr>
            <p:cNvPr id="507" name="Straight Connector 41"/>
            <p:cNvSpPr/>
            <p:nvPr/>
          </p:nvSpPr>
          <p:spPr>
            <a:xfrm flipH="1">
              <a:off x="1164328" y="729815"/>
              <a:ext cx="1" cy="3524819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8" name="Straight Connector 42"/>
            <p:cNvSpPr/>
            <p:nvPr/>
          </p:nvSpPr>
          <p:spPr>
            <a:xfrm flipH="1">
              <a:off x="30310" y="763289"/>
              <a:ext cx="1" cy="3491346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9" name="Straight Connector 43"/>
            <p:cNvSpPr/>
            <p:nvPr/>
          </p:nvSpPr>
          <p:spPr>
            <a:xfrm>
              <a:off x="33090" y="4254634"/>
              <a:ext cx="1131239" cy="1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0" name="Rectangle 60"/>
            <p:cNvSpPr txBox="1"/>
            <p:nvPr/>
          </p:nvSpPr>
          <p:spPr>
            <a:xfrm>
              <a:off x="0" y="0"/>
              <a:ext cx="1166327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31BAD9"/>
                  </a:solidFill>
                </a:defRPr>
              </a:lvl1pPr>
            </a:lstStyle>
            <a:p>
              <a:r>
                <a:t>Memory</a:t>
              </a:r>
            </a:p>
          </p:txBody>
        </p:sp>
      </p:grpSp>
      <p:sp>
        <p:nvSpPr>
          <p:cNvPr id="512" name="Rectangle 63"/>
          <p:cNvSpPr txBox="1"/>
          <p:nvPr/>
        </p:nvSpPr>
        <p:spPr>
          <a:xfrm>
            <a:off x="1343653" y="2595101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13" name="Rectangle 64"/>
          <p:cNvSpPr txBox="1"/>
          <p:nvPr/>
        </p:nvSpPr>
        <p:spPr>
          <a:xfrm>
            <a:off x="2082188" y="2901483"/>
            <a:ext cx="1389023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grpSp>
        <p:nvGrpSpPr>
          <p:cNvPr id="518" name="Group 70"/>
          <p:cNvGrpSpPr/>
          <p:nvPr/>
        </p:nvGrpSpPr>
        <p:grpSpPr>
          <a:xfrm>
            <a:off x="4493690" y="5030775"/>
            <a:ext cx="974464" cy="724888"/>
            <a:chOff x="0" y="0"/>
            <a:chExt cx="974462" cy="724887"/>
          </a:xfrm>
        </p:grpSpPr>
        <p:sp>
          <p:nvSpPr>
            <p:cNvPr id="514" name="Rectangle 71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15" name="Straight Connector 72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6" name="Rectangle 73"/>
            <p:cNvSpPr txBox="1"/>
            <p:nvPr/>
          </p:nvSpPr>
          <p:spPr>
            <a:xfrm>
              <a:off x="152855" y="0"/>
              <a:ext cx="50458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517" name="Rectangle 74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count=0</a:t>
              </a:r>
            </a:p>
          </p:txBody>
        </p:sp>
      </p:grpSp>
      <p:sp>
        <p:nvSpPr>
          <p:cNvPr id="519" name="Rectangle 75"/>
          <p:cNvSpPr txBox="1"/>
          <p:nvPr/>
        </p:nvSpPr>
        <p:spPr>
          <a:xfrm>
            <a:off x="1249017" y="4479449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20" name="Rectangle 76"/>
          <p:cNvSpPr txBox="1"/>
          <p:nvPr/>
        </p:nvSpPr>
        <p:spPr>
          <a:xfrm>
            <a:off x="1987552" y="4785833"/>
            <a:ext cx="13890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sp>
        <p:nvSpPr>
          <p:cNvPr id="521" name="Rectangle 77"/>
          <p:cNvSpPr txBox="1"/>
          <p:nvPr/>
        </p:nvSpPr>
        <p:spPr>
          <a:xfrm>
            <a:off x="1244328" y="5223941"/>
            <a:ext cx="2667756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 Counter objB = new Counter();</a:t>
            </a:r>
          </a:p>
        </p:txBody>
      </p:sp>
      <p:sp>
        <p:nvSpPr>
          <p:cNvPr id="522" name="Rectangle 78"/>
          <p:cNvSpPr txBox="1"/>
          <p:nvPr/>
        </p:nvSpPr>
        <p:spPr>
          <a:xfrm>
            <a:off x="1982862" y="5530324"/>
            <a:ext cx="138078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objB.AddOne();</a:t>
            </a:r>
          </a:p>
        </p:txBody>
      </p:sp>
      <p:grpSp>
        <p:nvGrpSpPr>
          <p:cNvPr id="527" name="Group 79"/>
          <p:cNvGrpSpPr/>
          <p:nvPr/>
        </p:nvGrpSpPr>
        <p:grpSpPr>
          <a:xfrm>
            <a:off x="9350713" y="3599003"/>
            <a:ext cx="974464" cy="724888"/>
            <a:chOff x="0" y="0"/>
            <a:chExt cx="974462" cy="724887"/>
          </a:xfrm>
        </p:grpSpPr>
        <p:sp>
          <p:nvSpPr>
            <p:cNvPr id="523" name="Rectangle 80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24" name="Straight Connector 81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5" name="Rectangle 82"/>
            <p:cNvSpPr txBox="1"/>
            <p:nvPr/>
          </p:nvSpPr>
          <p:spPr>
            <a:xfrm>
              <a:off x="152855" y="0"/>
              <a:ext cx="50458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526" name="Rectangle 83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sp>
        <p:nvSpPr>
          <p:cNvPr id="530" name="Elbow Connector 5"/>
          <p:cNvSpPr/>
          <p:nvPr/>
        </p:nvSpPr>
        <p:spPr>
          <a:xfrm>
            <a:off x="4474209" y="2900679"/>
            <a:ext cx="4881881" cy="1856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761" y="0"/>
                </a:lnTo>
                <a:lnTo>
                  <a:pt x="12761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65B4C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9" name="Elbow Connector 7"/>
          <p:cNvSpPr/>
          <p:nvPr/>
        </p:nvSpPr>
        <p:spPr>
          <a:xfrm flipV="1">
            <a:off x="4493690" y="4154611"/>
            <a:ext cx="4857024" cy="1601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BC0B8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99534 0.000000 C 0.244209 0.000000 0.294159 0.019331 0.332940 0.046561 C 0.371721 0.073791 0.399334 0.108919 0.399334 0.140514 L 0.399334 0.281724" pathEditMode="relative">
                                      <p:cBhvr>
                                        <p:cTn id="28" dur="2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xit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0960 0.000000 C 0.245830 0.000000 0.296070 -0.014409 0.335092 -0.034692 C 0.374115 -0.054976 0.401920 -0.081132 0.401920 -0.104627 L 0.401920 -0.209027" pathEditMode="relative">
                                      <p:cBhvr>
                                        <p:cTn id="73" dur="2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xit" presetSubtype="32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3" presetClass="entr" presetSubtype="16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" grpId="5" animBg="1" advAuto="0"/>
      <p:bldP spid="495" grpId="8" animBg="1" advAuto="0"/>
      <p:bldP spid="501" grpId="9" animBg="1" advAuto="0"/>
      <p:bldP spid="502" grpId="10" animBg="1" advAuto="0"/>
      <p:bldP spid="504" grpId="2" animBg="1" advAuto="0"/>
      <p:bldP spid="505" grpId="3" animBg="1" advAuto="0"/>
      <p:bldP spid="506" grpId="11" animBg="1" advAuto="0"/>
      <p:bldP spid="511" grpId="1" animBg="1" advAuto="0"/>
      <p:bldP spid="512" grpId="4" animBg="1" advAuto="0"/>
      <p:bldP spid="513" grpId="7" animBg="1" advAuto="0"/>
      <p:bldP spid="518" grpId="15" animBg="1" advAuto="0"/>
      <p:bldP spid="518" grpId="18" animBg="1" advAuto="0"/>
      <p:bldP spid="519" grpId="12" animBg="1" advAuto="0"/>
      <p:bldP spid="520" grpId="13" animBg="1" advAuto="0"/>
      <p:bldP spid="521" grpId="14" animBg="1" advAuto="0"/>
      <p:bldP spid="522" grpId="17" animBg="1" advAuto="0"/>
      <p:bldP spid="527" grpId="19" animBg="1" advAuto="0"/>
      <p:bldP spid="530" grpId="20" animBg="1" advAuto="0"/>
      <p:bldP spid="529" grpId="2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roup 25"/>
          <p:cNvGrpSpPr/>
          <p:nvPr/>
        </p:nvGrpSpPr>
        <p:grpSpPr>
          <a:xfrm>
            <a:off x="4493690" y="2460175"/>
            <a:ext cx="974464" cy="724888"/>
            <a:chOff x="0" y="0"/>
            <a:chExt cx="974462" cy="724887"/>
          </a:xfrm>
        </p:grpSpPr>
        <p:sp>
          <p:nvSpPr>
            <p:cNvPr id="532" name="Rectangle 19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33" name="Straight Connector 21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4" name="Rectangle 22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35" name="Rectangle 24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count=0</a:t>
              </a:r>
            </a:p>
          </p:txBody>
        </p:sp>
      </p:grpSp>
      <p:sp>
        <p:nvSpPr>
          <p:cNvPr id="537" name="Rectangle 32"/>
          <p:cNvSpPr txBox="1"/>
          <p:nvPr/>
        </p:nvSpPr>
        <p:spPr>
          <a:xfrm>
            <a:off x="1212623" y="464931"/>
            <a:ext cx="3113248" cy="1316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Counter</a:t>
            </a:r>
            <a:r>
              <a:rPr>
                <a:solidFill>
                  <a:schemeClr val="accent3"/>
                </a:solidFill>
              </a:rPr>
              <a:t>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public int count = 0 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public void AddOne() { count++ ;  }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}</a:t>
            </a:r>
          </a:p>
        </p:txBody>
      </p:sp>
      <p:grpSp>
        <p:nvGrpSpPr>
          <p:cNvPr id="542" name="Group 47"/>
          <p:cNvGrpSpPr/>
          <p:nvPr/>
        </p:nvGrpSpPr>
        <p:grpSpPr>
          <a:xfrm>
            <a:off x="9361105" y="4395099"/>
            <a:ext cx="974464" cy="724888"/>
            <a:chOff x="0" y="0"/>
            <a:chExt cx="974462" cy="724887"/>
          </a:xfrm>
        </p:grpSpPr>
        <p:sp>
          <p:nvSpPr>
            <p:cNvPr id="538" name="Rectangle 48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39" name="Straight Connector 49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0" name="Rectangle 50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41" name="Rectangle 51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sp>
        <p:nvSpPr>
          <p:cNvPr id="543" name="Rectangle 56"/>
          <p:cNvSpPr txBox="1"/>
          <p:nvPr/>
        </p:nvSpPr>
        <p:spPr>
          <a:xfrm>
            <a:off x="1212623" y="3986607"/>
            <a:ext cx="2824713" cy="233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44" name="Rectangle 57"/>
          <p:cNvSpPr/>
          <p:nvPr/>
        </p:nvSpPr>
        <p:spPr>
          <a:xfrm>
            <a:off x="988290" y="464931"/>
            <a:ext cx="3482111" cy="1323440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45" name="Rectangle 33"/>
          <p:cNvSpPr txBox="1"/>
          <p:nvPr/>
        </p:nvSpPr>
        <p:spPr>
          <a:xfrm>
            <a:off x="1212623" y="2102659"/>
            <a:ext cx="3069093" cy="15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46" name="Rectangle 58"/>
          <p:cNvSpPr/>
          <p:nvPr/>
        </p:nvSpPr>
        <p:spPr>
          <a:xfrm>
            <a:off x="988290" y="2102659"/>
            <a:ext cx="3482111" cy="1597652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47" name="Rectangle 59"/>
          <p:cNvSpPr/>
          <p:nvPr/>
        </p:nvSpPr>
        <p:spPr>
          <a:xfrm>
            <a:off x="988289" y="3958616"/>
            <a:ext cx="3482111" cy="2336316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grpSp>
        <p:nvGrpSpPr>
          <p:cNvPr id="552" name="Group 61"/>
          <p:cNvGrpSpPr/>
          <p:nvPr/>
        </p:nvGrpSpPr>
        <p:grpSpPr>
          <a:xfrm>
            <a:off x="9219738" y="1022271"/>
            <a:ext cx="1166328" cy="4254636"/>
            <a:chOff x="0" y="0"/>
            <a:chExt cx="1166326" cy="4254634"/>
          </a:xfrm>
        </p:grpSpPr>
        <p:sp>
          <p:nvSpPr>
            <p:cNvPr id="548" name="Straight Connector 41"/>
            <p:cNvSpPr/>
            <p:nvPr/>
          </p:nvSpPr>
          <p:spPr>
            <a:xfrm flipH="1">
              <a:off x="1164328" y="729815"/>
              <a:ext cx="1" cy="3524819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9" name="Straight Connector 42"/>
            <p:cNvSpPr/>
            <p:nvPr/>
          </p:nvSpPr>
          <p:spPr>
            <a:xfrm flipH="1">
              <a:off x="30310" y="763289"/>
              <a:ext cx="1" cy="3491346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0" name="Straight Connector 43"/>
            <p:cNvSpPr/>
            <p:nvPr/>
          </p:nvSpPr>
          <p:spPr>
            <a:xfrm>
              <a:off x="33090" y="4254634"/>
              <a:ext cx="1131239" cy="1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1" name="Rectangle 60"/>
            <p:cNvSpPr txBox="1"/>
            <p:nvPr/>
          </p:nvSpPr>
          <p:spPr>
            <a:xfrm>
              <a:off x="0" y="0"/>
              <a:ext cx="1166327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31BAD9"/>
                  </a:solidFill>
                </a:defRPr>
              </a:lvl1pPr>
            </a:lstStyle>
            <a:p>
              <a:r>
                <a:t>Memory</a:t>
              </a:r>
            </a:p>
          </p:txBody>
        </p:sp>
      </p:grpSp>
      <p:sp>
        <p:nvSpPr>
          <p:cNvPr id="553" name="Rectangle 63"/>
          <p:cNvSpPr txBox="1"/>
          <p:nvPr/>
        </p:nvSpPr>
        <p:spPr>
          <a:xfrm>
            <a:off x="1343653" y="2595101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54" name="Rectangle 64"/>
          <p:cNvSpPr txBox="1"/>
          <p:nvPr/>
        </p:nvSpPr>
        <p:spPr>
          <a:xfrm>
            <a:off x="2082188" y="2901483"/>
            <a:ext cx="1389023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grpSp>
        <p:nvGrpSpPr>
          <p:cNvPr id="559" name="Group 70"/>
          <p:cNvGrpSpPr/>
          <p:nvPr/>
        </p:nvGrpSpPr>
        <p:grpSpPr>
          <a:xfrm>
            <a:off x="9361105" y="4392367"/>
            <a:ext cx="974464" cy="724888"/>
            <a:chOff x="0" y="0"/>
            <a:chExt cx="974462" cy="724887"/>
          </a:xfrm>
        </p:grpSpPr>
        <p:sp>
          <p:nvSpPr>
            <p:cNvPr id="555" name="Rectangle 71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56" name="Straight Connector 72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7" name="Rectangle 73"/>
            <p:cNvSpPr txBox="1"/>
            <p:nvPr/>
          </p:nvSpPr>
          <p:spPr>
            <a:xfrm>
              <a:off x="152855" y="0"/>
              <a:ext cx="50458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558" name="Rectangle 74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count=0</a:t>
              </a:r>
            </a:p>
          </p:txBody>
        </p:sp>
      </p:grpSp>
      <p:sp>
        <p:nvSpPr>
          <p:cNvPr id="560" name="Rectangle 75"/>
          <p:cNvSpPr txBox="1"/>
          <p:nvPr/>
        </p:nvSpPr>
        <p:spPr>
          <a:xfrm>
            <a:off x="1249017" y="4479449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61" name="Rectangle 76"/>
          <p:cNvSpPr txBox="1"/>
          <p:nvPr/>
        </p:nvSpPr>
        <p:spPr>
          <a:xfrm>
            <a:off x="1987552" y="4785833"/>
            <a:ext cx="13890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sp>
        <p:nvSpPr>
          <p:cNvPr id="562" name="Rectangle 77"/>
          <p:cNvSpPr txBox="1"/>
          <p:nvPr/>
        </p:nvSpPr>
        <p:spPr>
          <a:xfrm>
            <a:off x="1244328" y="5223941"/>
            <a:ext cx="2667756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 Counter objB = new Counter();</a:t>
            </a:r>
          </a:p>
        </p:txBody>
      </p:sp>
      <p:sp>
        <p:nvSpPr>
          <p:cNvPr id="563" name="Rectangle 78"/>
          <p:cNvSpPr txBox="1"/>
          <p:nvPr/>
        </p:nvSpPr>
        <p:spPr>
          <a:xfrm>
            <a:off x="1982862" y="5530324"/>
            <a:ext cx="138078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objB.AddOne();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99534 0.000000 C 0.244209 0.000000 0.294159 0.019331 0.332940 0.046561 C 0.371721 0.073791 0.399334 0.108919 0.399334 0.140514 L 0.399334 0.281724" pathEditMode="relative">
                                      <p:cBhvr>
                                        <p:cTn id="9" dur="2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xit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98944 0.113187" pathEditMode="relative">
                                      <p:cBhvr>
                                        <p:cTn id="32" dur="2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xit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fill="hold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1" animBg="1" advAuto="0"/>
      <p:bldP spid="536" grpId="3" animBg="1" advAuto="0"/>
      <p:bldP spid="542" grpId="4" animBg="1" advAuto="0"/>
      <p:bldP spid="559" grpId="6" animBg="1" advAuto="0"/>
      <p:bldP spid="559" grpId="8" animBg="1" advAuto="0"/>
      <p:bldP spid="562" grpId="5" animBg="1" advAuto="0"/>
      <p:bldP spid="563" grpId="9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Rectangle 32"/>
          <p:cNvSpPr txBox="1"/>
          <p:nvPr/>
        </p:nvSpPr>
        <p:spPr>
          <a:xfrm>
            <a:off x="1212623" y="464931"/>
            <a:ext cx="3113248" cy="1316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Counter</a:t>
            </a:r>
            <a:r>
              <a:rPr>
                <a:solidFill>
                  <a:schemeClr val="accent3"/>
                </a:solidFill>
              </a:rPr>
              <a:t>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public int count = 0 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public void AddOne() { count++ ;  }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}</a:t>
            </a:r>
          </a:p>
        </p:txBody>
      </p:sp>
      <p:grpSp>
        <p:nvGrpSpPr>
          <p:cNvPr id="570" name="Group 47"/>
          <p:cNvGrpSpPr/>
          <p:nvPr/>
        </p:nvGrpSpPr>
        <p:grpSpPr>
          <a:xfrm>
            <a:off x="9361105" y="4395099"/>
            <a:ext cx="974464" cy="724888"/>
            <a:chOff x="0" y="0"/>
            <a:chExt cx="974462" cy="724887"/>
          </a:xfrm>
        </p:grpSpPr>
        <p:sp>
          <p:nvSpPr>
            <p:cNvPr id="566" name="Rectangle 48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67" name="Straight Connector 49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8" name="Rectangle 50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69" name="Rectangle 51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count=2</a:t>
              </a:r>
            </a:p>
          </p:txBody>
        </p:sp>
      </p:grpSp>
      <p:sp>
        <p:nvSpPr>
          <p:cNvPr id="571" name="Rectangle 56"/>
          <p:cNvSpPr txBox="1"/>
          <p:nvPr/>
        </p:nvSpPr>
        <p:spPr>
          <a:xfrm>
            <a:off x="1212623" y="3986607"/>
            <a:ext cx="2824713" cy="233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72" name="Rectangle 57"/>
          <p:cNvSpPr/>
          <p:nvPr/>
        </p:nvSpPr>
        <p:spPr>
          <a:xfrm>
            <a:off x="988290" y="464931"/>
            <a:ext cx="3482111" cy="1323440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73" name="Rectangle 33"/>
          <p:cNvSpPr txBox="1"/>
          <p:nvPr/>
        </p:nvSpPr>
        <p:spPr>
          <a:xfrm>
            <a:off x="1212623" y="2102659"/>
            <a:ext cx="3069093" cy="15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74" name="Rectangle 58"/>
          <p:cNvSpPr/>
          <p:nvPr/>
        </p:nvSpPr>
        <p:spPr>
          <a:xfrm>
            <a:off x="988290" y="2102659"/>
            <a:ext cx="3482111" cy="1597652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75" name="Rectangle 59"/>
          <p:cNvSpPr/>
          <p:nvPr/>
        </p:nvSpPr>
        <p:spPr>
          <a:xfrm>
            <a:off x="988289" y="3958616"/>
            <a:ext cx="3482111" cy="2336316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grpSp>
        <p:nvGrpSpPr>
          <p:cNvPr id="580" name="Group 61"/>
          <p:cNvGrpSpPr/>
          <p:nvPr/>
        </p:nvGrpSpPr>
        <p:grpSpPr>
          <a:xfrm>
            <a:off x="9219738" y="1022271"/>
            <a:ext cx="1166328" cy="4254636"/>
            <a:chOff x="0" y="0"/>
            <a:chExt cx="1166326" cy="4254634"/>
          </a:xfrm>
        </p:grpSpPr>
        <p:sp>
          <p:nvSpPr>
            <p:cNvPr id="576" name="Straight Connector 41"/>
            <p:cNvSpPr/>
            <p:nvPr/>
          </p:nvSpPr>
          <p:spPr>
            <a:xfrm flipH="1">
              <a:off x="1164328" y="729815"/>
              <a:ext cx="1" cy="3524819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7" name="Straight Connector 42"/>
            <p:cNvSpPr/>
            <p:nvPr/>
          </p:nvSpPr>
          <p:spPr>
            <a:xfrm flipH="1">
              <a:off x="30310" y="763289"/>
              <a:ext cx="1" cy="3491346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8" name="Straight Connector 43"/>
            <p:cNvSpPr/>
            <p:nvPr/>
          </p:nvSpPr>
          <p:spPr>
            <a:xfrm>
              <a:off x="33090" y="4254634"/>
              <a:ext cx="1131239" cy="1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9" name="Rectangle 60"/>
            <p:cNvSpPr txBox="1"/>
            <p:nvPr/>
          </p:nvSpPr>
          <p:spPr>
            <a:xfrm>
              <a:off x="0" y="0"/>
              <a:ext cx="1166327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31BAD9"/>
                  </a:solidFill>
                </a:defRPr>
              </a:lvl1pPr>
            </a:lstStyle>
            <a:p>
              <a:r>
                <a:t>Memory</a:t>
              </a:r>
            </a:p>
          </p:txBody>
        </p:sp>
      </p:grpSp>
      <p:sp>
        <p:nvSpPr>
          <p:cNvPr id="581" name="Rectangle 63"/>
          <p:cNvSpPr txBox="1"/>
          <p:nvPr/>
        </p:nvSpPr>
        <p:spPr>
          <a:xfrm>
            <a:off x="1343653" y="2595101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82" name="Rectangle 64"/>
          <p:cNvSpPr txBox="1"/>
          <p:nvPr/>
        </p:nvSpPr>
        <p:spPr>
          <a:xfrm>
            <a:off x="2082188" y="2901483"/>
            <a:ext cx="1389023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sp>
        <p:nvSpPr>
          <p:cNvPr id="583" name="Rectangle 75"/>
          <p:cNvSpPr txBox="1"/>
          <p:nvPr/>
        </p:nvSpPr>
        <p:spPr>
          <a:xfrm>
            <a:off x="1249017" y="4479449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84" name="Rectangle 76"/>
          <p:cNvSpPr txBox="1"/>
          <p:nvPr/>
        </p:nvSpPr>
        <p:spPr>
          <a:xfrm>
            <a:off x="1987552" y="4785833"/>
            <a:ext cx="13890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sp>
        <p:nvSpPr>
          <p:cNvPr id="585" name="Rectangle 77"/>
          <p:cNvSpPr txBox="1"/>
          <p:nvPr/>
        </p:nvSpPr>
        <p:spPr>
          <a:xfrm>
            <a:off x="1244328" y="5223941"/>
            <a:ext cx="2667756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 Counter objB = new Counter();</a:t>
            </a:r>
          </a:p>
        </p:txBody>
      </p:sp>
      <p:sp>
        <p:nvSpPr>
          <p:cNvPr id="586" name="Rectangle 78"/>
          <p:cNvSpPr txBox="1"/>
          <p:nvPr/>
        </p:nvSpPr>
        <p:spPr>
          <a:xfrm>
            <a:off x="1982862" y="5530324"/>
            <a:ext cx="138078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objB.AddOne();</a:t>
            </a:r>
          </a:p>
        </p:txBody>
      </p:sp>
      <p:sp>
        <p:nvSpPr>
          <p:cNvPr id="589" name="Elbow Connector 2"/>
          <p:cNvSpPr/>
          <p:nvPr/>
        </p:nvSpPr>
        <p:spPr>
          <a:xfrm>
            <a:off x="4474209" y="2900679"/>
            <a:ext cx="5373371" cy="1493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88" name="Elbow Connector 4"/>
          <p:cNvSpPr/>
          <p:nvPr/>
        </p:nvSpPr>
        <p:spPr>
          <a:xfrm flipV="1">
            <a:off x="4470398" y="4774420"/>
            <a:ext cx="4890707" cy="878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1" animBg="1" advAuto="0"/>
      <p:bldP spid="588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17"/>
          <p:cNvSpPr/>
          <p:nvPr/>
        </p:nvSpPr>
        <p:spPr>
          <a:xfrm>
            <a:off x="7527636" y="1632070"/>
            <a:ext cx="3491346" cy="3390834"/>
          </a:xfrm>
          <a:prstGeom prst="rect">
            <a:avLst/>
          </a:prstGeom>
          <a:ln>
            <a:solidFill>
              <a:srgbClr val="75D1E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596" name="Group 25"/>
          <p:cNvGrpSpPr/>
          <p:nvPr/>
        </p:nvGrpSpPr>
        <p:grpSpPr>
          <a:xfrm>
            <a:off x="7719238" y="4024291"/>
            <a:ext cx="1039189" cy="724888"/>
            <a:chOff x="0" y="0"/>
            <a:chExt cx="1039188" cy="724887"/>
          </a:xfrm>
        </p:grpSpPr>
        <p:sp>
          <p:nvSpPr>
            <p:cNvPr id="592" name="Rectangle 19"/>
            <p:cNvSpPr/>
            <p:nvPr/>
          </p:nvSpPr>
          <p:spPr>
            <a:xfrm>
              <a:off x="0" y="33755"/>
              <a:ext cx="932874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93" name="Straight Connector 21"/>
            <p:cNvSpPr/>
            <p:nvPr/>
          </p:nvSpPr>
          <p:spPr>
            <a:xfrm>
              <a:off x="0" y="338553"/>
              <a:ext cx="932874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4" name="Rectangle 22"/>
            <p:cNvSpPr txBox="1"/>
            <p:nvPr/>
          </p:nvSpPr>
          <p:spPr>
            <a:xfrm>
              <a:off x="265670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95" name="Rectangle 24"/>
            <p:cNvSpPr txBox="1"/>
            <p:nvPr/>
          </p:nvSpPr>
          <p:spPr>
            <a:xfrm>
              <a:off x="45719" y="386332"/>
              <a:ext cx="99347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grpSp>
        <p:nvGrpSpPr>
          <p:cNvPr id="601" name="Group 31"/>
          <p:cNvGrpSpPr/>
          <p:nvPr/>
        </p:nvGrpSpPr>
        <p:grpSpPr>
          <a:xfrm>
            <a:off x="7719238" y="3180758"/>
            <a:ext cx="1039188" cy="724888"/>
            <a:chOff x="0" y="0"/>
            <a:chExt cx="1039187" cy="724887"/>
          </a:xfrm>
        </p:grpSpPr>
        <p:sp>
          <p:nvSpPr>
            <p:cNvPr id="597" name="Rectangle 27"/>
            <p:cNvSpPr/>
            <p:nvPr/>
          </p:nvSpPr>
          <p:spPr>
            <a:xfrm>
              <a:off x="0" y="33755"/>
              <a:ext cx="932874" cy="69113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98" name="Straight Connector 28"/>
            <p:cNvSpPr/>
            <p:nvPr/>
          </p:nvSpPr>
          <p:spPr>
            <a:xfrm>
              <a:off x="0" y="338553"/>
              <a:ext cx="93287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9" name="Rectangle 29"/>
            <p:cNvSpPr txBox="1"/>
            <p:nvPr/>
          </p:nvSpPr>
          <p:spPr>
            <a:xfrm>
              <a:off x="265671" y="0"/>
              <a:ext cx="504587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600" name="Rectangle 30"/>
            <p:cNvSpPr txBox="1"/>
            <p:nvPr/>
          </p:nvSpPr>
          <p:spPr>
            <a:xfrm>
              <a:off x="45719" y="386332"/>
              <a:ext cx="99346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count=2</a:t>
              </a:r>
            </a:p>
          </p:txBody>
        </p:sp>
      </p:grpSp>
      <p:sp>
        <p:nvSpPr>
          <p:cNvPr id="602" name="Rectangle 32"/>
          <p:cNvSpPr txBox="1"/>
          <p:nvPr/>
        </p:nvSpPr>
        <p:spPr>
          <a:xfrm>
            <a:off x="1600552" y="548058"/>
            <a:ext cx="1920340" cy="808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Visitors</a:t>
            </a:r>
            <a:r>
              <a:rPr>
                <a:solidFill>
                  <a:schemeClr val="accent3"/>
                </a:solidFill>
              </a:rPr>
              <a:t>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public int count = 0 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}</a:t>
            </a:r>
          </a:p>
        </p:txBody>
      </p:sp>
      <p:sp>
        <p:nvSpPr>
          <p:cNvPr id="603" name="Rectangle 33"/>
          <p:cNvSpPr txBox="1"/>
          <p:nvPr/>
        </p:nvSpPr>
        <p:spPr>
          <a:xfrm>
            <a:off x="1600552" y="1737045"/>
            <a:ext cx="2744848" cy="157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</a:t>
            </a:r>
            <a:r>
              <a:rPr>
                <a:solidFill>
                  <a:schemeClr val="accent2"/>
                </a:solidFill>
              </a:rPr>
              <a:t>Visitors objA = new Visitors();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               objA.count=1;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604" name="Rectangle 34"/>
          <p:cNvSpPr txBox="1"/>
          <p:nvPr/>
        </p:nvSpPr>
        <p:spPr>
          <a:xfrm>
            <a:off x="1560475" y="3664696"/>
            <a:ext cx="2783742" cy="233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</a:t>
            </a:r>
            <a:r>
              <a:rPr>
                <a:solidFill>
                  <a:schemeClr val="accent2"/>
                </a:solidFill>
              </a:rPr>
              <a:t>Visitors objA = new Visitors();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               objA.count=1;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 </a:t>
            </a:r>
            <a:r>
              <a:rPr>
                <a:solidFill>
                  <a:srgbClr val="FBC0B8"/>
                </a:solidFill>
              </a:rPr>
              <a:t>Visitors objB = new Visitors();</a:t>
            </a:r>
          </a:p>
          <a:p>
            <a:pPr>
              <a:defRPr sz="1600">
                <a:solidFill>
                  <a:srgbClr val="FBC0B8"/>
                </a:solidFill>
              </a:defRPr>
            </a:pPr>
            <a:r>
              <a:t>                    objA.count=2;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605" name="Rounded Rectangle 2"/>
          <p:cNvSpPr/>
          <p:nvPr/>
        </p:nvSpPr>
        <p:spPr>
          <a:xfrm>
            <a:off x="5848660" y="1632070"/>
            <a:ext cx="1448067" cy="656588"/>
          </a:xfrm>
          <a:prstGeom prst="roundRect">
            <a:avLst>
              <a:gd name="adj" fmla="val 16667"/>
            </a:avLst>
          </a:prstGeom>
          <a:solidFill>
            <a:srgbClr val="73DC69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09" name="Cube 3"/>
          <p:cNvGrpSpPr/>
          <p:nvPr/>
        </p:nvGrpSpPr>
        <p:grpSpPr>
          <a:xfrm>
            <a:off x="9365673" y="3436444"/>
            <a:ext cx="1560947" cy="757124"/>
            <a:chOff x="0" y="0"/>
            <a:chExt cx="1560946" cy="757123"/>
          </a:xfrm>
        </p:grpSpPr>
        <p:sp>
          <p:nvSpPr>
            <p:cNvPr id="606" name="Shape"/>
            <p:cNvSpPr/>
            <p:nvPr/>
          </p:nvSpPr>
          <p:spPr>
            <a:xfrm>
              <a:off x="-1" y="-1"/>
              <a:ext cx="1560948" cy="75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619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98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7" name="Shape"/>
            <p:cNvSpPr/>
            <p:nvPr/>
          </p:nvSpPr>
          <p:spPr>
            <a:xfrm>
              <a:off x="1371665" y="-1"/>
              <a:ext cx="189282" cy="75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8" name="Shape"/>
            <p:cNvSpPr/>
            <p:nvPr/>
          </p:nvSpPr>
          <p:spPr>
            <a:xfrm>
              <a:off x="-1" y="-1"/>
              <a:ext cx="1560948" cy="18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619" y="0"/>
                  </a:lnTo>
                  <a:lnTo>
                    <a:pt x="21600" y="0"/>
                  </a:lnTo>
                  <a:lnTo>
                    <a:pt x="18981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" grpId="1" animBg="1" advAuto="0"/>
      <p:bldP spid="596" grpId="3" animBg="1" advAuto="0"/>
      <p:bldP spid="601" grpId="5" animBg="1" advAuto="0"/>
      <p:bldP spid="603" grpId="2" animBg="1" advAuto="0"/>
      <p:bldP spid="604" grpId="4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Rectangle 17"/>
          <p:cNvSpPr/>
          <p:nvPr/>
        </p:nvSpPr>
        <p:spPr>
          <a:xfrm>
            <a:off x="10206181" y="2678545"/>
            <a:ext cx="1330036" cy="3390833"/>
          </a:xfrm>
          <a:prstGeom prst="rect">
            <a:avLst/>
          </a:prstGeom>
          <a:ln>
            <a:solidFill>
              <a:srgbClr val="75D1E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616" name="Group 25"/>
          <p:cNvGrpSpPr/>
          <p:nvPr/>
        </p:nvGrpSpPr>
        <p:grpSpPr>
          <a:xfrm>
            <a:off x="10397783" y="5070764"/>
            <a:ext cx="1039189" cy="724888"/>
            <a:chOff x="0" y="0"/>
            <a:chExt cx="1039188" cy="724887"/>
          </a:xfrm>
        </p:grpSpPr>
        <p:sp>
          <p:nvSpPr>
            <p:cNvPr id="612" name="Rectangle 19"/>
            <p:cNvSpPr/>
            <p:nvPr/>
          </p:nvSpPr>
          <p:spPr>
            <a:xfrm>
              <a:off x="0" y="33755"/>
              <a:ext cx="932874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613" name="Straight Connector 21"/>
            <p:cNvSpPr/>
            <p:nvPr/>
          </p:nvSpPr>
          <p:spPr>
            <a:xfrm>
              <a:off x="0" y="338553"/>
              <a:ext cx="932874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4" name="Rectangle 22"/>
            <p:cNvSpPr txBox="1"/>
            <p:nvPr/>
          </p:nvSpPr>
          <p:spPr>
            <a:xfrm>
              <a:off x="265670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615" name="Rectangle 24"/>
            <p:cNvSpPr txBox="1"/>
            <p:nvPr/>
          </p:nvSpPr>
          <p:spPr>
            <a:xfrm>
              <a:off x="45719" y="386332"/>
              <a:ext cx="99347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grpSp>
        <p:nvGrpSpPr>
          <p:cNvPr id="621" name="Group 31"/>
          <p:cNvGrpSpPr/>
          <p:nvPr/>
        </p:nvGrpSpPr>
        <p:grpSpPr>
          <a:xfrm>
            <a:off x="10397783" y="4193478"/>
            <a:ext cx="1039188" cy="724888"/>
            <a:chOff x="0" y="0"/>
            <a:chExt cx="1039187" cy="724887"/>
          </a:xfrm>
        </p:grpSpPr>
        <p:sp>
          <p:nvSpPr>
            <p:cNvPr id="617" name="Rectangle 27"/>
            <p:cNvSpPr/>
            <p:nvPr/>
          </p:nvSpPr>
          <p:spPr>
            <a:xfrm>
              <a:off x="0" y="33755"/>
              <a:ext cx="932874" cy="69113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618" name="Straight Connector 28"/>
            <p:cNvSpPr/>
            <p:nvPr/>
          </p:nvSpPr>
          <p:spPr>
            <a:xfrm>
              <a:off x="0" y="338553"/>
              <a:ext cx="93287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9" name="Rectangle 29"/>
            <p:cNvSpPr txBox="1"/>
            <p:nvPr/>
          </p:nvSpPr>
          <p:spPr>
            <a:xfrm>
              <a:off x="265671" y="0"/>
              <a:ext cx="504587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620" name="Rectangle 30"/>
            <p:cNvSpPr txBox="1"/>
            <p:nvPr/>
          </p:nvSpPr>
          <p:spPr>
            <a:xfrm>
              <a:off x="45719" y="386332"/>
              <a:ext cx="99346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sp>
        <p:nvSpPr>
          <p:cNvPr id="622" name="Rectangle 35"/>
          <p:cNvSpPr txBox="1"/>
          <p:nvPr/>
        </p:nvSpPr>
        <p:spPr>
          <a:xfrm>
            <a:off x="565256" y="762804"/>
            <a:ext cx="5419191" cy="309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</a:t>
            </a:r>
            <a:r>
              <a:rPr>
                <a:solidFill>
                  <a:schemeClr val="accent2"/>
                </a:solidFill>
              </a:rPr>
              <a:t>Visitors objA = new Visitors();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               objA.count=1;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 </a:t>
            </a:r>
            <a:r>
              <a:rPr>
                <a:solidFill>
                  <a:srgbClr val="FBC0B8"/>
                </a:solidFill>
              </a:rPr>
              <a:t>Visitors objB = new Visitors();</a:t>
            </a:r>
          </a:p>
          <a:p>
            <a:pPr>
              <a:defRPr sz="1600">
                <a:solidFill>
                  <a:srgbClr val="FBC0B8"/>
                </a:solidFill>
              </a:defRPr>
            </a:pPr>
            <a:r>
              <a:t>                    objA.count=1;</a:t>
            </a:r>
          </a:p>
          <a:p>
            <a:pPr>
              <a:defRPr sz="1600">
                <a:solidFill>
                  <a:srgbClr val="FBC0B8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  Console.WriteLine(“Visitors count: " + objA.count.ToString());</a:t>
            </a:r>
          </a:p>
          <a:p>
            <a:pPr>
              <a:defRPr sz="1600">
                <a:solidFill>
                  <a:srgbClr val="00E668"/>
                </a:solidFill>
              </a:defRPr>
            </a:pPr>
            <a:r>
              <a:t>       Console.WriteLine(“Visitors count: " + objB.count.ToString());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623" name="Elbow Connector 2"/>
          <p:cNvSpPr/>
          <p:nvPr/>
        </p:nvSpPr>
        <p:spPr>
          <a:xfrm>
            <a:off x="6074647" y="2881745"/>
            <a:ext cx="4323137" cy="274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24" name="Elbow Connector 4"/>
          <p:cNvSpPr/>
          <p:nvPr/>
        </p:nvSpPr>
        <p:spPr>
          <a:xfrm>
            <a:off x="6074647" y="3177308"/>
            <a:ext cx="4323137" cy="1571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8493" y="0"/>
                </a:lnTo>
                <a:lnTo>
                  <a:pt x="8493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73DC69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25" name="Rectangle 6"/>
          <p:cNvSpPr txBox="1"/>
          <p:nvPr/>
        </p:nvSpPr>
        <p:spPr>
          <a:xfrm>
            <a:off x="1184092" y="4749086"/>
            <a:ext cx="1764691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Visitors count: 1</a:t>
            </a:r>
          </a:p>
        </p:txBody>
      </p:sp>
      <p:sp>
        <p:nvSpPr>
          <p:cNvPr id="626" name="Rectangle 23"/>
          <p:cNvSpPr txBox="1"/>
          <p:nvPr/>
        </p:nvSpPr>
        <p:spPr>
          <a:xfrm>
            <a:off x="1184092" y="5240042"/>
            <a:ext cx="176469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Visitors count: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" grpId="1" animBg="1" advAuto="0"/>
      <p:bldP spid="626" grpId="2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629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Singleton Pattern</a:t>
            </a:r>
          </a:p>
        </p:txBody>
      </p:sp>
      <p:sp>
        <p:nvSpPr>
          <p:cNvPr id="630" name="Rectangle 1"/>
          <p:cNvSpPr txBox="1"/>
          <p:nvPr/>
        </p:nvSpPr>
        <p:spPr>
          <a:xfrm>
            <a:off x="3616724" y="2790255"/>
            <a:ext cx="435035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Only create one instance of a class</a:t>
            </a:r>
          </a:p>
        </p:txBody>
      </p:sp>
      <p:sp>
        <p:nvSpPr>
          <p:cNvPr id="631" name="Rectangle 4"/>
          <p:cNvSpPr/>
          <p:nvPr/>
        </p:nvSpPr>
        <p:spPr>
          <a:xfrm>
            <a:off x="4628136" y="4111202"/>
            <a:ext cx="2512293" cy="1854062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2" name="Straight Connector 5"/>
          <p:cNvSpPr/>
          <p:nvPr/>
        </p:nvSpPr>
        <p:spPr>
          <a:xfrm>
            <a:off x="4628136" y="4431181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3" name="TextBox 6"/>
          <p:cNvSpPr txBox="1"/>
          <p:nvPr/>
        </p:nvSpPr>
        <p:spPr>
          <a:xfrm>
            <a:off x="4673856" y="4083799"/>
            <a:ext cx="2416238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r>
              <a:t>Singleton</a:t>
            </a:r>
          </a:p>
        </p:txBody>
      </p:sp>
      <p:sp>
        <p:nvSpPr>
          <p:cNvPr id="634" name="TextBox 7"/>
          <p:cNvSpPr txBox="1"/>
          <p:nvPr/>
        </p:nvSpPr>
        <p:spPr>
          <a:xfrm>
            <a:off x="4692320" y="5155222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-Singleton():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+GetInstance(): Singleton</a:t>
            </a:r>
          </a:p>
        </p:txBody>
      </p:sp>
      <p:sp>
        <p:nvSpPr>
          <p:cNvPr id="635" name="Straight Connector 8"/>
          <p:cNvSpPr/>
          <p:nvPr/>
        </p:nvSpPr>
        <p:spPr>
          <a:xfrm>
            <a:off x="4628136" y="5038233"/>
            <a:ext cx="2512293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6" name="TextBox 9"/>
          <p:cNvSpPr txBox="1"/>
          <p:nvPr/>
        </p:nvSpPr>
        <p:spPr>
          <a:xfrm>
            <a:off x="4692320" y="4502005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-Instance: Singleton</a:t>
            </a:r>
          </a:p>
        </p:txBody>
      </p:sp>
      <p:cxnSp>
        <p:nvCxnSpPr>
          <p:cNvPr id="637" name="Elbow Connector 13"/>
          <p:cNvCxnSpPr>
            <a:stCxn id="631" idx="0"/>
            <a:endCxn id="633" idx="0"/>
          </p:cNvCxnSpPr>
          <p:nvPr/>
        </p:nvCxnSpPr>
        <p:spPr>
          <a:xfrm flipH="1" flipV="1">
            <a:off x="5880100" y="4229100"/>
            <a:ext cx="12700" cy="812800"/>
          </a:xfrm>
          <a:prstGeom prst="bentConnector4">
            <a:avLst>
              <a:gd name="adj1" fmla="val -14400000"/>
              <a:gd name="adj2" fmla="val 181250"/>
            </a:avLst>
          </a:prstGeom>
          <a:ln w="19050">
            <a:solidFill>
              <a:srgbClr val="75D1E6"/>
            </a:solidFill>
            <a:tailEnd type="triangle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" grpId="1" animBg="1" advAuto="0"/>
      <p:bldP spid="632" grpId="2" animBg="1" advAuto="0"/>
      <p:bldP spid="633" grpId="3" animBg="1" advAuto="0"/>
      <p:bldP spid="634" grpId="4" animBg="1" advAuto="0"/>
      <p:bldP spid="635" grpId="5" animBg="1" advAuto="0"/>
      <p:bldP spid="636" grpId="6" animBg="1" advAuto="0"/>
      <p:bldP spid="637" grpId="7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traight Connector 5"/>
          <p:cNvSpPr/>
          <p:nvPr/>
        </p:nvSpPr>
        <p:spPr>
          <a:xfrm flipV="1">
            <a:off x="2949779" y="1708728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0" name="Rectangle 10"/>
          <p:cNvSpPr/>
          <p:nvPr/>
        </p:nvSpPr>
        <p:spPr>
          <a:xfrm>
            <a:off x="1782617" y="1360518"/>
            <a:ext cx="692728" cy="141039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641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533" y="1360518"/>
            <a:ext cx="1410391" cy="1410391"/>
          </a:xfrm>
          <a:prstGeom prst="rect">
            <a:avLst/>
          </a:prstGeom>
          <a:ln w="12700">
            <a:miter lim="400000"/>
          </a:ln>
        </p:spPr>
      </p:pic>
      <p:sp>
        <p:nvSpPr>
          <p:cNvPr id="642" name="Rectangle 16"/>
          <p:cNvSpPr txBox="1"/>
          <p:nvPr/>
        </p:nvSpPr>
        <p:spPr>
          <a:xfrm rot="16200000">
            <a:off x="1430369" y="1869478"/>
            <a:ext cx="131895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43" name="Straight Connector 18"/>
          <p:cNvSpPr/>
          <p:nvPr/>
        </p:nvSpPr>
        <p:spPr>
          <a:xfrm flipV="1">
            <a:off x="2949779" y="2369338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4" name="Rectangle 19"/>
          <p:cNvSpPr txBox="1"/>
          <p:nvPr/>
        </p:nvSpPr>
        <p:spPr>
          <a:xfrm>
            <a:off x="1932414" y="1797935"/>
            <a:ext cx="73919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grpSp>
        <p:nvGrpSpPr>
          <p:cNvPr id="647" name="Group 23"/>
          <p:cNvGrpSpPr/>
          <p:nvPr/>
        </p:nvGrpSpPr>
        <p:grpSpPr>
          <a:xfrm>
            <a:off x="2929887" y="2770908"/>
            <a:ext cx="6038359" cy="886048"/>
            <a:chOff x="0" y="0"/>
            <a:chExt cx="6038358" cy="886047"/>
          </a:xfrm>
        </p:grpSpPr>
        <p:sp>
          <p:nvSpPr>
            <p:cNvPr id="645" name="Left Brace 21"/>
            <p:cNvSpPr/>
            <p:nvPr/>
          </p:nvSpPr>
          <p:spPr>
            <a:xfrm rot="16200000">
              <a:off x="2738005" y="-2738006"/>
              <a:ext cx="562349" cy="603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525"/>
                    <a:pt x="10800" y="21432"/>
                  </a:cubicBezTo>
                  <a:lnTo>
                    <a:pt x="10800" y="10968"/>
                  </a:lnTo>
                  <a:cubicBezTo>
                    <a:pt x="10800" y="10875"/>
                    <a:pt x="5965" y="10800"/>
                    <a:pt x="0" y="10800"/>
                  </a:cubicBezTo>
                  <a:cubicBezTo>
                    <a:pt x="5965" y="10800"/>
                    <a:pt x="10800" y="10725"/>
                    <a:pt x="10800" y="10632"/>
                  </a:cubicBezTo>
                  <a:lnTo>
                    <a:pt x="10800" y="168"/>
                  </a:lnTo>
                  <a:cubicBezTo>
                    <a:pt x="10800" y="75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37BB1"/>
                  </a:solidFill>
                </a:defRPr>
              </a:pPr>
              <a:endParaRPr/>
            </a:p>
          </p:txBody>
        </p:sp>
        <p:sp>
          <p:nvSpPr>
            <p:cNvPr id="646" name="Rectangle 22"/>
            <p:cNvSpPr txBox="1"/>
            <p:nvPr/>
          </p:nvSpPr>
          <p:spPr>
            <a:xfrm>
              <a:off x="2353738" y="545865"/>
              <a:ext cx="1318951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E37BB1"/>
                  </a:solidFill>
                </a:defRPr>
              </a:lvl1pPr>
            </a:lstStyle>
            <a:p>
              <a:r>
                <a:t>Thread</a:t>
              </a:r>
            </a:p>
          </p:txBody>
        </p:sp>
      </p:grpSp>
      <p:sp>
        <p:nvSpPr>
          <p:cNvPr id="648" name="Rectangle 24"/>
          <p:cNvSpPr txBox="1"/>
          <p:nvPr/>
        </p:nvSpPr>
        <p:spPr>
          <a:xfrm>
            <a:off x="5016856" y="5463385"/>
            <a:ext cx="177696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Single Thread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633241 0.005793" pathEditMode="relative">
                                      <p:cBhvr>
                                        <p:cTn id="9" dur="20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" grpId="1" animBg="1" advAuto="0"/>
      <p:bldP spid="647" grpId="3" animBg="1" advAuto="0"/>
      <p:bldP spid="648" grpId="4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traight Connector 5"/>
          <p:cNvSpPr/>
          <p:nvPr/>
        </p:nvSpPr>
        <p:spPr>
          <a:xfrm flipV="1">
            <a:off x="2899013" y="2043557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Rectangle 10"/>
          <p:cNvSpPr/>
          <p:nvPr/>
        </p:nvSpPr>
        <p:spPr>
          <a:xfrm>
            <a:off x="1634792" y="1870605"/>
            <a:ext cx="692728" cy="264898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652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81" y="1891387"/>
            <a:ext cx="2337956" cy="2895553"/>
          </a:xfrm>
          <a:prstGeom prst="rect">
            <a:avLst/>
          </a:prstGeom>
          <a:ln w="12700">
            <a:miter lim="400000"/>
          </a:ln>
        </p:spPr>
      </p:pic>
      <p:sp>
        <p:nvSpPr>
          <p:cNvPr id="653" name="Rectangle 16"/>
          <p:cNvSpPr txBox="1"/>
          <p:nvPr/>
        </p:nvSpPr>
        <p:spPr>
          <a:xfrm rot="16200000">
            <a:off x="667787" y="2998863"/>
            <a:ext cx="255754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54" name="Straight Connector 18"/>
          <p:cNvSpPr/>
          <p:nvPr/>
        </p:nvSpPr>
        <p:spPr>
          <a:xfrm flipV="1">
            <a:off x="2899013" y="2704166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5" name="Rectangle 19"/>
          <p:cNvSpPr txBox="1"/>
          <p:nvPr/>
        </p:nvSpPr>
        <p:spPr>
          <a:xfrm>
            <a:off x="1680512" y="2165551"/>
            <a:ext cx="73919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56" name="Straight Connector 29"/>
          <p:cNvSpPr/>
          <p:nvPr/>
        </p:nvSpPr>
        <p:spPr>
          <a:xfrm flipV="1">
            <a:off x="2899013" y="3640983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7" name="Straight Connector 30"/>
          <p:cNvSpPr/>
          <p:nvPr/>
        </p:nvSpPr>
        <p:spPr>
          <a:xfrm flipV="1">
            <a:off x="2899013" y="4301592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8" name="Rectangle 34"/>
          <p:cNvSpPr txBox="1"/>
          <p:nvPr/>
        </p:nvSpPr>
        <p:spPr>
          <a:xfrm>
            <a:off x="1613941" y="3762978"/>
            <a:ext cx="73919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59" name="Rectangle 35"/>
          <p:cNvSpPr txBox="1"/>
          <p:nvPr/>
        </p:nvSpPr>
        <p:spPr>
          <a:xfrm>
            <a:off x="4497311" y="5276350"/>
            <a:ext cx="210245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Multi-Threading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7133 0.000000 C 0.437098 0.000000 0.526410 0.004626 0.595731 0.011163 C 0.665052 0.017699 0.714383 0.026146 0.714383 0.033786 L 0.714383 0.067816" pathEditMode="relative">
                                      <p:cBhvr>
                                        <p:cTn id="9" dur="2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61162 0.000000 C 0.442042 0.000000 0.532335 -0.002374 0.602407 -0.005673 C 0.672480 -0.008973 0.722332 -0.013199 0.722332 -0.016904 L 0.722332 -0.033574" pathEditMode="relative">
                                      <p:cBhvr>
                                        <p:cTn id="15" dur="2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1" animBg="1" advAuto="0"/>
      <p:bldP spid="658" grpId="3" animBg="1" advAuto="0"/>
      <p:bldP spid="659" grpId="5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traight Connector 5"/>
          <p:cNvSpPr/>
          <p:nvPr/>
        </p:nvSpPr>
        <p:spPr>
          <a:xfrm flipV="1">
            <a:off x="2899013" y="2043557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2" name="Rectangle 10"/>
          <p:cNvSpPr/>
          <p:nvPr/>
        </p:nvSpPr>
        <p:spPr>
          <a:xfrm>
            <a:off x="1634792" y="1870605"/>
            <a:ext cx="692728" cy="264898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663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81" y="1891387"/>
            <a:ext cx="2337956" cy="2895553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Rectangle 16"/>
          <p:cNvSpPr txBox="1"/>
          <p:nvPr/>
        </p:nvSpPr>
        <p:spPr>
          <a:xfrm rot="16200000">
            <a:off x="667787" y="2998863"/>
            <a:ext cx="255754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65" name="Straight Connector 18"/>
          <p:cNvSpPr/>
          <p:nvPr/>
        </p:nvSpPr>
        <p:spPr>
          <a:xfrm flipV="1">
            <a:off x="2899013" y="2704166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6" name="Rectangle 19"/>
          <p:cNvSpPr txBox="1"/>
          <p:nvPr/>
        </p:nvSpPr>
        <p:spPr>
          <a:xfrm>
            <a:off x="1680512" y="2165551"/>
            <a:ext cx="114191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Instance</a:t>
            </a:r>
          </a:p>
        </p:txBody>
      </p:sp>
      <p:sp>
        <p:nvSpPr>
          <p:cNvPr id="667" name="Straight Connector 29"/>
          <p:cNvSpPr/>
          <p:nvPr/>
        </p:nvSpPr>
        <p:spPr>
          <a:xfrm flipV="1">
            <a:off x="2899013" y="3640983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8" name="Straight Connector 30"/>
          <p:cNvSpPr/>
          <p:nvPr/>
        </p:nvSpPr>
        <p:spPr>
          <a:xfrm flipV="1">
            <a:off x="2899013" y="4301592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9" name="Rectangle 34"/>
          <p:cNvSpPr txBox="1"/>
          <p:nvPr/>
        </p:nvSpPr>
        <p:spPr>
          <a:xfrm>
            <a:off x="1613941" y="3762978"/>
            <a:ext cx="1141919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Instance</a:t>
            </a:r>
          </a:p>
        </p:txBody>
      </p:sp>
      <p:sp>
        <p:nvSpPr>
          <p:cNvPr id="670" name="Rectangle 35"/>
          <p:cNvSpPr txBox="1"/>
          <p:nvPr/>
        </p:nvSpPr>
        <p:spPr>
          <a:xfrm>
            <a:off x="4497311" y="5276350"/>
            <a:ext cx="210245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Multi-Threading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48794 0.000000 C 0.426874 0.000000 0.514104 0.005206 0.581814 0.012583 C 0.649524 0.019959 0.697713 0.029506 0.697713 0.038186 L 0.697713 0.076846" pathEditMode="relative">
                                      <p:cBhvr>
                                        <p:cTn id="9" dur="2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1533 0.000000 C 0.430263 0.000000 0.518176 -0.002374 0.586406 -0.005673 C 0.654636 -0.008973 0.703183 -0.013199 0.703183 -0.016904 L 0.703183 -0.033574" pathEditMode="relative">
                                      <p:cBhvr>
                                        <p:cTn id="15" dur="2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" grpId="1" animBg="1" advAuto="0"/>
      <p:bldP spid="669" grpId="3" animBg="1" advAuto="0"/>
      <p:bldP spid="670" grpId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traight Connector 5"/>
          <p:cNvSpPr/>
          <p:nvPr/>
        </p:nvSpPr>
        <p:spPr>
          <a:xfrm flipV="1">
            <a:off x="2899013" y="2043557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3" name="Rectangle 10"/>
          <p:cNvSpPr/>
          <p:nvPr/>
        </p:nvSpPr>
        <p:spPr>
          <a:xfrm>
            <a:off x="1634792" y="1870605"/>
            <a:ext cx="692728" cy="264898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674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81" y="1891387"/>
            <a:ext cx="2337956" cy="2895553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Rectangle 16"/>
          <p:cNvSpPr txBox="1"/>
          <p:nvPr/>
        </p:nvSpPr>
        <p:spPr>
          <a:xfrm rot="16200000">
            <a:off x="667787" y="2998863"/>
            <a:ext cx="255754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76" name="Straight Connector 18"/>
          <p:cNvSpPr/>
          <p:nvPr/>
        </p:nvSpPr>
        <p:spPr>
          <a:xfrm flipV="1">
            <a:off x="2899013" y="2704166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7" name="Rectangle 19"/>
          <p:cNvSpPr txBox="1"/>
          <p:nvPr/>
        </p:nvSpPr>
        <p:spPr>
          <a:xfrm>
            <a:off x="1680512" y="2165551"/>
            <a:ext cx="73919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78" name="Can 20"/>
          <p:cNvSpPr/>
          <p:nvPr/>
        </p:nvSpPr>
        <p:spPr>
          <a:xfrm rot="5400000">
            <a:off x="5417620" y="-743057"/>
            <a:ext cx="1051561" cy="6278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52"/>
                </a:moveTo>
                <a:cubicBezTo>
                  <a:pt x="21600" y="702"/>
                  <a:pt x="16765" y="904"/>
                  <a:pt x="10800" y="904"/>
                </a:cubicBezTo>
                <a:cubicBezTo>
                  <a:pt x="4835" y="904"/>
                  <a:pt x="0" y="702"/>
                  <a:pt x="0" y="452"/>
                </a:cubicBezTo>
                <a:cubicBezTo>
                  <a:pt x="0" y="202"/>
                  <a:pt x="4835" y="0"/>
                  <a:pt x="10800" y="0"/>
                </a:cubicBezTo>
                <a:cubicBezTo>
                  <a:pt x="16765" y="0"/>
                  <a:pt x="21600" y="202"/>
                  <a:pt x="21600" y="452"/>
                </a:cubicBezTo>
                <a:lnTo>
                  <a:pt x="21600" y="21148"/>
                </a:lnTo>
                <a:cubicBezTo>
                  <a:pt x="21600" y="21398"/>
                  <a:pt x="16765" y="21600"/>
                  <a:pt x="10800" y="21600"/>
                </a:cubicBezTo>
                <a:cubicBezTo>
                  <a:pt x="4835" y="21600"/>
                  <a:pt x="0" y="21398"/>
                  <a:pt x="0" y="21148"/>
                </a:cubicBezTo>
                <a:lnTo>
                  <a:pt x="0" y="452"/>
                </a:lnTo>
              </a:path>
            </a:pathLst>
          </a:custGeom>
          <a:ln>
            <a:solidFill>
              <a:srgbClr val="F9E9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grpSp>
        <p:nvGrpSpPr>
          <p:cNvPr id="681" name="Group 23"/>
          <p:cNvGrpSpPr/>
          <p:nvPr/>
        </p:nvGrpSpPr>
        <p:grpSpPr>
          <a:xfrm>
            <a:off x="5703371" y="378764"/>
            <a:ext cx="6038359" cy="886048"/>
            <a:chOff x="0" y="0"/>
            <a:chExt cx="6038358" cy="886047"/>
          </a:xfrm>
        </p:grpSpPr>
        <p:sp>
          <p:nvSpPr>
            <p:cNvPr id="679" name="Left Brace 21"/>
            <p:cNvSpPr/>
            <p:nvPr/>
          </p:nvSpPr>
          <p:spPr>
            <a:xfrm rot="16200000">
              <a:off x="2738005" y="-2738006"/>
              <a:ext cx="562349" cy="603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525"/>
                    <a:pt x="10800" y="21432"/>
                  </a:cubicBezTo>
                  <a:lnTo>
                    <a:pt x="10800" y="10968"/>
                  </a:lnTo>
                  <a:cubicBezTo>
                    <a:pt x="10800" y="10875"/>
                    <a:pt x="5965" y="10800"/>
                    <a:pt x="0" y="10800"/>
                  </a:cubicBezTo>
                  <a:cubicBezTo>
                    <a:pt x="5965" y="10800"/>
                    <a:pt x="10800" y="10725"/>
                    <a:pt x="10800" y="10632"/>
                  </a:cubicBezTo>
                  <a:lnTo>
                    <a:pt x="10800" y="168"/>
                  </a:lnTo>
                  <a:cubicBezTo>
                    <a:pt x="10800" y="75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37BB1"/>
                  </a:solidFill>
                </a:defRPr>
              </a:pPr>
              <a:endParaRPr/>
            </a:p>
          </p:txBody>
        </p:sp>
        <p:sp>
          <p:nvSpPr>
            <p:cNvPr id="680" name="Rectangle 22"/>
            <p:cNvSpPr txBox="1"/>
            <p:nvPr/>
          </p:nvSpPr>
          <p:spPr>
            <a:xfrm>
              <a:off x="2353738" y="545865"/>
              <a:ext cx="1318951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E37BB1"/>
                  </a:solidFill>
                </a:defRPr>
              </a:lvl1pPr>
            </a:lstStyle>
            <a:p>
              <a:r>
                <a:t>Thread</a:t>
              </a:r>
            </a:p>
          </p:txBody>
        </p:sp>
      </p:grpSp>
      <p:sp>
        <p:nvSpPr>
          <p:cNvPr id="682" name="Straight Connector 29"/>
          <p:cNvSpPr/>
          <p:nvPr/>
        </p:nvSpPr>
        <p:spPr>
          <a:xfrm flipV="1">
            <a:off x="2899013" y="3640983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3" name="Straight Connector 30"/>
          <p:cNvSpPr/>
          <p:nvPr/>
        </p:nvSpPr>
        <p:spPr>
          <a:xfrm flipV="1">
            <a:off x="2899013" y="4301592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4" name="Can 31"/>
          <p:cNvSpPr/>
          <p:nvPr/>
        </p:nvSpPr>
        <p:spPr>
          <a:xfrm rot="5400000">
            <a:off x="5417620" y="854370"/>
            <a:ext cx="1051561" cy="6278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52"/>
                </a:moveTo>
                <a:cubicBezTo>
                  <a:pt x="21600" y="702"/>
                  <a:pt x="16765" y="904"/>
                  <a:pt x="10800" y="904"/>
                </a:cubicBezTo>
                <a:cubicBezTo>
                  <a:pt x="4835" y="904"/>
                  <a:pt x="0" y="702"/>
                  <a:pt x="0" y="452"/>
                </a:cubicBezTo>
                <a:cubicBezTo>
                  <a:pt x="0" y="202"/>
                  <a:pt x="4835" y="0"/>
                  <a:pt x="10800" y="0"/>
                </a:cubicBezTo>
                <a:cubicBezTo>
                  <a:pt x="16765" y="0"/>
                  <a:pt x="21600" y="202"/>
                  <a:pt x="21600" y="452"/>
                </a:cubicBezTo>
                <a:lnTo>
                  <a:pt x="21600" y="21148"/>
                </a:lnTo>
                <a:cubicBezTo>
                  <a:pt x="21600" y="21398"/>
                  <a:pt x="16765" y="21600"/>
                  <a:pt x="10800" y="21600"/>
                </a:cubicBezTo>
                <a:cubicBezTo>
                  <a:pt x="4835" y="21600"/>
                  <a:pt x="0" y="21398"/>
                  <a:pt x="0" y="21148"/>
                </a:cubicBezTo>
                <a:lnTo>
                  <a:pt x="0" y="452"/>
                </a:lnTo>
              </a:path>
            </a:pathLst>
          </a:custGeom>
          <a:ln>
            <a:solidFill>
              <a:srgbClr val="F9E9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685" name="Rectangle 34"/>
          <p:cNvSpPr txBox="1"/>
          <p:nvPr/>
        </p:nvSpPr>
        <p:spPr>
          <a:xfrm>
            <a:off x="1613941" y="3762978"/>
            <a:ext cx="73919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7133 0.000000 C 0.437098 0.000000 0.526410 0.004626 0.595731 0.011163 C 0.665052 0.017699 0.714383 0.026146 0.714383 0.033786 L 0.714383 0.067816" pathEditMode="relative">
                                      <p:cBhvr>
                                        <p:cTn id="9" dur="2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61162 0.000000 C 0.442042 0.000000 0.532335 -0.002374 0.602407 -0.005673 C 0.672480 -0.008973 0.722332 -0.013199 0.722332 -0.016904 L 0.722332 -0.033574" pathEditMode="relative">
                                      <p:cBhvr>
                                        <p:cTn id="15" dur="20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1" animBg="1" advAuto="0"/>
      <p:bldP spid="685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 txBox="1"/>
          <p:nvPr/>
        </p:nvSpPr>
        <p:spPr>
          <a:xfrm>
            <a:off x="45719" y="4920307"/>
            <a:ext cx="12097386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31BAD9"/>
                </a:solidFill>
              </a:defRPr>
            </a:lvl1pPr>
          </a:lstStyle>
          <a:p>
            <a:r>
              <a:t>Best practice to solve common software problems</a:t>
            </a:r>
          </a:p>
        </p:txBody>
      </p:sp>
      <p:pic>
        <p:nvPicPr>
          <p:cNvPr id="87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350" y="969822"/>
            <a:ext cx="3858125" cy="3858125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Rectangle 1"/>
          <p:cNvSpPr/>
          <p:nvPr/>
        </p:nvSpPr>
        <p:spPr>
          <a:xfrm>
            <a:off x="4267200" y="1097794"/>
            <a:ext cx="3648363" cy="1617702"/>
          </a:xfrm>
          <a:prstGeom prst="rect">
            <a:avLst/>
          </a:prstGeom>
          <a:solidFill>
            <a:srgbClr val="262626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688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691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694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Prototype Pattern</a:t>
            </a:r>
          </a:p>
        </p:txBody>
      </p:sp>
      <p:sp>
        <p:nvSpPr>
          <p:cNvPr id="695" name="Rectangle 1"/>
          <p:cNvSpPr txBox="1"/>
          <p:nvPr/>
        </p:nvSpPr>
        <p:spPr>
          <a:xfrm>
            <a:off x="2551876" y="4242170"/>
            <a:ext cx="682039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7DFA7"/>
                </a:solidFill>
              </a:defRPr>
            </a:lvl1pPr>
          </a:lstStyle>
          <a:p>
            <a:r>
              <a:t>Copy heavy initialization objects instead of creating it.</a:t>
            </a:r>
          </a:p>
        </p:txBody>
      </p:sp>
      <p:sp>
        <p:nvSpPr>
          <p:cNvPr id="696" name="Rectangle 4"/>
          <p:cNvSpPr txBox="1"/>
          <p:nvPr/>
        </p:nvSpPr>
        <p:spPr>
          <a:xfrm>
            <a:off x="507537" y="3013501"/>
            <a:ext cx="10909070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Specify the kinds of objects to create using a prototypical instance, and create new objects by copying this prototype.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roup 14"/>
          <p:cNvGrpSpPr/>
          <p:nvPr/>
        </p:nvGrpSpPr>
        <p:grpSpPr>
          <a:xfrm>
            <a:off x="7223393" y="3649741"/>
            <a:ext cx="2811225" cy="2326238"/>
            <a:chOff x="0" y="0"/>
            <a:chExt cx="2811223" cy="2326237"/>
          </a:xfrm>
        </p:grpSpPr>
        <p:sp>
          <p:nvSpPr>
            <p:cNvPr id="698" name="Rectangle 5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9" name="Straight Connector 6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0" name="TextBox 7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TempEmployee</a:t>
              </a:r>
            </a:p>
          </p:txBody>
        </p:sp>
        <p:sp>
          <p:nvSpPr>
            <p:cNvPr id="701" name="TextBox 8"/>
            <p:cNvSpPr txBox="1"/>
            <p:nvPr/>
          </p:nvSpPr>
          <p:spPr>
            <a:xfrm>
              <a:off x="45719" y="1602098"/>
              <a:ext cx="270434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+ShallowClone(): Employee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+DeepClone(): Employee</a:t>
              </a:r>
            </a:p>
          </p:txBody>
        </p:sp>
        <p:sp>
          <p:nvSpPr>
            <p:cNvPr id="702" name="Straight Connector 9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3" name="TextBox 10"/>
            <p:cNvSpPr txBox="1"/>
            <p:nvPr/>
          </p:nvSpPr>
          <p:spPr>
            <a:xfrm>
              <a:off x="66307" y="418206"/>
              <a:ext cx="2704341" cy="91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+Name: string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+Id: int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+Address: Address</a:t>
              </a:r>
            </a:p>
          </p:txBody>
        </p:sp>
      </p:grpSp>
      <p:grpSp>
        <p:nvGrpSpPr>
          <p:cNvPr id="711" name="Group 15"/>
          <p:cNvGrpSpPr/>
          <p:nvPr/>
        </p:nvGrpSpPr>
        <p:grpSpPr>
          <a:xfrm>
            <a:off x="4488707" y="388970"/>
            <a:ext cx="2811224" cy="2326238"/>
            <a:chOff x="0" y="0"/>
            <a:chExt cx="2811223" cy="2326237"/>
          </a:xfrm>
        </p:grpSpPr>
        <p:sp>
          <p:nvSpPr>
            <p:cNvPr id="705" name="Rectangle 16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6" name="Straight Connector 17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7" name="TextBox 18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08" name="TextBox 19"/>
            <p:cNvSpPr txBox="1"/>
            <p:nvPr/>
          </p:nvSpPr>
          <p:spPr>
            <a:xfrm>
              <a:off x="45719" y="1602098"/>
              <a:ext cx="270434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 i="1">
                  <a:solidFill>
                    <a:schemeClr val="accent3"/>
                  </a:solidFill>
                </a:defRPr>
              </a:pPr>
              <a:r>
                <a:t>+ShallowClone(): </a:t>
              </a:r>
              <a:r>
                <a:rPr i="0"/>
                <a:t>Employee</a:t>
              </a:r>
            </a:p>
            <a:p>
              <a:pPr>
                <a:defRPr sz="1800" i="1">
                  <a:solidFill>
                    <a:schemeClr val="accent3"/>
                  </a:solidFill>
                </a:defRPr>
              </a:pPr>
              <a:r>
                <a:t>+DeepClone(): </a:t>
              </a:r>
              <a:r>
                <a:rPr i="0"/>
                <a:t>Employee</a:t>
              </a:r>
            </a:p>
          </p:txBody>
        </p:sp>
        <p:sp>
          <p:nvSpPr>
            <p:cNvPr id="709" name="Straight Connector 20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0" name="TextBox 21"/>
            <p:cNvSpPr txBox="1"/>
            <p:nvPr/>
          </p:nvSpPr>
          <p:spPr>
            <a:xfrm>
              <a:off x="66307" y="418206"/>
              <a:ext cx="2704341" cy="91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+Name: string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+Id: int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+Address: Address</a:t>
              </a:r>
            </a:p>
          </p:txBody>
        </p:sp>
      </p:grpSp>
      <p:grpSp>
        <p:nvGrpSpPr>
          <p:cNvPr id="718" name="Group 22"/>
          <p:cNvGrpSpPr/>
          <p:nvPr/>
        </p:nvGrpSpPr>
        <p:grpSpPr>
          <a:xfrm>
            <a:off x="1672339" y="3622337"/>
            <a:ext cx="2811224" cy="2326238"/>
            <a:chOff x="0" y="0"/>
            <a:chExt cx="2811223" cy="2326237"/>
          </a:xfrm>
        </p:grpSpPr>
        <p:sp>
          <p:nvSpPr>
            <p:cNvPr id="712" name="Rectangle 2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3" name="Straight Connector 2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4" name="TextBox 2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RegularEmployee</a:t>
              </a:r>
            </a:p>
          </p:txBody>
        </p:sp>
        <p:sp>
          <p:nvSpPr>
            <p:cNvPr id="715" name="TextBox 26"/>
            <p:cNvSpPr txBox="1"/>
            <p:nvPr/>
          </p:nvSpPr>
          <p:spPr>
            <a:xfrm>
              <a:off x="45719" y="1602098"/>
              <a:ext cx="270434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+ShallowClone(): Employee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+DeepClone(): Employee</a:t>
              </a:r>
            </a:p>
          </p:txBody>
        </p:sp>
        <p:sp>
          <p:nvSpPr>
            <p:cNvPr id="716" name="Straight Connector 2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7" name="TextBox 28"/>
            <p:cNvSpPr txBox="1"/>
            <p:nvPr/>
          </p:nvSpPr>
          <p:spPr>
            <a:xfrm>
              <a:off x="66307" y="418206"/>
              <a:ext cx="2704341" cy="91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+Name: string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+Id: int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+Address: Address</a:t>
              </a:r>
            </a:p>
          </p:txBody>
        </p:sp>
      </p:grpSp>
      <p:sp>
        <p:nvSpPr>
          <p:cNvPr id="719" name="Isosceles Triangle 29"/>
          <p:cNvSpPr/>
          <p:nvPr/>
        </p:nvSpPr>
        <p:spPr>
          <a:xfrm>
            <a:off x="5785358" y="2796157"/>
            <a:ext cx="179388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720" name="Elbow Connector 30"/>
          <p:cNvSpPr/>
          <p:nvPr/>
        </p:nvSpPr>
        <p:spPr>
          <a:xfrm rot="5400000" flipH="1" flipV="1">
            <a:off x="3968577" y="1723744"/>
            <a:ext cx="662627" cy="3150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1" name="Elbow Connector 31"/>
          <p:cNvSpPr/>
          <p:nvPr/>
        </p:nvSpPr>
        <p:spPr>
          <a:xfrm rot="16200000" flipH="1">
            <a:off x="7135934" y="1706709"/>
            <a:ext cx="687147" cy="3208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510" y="0"/>
                </a:lnTo>
                <a:lnTo>
                  <a:pt x="1051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726" name="Group 4"/>
          <p:cNvGrpSpPr/>
          <p:nvPr/>
        </p:nvGrpSpPr>
        <p:grpSpPr>
          <a:xfrm>
            <a:off x="598072" y="620797"/>
            <a:ext cx="2189709" cy="1279051"/>
            <a:chOff x="0" y="0"/>
            <a:chExt cx="2189708" cy="1279049"/>
          </a:xfrm>
        </p:grpSpPr>
        <p:sp>
          <p:nvSpPr>
            <p:cNvPr id="722" name="Rectangle 33"/>
            <p:cNvSpPr/>
            <p:nvPr/>
          </p:nvSpPr>
          <p:spPr>
            <a:xfrm>
              <a:off x="5144" y="15066"/>
              <a:ext cx="2184565" cy="1263983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3" name="Straight Connector 34"/>
            <p:cNvSpPr/>
            <p:nvPr/>
          </p:nvSpPr>
          <p:spPr>
            <a:xfrm>
              <a:off x="-1" y="369331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4" name="TextBox 35"/>
            <p:cNvSpPr txBox="1"/>
            <p:nvPr/>
          </p:nvSpPr>
          <p:spPr>
            <a:xfrm>
              <a:off x="50862" y="-1"/>
              <a:ext cx="209312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Client</a:t>
              </a:r>
            </a:p>
          </p:txBody>
        </p:sp>
        <p:sp>
          <p:nvSpPr>
            <p:cNvPr id="725" name="TextBox 36"/>
            <p:cNvSpPr txBox="1"/>
            <p:nvPr/>
          </p:nvSpPr>
          <p:spPr>
            <a:xfrm>
              <a:off x="45720" y="533265"/>
              <a:ext cx="1691870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+DoSomething()</a:t>
              </a:r>
            </a:p>
          </p:txBody>
        </p:sp>
      </p:grpSp>
      <p:sp>
        <p:nvSpPr>
          <p:cNvPr id="728" name="Straight Arrow Connector 3"/>
          <p:cNvSpPr/>
          <p:nvPr/>
        </p:nvSpPr>
        <p:spPr>
          <a:xfrm>
            <a:off x="2800332" y="1337226"/>
            <a:ext cx="1675676" cy="116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Rectangle 1"/>
          <p:cNvSpPr/>
          <p:nvPr/>
        </p:nvSpPr>
        <p:spPr>
          <a:xfrm>
            <a:off x="1907557" y="1861989"/>
            <a:ext cx="2921609" cy="34400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31" name="Rectangle 4"/>
          <p:cNvSpPr txBox="1"/>
          <p:nvPr/>
        </p:nvSpPr>
        <p:spPr>
          <a:xfrm>
            <a:off x="8156959" y="664622"/>
            <a:ext cx="1443892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t>Deep Copy</a:t>
            </a:r>
          </a:p>
        </p:txBody>
      </p:sp>
      <p:grpSp>
        <p:nvGrpSpPr>
          <p:cNvPr id="736" name="Group 55"/>
          <p:cNvGrpSpPr/>
          <p:nvPr/>
        </p:nvGrpSpPr>
        <p:grpSpPr>
          <a:xfrm>
            <a:off x="2097927" y="3971483"/>
            <a:ext cx="2590434" cy="1052776"/>
            <a:chOff x="0" y="0"/>
            <a:chExt cx="2590432" cy="1052775"/>
          </a:xfrm>
        </p:grpSpPr>
        <p:sp>
          <p:nvSpPr>
            <p:cNvPr id="732" name="Rectangle 51"/>
            <p:cNvSpPr/>
            <p:nvPr/>
          </p:nvSpPr>
          <p:spPr>
            <a:xfrm>
              <a:off x="0" y="33753"/>
              <a:ext cx="2590434" cy="101902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733" name="Straight Connector 52"/>
            <p:cNvSpPr/>
            <p:nvPr/>
          </p:nvSpPr>
          <p:spPr>
            <a:xfrm>
              <a:off x="0" y="338553"/>
              <a:ext cx="259043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4" name="Rectangle 53"/>
            <p:cNvSpPr txBox="1"/>
            <p:nvPr/>
          </p:nvSpPr>
          <p:spPr>
            <a:xfrm>
              <a:off x="821351" y="-1"/>
              <a:ext cx="91684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35" name="Rectangle 54"/>
            <p:cNvSpPr txBox="1"/>
            <p:nvPr/>
          </p:nvSpPr>
          <p:spPr>
            <a:xfrm>
              <a:off x="45721" y="386331"/>
              <a:ext cx="2498994" cy="554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E37BB1"/>
                  </a:solidFill>
                </a:defRPr>
              </a:pPr>
              <a:r>
                <a:t>id = 10</a:t>
              </a:r>
            </a:p>
            <a:p>
              <a:pPr>
                <a:defRPr sz="1600">
                  <a:solidFill>
                    <a:srgbClr val="E37BB1"/>
                  </a:solidFill>
                </a:defRPr>
              </a:pPr>
              <a:r>
                <a:t>address = </a:t>
              </a:r>
            </a:p>
          </p:txBody>
        </p:sp>
      </p:grpSp>
      <p:grpSp>
        <p:nvGrpSpPr>
          <p:cNvPr id="741" name="Group 57"/>
          <p:cNvGrpSpPr/>
          <p:nvPr/>
        </p:nvGrpSpPr>
        <p:grpSpPr>
          <a:xfrm>
            <a:off x="2081651" y="2126033"/>
            <a:ext cx="2590434" cy="1052776"/>
            <a:chOff x="0" y="0"/>
            <a:chExt cx="2590432" cy="1052775"/>
          </a:xfrm>
        </p:grpSpPr>
        <p:sp>
          <p:nvSpPr>
            <p:cNvPr id="737" name="Rectangle 58"/>
            <p:cNvSpPr/>
            <p:nvPr/>
          </p:nvSpPr>
          <p:spPr>
            <a:xfrm>
              <a:off x="0" y="33753"/>
              <a:ext cx="2590434" cy="101902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BAE8F2"/>
                  </a:solidFill>
                </a:defRPr>
              </a:pPr>
              <a:endParaRPr/>
            </a:p>
          </p:txBody>
        </p:sp>
        <p:sp>
          <p:nvSpPr>
            <p:cNvPr id="738" name="Straight Connector 59"/>
            <p:cNvSpPr/>
            <p:nvPr/>
          </p:nvSpPr>
          <p:spPr>
            <a:xfrm>
              <a:off x="0" y="338553"/>
              <a:ext cx="259043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9" name="Rectangle 60"/>
            <p:cNvSpPr txBox="1"/>
            <p:nvPr/>
          </p:nvSpPr>
          <p:spPr>
            <a:xfrm>
              <a:off x="821351" y="-1"/>
              <a:ext cx="91684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BAE8F2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40" name="Rectangle 61"/>
            <p:cNvSpPr txBox="1"/>
            <p:nvPr/>
          </p:nvSpPr>
          <p:spPr>
            <a:xfrm>
              <a:off x="45721" y="386331"/>
              <a:ext cx="2498994" cy="554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BAE8F2"/>
                  </a:solidFill>
                </a:defRPr>
              </a:pPr>
              <a:r>
                <a:t>Int id = 10</a:t>
              </a:r>
            </a:p>
            <a:p>
              <a:pPr>
                <a:defRPr sz="1600">
                  <a:solidFill>
                    <a:srgbClr val="BAE8F2"/>
                  </a:solidFill>
                </a:defRPr>
              </a:pPr>
              <a:r>
                <a:t>Address address = “…………”</a:t>
              </a:r>
            </a:p>
          </p:txBody>
        </p:sp>
      </p:grpSp>
      <p:sp>
        <p:nvSpPr>
          <p:cNvPr id="742" name="Straight Connector 65"/>
          <p:cNvSpPr/>
          <p:nvPr/>
        </p:nvSpPr>
        <p:spPr>
          <a:xfrm flipH="1">
            <a:off x="7542035" y="3557463"/>
            <a:ext cx="2921610" cy="1"/>
          </a:xfrm>
          <a:prstGeom prst="line">
            <a:avLst/>
          </a:prstGeom>
          <a:ln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47" name="Group 66"/>
          <p:cNvGrpSpPr/>
          <p:nvPr/>
        </p:nvGrpSpPr>
        <p:grpSpPr>
          <a:xfrm>
            <a:off x="7707621" y="3889814"/>
            <a:ext cx="2590434" cy="1052776"/>
            <a:chOff x="0" y="0"/>
            <a:chExt cx="2590432" cy="1052775"/>
          </a:xfrm>
        </p:grpSpPr>
        <p:sp>
          <p:nvSpPr>
            <p:cNvPr id="743" name="Rectangle 67"/>
            <p:cNvSpPr/>
            <p:nvPr/>
          </p:nvSpPr>
          <p:spPr>
            <a:xfrm>
              <a:off x="0" y="33753"/>
              <a:ext cx="2590434" cy="101902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744" name="Straight Connector 68"/>
            <p:cNvSpPr/>
            <p:nvPr/>
          </p:nvSpPr>
          <p:spPr>
            <a:xfrm>
              <a:off x="0" y="338553"/>
              <a:ext cx="259043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5" name="Rectangle 69"/>
            <p:cNvSpPr txBox="1"/>
            <p:nvPr/>
          </p:nvSpPr>
          <p:spPr>
            <a:xfrm>
              <a:off x="821351" y="-1"/>
              <a:ext cx="91684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46" name="Rectangle 70"/>
            <p:cNvSpPr txBox="1"/>
            <p:nvPr/>
          </p:nvSpPr>
          <p:spPr>
            <a:xfrm>
              <a:off x="45721" y="386331"/>
              <a:ext cx="2498994" cy="554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E37BB1"/>
                  </a:solidFill>
                </a:defRPr>
              </a:pPr>
              <a:r>
                <a:t>id = 10</a:t>
              </a:r>
            </a:p>
            <a:p>
              <a:pPr>
                <a:defRPr sz="1600">
                  <a:solidFill>
                    <a:srgbClr val="E37BB1"/>
                  </a:solidFill>
                </a:defRPr>
              </a:pPr>
              <a:r>
                <a:t>address = “…….” </a:t>
              </a:r>
            </a:p>
          </p:txBody>
        </p:sp>
      </p:grpSp>
      <p:grpSp>
        <p:nvGrpSpPr>
          <p:cNvPr id="752" name="Group 71"/>
          <p:cNvGrpSpPr/>
          <p:nvPr/>
        </p:nvGrpSpPr>
        <p:grpSpPr>
          <a:xfrm>
            <a:off x="7692736" y="2126033"/>
            <a:ext cx="2590434" cy="1052776"/>
            <a:chOff x="0" y="0"/>
            <a:chExt cx="2590432" cy="1052775"/>
          </a:xfrm>
        </p:grpSpPr>
        <p:sp>
          <p:nvSpPr>
            <p:cNvPr id="748" name="Rectangle 72"/>
            <p:cNvSpPr/>
            <p:nvPr/>
          </p:nvSpPr>
          <p:spPr>
            <a:xfrm>
              <a:off x="0" y="33753"/>
              <a:ext cx="2590434" cy="101902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BAE8F2"/>
                  </a:solidFill>
                </a:defRPr>
              </a:pPr>
              <a:endParaRPr/>
            </a:p>
          </p:txBody>
        </p:sp>
        <p:sp>
          <p:nvSpPr>
            <p:cNvPr id="749" name="Straight Connector 73"/>
            <p:cNvSpPr/>
            <p:nvPr/>
          </p:nvSpPr>
          <p:spPr>
            <a:xfrm>
              <a:off x="0" y="338553"/>
              <a:ext cx="259043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0" name="Rectangle 74"/>
            <p:cNvSpPr txBox="1"/>
            <p:nvPr/>
          </p:nvSpPr>
          <p:spPr>
            <a:xfrm>
              <a:off x="821351" y="-1"/>
              <a:ext cx="91684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BAE8F2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51" name="Rectangle 75"/>
            <p:cNvSpPr txBox="1"/>
            <p:nvPr/>
          </p:nvSpPr>
          <p:spPr>
            <a:xfrm>
              <a:off x="45721" y="386331"/>
              <a:ext cx="2498994" cy="554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BAE8F2"/>
                  </a:solidFill>
                </a:defRPr>
              </a:pPr>
              <a:r>
                <a:t>Int id = 10</a:t>
              </a:r>
            </a:p>
            <a:p>
              <a:pPr>
                <a:defRPr sz="1600">
                  <a:solidFill>
                    <a:srgbClr val="BAE8F2"/>
                  </a:solidFill>
                </a:defRPr>
              </a:pPr>
              <a:r>
                <a:t>Address address = “……”</a:t>
              </a:r>
            </a:p>
          </p:txBody>
        </p:sp>
      </p:grpSp>
      <p:sp>
        <p:nvSpPr>
          <p:cNvPr id="753" name="Elbow Connector 78"/>
          <p:cNvSpPr/>
          <p:nvPr/>
        </p:nvSpPr>
        <p:spPr>
          <a:xfrm rot="16200000" flipV="1">
            <a:off x="3124140" y="3556905"/>
            <a:ext cx="1647347" cy="573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1481" y="0"/>
                </a:lnTo>
                <a:lnTo>
                  <a:pt x="11481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54" name="Rectangle 87"/>
          <p:cNvSpPr/>
          <p:nvPr/>
        </p:nvSpPr>
        <p:spPr>
          <a:xfrm>
            <a:off x="3232725" y="4662604"/>
            <a:ext cx="1215490" cy="22935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755" name="Rectangle 101"/>
          <p:cNvSpPr/>
          <p:nvPr/>
        </p:nvSpPr>
        <p:spPr>
          <a:xfrm>
            <a:off x="7542034" y="1861989"/>
            <a:ext cx="2921612" cy="34400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56" name="Straight Connector 107"/>
          <p:cNvSpPr/>
          <p:nvPr/>
        </p:nvSpPr>
        <p:spPr>
          <a:xfrm flipH="1">
            <a:off x="1907555" y="3575144"/>
            <a:ext cx="2921610" cy="1"/>
          </a:xfrm>
          <a:prstGeom prst="line">
            <a:avLst/>
          </a:prstGeom>
          <a:ln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7" name="Rectangle 109"/>
          <p:cNvSpPr txBox="1"/>
          <p:nvPr/>
        </p:nvSpPr>
        <p:spPr>
          <a:xfrm>
            <a:off x="2574307" y="664622"/>
            <a:ext cx="182533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t>Shallow Copy </a:t>
            </a:r>
          </a:p>
        </p:txBody>
      </p:sp>
      <p:sp>
        <p:nvSpPr>
          <p:cNvPr id="758" name="Straight Connector 111"/>
          <p:cNvSpPr/>
          <p:nvPr/>
        </p:nvSpPr>
        <p:spPr>
          <a:xfrm flipH="1">
            <a:off x="6234544" y="895454"/>
            <a:ext cx="20784" cy="4798765"/>
          </a:xfrm>
          <a:prstGeom prst="line">
            <a:avLst/>
          </a:prstGeom>
          <a:ln w="28575">
            <a:solidFill>
              <a:srgbClr val="00E668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" grpId="1" animBg="1" advAuto="0"/>
      <p:bldP spid="742" grpId="4" animBg="1" advAuto="0"/>
      <p:bldP spid="747" grpId="7" animBg="1" advAuto="0"/>
      <p:bldP spid="752" grpId="5" animBg="1" advAuto="0"/>
      <p:bldP spid="753" grpId="3" animBg="1" advAuto="0"/>
      <p:bldP spid="754" grpId="2" animBg="1" advAuto="0"/>
      <p:bldP spid="755" grpId="6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761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764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767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Builder Pattern</a:t>
            </a:r>
          </a:p>
        </p:txBody>
      </p:sp>
      <p:sp>
        <p:nvSpPr>
          <p:cNvPr id="768" name="Rectangle 1"/>
          <p:cNvSpPr txBox="1"/>
          <p:nvPr/>
        </p:nvSpPr>
        <p:spPr>
          <a:xfrm>
            <a:off x="2551876" y="4242170"/>
            <a:ext cx="682039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7DFA7"/>
                </a:solidFill>
              </a:defRPr>
            </a:lvl1pPr>
          </a:lstStyle>
          <a:p>
            <a:r>
              <a:t>Build complex objects step by step</a:t>
            </a:r>
          </a:p>
        </p:txBody>
      </p:sp>
      <p:sp>
        <p:nvSpPr>
          <p:cNvPr id="769" name="Rectangle 4"/>
          <p:cNvSpPr txBox="1"/>
          <p:nvPr/>
        </p:nvSpPr>
        <p:spPr>
          <a:xfrm>
            <a:off x="507537" y="3013501"/>
            <a:ext cx="10909070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Separate the construction of a complex object from its representation so that the same construction processes can create different representations.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12"/>
          <p:cNvGrpSpPr/>
          <p:nvPr/>
        </p:nvGrpSpPr>
        <p:grpSpPr>
          <a:xfrm>
            <a:off x="4484120" y="444951"/>
            <a:ext cx="2811225" cy="2326239"/>
            <a:chOff x="0" y="0"/>
            <a:chExt cx="2811223" cy="2326237"/>
          </a:xfrm>
        </p:grpSpPr>
        <p:sp>
          <p:nvSpPr>
            <p:cNvPr id="771" name="Rectangle 1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2" name="Straight Connector 1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3" name="TextBox 1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Builder</a:t>
              </a:r>
            </a:p>
          </p:txBody>
        </p:sp>
        <p:sp>
          <p:nvSpPr>
            <p:cNvPr id="774" name="TextBox 1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+Build()</a:t>
              </a:r>
            </a:p>
          </p:txBody>
        </p:sp>
        <p:sp>
          <p:nvSpPr>
            <p:cNvPr id="775" name="Straight Connector 1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82" name="Group 19"/>
          <p:cNvGrpSpPr/>
          <p:nvPr/>
        </p:nvGrpSpPr>
        <p:grpSpPr>
          <a:xfrm>
            <a:off x="9015055" y="651511"/>
            <a:ext cx="2811225" cy="2326239"/>
            <a:chOff x="0" y="0"/>
            <a:chExt cx="2811223" cy="2326237"/>
          </a:xfrm>
        </p:grpSpPr>
        <p:sp>
          <p:nvSpPr>
            <p:cNvPr id="777" name="Rectangle 2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8" name="Straight Connector 2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9" name="TextBox 2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</a:t>
              </a:r>
            </a:p>
          </p:txBody>
        </p:sp>
        <p:sp>
          <p:nvSpPr>
            <p:cNvPr id="780" name="TextBox 2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+AddSomething()</a:t>
              </a:r>
            </a:p>
          </p:txBody>
        </p:sp>
        <p:sp>
          <p:nvSpPr>
            <p:cNvPr id="781" name="Straight Connector 2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87" name="Group 29"/>
          <p:cNvGrpSpPr/>
          <p:nvPr/>
        </p:nvGrpSpPr>
        <p:grpSpPr>
          <a:xfrm>
            <a:off x="519577" y="629315"/>
            <a:ext cx="2189709" cy="1624295"/>
            <a:chOff x="0" y="0"/>
            <a:chExt cx="2189708" cy="1624293"/>
          </a:xfrm>
        </p:grpSpPr>
        <p:sp>
          <p:nvSpPr>
            <p:cNvPr id="783" name="Rectangle 3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4" name="Straight Connector 3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5" name="TextBox 32"/>
            <p:cNvSpPr txBox="1"/>
            <p:nvPr/>
          </p:nvSpPr>
          <p:spPr>
            <a:xfrm>
              <a:off x="50862" y="-1"/>
              <a:ext cx="209312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Director</a:t>
              </a:r>
            </a:p>
          </p:txBody>
        </p:sp>
        <p:sp>
          <p:nvSpPr>
            <p:cNvPr id="786" name="TextBox 33"/>
            <p:cNvSpPr txBox="1"/>
            <p:nvPr/>
          </p:nvSpPr>
          <p:spPr>
            <a:xfrm>
              <a:off x="46062" y="499148"/>
              <a:ext cx="169187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+Builder: Builder</a:t>
              </a:r>
            </a:p>
          </p:txBody>
        </p:sp>
      </p:grpSp>
      <p:sp>
        <p:nvSpPr>
          <p:cNvPr id="788" name="Straight Arrow Connector 34"/>
          <p:cNvSpPr/>
          <p:nvPr/>
        </p:nvSpPr>
        <p:spPr>
          <a:xfrm flipV="1">
            <a:off x="2909455" y="1276372"/>
            <a:ext cx="1569523" cy="2"/>
          </a:xfrm>
          <a:prstGeom prst="line">
            <a:avLst/>
          </a:prstGeom>
          <a:ln>
            <a:solidFill>
              <a:srgbClr val="EFC66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9" name="Flowchart: Decision 35"/>
          <p:cNvSpPr/>
          <p:nvPr/>
        </p:nvSpPr>
        <p:spPr>
          <a:xfrm>
            <a:off x="2724728" y="1219964"/>
            <a:ext cx="184729" cy="11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795" name="Group 39"/>
          <p:cNvGrpSpPr/>
          <p:nvPr/>
        </p:nvGrpSpPr>
        <p:grpSpPr>
          <a:xfrm>
            <a:off x="4386438" y="3418070"/>
            <a:ext cx="2811225" cy="2326238"/>
            <a:chOff x="0" y="0"/>
            <a:chExt cx="2811223" cy="2326237"/>
          </a:xfrm>
        </p:grpSpPr>
        <p:sp>
          <p:nvSpPr>
            <p:cNvPr id="790" name="Rectangle 4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1" name="Straight Connector 4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2" name="TextBox 4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ConcreteBuilder</a:t>
              </a:r>
            </a:p>
          </p:txBody>
        </p:sp>
        <p:sp>
          <p:nvSpPr>
            <p:cNvPr id="793" name="TextBox 43"/>
            <p:cNvSpPr txBox="1"/>
            <p:nvPr/>
          </p:nvSpPr>
          <p:spPr>
            <a:xfrm>
              <a:off x="45719" y="1602098"/>
              <a:ext cx="270434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+Build()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+GetProduct(): Product</a:t>
              </a:r>
            </a:p>
          </p:txBody>
        </p:sp>
        <p:sp>
          <p:nvSpPr>
            <p:cNvPr id="794" name="Straight Connector 4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96" name="Isosceles Triangle 46"/>
          <p:cNvSpPr/>
          <p:nvPr/>
        </p:nvSpPr>
        <p:spPr>
          <a:xfrm>
            <a:off x="5773347" y="2811278"/>
            <a:ext cx="217325" cy="180383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797" name="Straight Connector 48"/>
          <p:cNvSpPr/>
          <p:nvPr/>
        </p:nvSpPr>
        <p:spPr>
          <a:xfrm>
            <a:off x="5882010" y="2991659"/>
            <a:ext cx="1" cy="453661"/>
          </a:xfrm>
          <a:prstGeom prst="line">
            <a:avLst/>
          </a:prstGeom>
          <a:ln>
            <a:solidFill>
              <a:srgbClr val="EFC66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8" name="Elbow Connector 64"/>
          <p:cNvSpPr/>
          <p:nvPr/>
        </p:nvSpPr>
        <p:spPr>
          <a:xfrm flipV="1">
            <a:off x="7202806" y="1531382"/>
            <a:ext cx="1832837" cy="2766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90" y="0"/>
                </a:lnTo>
                <a:lnTo>
                  <a:pt x="699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99" name="TextBox 79"/>
          <p:cNvSpPr txBox="1"/>
          <p:nvPr/>
        </p:nvSpPr>
        <p:spPr>
          <a:xfrm>
            <a:off x="554998" y="1766380"/>
            <a:ext cx="169186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r>
              <a:t>+Construct()</a:t>
            </a:r>
          </a:p>
        </p:txBody>
      </p:sp>
      <p:sp>
        <p:nvSpPr>
          <p:cNvPr id="800" name="Straight Connector 80"/>
          <p:cNvSpPr/>
          <p:nvPr/>
        </p:nvSpPr>
        <p:spPr>
          <a:xfrm>
            <a:off x="519577" y="1542369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1" name="Rectangle 84"/>
          <p:cNvSpPr txBox="1"/>
          <p:nvPr/>
        </p:nvSpPr>
        <p:spPr>
          <a:xfrm>
            <a:off x="7873014" y="1157113"/>
            <a:ext cx="1094939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8A095"/>
                </a:solidFill>
              </a:defRPr>
            </a:pPr>
            <a:r>
              <a:t>&lt;&lt;Create&gt;&gt;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804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 txBox="1"/>
          <p:nvPr/>
        </p:nvSpPr>
        <p:spPr>
          <a:xfrm>
            <a:off x="45719" y="4920307"/>
            <a:ext cx="12097386" cy="1014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>
                <a:solidFill>
                  <a:schemeClr val="accent2"/>
                </a:solidFill>
              </a:defRPr>
            </a:pPr>
            <a:r>
              <a:t>Best practice to solve common software problems</a:t>
            </a:r>
          </a:p>
          <a:p>
            <a:pPr algn="ctr">
              <a:defRPr sz="1200">
                <a:solidFill>
                  <a:schemeClr val="accent2"/>
                </a:solidFill>
              </a:defRPr>
            </a:pPr>
            <a:endParaRPr/>
          </a:p>
          <a:p>
            <a:pPr algn="ctr">
              <a:defRPr>
                <a:solidFill>
                  <a:schemeClr val="accent2"/>
                </a:solidFill>
              </a:defRPr>
            </a:pPr>
            <a:r>
              <a:t>Solutions in the form of templates that may be applied to real-world problems</a:t>
            </a:r>
          </a:p>
        </p:txBody>
      </p:sp>
      <p:pic>
        <p:nvPicPr>
          <p:cNvPr id="91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350" y="969822"/>
            <a:ext cx="3858125" cy="3858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807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810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Factory Method Pattern</a:t>
            </a:r>
          </a:p>
        </p:txBody>
      </p:sp>
      <p:sp>
        <p:nvSpPr>
          <p:cNvPr id="811" name="Rectangle 4"/>
          <p:cNvSpPr txBox="1"/>
          <p:nvPr/>
        </p:nvSpPr>
        <p:spPr>
          <a:xfrm>
            <a:off x="507537" y="3013501"/>
            <a:ext cx="10909070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Define an interface for creating an object, but let subclasses decide which class to instantiate.</a:t>
            </a:r>
          </a:p>
        </p:txBody>
      </p:sp>
      <p:sp>
        <p:nvSpPr>
          <p:cNvPr id="812" name="Rectangle 5"/>
          <p:cNvSpPr txBox="1"/>
          <p:nvPr/>
        </p:nvSpPr>
        <p:spPr>
          <a:xfrm>
            <a:off x="507537" y="4441726"/>
            <a:ext cx="10909070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7DFA7"/>
                </a:solidFill>
              </a:defRPr>
            </a:lvl1pPr>
          </a:lstStyle>
          <a:p>
            <a:r>
              <a:t>“Create object without exposing the creation logic to the client and refer to newly created object using a common interface”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roup 12"/>
          <p:cNvGrpSpPr/>
          <p:nvPr/>
        </p:nvGrpSpPr>
        <p:grpSpPr>
          <a:xfrm>
            <a:off x="1131320" y="712805"/>
            <a:ext cx="2811224" cy="2326239"/>
            <a:chOff x="0" y="0"/>
            <a:chExt cx="2811223" cy="2326237"/>
          </a:xfrm>
        </p:grpSpPr>
        <p:sp>
          <p:nvSpPr>
            <p:cNvPr id="814" name="Rectangle 1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5" name="Straight Connector 1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6" name="TextBox 1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IFactory</a:t>
              </a:r>
            </a:p>
          </p:txBody>
        </p:sp>
        <p:sp>
          <p:nvSpPr>
            <p:cNvPr id="817" name="TextBox 1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+CreatProduct(): IProduct</a:t>
              </a:r>
            </a:p>
          </p:txBody>
        </p:sp>
        <p:sp>
          <p:nvSpPr>
            <p:cNvPr id="818" name="Straight Connector 1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5" name="Group 19"/>
          <p:cNvGrpSpPr/>
          <p:nvPr/>
        </p:nvGrpSpPr>
        <p:grpSpPr>
          <a:xfrm>
            <a:off x="6506102" y="705637"/>
            <a:ext cx="2811225" cy="2326238"/>
            <a:chOff x="0" y="0"/>
            <a:chExt cx="2811223" cy="2326237"/>
          </a:xfrm>
        </p:grpSpPr>
        <p:sp>
          <p:nvSpPr>
            <p:cNvPr id="820" name="Rectangle 2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1" name="Straight Connector 2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2" name="TextBox 2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IProduct</a:t>
              </a:r>
            </a:p>
          </p:txBody>
        </p:sp>
        <p:sp>
          <p:nvSpPr>
            <p:cNvPr id="823" name="TextBox 2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+DoSomething()</a:t>
              </a:r>
            </a:p>
          </p:txBody>
        </p:sp>
        <p:sp>
          <p:nvSpPr>
            <p:cNvPr id="824" name="Straight Connector 2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9" name="Group 29"/>
          <p:cNvGrpSpPr/>
          <p:nvPr/>
        </p:nvGrpSpPr>
        <p:grpSpPr>
          <a:xfrm>
            <a:off x="8589136" y="4403045"/>
            <a:ext cx="2189709" cy="1624295"/>
            <a:chOff x="0" y="0"/>
            <a:chExt cx="2189708" cy="1624293"/>
          </a:xfrm>
        </p:grpSpPr>
        <p:sp>
          <p:nvSpPr>
            <p:cNvPr id="826" name="Rectangle 3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7" name="Straight Connector 3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8" name="TextBox 32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ProductA</a:t>
              </a:r>
            </a:p>
          </p:txBody>
        </p:sp>
      </p:grpSp>
      <p:grpSp>
        <p:nvGrpSpPr>
          <p:cNvPr id="835" name="Group 39"/>
          <p:cNvGrpSpPr/>
          <p:nvPr/>
        </p:nvGrpSpPr>
        <p:grpSpPr>
          <a:xfrm>
            <a:off x="1033639" y="3685923"/>
            <a:ext cx="2811225" cy="2326238"/>
            <a:chOff x="0" y="0"/>
            <a:chExt cx="2811223" cy="2326237"/>
          </a:xfrm>
        </p:grpSpPr>
        <p:sp>
          <p:nvSpPr>
            <p:cNvPr id="830" name="Rectangle 4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1" name="Straight Connector 4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2" name="TextBox 4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ConcreteFactory</a:t>
              </a:r>
            </a:p>
          </p:txBody>
        </p:sp>
        <p:sp>
          <p:nvSpPr>
            <p:cNvPr id="833" name="TextBox 4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</a:t>
              </a:r>
              <a:r>
                <a:rPr i="1"/>
                <a:t> </a:t>
              </a:r>
              <a:r>
                <a:t>GetObject(): IProduct</a:t>
              </a:r>
            </a:p>
          </p:txBody>
        </p:sp>
        <p:sp>
          <p:nvSpPr>
            <p:cNvPr id="834" name="Straight Connector 4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36" name="Isosceles Triangle 46"/>
          <p:cNvSpPr/>
          <p:nvPr/>
        </p:nvSpPr>
        <p:spPr>
          <a:xfrm>
            <a:off x="2420547" y="3079132"/>
            <a:ext cx="217326" cy="180383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837" name="Straight Connector 48"/>
          <p:cNvSpPr/>
          <p:nvPr/>
        </p:nvSpPr>
        <p:spPr>
          <a:xfrm>
            <a:off x="2529210" y="3259513"/>
            <a:ext cx="1" cy="453661"/>
          </a:xfrm>
          <a:prstGeom prst="line">
            <a:avLst/>
          </a:prstGeom>
          <a:ln>
            <a:solidFill>
              <a:srgbClr val="EFC66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8" name="Straight Connector 80"/>
          <p:cNvSpPr/>
          <p:nvPr/>
        </p:nvSpPr>
        <p:spPr>
          <a:xfrm>
            <a:off x="8589136" y="5316099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1" name="Straight Arrow Connector 34"/>
          <p:cNvSpPr/>
          <p:nvPr/>
        </p:nvSpPr>
        <p:spPr>
          <a:xfrm>
            <a:off x="3955085" y="1870647"/>
            <a:ext cx="2538318" cy="3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40" name="Rectangle 1"/>
          <p:cNvSpPr txBox="1"/>
          <p:nvPr/>
        </p:nvSpPr>
        <p:spPr>
          <a:xfrm>
            <a:off x="8794869" y="5427090"/>
            <a:ext cx="1783294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+DoSomething()</a:t>
            </a:r>
          </a:p>
        </p:txBody>
      </p:sp>
      <p:grpSp>
        <p:nvGrpSpPr>
          <p:cNvPr id="844" name="Group 18"/>
          <p:cNvGrpSpPr/>
          <p:nvPr/>
        </p:nvGrpSpPr>
        <p:grpSpPr>
          <a:xfrm>
            <a:off x="5753548" y="3037911"/>
            <a:ext cx="4108695" cy="1404908"/>
            <a:chOff x="0" y="0"/>
            <a:chExt cx="4108693" cy="1404907"/>
          </a:xfrm>
        </p:grpSpPr>
        <p:sp>
          <p:nvSpPr>
            <p:cNvPr id="841" name="Isosceles Triangle 35"/>
            <p:cNvSpPr/>
            <p:nvPr/>
          </p:nvSpPr>
          <p:spPr>
            <a:xfrm>
              <a:off x="2068471" y="0"/>
              <a:ext cx="179389" cy="171437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842" name="Elbow Connector 36"/>
            <p:cNvSpPr/>
            <p:nvPr/>
          </p:nvSpPr>
          <p:spPr>
            <a:xfrm rot="16200000">
              <a:off x="465755" y="-287504"/>
              <a:ext cx="1226657" cy="21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3" name="Elbow Connector 37"/>
            <p:cNvSpPr/>
            <p:nvPr/>
          </p:nvSpPr>
          <p:spPr>
            <a:xfrm rot="16200000" flipH="1">
              <a:off x="2520101" y="-183685"/>
              <a:ext cx="1226658" cy="195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48" name="Group 38"/>
          <p:cNvGrpSpPr/>
          <p:nvPr/>
        </p:nvGrpSpPr>
        <p:grpSpPr>
          <a:xfrm>
            <a:off x="4480443" y="4403045"/>
            <a:ext cx="2189709" cy="1624295"/>
            <a:chOff x="0" y="0"/>
            <a:chExt cx="2189708" cy="1624293"/>
          </a:xfrm>
        </p:grpSpPr>
        <p:sp>
          <p:nvSpPr>
            <p:cNvPr id="845" name="Rectangle 45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6" name="Straight Connector 47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7" name="TextBox 49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ProductA</a:t>
              </a:r>
            </a:p>
          </p:txBody>
        </p:sp>
      </p:grpSp>
      <p:sp>
        <p:nvSpPr>
          <p:cNvPr id="849" name="Straight Connector 51"/>
          <p:cNvSpPr/>
          <p:nvPr/>
        </p:nvSpPr>
        <p:spPr>
          <a:xfrm>
            <a:off x="4480443" y="5316099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0" name="Rectangle 52"/>
          <p:cNvSpPr txBox="1"/>
          <p:nvPr/>
        </p:nvSpPr>
        <p:spPr>
          <a:xfrm>
            <a:off x="4686177" y="5427090"/>
            <a:ext cx="1783294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+DoSomething()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roup 12"/>
          <p:cNvGrpSpPr/>
          <p:nvPr/>
        </p:nvGrpSpPr>
        <p:grpSpPr>
          <a:xfrm>
            <a:off x="1183551" y="539554"/>
            <a:ext cx="2811224" cy="2326239"/>
            <a:chOff x="0" y="0"/>
            <a:chExt cx="2811223" cy="2326237"/>
          </a:xfrm>
        </p:grpSpPr>
        <p:sp>
          <p:nvSpPr>
            <p:cNvPr id="853" name="Rectangle 1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4" name="Straight Connector 1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5" name="TextBox 1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IFactory</a:t>
              </a:r>
            </a:p>
          </p:txBody>
        </p:sp>
        <p:sp>
          <p:nvSpPr>
            <p:cNvPr id="856" name="TextBox 1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+Create (): IProduct</a:t>
              </a:r>
            </a:p>
          </p:txBody>
        </p:sp>
        <p:sp>
          <p:nvSpPr>
            <p:cNvPr id="857" name="Straight Connector 1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64" name="Group 19"/>
          <p:cNvGrpSpPr/>
          <p:nvPr/>
        </p:nvGrpSpPr>
        <p:grpSpPr>
          <a:xfrm>
            <a:off x="7568283" y="539383"/>
            <a:ext cx="2811225" cy="2326238"/>
            <a:chOff x="0" y="0"/>
            <a:chExt cx="2811223" cy="2326237"/>
          </a:xfrm>
        </p:grpSpPr>
        <p:sp>
          <p:nvSpPr>
            <p:cNvPr id="859" name="Rectangle 2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0" name="Straight Connector 2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1" name="TextBox 2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IProduct</a:t>
              </a:r>
            </a:p>
          </p:txBody>
        </p:sp>
        <p:sp>
          <p:nvSpPr>
            <p:cNvPr id="862" name="TextBox 2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+DoSomething()</a:t>
              </a:r>
            </a:p>
          </p:txBody>
        </p:sp>
        <p:sp>
          <p:nvSpPr>
            <p:cNvPr id="863" name="Straight Connector 2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68" name="Group 29"/>
          <p:cNvGrpSpPr/>
          <p:nvPr/>
        </p:nvGrpSpPr>
        <p:grpSpPr>
          <a:xfrm>
            <a:off x="9651317" y="4236792"/>
            <a:ext cx="2189709" cy="1624295"/>
            <a:chOff x="0" y="0"/>
            <a:chExt cx="2189708" cy="1624293"/>
          </a:xfrm>
        </p:grpSpPr>
        <p:sp>
          <p:nvSpPr>
            <p:cNvPr id="865" name="Rectangle 3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6" name="Straight Connector 3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7" name="TextBox 32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ProductA</a:t>
              </a:r>
            </a:p>
          </p:txBody>
        </p:sp>
      </p:grpSp>
      <p:sp>
        <p:nvSpPr>
          <p:cNvPr id="869" name="Straight Connector 80"/>
          <p:cNvSpPr/>
          <p:nvPr/>
        </p:nvSpPr>
        <p:spPr>
          <a:xfrm>
            <a:off x="9651317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7" name="Straight Arrow Connector 34"/>
          <p:cNvSpPr/>
          <p:nvPr/>
        </p:nvSpPr>
        <p:spPr>
          <a:xfrm>
            <a:off x="4007316" y="1702539"/>
            <a:ext cx="3548268" cy="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1" name="Rectangle 1"/>
          <p:cNvSpPr txBox="1"/>
          <p:nvPr/>
        </p:nvSpPr>
        <p:spPr>
          <a:xfrm>
            <a:off x="9857051" y="5260837"/>
            <a:ext cx="1783295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+DoSomething()</a:t>
            </a:r>
          </a:p>
        </p:txBody>
      </p:sp>
      <p:grpSp>
        <p:nvGrpSpPr>
          <p:cNvPr id="875" name="Group 18"/>
          <p:cNvGrpSpPr/>
          <p:nvPr/>
        </p:nvGrpSpPr>
        <p:grpSpPr>
          <a:xfrm>
            <a:off x="6815731" y="2871657"/>
            <a:ext cx="4108694" cy="1404908"/>
            <a:chOff x="0" y="0"/>
            <a:chExt cx="4108693" cy="1404907"/>
          </a:xfrm>
        </p:grpSpPr>
        <p:sp>
          <p:nvSpPr>
            <p:cNvPr id="872" name="Isosceles Triangle 35"/>
            <p:cNvSpPr/>
            <p:nvPr/>
          </p:nvSpPr>
          <p:spPr>
            <a:xfrm>
              <a:off x="2068471" y="0"/>
              <a:ext cx="179389" cy="171438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873" name="Elbow Connector 36"/>
            <p:cNvSpPr/>
            <p:nvPr/>
          </p:nvSpPr>
          <p:spPr>
            <a:xfrm rot="16200000">
              <a:off x="465755" y="-287504"/>
              <a:ext cx="1226657" cy="21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4" name="Elbow Connector 37"/>
            <p:cNvSpPr/>
            <p:nvPr/>
          </p:nvSpPr>
          <p:spPr>
            <a:xfrm rot="16200000" flipH="1">
              <a:off x="2520101" y="-183685"/>
              <a:ext cx="1226658" cy="195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79" name="Group 38"/>
          <p:cNvGrpSpPr/>
          <p:nvPr/>
        </p:nvGrpSpPr>
        <p:grpSpPr>
          <a:xfrm>
            <a:off x="5542624" y="4236792"/>
            <a:ext cx="2189709" cy="1624295"/>
            <a:chOff x="0" y="0"/>
            <a:chExt cx="2189708" cy="1624293"/>
          </a:xfrm>
        </p:grpSpPr>
        <p:sp>
          <p:nvSpPr>
            <p:cNvPr id="876" name="Rectangle 45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7" name="Straight Connector 47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8" name="TextBox 49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ProductA</a:t>
              </a:r>
            </a:p>
          </p:txBody>
        </p:sp>
      </p:grpSp>
      <p:sp>
        <p:nvSpPr>
          <p:cNvPr id="880" name="Straight Connector 51"/>
          <p:cNvSpPr/>
          <p:nvPr/>
        </p:nvSpPr>
        <p:spPr>
          <a:xfrm>
            <a:off x="5542624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1" name="Rectangle 52"/>
          <p:cNvSpPr txBox="1"/>
          <p:nvPr/>
        </p:nvSpPr>
        <p:spPr>
          <a:xfrm>
            <a:off x="5748359" y="5260837"/>
            <a:ext cx="1783294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+DoSomething()</a:t>
            </a:r>
          </a:p>
        </p:txBody>
      </p:sp>
      <p:grpSp>
        <p:nvGrpSpPr>
          <p:cNvPr id="885" name="Group 59"/>
          <p:cNvGrpSpPr/>
          <p:nvPr/>
        </p:nvGrpSpPr>
        <p:grpSpPr>
          <a:xfrm>
            <a:off x="2947447" y="4236792"/>
            <a:ext cx="2189710" cy="1624295"/>
            <a:chOff x="0" y="0"/>
            <a:chExt cx="2189708" cy="1624293"/>
          </a:xfrm>
        </p:grpSpPr>
        <p:sp>
          <p:nvSpPr>
            <p:cNvPr id="882" name="Rectangle 6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3" name="Straight Connector 6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4" name="TextBox 62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FactortyB</a:t>
              </a:r>
            </a:p>
          </p:txBody>
        </p:sp>
      </p:grpSp>
      <p:sp>
        <p:nvSpPr>
          <p:cNvPr id="886" name="Straight Connector 64"/>
          <p:cNvSpPr/>
          <p:nvPr/>
        </p:nvSpPr>
        <p:spPr>
          <a:xfrm>
            <a:off x="2947447" y="5149844"/>
            <a:ext cx="2189710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90" name="Group 66"/>
          <p:cNvGrpSpPr/>
          <p:nvPr/>
        </p:nvGrpSpPr>
        <p:grpSpPr>
          <a:xfrm>
            <a:off x="309337" y="4236792"/>
            <a:ext cx="2189709" cy="1624295"/>
            <a:chOff x="0" y="0"/>
            <a:chExt cx="2189708" cy="1624293"/>
          </a:xfrm>
        </p:grpSpPr>
        <p:sp>
          <p:nvSpPr>
            <p:cNvPr id="887" name="Rectangle 67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8" name="Straight Connector 68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9" name="TextBox 69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FactoryA</a:t>
              </a:r>
            </a:p>
          </p:txBody>
        </p:sp>
      </p:grpSp>
      <p:sp>
        <p:nvSpPr>
          <p:cNvPr id="891" name="Straight Connector 71"/>
          <p:cNvSpPr/>
          <p:nvPr/>
        </p:nvSpPr>
        <p:spPr>
          <a:xfrm>
            <a:off x="309337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2" name="Rectangle 72"/>
          <p:cNvSpPr txBox="1"/>
          <p:nvPr/>
        </p:nvSpPr>
        <p:spPr>
          <a:xfrm>
            <a:off x="401781" y="5274462"/>
            <a:ext cx="1667332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+Create(): IProduct</a:t>
            </a:r>
          </a:p>
        </p:txBody>
      </p:sp>
      <p:sp>
        <p:nvSpPr>
          <p:cNvPr id="893" name="Isosceles Triangle 74"/>
          <p:cNvSpPr/>
          <p:nvPr/>
        </p:nvSpPr>
        <p:spPr>
          <a:xfrm>
            <a:off x="2537823" y="2851018"/>
            <a:ext cx="179387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898" name="Elbow Connector 75"/>
          <p:cNvSpPr/>
          <p:nvPr/>
        </p:nvSpPr>
        <p:spPr>
          <a:xfrm>
            <a:off x="1403350" y="3026410"/>
            <a:ext cx="1223010" cy="121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743"/>
                </a:lnTo>
                <a:lnTo>
                  <a:pt x="21600" y="10743"/>
                </a:ln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9" name="Elbow Connector 76"/>
          <p:cNvSpPr/>
          <p:nvPr/>
        </p:nvSpPr>
        <p:spPr>
          <a:xfrm>
            <a:off x="2626360" y="3026410"/>
            <a:ext cx="1414781" cy="121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743"/>
                </a:lnTo>
                <a:lnTo>
                  <a:pt x="21600" y="10743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6" name="Rectangle 77"/>
          <p:cNvSpPr txBox="1"/>
          <p:nvPr/>
        </p:nvSpPr>
        <p:spPr>
          <a:xfrm>
            <a:off x="3029709" y="5274462"/>
            <a:ext cx="1667332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+Create(): IProduct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roup 12"/>
          <p:cNvGrpSpPr/>
          <p:nvPr/>
        </p:nvGrpSpPr>
        <p:grpSpPr>
          <a:xfrm>
            <a:off x="1183551" y="539554"/>
            <a:ext cx="2811224" cy="2326239"/>
            <a:chOff x="0" y="0"/>
            <a:chExt cx="2811223" cy="2326237"/>
          </a:xfrm>
        </p:grpSpPr>
        <p:sp>
          <p:nvSpPr>
            <p:cNvPr id="901" name="Rectangle 1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2" name="Straight Connector 1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3" name="TextBox 1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IPaymentHandlerFactory</a:t>
              </a:r>
            </a:p>
          </p:txBody>
        </p:sp>
        <p:sp>
          <p:nvSpPr>
            <p:cNvPr id="904" name="TextBox 1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+GetBank(): IBank</a:t>
              </a:r>
            </a:p>
          </p:txBody>
        </p:sp>
        <p:sp>
          <p:nvSpPr>
            <p:cNvPr id="905" name="Straight Connector 1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12" name="Group 19"/>
          <p:cNvGrpSpPr/>
          <p:nvPr/>
        </p:nvGrpSpPr>
        <p:grpSpPr>
          <a:xfrm>
            <a:off x="7568283" y="539383"/>
            <a:ext cx="2811225" cy="2326238"/>
            <a:chOff x="0" y="0"/>
            <a:chExt cx="2811223" cy="2326237"/>
          </a:xfrm>
        </p:grpSpPr>
        <p:sp>
          <p:nvSpPr>
            <p:cNvPr id="907" name="Rectangle 2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8" name="Straight Connector 2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9" name="TextBox 2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IBank</a:t>
              </a:r>
            </a:p>
          </p:txBody>
        </p:sp>
        <p:sp>
          <p:nvSpPr>
            <p:cNvPr id="910" name="TextBox 2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+Withdraw()</a:t>
              </a:r>
            </a:p>
          </p:txBody>
        </p:sp>
        <p:sp>
          <p:nvSpPr>
            <p:cNvPr id="911" name="Straight Connector 2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16" name="Group 29"/>
          <p:cNvGrpSpPr/>
          <p:nvPr/>
        </p:nvGrpSpPr>
        <p:grpSpPr>
          <a:xfrm>
            <a:off x="9651317" y="4236792"/>
            <a:ext cx="2189709" cy="1624295"/>
            <a:chOff x="0" y="0"/>
            <a:chExt cx="2189708" cy="1624293"/>
          </a:xfrm>
        </p:grpSpPr>
        <p:sp>
          <p:nvSpPr>
            <p:cNvPr id="913" name="Rectangle 3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4" name="Straight Connector 3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5" name="TextBox 32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BankB</a:t>
              </a:r>
            </a:p>
          </p:txBody>
        </p:sp>
      </p:grpSp>
      <p:sp>
        <p:nvSpPr>
          <p:cNvPr id="917" name="Straight Connector 80"/>
          <p:cNvSpPr/>
          <p:nvPr/>
        </p:nvSpPr>
        <p:spPr>
          <a:xfrm>
            <a:off x="9651317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1" name="Straight Arrow Connector 34"/>
          <p:cNvSpPr/>
          <p:nvPr/>
        </p:nvSpPr>
        <p:spPr>
          <a:xfrm>
            <a:off x="4007316" y="1702539"/>
            <a:ext cx="3548268" cy="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22" name="Group 18"/>
          <p:cNvGrpSpPr/>
          <p:nvPr/>
        </p:nvGrpSpPr>
        <p:grpSpPr>
          <a:xfrm>
            <a:off x="6815731" y="2871657"/>
            <a:ext cx="4108694" cy="1404908"/>
            <a:chOff x="0" y="0"/>
            <a:chExt cx="4108693" cy="1404907"/>
          </a:xfrm>
        </p:grpSpPr>
        <p:sp>
          <p:nvSpPr>
            <p:cNvPr id="919" name="Isosceles Triangle 35"/>
            <p:cNvSpPr/>
            <p:nvPr/>
          </p:nvSpPr>
          <p:spPr>
            <a:xfrm>
              <a:off x="2068471" y="0"/>
              <a:ext cx="179389" cy="171438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920" name="Elbow Connector 36"/>
            <p:cNvSpPr/>
            <p:nvPr/>
          </p:nvSpPr>
          <p:spPr>
            <a:xfrm rot="16200000">
              <a:off x="465755" y="-287504"/>
              <a:ext cx="1226657" cy="21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1" name="Elbow Connector 37"/>
            <p:cNvSpPr/>
            <p:nvPr/>
          </p:nvSpPr>
          <p:spPr>
            <a:xfrm rot="16200000" flipH="1">
              <a:off x="2520101" y="-183685"/>
              <a:ext cx="1226658" cy="195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26" name="Group 38"/>
          <p:cNvGrpSpPr/>
          <p:nvPr/>
        </p:nvGrpSpPr>
        <p:grpSpPr>
          <a:xfrm>
            <a:off x="5542624" y="4236792"/>
            <a:ext cx="2189709" cy="1624295"/>
            <a:chOff x="0" y="0"/>
            <a:chExt cx="2189708" cy="1624293"/>
          </a:xfrm>
        </p:grpSpPr>
        <p:sp>
          <p:nvSpPr>
            <p:cNvPr id="923" name="Rectangle 45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4" name="Straight Connector 47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5" name="TextBox 49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BankA</a:t>
              </a:r>
            </a:p>
          </p:txBody>
        </p:sp>
      </p:grpSp>
      <p:sp>
        <p:nvSpPr>
          <p:cNvPr id="927" name="Straight Connector 51"/>
          <p:cNvSpPr/>
          <p:nvPr/>
        </p:nvSpPr>
        <p:spPr>
          <a:xfrm>
            <a:off x="5542624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8" name="Rectangle 52"/>
          <p:cNvSpPr txBox="1"/>
          <p:nvPr/>
        </p:nvSpPr>
        <p:spPr>
          <a:xfrm>
            <a:off x="5604943" y="5211245"/>
            <a:ext cx="114544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+Withdraw()</a:t>
            </a:r>
          </a:p>
        </p:txBody>
      </p:sp>
      <p:grpSp>
        <p:nvGrpSpPr>
          <p:cNvPr id="932" name="Group 66"/>
          <p:cNvGrpSpPr/>
          <p:nvPr/>
        </p:nvGrpSpPr>
        <p:grpSpPr>
          <a:xfrm>
            <a:off x="309337" y="4236792"/>
            <a:ext cx="2872272" cy="1624295"/>
            <a:chOff x="0" y="0"/>
            <a:chExt cx="2872271" cy="1624293"/>
          </a:xfrm>
        </p:grpSpPr>
        <p:sp>
          <p:nvSpPr>
            <p:cNvPr id="929" name="Rectangle 67"/>
            <p:cNvSpPr/>
            <p:nvPr/>
          </p:nvSpPr>
          <p:spPr>
            <a:xfrm>
              <a:off x="6747" y="19133"/>
              <a:ext cx="286552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0" name="Straight Connector 68"/>
            <p:cNvSpPr/>
            <p:nvPr/>
          </p:nvSpPr>
          <p:spPr>
            <a:xfrm>
              <a:off x="0" y="469023"/>
              <a:ext cx="287227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1" name="TextBox 69"/>
            <p:cNvSpPr txBox="1"/>
            <p:nvPr/>
          </p:nvSpPr>
          <p:spPr>
            <a:xfrm>
              <a:off x="52466" y="0"/>
              <a:ext cx="27740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PaymentHandlerFactory</a:t>
              </a:r>
            </a:p>
          </p:txBody>
        </p:sp>
      </p:grpSp>
      <p:sp>
        <p:nvSpPr>
          <p:cNvPr id="933" name="Straight Connector 71"/>
          <p:cNvSpPr/>
          <p:nvPr/>
        </p:nvSpPr>
        <p:spPr>
          <a:xfrm>
            <a:off x="316083" y="5058505"/>
            <a:ext cx="2865527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4" name="Rectangle 72"/>
          <p:cNvSpPr txBox="1"/>
          <p:nvPr/>
        </p:nvSpPr>
        <p:spPr>
          <a:xfrm>
            <a:off x="401781" y="5274462"/>
            <a:ext cx="1590338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+GetBank(): IBank</a:t>
            </a:r>
          </a:p>
        </p:txBody>
      </p:sp>
      <p:sp>
        <p:nvSpPr>
          <p:cNvPr id="935" name="Isosceles Triangle 74"/>
          <p:cNvSpPr/>
          <p:nvPr/>
        </p:nvSpPr>
        <p:spPr>
          <a:xfrm>
            <a:off x="2537823" y="2851018"/>
            <a:ext cx="179387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942" name="Elbow Connector 75"/>
          <p:cNvSpPr/>
          <p:nvPr/>
        </p:nvSpPr>
        <p:spPr>
          <a:xfrm>
            <a:off x="1744980" y="3026410"/>
            <a:ext cx="881381" cy="121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743"/>
                </a:lnTo>
                <a:lnTo>
                  <a:pt x="21600" y="10743"/>
                </a:ln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37" name="TextBox 53"/>
          <p:cNvSpPr txBox="1"/>
          <p:nvPr/>
        </p:nvSpPr>
        <p:spPr>
          <a:xfrm>
            <a:off x="7614002" y="2435991"/>
            <a:ext cx="270434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i="1">
                <a:solidFill>
                  <a:schemeClr val="accent3"/>
                </a:solidFill>
              </a:defRPr>
            </a:lvl1pPr>
          </a:lstStyle>
          <a:p>
            <a:r>
              <a:t>+Deposit()</a:t>
            </a:r>
          </a:p>
        </p:txBody>
      </p:sp>
      <p:sp>
        <p:nvSpPr>
          <p:cNvPr id="938" name="Rectangle 54"/>
          <p:cNvSpPr txBox="1"/>
          <p:nvPr/>
        </p:nvSpPr>
        <p:spPr>
          <a:xfrm>
            <a:off x="5604943" y="5443739"/>
            <a:ext cx="96278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+Deposit()</a:t>
            </a:r>
          </a:p>
        </p:txBody>
      </p:sp>
      <p:sp>
        <p:nvSpPr>
          <p:cNvPr id="939" name="Rectangle 55"/>
          <p:cNvSpPr txBox="1"/>
          <p:nvPr/>
        </p:nvSpPr>
        <p:spPr>
          <a:xfrm>
            <a:off x="9697037" y="5216204"/>
            <a:ext cx="114544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+Withdraw()</a:t>
            </a:r>
          </a:p>
        </p:txBody>
      </p:sp>
      <p:sp>
        <p:nvSpPr>
          <p:cNvPr id="940" name="Rectangle 56"/>
          <p:cNvSpPr txBox="1"/>
          <p:nvPr/>
        </p:nvSpPr>
        <p:spPr>
          <a:xfrm>
            <a:off x="9697037" y="5448698"/>
            <a:ext cx="96278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+Deposit()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Diagram 1"/>
          <p:cNvGrpSpPr/>
          <p:nvPr/>
        </p:nvGrpSpPr>
        <p:grpSpPr>
          <a:xfrm>
            <a:off x="459663" y="641894"/>
            <a:ext cx="11269496" cy="5573919"/>
            <a:chOff x="0" y="0"/>
            <a:chExt cx="11269494" cy="5573917"/>
          </a:xfrm>
        </p:grpSpPr>
        <p:grpSp>
          <p:nvGrpSpPr>
            <p:cNvPr id="946" name="Group"/>
            <p:cNvGrpSpPr/>
            <p:nvPr/>
          </p:nvGrpSpPr>
          <p:grpSpPr>
            <a:xfrm>
              <a:off x="0" y="2936511"/>
              <a:ext cx="11269495" cy="2637407"/>
              <a:chOff x="0" y="0"/>
              <a:chExt cx="11269494" cy="2637406"/>
            </a:xfrm>
          </p:grpSpPr>
          <p:sp>
            <p:nvSpPr>
              <p:cNvPr id="944" name="Rounded Rectangle"/>
              <p:cNvSpPr/>
              <p:nvPr/>
            </p:nvSpPr>
            <p:spPr>
              <a:xfrm>
                <a:off x="0" y="0"/>
                <a:ext cx="11269495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ts val="1000"/>
                  </a:spcBef>
                  <a:defRPr sz="65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5" name="Design Patterns"/>
              <p:cNvSpPr txBox="1"/>
              <p:nvPr/>
            </p:nvSpPr>
            <p:spPr>
              <a:xfrm>
                <a:off x="77246" y="660498"/>
                <a:ext cx="11115001" cy="13164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47650" tIns="247650" rIns="247650" bIns="247650" numCol="1" anchor="ctr">
                <a:spAutoFit/>
              </a:bodyPr>
              <a:lstStyle>
                <a:lvl1pPr algn="ctr" defTabSz="2889250">
                  <a:lnSpc>
                    <a:spcPct val="90000"/>
                  </a:lnSpc>
                  <a:spcBef>
                    <a:spcPts val="2700"/>
                  </a:spcBef>
                  <a:defRPr sz="6500">
                    <a:solidFill>
                      <a:srgbClr val="FFFFFF"/>
                    </a:solidFill>
                  </a:defRPr>
                </a:lvl1pPr>
              </a:lstStyle>
              <a:p>
                <a:r>
                  <a:t>Design Patterns</a:t>
                </a:r>
              </a:p>
            </p:txBody>
          </p:sp>
        </p:grpSp>
        <p:grpSp>
          <p:nvGrpSpPr>
            <p:cNvPr id="949" name="Group"/>
            <p:cNvGrpSpPr/>
            <p:nvPr/>
          </p:nvGrpSpPr>
          <p:grpSpPr>
            <a:xfrm>
              <a:off x="0" y="290"/>
              <a:ext cx="3557290" cy="2637408"/>
              <a:chOff x="0" y="0"/>
              <a:chExt cx="3557289" cy="2637406"/>
            </a:xfrm>
          </p:grpSpPr>
          <p:sp>
            <p:nvSpPr>
              <p:cNvPr id="947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64AB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8" name="Creational Patterns"/>
              <p:cNvSpPr txBox="1"/>
              <p:nvPr/>
            </p:nvSpPr>
            <p:spPr>
              <a:xfrm>
                <a:off x="77246" y="372719"/>
                <a:ext cx="3402797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 Patterns</a:t>
                </a:r>
              </a:p>
            </p:txBody>
          </p:sp>
        </p:grpSp>
        <p:grpSp>
          <p:nvGrpSpPr>
            <p:cNvPr id="952" name="Group"/>
            <p:cNvGrpSpPr/>
            <p:nvPr/>
          </p:nvGrpSpPr>
          <p:grpSpPr>
            <a:xfrm>
              <a:off x="3865352" y="0"/>
              <a:ext cx="3557290" cy="2637407"/>
              <a:chOff x="0" y="0"/>
              <a:chExt cx="3557289" cy="2637406"/>
            </a:xfrm>
          </p:grpSpPr>
          <p:sp>
            <p:nvSpPr>
              <p:cNvPr id="950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73DC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1" name="Structural Patterns"/>
              <p:cNvSpPr txBox="1"/>
              <p:nvPr/>
            </p:nvSpPr>
            <p:spPr>
              <a:xfrm>
                <a:off x="77246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Patterns</a:t>
                </a:r>
              </a:p>
            </p:txBody>
          </p:sp>
        </p:grpSp>
        <p:grpSp>
          <p:nvGrpSpPr>
            <p:cNvPr id="955" name="Group"/>
            <p:cNvGrpSpPr/>
            <p:nvPr/>
          </p:nvGrpSpPr>
          <p:grpSpPr>
            <a:xfrm>
              <a:off x="7712205" y="290"/>
              <a:ext cx="3557290" cy="2637408"/>
              <a:chOff x="0" y="0"/>
              <a:chExt cx="3557289" cy="2637406"/>
            </a:xfrm>
          </p:grpSpPr>
          <p:sp>
            <p:nvSpPr>
              <p:cNvPr id="953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4" name="Behavioral Patterns"/>
              <p:cNvSpPr txBox="1"/>
              <p:nvPr/>
            </p:nvSpPr>
            <p:spPr>
              <a:xfrm>
                <a:off x="77247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 Patterns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Diagram 2"/>
          <p:cNvGrpSpPr/>
          <p:nvPr/>
        </p:nvGrpSpPr>
        <p:grpSpPr>
          <a:xfrm>
            <a:off x="154525" y="482105"/>
            <a:ext cx="11879771" cy="5811529"/>
            <a:chOff x="0" y="0"/>
            <a:chExt cx="11879769" cy="5811527"/>
          </a:xfrm>
        </p:grpSpPr>
        <p:grpSp>
          <p:nvGrpSpPr>
            <p:cNvPr id="960" name="Group"/>
            <p:cNvGrpSpPr/>
            <p:nvPr/>
          </p:nvGrpSpPr>
          <p:grpSpPr>
            <a:xfrm>
              <a:off x="0" y="0"/>
              <a:ext cx="3621881" cy="748801"/>
              <a:chOff x="0" y="0"/>
              <a:chExt cx="3621880" cy="748800"/>
            </a:xfrm>
          </p:grpSpPr>
          <p:sp>
            <p:nvSpPr>
              <p:cNvPr id="958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9" name="Creation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</a:t>
                </a:r>
              </a:p>
            </p:txBody>
          </p:sp>
        </p:grpSp>
        <p:grpSp>
          <p:nvGrpSpPr>
            <p:cNvPr id="963" name="Group"/>
            <p:cNvGrpSpPr/>
            <p:nvPr/>
          </p:nvGrpSpPr>
          <p:grpSpPr>
            <a:xfrm>
              <a:off x="0" y="748799"/>
              <a:ext cx="3621881" cy="5020295"/>
              <a:chOff x="0" y="0"/>
              <a:chExt cx="3621880" cy="5020294"/>
            </a:xfrm>
          </p:grpSpPr>
          <p:sp>
            <p:nvSpPr>
              <p:cNvPr id="961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3E5E9">
                  <a:alpha val="90000"/>
                </a:srgbClr>
              </a:solidFill>
              <a:ln w="25400" cap="flat">
                <a:solidFill>
                  <a:srgbClr val="D3E5E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400"/>
                  </a:spcBef>
                  <a:defRPr sz="3200" strike="sngStrike"/>
                </a:pPr>
                <a:endParaRPr/>
              </a:p>
            </p:txBody>
          </p:sp>
          <p:sp>
            <p:nvSpPr>
              <p:cNvPr id="962" name="Singleton…"/>
              <p:cNvSpPr txBox="1"/>
              <p:nvPr/>
            </p:nvSpPr>
            <p:spPr>
              <a:xfrm>
                <a:off x="0" y="0"/>
                <a:ext cx="3564985" cy="2858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0687" tIns="170687" rIns="170687" bIns="170687" numCol="1" anchor="t">
                <a:spAutoFit/>
              </a:bodyPr>
              <a:lstStyle/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Singleton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Prototype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Builder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Factory Method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Abstract Factory</a:t>
                </a:r>
              </a:p>
            </p:txBody>
          </p:sp>
        </p:grpSp>
        <p:grpSp>
          <p:nvGrpSpPr>
            <p:cNvPr id="966" name="Group"/>
            <p:cNvGrpSpPr/>
            <p:nvPr/>
          </p:nvGrpSpPr>
          <p:grpSpPr>
            <a:xfrm>
              <a:off x="4128944" y="0"/>
              <a:ext cx="3621881" cy="748801"/>
              <a:chOff x="0" y="0"/>
              <a:chExt cx="3621880" cy="748800"/>
            </a:xfrm>
          </p:grpSpPr>
          <p:sp>
            <p:nvSpPr>
              <p:cNvPr id="964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rgbClr val="73DC69"/>
              </a:solidFill>
              <a:ln w="25400" cap="flat">
                <a:solidFill>
                  <a:srgbClr val="73DC6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5" name="Structur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</a:t>
                </a:r>
              </a:p>
            </p:txBody>
          </p:sp>
        </p:grpSp>
        <p:grpSp>
          <p:nvGrpSpPr>
            <p:cNvPr id="969" name="Group"/>
            <p:cNvGrpSpPr/>
            <p:nvPr/>
          </p:nvGrpSpPr>
          <p:grpSpPr>
            <a:xfrm>
              <a:off x="4128944" y="748800"/>
              <a:ext cx="3621881" cy="5020294"/>
              <a:chOff x="0" y="0"/>
              <a:chExt cx="3621880" cy="5020293"/>
            </a:xfrm>
          </p:grpSpPr>
          <p:sp>
            <p:nvSpPr>
              <p:cNvPr id="967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6F2D2">
                  <a:alpha val="90000"/>
                </a:srgbClr>
              </a:solidFill>
              <a:ln w="25400" cap="flat">
                <a:solidFill>
                  <a:srgbClr val="D6F2D2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968" name="Proxy…"/>
              <p:cNvSpPr txBox="1"/>
              <p:nvPr/>
            </p:nvSpPr>
            <p:spPr>
              <a:xfrm>
                <a:off x="0" y="0"/>
                <a:ext cx="3575653" cy="32870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Proxy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Decorator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Adapter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Façade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Flyweight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Composite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Bridge</a:t>
                </a:r>
              </a:p>
            </p:txBody>
          </p:sp>
        </p:grpSp>
        <p:grpSp>
          <p:nvGrpSpPr>
            <p:cNvPr id="972" name="Group"/>
            <p:cNvGrpSpPr/>
            <p:nvPr/>
          </p:nvGrpSpPr>
          <p:grpSpPr>
            <a:xfrm>
              <a:off x="8257888" y="0"/>
              <a:ext cx="3621882" cy="748801"/>
              <a:chOff x="0" y="0"/>
              <a:chExt cx="3621880" cy="748800"/>
            </a:xfrm>
          </p:grpSpPr>
          <p:sp>
            <p:nvSpPr>
              <p:cNvPr id="970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3"/>
              </a:solidFill>
              <a:ln w="25400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71" name="Behavior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</a:t>
                </a:r>
              </a:p>
            </p:txBody>
          </p:sp>
        </p:grpSp>
        <p:grpSp>
          <p:nvGrpSpPr>
            <p:cNvPr id="975" name="Group"/>
            <p:cNvGrpSpPr/>
            <p:nvPr/>
          </p:nvGrpSpPr>
          <p:grpSpPr>
            <a:xfrm>
              <a:off x="8257888" y="748800"/>
              <a:ext cx="3621882" cy="5062728"/>
              <a:chOff x="0" y="0"/>
              <a:chExt cx="3621880" cy="5062727"/>
            </a:xfrm>
          </p:grpSpPr>
          <p:sp>
            <p:nvSpPr>
              <p:cNvPr id="973" name="Rectangle"/>
              <p:cNvSpPr/>
              <p:nvPr/>
            </p:nvSpPr>
            <p:spPr>
              <a:xfrm>
                <a:off x="0" y="0"/>
                <a:ext cx="3621881" cy="5020294"/>
              </a:xfrm>
              <a:prstGeom prst="rect">
                <a:avLst/>
              </a:prstGeom>
              <a:solidFill>
                <a:srgbClr val="FAEBD3">
                  <a:alpha val="90000"/>
                </a:srgbClr>
              </a:solidFill>
              <a:ln w="25400" cap="flat">
                <a:solidFill>
                  <a:srgbClr val="FAEBD3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974" name="Visitor…"/>
              <p:cNvSpPr txBox="1"/>
              <p:nvPr/>
            </p:nvSpPr>
            <p:spPr>
              <a:xfrm>
                <a:off x="0" y="0"/>
                <a:ext cx="3575653" cy="50627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Visitor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Observer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Strategy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Template Method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Command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Iterator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Memento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State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Mediator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Chain of responsibility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Interpreter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979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982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985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Proxy Pattern</a:t>
            </a:r>
          </a:p>
        </p:txBody>
      </p:sp>
      <p:sp>
        <p:nvSpPr>
          <p:cNvPr id="986" name="Rectangle 4"/>
          <p:cNvSpPr txBox="1"/>
          <p:nvPr/>
        </p:nvSpPr>
        <p:spPr>
          <a:xfrm>
            <a:off x="507537" y="3013501"/>
            <a:ext cx="1090907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Provide a surrogate or placeholder for another object to control access to it.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3"/>
          <p:cNvGrpSpPr/>
          <p:nvPr/>
        </p:nvGrpSpPr>
        <p:grpSpPr>
          <a:xfrm>
            <a:off x="7036058" y="1667704"/>
            <a:ext cx="3794761" cy="933939"/>
            <a:chOff x="0" y="0"/>
            <a:chExt cx="3794759" cy="933937"/>
          </a:xfrm>
        </p:grpSpPr>
        <p:sp>
          <p:nvSpPr>
            <p:cNvPr id="93" name="Rectangle 94"/>
            <p:cNvSpPr txBox="1"/>
            <p:nvPr/>
          </p:nvSpPr>
          <p:spPr>
            <a:xfrm>
              <a:off x="0" y="379344"/>
              <a:ext cx="3794433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The class should be open for extension, closed for modifications</a:t>
              </a:r>
            </a:p>
          </p:txBody>
        </p:sp>
        <p:sp>
          <p:nvSpPr>
            <p:cNvPr id="94" name="TextBox 95"/>
            <p:cNvSpPr txBox="1"/>
            <p:nvPr/>
          </p:nvSpPr>
          <p:spPr>
            <a:xfrm>
              <a:off x="0" y="0"/>
              <a:ext cx="3794760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b="1">
                  <a:solidFill>
                    <a:schemeClr val="accent3"/>
                  </a:solidFill>
                </a:defRPr>
              </a:lvl1pPr>
            </a:lstStyle>
            <a:p>
              <a:r>
                <a:t>Open/Closed principle</a:t>
              </a:r>
            </a:p>
          </p:txBody>
        </p:sp>
      </p:grpSp>
      <p:grpSp>
        <p:nvGrpSpPr>
          <p:cNvPr id="98" name="Group 96"/>
          <p:cNvGrpSpPr/>
          <p:nvPr/>
        </p:nvGrpSpPr>
        <p:grpSpPr>
          <a:xfrm>
            <a:off x="7036058" y="2901512"/>
            <a:ext cx="4075749" cy="933938"/>
            <a:chOff x="0" y="0"/>
            <a:chExt cx="4075747" cy="933937"/>
          </a:xfrm>
        </p:grpSpPr>
        <p:sp>
          <p:nvSpPr>
            <p:cNvPr id="96" name="Rectangle 97"/>
            <p:cNvSpPr txBox="1"/>
            <p:nvPr/>
          </p:nvSpPr>
          <p:spPr>
            <a:xfrm>
              <a:off x="0" y="379344"/>
              <a:ext cx="4075748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If you substitute any type with one of its subtypes, the behavior should not change</a:t>
              </a:r>
            </a:p>
          </p:txBody>
        </p:sp>
        <p:sp>
          <p:nvSpPr>
            <p:cNvPr id="97" name="TextBox 98"/>
            <p:cNvSpPr txBox="1"/>
            <p:nvPr/>
          </p:nvSpPr>
          <p:spPr>
            <a:xfrm>
              <a:off x="0" y="0"/>
              <a:ext cx="3794760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b="1">
                  <a:solidFill>
                    <a:schemeClr val="accent3"/>
                  </a:solidFill>
                </a:defRPr>
              </a:lvl1pPr>
            </a:lstStyle>
            <a:p>
              <a:r>
                <a:t>Liskov Substitution principle</a:t>
              </a:r>
            </a:p>
          </p:txBody>
        </p:sp>
      </p:grpSp>
      <p:grpSp>
        <p:nvGrpSpPr>
          <p:cNvPr id="101" name="Group 99"/>
          <p:cNvGrpSpPr/>
          <p:nvPr/>
        </p:nvGrpSpPr>
        <p:grpSpPr>
          <a:xfrm>
            <a:off x="7036058" y="4118793"/>
            <a:ext cx="4380549" cy="933939"/>
            <a:chOff x="0" y="0"/>
            <a:chExt cx="4380547" cy="933937"/>
          </a:xfrm>
        </p:grpSpPr>
        <p:sp>
          <p:nvSpPr>
            <p:cNvPr id="99" name="Rectangle 100"/>
            <p:cNvSpPr txBox="1"/>
            <p:nvPr/>
          </p:nvSpPr>
          <p:spPr>
            <a:xfrm>
              <a:off x="0" y="379344"/>
              <a:ext cx="4380172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Avoid making general interface contains all methods. </a:t>
              </a:r>
            </a:p>
          </p:txBody>
        </p:sp>
        <p:sp>
          <p:nvSpPr>
            <p:cNvPr id="100" name="TextBox 101"/>
            <p:cNvSpPr txBox="1"/>
            <p:nvPr/>
          </p:nvSpPr>
          <p:spPr>
            <a:xfrm>
              <a:off x="0" y="0"/>
              <a:ext cx="4380548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b="1">
                  <a:solidFill>
                    <a:schemeClr val="accent3"/>
                  </a:solidFill>
                </a:defRPr>
              </a:lvl1pPr>
            </a:lstStyle>
            <a:p>
              <a:r>
                <a:t>Interface Segregation principle</a:t>
              </a:r>
            </a:p>
          </p:txBody>
        </p:sp>
      </p:grpSp>
      <p:sp>
        <p:nvSpPr>
          <p:cNvPr id="102" name="Flowchart: Manual Operation 14"/>
          <p:cNvSpPr/>
          <p:nvPr/>
        </p:nvSpPr>
        <p:spPr>
          <a:xfrm rot="11587019" flipH="1">
            <a:off x="1392671" y="1658216"/>
            <a:ext cx="1485737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Flowchart: Manual Operation 14"/>
          <p:cNvSpPr/>
          <p:nvPr/>
        </p:nvSpPr>
        <p:spPr>
          <a:xfrm rot="16410804">
            <a:off x="2303392" y="2788834"/>
            <a:ext cx="1485737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2" name="Group 20"/>
          <p:cNvGrpSpPr/>
          <p:nvPr/>
        </p:nvGrpSpPr>
        <p:grpSpPr>
          <a:xfrm>
            <a:off x="3273968" y="2712183"/>
            <a:ext cx="1488384" cy="1488384"/>
            <a:chOff x="0" y="0"/>
            <a:chExt cx="1488383" cy="1488383"/>
          </a:xfrm>
        </p:grpSpPr>
        <p:grpSp>
          <p:nvGrpSpPr>
            <p:cNvPr id="106" name="Group 21"/>
            <p:cNvGrpSpPr/>
            <p:nvPr/>
          </p:nvGrpSpPr>
          <p:grpSpPr>
            <a:xfrm>
              <a:off x="-1" y="-1"/>
              <a:ext cx="1488385" cy="1488385"/>
              <a:chOff x="0" y="0"/>
              <a:chExt cx="1488383" cy="1488383"/>
            </a:xfrm>
          </p:grpSpPr>
          <p:sp>
            <p:nvSpPr>
              <p:cNvPr id="104" name="Oval 25"/>
              <p:cNvSpPr/>
              <p:nvPr/>
            </p:nvSpPr>
            <p:spPr>
              <a:xfrm rot="1466741">
                <a:off x="182191" y="182191"/>
                <a:ext cx="1124001" cy="1124001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" name="Pie 26"/>
              <p:cNvSpPr/>
              <p:nvPr/>
            </p:nvSpPr>
            <p:spPr>
              <a:xfrm rot="1466741">
                <a:off x="706527" y="296631"/>
                <a:ext cx="574050" cy="112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464" extrusionOk="0">
                    <a:moveTo>
                      <a:pt x="0" y="3"/>
                    </a:moveTo>
                    <a:lnTo>
                      <a:pt x="0" y="3"/>
                    </a:lnTo>
                    <a:cubicBezTo>
                      <a:pt x="11511" y="-136"/>
                      <a:pt x="21060" y="4556"/>
                      <a:pt x="21330" y="10482"/>
                    </a:cubicBezTo>
                    <a:cubicBezTo>
                      <a:pt x="21600" y="16408"/>
                      <a:pt x="12488" y="21325"/>
                      <a:pt x="977" y="21464"/>
                    </a:cubicBezTo>
                    <a:cubicBezTo>
                      <a:pt x="975" y="21464"/>
                      <a:pt x="972" y="21464"/>
                      <a:pt x="970" y="21464"/>
                    </a:cubicBezTo>
                    <a:lnTo>
                      <a:pt x="488" y="10733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11" name="Group 22"/>
            <p:cNvGrpSpPr/>
            <p:nvPr/>
          </p:nvGrpSpPr>
          <p:grpSpPr>
            <a:xfrm>
              <a:off x="162194" y="162194"/>
              <a:ext cx="1163995" cy="1163994"/>
              <a:chOff x="0" y="0"/>
              <a:chExt cx="1163994" cy="1163993"/>
            </a:xfrm>
          </p:grpSpPr>
          <p:grpSp>
            <p:nvGrpSpPr>
              <p:cNvPr id="109" name="Oval 23"/>
              <p:cNvGrpSpPr/>
              <p:nvPr/>
            </p:nvGrpSpPr>
            <p:grpSpPr>
              <a:xfrm>
                <a:off x="-1" y="-1"/>
                <a:ext cx="1163996" cy="1163995"/>
                <a:chOff x="0" y="0"/>
                <a:chExt cx="1163994" cy="1163993"/>
              </a:xfrm>
            </p:grpSpPr>
            <p:sp>
              <p:nvSpPr>
                <p:cNvPr id="107" name="Circle"/>
                <p:cNvSpPr/>
                <p:nvPr/>
              </p:nvSpPr>
              <p:spPr>
                <a:xfrm rot="1466741">
                  <a:off x="142483" y="142483"/>
                  <a:ext cx="879029" cy="879027"/>
                </a:xfrm>
                <a:prstGeom prst="ellipse">
                  <a:avLst/>
                </a:prstGeom>
                <a:solidFill>
                  <a:srgbClr val="2626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8" name="Text"/>
                <p:cNvSpPr txBox="1"/>
                <p:nvPr/>
              </p:nvSpPr>
              <p:spPr>
                <a:xfrm rot="1466741">
                  <a:off x="316934" y="385761"/>
                  <a:ext cx="530127" cy="3924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 </a:t>
                  </a:r>
                </a:p>
              </p:txBody>
            </p:sp>
          </p:grpSp>
          <p:sp>
            <p:nvSpPr>
              <p:cNvPr id="110" name="Oval 24"/>
              <p:cNvSpPr/>
              <p:nvPr/>
            </p:nvSpPr>
            <p:spPr>
              <a:xfrm rot="1466741">
                <a:off x="246958" y="246958"/>
                <a:ext cx="670079" cy="670079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13" name="Flowchart: Manual Operation 14"/>
          <p:cNvSpPr/>
          <p:nvPr/>
        </p:nvSpPr>
        <p:spPr>
          <a:xfrm rot="14311356">
            <a:off x="2056508" y="2044824"/>
            <a:ext cx="1485738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0" name="Group 15"/>
          <p:cNvGrpSpPr/>
          <p:nvPr/>
        </p:nvGrpSpPr>
        <p:grpSpPr>
          <a:xfrm>
            <a:off x="2897964" y="1396166"/>
            <a:ext cx="1492743" cy="1488384"/>
            <a:chOff x="0" y="0"/>
            <a:chExt cx="1492742" cy="1488383"/>
          </a:xfrm>
        </p:grpSpPr>
        <p:grpSp>
          <p:nvGrpSpPr>
            <p:cNvPr id="116" name="Group 13"/>
            <p:cNvGrpSpPr/>
            <p:nvPr/>
          </p:nvGrpSpPr>
          <p:grpSpPr>
            <a:xfrm>
              <a:off x="-1" y="-1"/>
              <a:ext cx="1492744" cy="1488385"/>
              <a:chOff x="0" y="0"/>
              <a:chExt cx="1492742" cy="1488383"/>
            </a:xfrm>
          </p:grpSpPr>
          <p:sp>
            <p:nvSpPr>
              <p:cNvPr id="114" name="Oval 12"/>
              <p:cNvSpPr/>
              <p:nvPr/>
            </p:nvSpPr>
            <p:spPr>
              <a:xfrm rot="1466741">
                <a:off x="182191" y="182191"/>
                <a:ext cx="1124001" cy="1124001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" name="Pie 11"/>
              <p:cNvSpPr/>
              <p:nvPr/>
            </p:nvSpPr>
            <p:spPr>
              <a:xfrm rot="1466741">
                <a:off x="831497" y="325129"/>
                <a:ext cx="567307" cy="576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4" y="0"/>
                    </a:moveTo>
                    <a:cubicBezTo>
                      <a:pt x="12039" y="0"/>
                      <a:pt x="21600" y="9403"/>
                      <a:pt x="21600" y="21001"/>
                    </a:cubicBezTo>
                    <a:cubicBezTo>
                      <a:pt x="21600" y="21201"/>
                      <a:pt x="21597" y="21401"/>
                      <a:pt x="21591" y="21600"/>
                    </a:cubicBezTo>
                    <a:lnTo>
                      <a:pt x="0" y="210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19" name="Group 10"/>
            <p:cNvGrpSpPr/>
            <p:nvPr/>
          </p:nvGrpSpPr>
          <p:grpSpPr>
            <a:xfrm>
              <a:off x="162192" y="162193"/>
              <a:ext cx="1163996" cy="1163995"/>
              <a:chOff x="0" y="0"/>
              <a:chExt cx="1163994" cy="1163993"/>
            </a:xfrm>
          </p:grpSpPr>
          <p:sp>
            <p:nvSpPr>
              <p:cNvPr id="117" name="Oval 8"/>
              <p:cNvSpPr/>
              <p:nvPr/>
            </p:nvSpPr>
            <p:spPr>
              <a:xfrm rot="1466741">
                <a:off x="142483" y="142483"/>
                <a:ext cx="879029" cy="879027"/>
              </a:xfrm>
              <a:prstGeom prst="ellipse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Oval 7"/>
              <p:cNvSpPr/>
              <p:nvPr/>
            </p:nvSpPr>
            <p:spPr>
              <a:xfrm rot="1466741">
                <a:off x="246958" y="246958"/>
                <a:ext cx="670077" cy="670077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21" name="Flowchart: Manual Operation 14"/>
          <p:cNvSpPr/>
          <p:nvPr/>
        </p:nvSpPr>
        <p:spPr>
          <a:xfrm rot="19073159" flipH="1">
            <a:off x="2030671" y="3416434"/>
            <a:ext cx="1485738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8" name="Group 40"/>
          <p:cNvGrpSpPr/>
          <p:nvPr/>
        </p:nvGrpSpPr>
        <p:grpSpPr>
          <a:xfrm>
            <a:off x="2699153" y="3967496"/>
            <a:ext cx="1488384" cy="1488384"/>
            <a:chOff x="0" y="0"/>
            <a:chExt cx="1488382" cy="1488382"/>
          </a:xfrm>
        </p:grpSpPr>
        <p:grpSp>
          <p:nvGrpSpPr>
            <p:cNvPr id="124" name="Group 41"/>
            <p:cNvGrpSpPr/>
            <p:nvPr/>
          </p:nvGrpSpPr>
          <p:grpSpPr>
            <a:xfrm>
              <a:off x="0" y="0"/>
              <a:ext cx="1488384" cy="1488384"/>
              <a:chOff x="0" y="0"/>
              <a:chExt cx="1488382" cy="1488382"/>
            </a:xfrm>
          </p:grpSpPr>
          <p:sp>
            <p:nvSpPr>
              <p:cNvPr id="122" name="Oval 45"/>
              <p:cNvSpPr/>
              <p:nvPr/>
            </p:nvSpPr>
            <p:spPr>
              <a:xfrm rot="6866740" flipH="1">
                <a:off x="182191" y="182191"/>
                <a:ext cx="1124001" cy="1124001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3" name="Pie 46"/>
              <p:cNvSpPr/>
              <p:nvPr/>
            </p:nvSpPr>
            <p:spPr>
              <a:xfrm rot="6866740" flipH="1">
                <a:off x="427882" y="563039"/>
                <a:ext cx="1121734" cy="5845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4" h="21417" extrusionOk="0">
                    <a:moveTo>
                      <a:pt x="0" y="20214"/>
                    </a:moveTo>
                    <a:lnTo>
                      <a:pt x="0" y="20214"/>
                    </a:lnTo>
                    <a:cubicBezTo>
                      <a:pt x="97" y="8866"/>
                      <a:pt x="4990" y="-183"/>
                      <a:pt x="10927" y="3"/>
                    </a:cubicBezTo>
                    <a:cubicBezTo>
                      <a:pt x="16865" y="189"/>
                      <a:pt x="21600" y="9539"/>
                      <a:pt x="21503" y="20887"/>
                    </a:cubicBezTo>
                    <a:cubicBezTo>
                      <a:pt x="21501" y="21064"/>
                      <a:pt x="21499" y="21240"/>
                      <a:pt x="21495" y="21417"/>
                    </a:cubicBezTo>
                    <a:lnTo>
                      <a:pt x="10751" y="2055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27" name="Group 42"/>
            <p:cNvGrpSpPr/>
            <p:nvPr/>
          </p:nvGrpSpPr>
          <p:grpSpPr>
            <a:xfrm>
              <a:off x="162195" y="162194"/>
              <a:ext cx="1163994" cy="1163995"/>
              <a:chOff x="0" y="0"/>
              <a:chExt cx="1163993" cy="1163994"/>
            </a:xfrm>
          </p:grpSpPr>
          <p:sp>
            <p:nvSpPr>
              <p:cNvPr id="125" name="Oval 43"/>
              <p:cNvSpPr/>
              <p:nvPr/>
            </p:nvSpPr>
            <p:spPr>
              <a:xfrm rot="6866740" flipH="1">
                <a:off x="142482" y="142484"/>
                <a:ext cx="879029" cy="879027"/>
              </a:xfrm>
              <a:prstGeom prst="ellipse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" name="Oval 44"/>
              <p:cNvSpPr/>
              <p:nvPr/>
            </p:nvSpPr>
            <p:spPr>
              <a:xfrm rot="6866740" flipH="1">
                <a:off x="246957" y="246956"/>
                <a:ext cx="670079" cy="670079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29" name="Flowchart: Manual Operation 14"/>
          <p:cNvSpPr/>
          <p:nvPr/>
        </p:nvSpPr>
        <p:spPr>
          <a:xfrm rot="21022125" flipH="1">
            <a:off x="1293818" y="3767301"/>
            <a:ext cx="1485738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2" name="Group 33"/>
          <p:cNvGrpSpPr/>
          <p:nvPr/>
        </p:nvGrpSpPr>
        <p:grpSpPr>
          <a:xfrm>
            <a:off x="1450055" y="4535914"/>
            <a:ext cx="1544029" cy="1546393"/>
            <a:chOff x="0" y="0"/>
            <a:chExt cx="1544028" cy="1546392"/>
          </a:xfrm>
        </p:grpSpPr>
        <p:sp>
          <p:nvSpPr>
            <p:cNvPr id="130" name="Oval 37"/>
            <p:cNvSpPr/>
            <p:nvPr/>
          </p:nvSpPr>
          <p:spPr>
            <a:xfrm rot="7255653" flipH="1">
              <a:off x="208935" y="213456"/>
              <a:ext cx="1124001" cy="1124001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Pie 38"/>
            <p:cNvSpPr/>
            <p:nvPr/>
          </p:nvSpPr>
          <p:spPr>
            <a:xfrm rot="7255653" flipH="1">
              <a:off x="213694" y="208527"/>
              <a:ext cx="1121807" cy="1121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lnTo>
                    <a:pt x="10664" y="10801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33" name="Oval 35"/>
          <p:cNvSpPr/>
          <p:nvPr/>
        </p:nvSpPr>
        <p:spPr>
          <a:xfrm rot="6866740" flipH="1">
            <a:off x="1781477" y="4871857"/>
            <a:ext cx="879029" cy="879027"/>
          </a:xfrm>
          <a:prstGeom prst="ellipse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Oval 36"/>
          <p:cNvSpPr/>
          <p:nvPr/>
        </p:nvSpPr>
        <p:spPr>
          <a:xfrm rot="6866740" flipH="1">
            <a:off x="1885951" y="4976330"/>
            <a:ext cx="670079" cy="670079"/>
          </a:xfrm>
          <a:prstGeom prst="ellipse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Oval 5"/>
          <p:cNvSpPr/>
          <p:nvPr/>
        </p:nvSpPr>
        <p:spPr>
          <a:xfrm rot="1466741">
            <a:off x="932962" y="2303068"/>
            <a:ext cx="1899511" cy="1899509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Oval 6"/>
          <p:cNvSpPr/>
          <p:nvPr/>
        </p:nvSpPr>
        <p:spPr>
          <a:xfrm rot="1466741">
            <a:off x="1108040" y="2479038"/>
            <a:ext cx="1546647" cy="1546647"/>
          </a:xfrm>
          <a:prstGeom prst="ellipse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TextBox 86"/>
          <p:cNvSpPr txBox="1"/>
          <p:nvPr/>
        </p:nvSpPr>
        <p:spPr>
          <a:xfrm rot="1466741">
            <a:off x="3493529" y="1911040"/>
            <a:ext cx="26134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</a:t>
            </a:r>
          </a:p>
        </p:txBody>
      </p:sp>
      <p:sp>
        <p:nvSpPr>
          <p:cNvPr id="138" name="TextBox 87"/>
          <p:cNvSpPr txBox="1"/>
          <p:nvPr/>
        </p:nvSpPr>
        <p:spPr>
          <a:xfrm rot="1466741">
            <a:off x="3862971" y="3240524"/>
            <a:ext cx="29032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</a:t>
            </a:r>
          </a:p>
        </p:txBody>
      </p:sp>
      <p:sp>
        <p:nvSpPr>
          <p:cNvPr id="139" name="TextBox 88"/>
          <p:cNvSpPr txBox="1"/>
          <p:nvPr/>
        </p:nvSpPr>
        <p:spPr>
          <a:xfrm rot="1466741">
            <a:off x="3368597" y="4497097"/>
            <a:ext cx="1509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40" name="TextBox 89"/>
          <p:cNvSpPr txBox="1"/>
          <p:nvPr/>
        </p:nvSpPr>
        <p:spPr>
          <a:xfrm rot="1466741">
            <a:off x="2131633" y="5089094"/>
            <a:ext cx="19101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</a:t>
            </a:r>
          </a:p>
        </p:txBody>
      </p:sp>
      <p:sp>
        <p:nvSpPr>
          <p:cNvPr id="141" name="TextBox 102"/>
          <p:cNvSpPr txBox="1"/>
          <p:nvPr/>
        </p:nvSpPr>
        <p:spPr>
          <a:xfrm>
            <a:off x="1191105" y="2924667"/>
            <a:ext cx="1403719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000" b="1">
                <a:solidFill>
                  <a:schemeClr val="accent3"/>
                </a:solidFill>
              </a:defRPr>
            </a:pPr>
            <a:r>
              <a:t>SOLID</a:t>
            </a:r>
          </a:p>
          <a:p>
            <a:pPr algn="ctr">
              <a:defRPr sz="2000" b="1">
                <a:solidFill>
                  <a:schemeClr val="accent3"/>
                </a:solidFill>
              </a:defRPr>
            </a:pPr>
            <a:r>
              <a:t>Principles</a:t>
            </a:r>
          </a:p>
        </p:txBody>
      </p:sp>
      <p:grpSp>
        <p:nvGrpSpPr>
          <p:cNvPr id="150" name="Group 59"/>
          <p:cNvGrpSpPr/>
          <p:nvPr/>
        </p:nvGrpSpPr>
        <p:grpSpPr>
          <a:xfrm>
            <a:off x="1529670" y="501216"/>
            <a:ext cx="1584030" cy="1582878"/>
            <a:chOff x="0" y="0"/>
            <a:chExt cx="1584029" cy="1582877"/>
          </a:xfrm>
        </p:grpSpPr>
        <p:grpSp>
          <p:nvGrpSpPr>
            <p:cNvPr id="144" name="Group 60"/>
            <p:cNvGrpSpPr/>
            <p:nvPr/>
          </p:nvGrpSpPr>
          <p:grpSpPr>
            <a:xfrm>
              <a:off x="0" y="0"/>
              <a:ext cx="1584030" cy="1582878"/>
              <a:chOff x="0" y="0"/>
              <a:chExt cx="1584029" cy="1582877"/>
            </a:xfrm>
          </p:grpSpPr>
          <p:sp>
            <p:nvSpPr>
              <p:cNvPr id="142" name="Oval 64"/>
              <p:cNvSpPr/>
              <p:nvPr/>
            </p:nvSpPr>
            <p:spPr>
              <a:xfrm rot="19276694" flipH="1">
                <a:off x="232007" y="228021"/>
                <a:ext cx="1124001" cy="1124001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3" name="Pie 65"/>
              <p:cNvSpPr/>
              <p:nvPr/>
            </p:nvSpPr>
            <p:spPr>
              <a:xfrm rot="19276694" flipH="1">
                <a:off x="227576" y="233494"/>
                <a:ext cx="1121807" cy="1121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lnTo>
                      <a:pt x="10664" y="10801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49" name="Group 61"/>
            <p:cNvGrpSpPr/>
            <p:nvPr/>
          </p:nvGrpSpPr>
          <p:grpSpPr>
            <a:xfrm>
              <a:off x="176169" y="172182"/>
              <a:ext cx="1235678" cy="1235678"/>
              <a:chOff x="0" y="0"/>
              <a:chExt cx="1235676" cy="1235676"/>
            </a:xfrm>
          </p:grpSpPr>
          <p:sp>
            <p:nvSpPr>
              <p:cNvPr id="145" name="Oval 62"/>
              <p:cNvSpPr/>
              <p:nvPr/>
            </p:nvSpPr>
            <p:spPr>
              <a:xfrm rot="19276694" flipH="1">
                <a:off x="178324" y="178325"/>
                <a:ext cx="879029" cy="879027"/>
              </a:xfrm>
              <a:prstGeom prst="ellipse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48" name="Oval 63"/>
              <p:cNvGrpSpPr/>
              <p:nvPr/>
            </p:nvGrpSpPr>
            <p:grpSpPr>
              <a:xfrm>
                <a:off x="146863" y="146864"/>
                <a:ext cx="941951" cy="941951"/>
                <a:chOff x="0" y="0"/>
                <a:chExt cx="941950" cy="941950"/>
              </a:xfrm>
            </p:grpSpPr>
            <p:sp>
              <p:nvSpPr>
                <p:cNvPr id="146" name="Circle"/>
                <p:cNvSpPr/>
                <p:nvPr/>
              </p:nvSpPr>
              <p:spPr>
                <a:xfrm rot="19276694" flipH="1">
                  <a:off x="135936" y="135936"/>
                  <a:ext cx="670079" cy="670079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7" name="S"/>
                <p:cNvSpPr txBox="1"/>
                <p:nvPr/>
              </p:nvSpPr>
              <p:spPr>
                <a:xfrm rot="19276694">
                  <a:off x="279787" y="274739"/>
                  <a:ext cx="382376" cy="3924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S</a:t>
                  </a:r>
                </a:p>
              </p:txBody>
            </p:sp>
          </p:grpSp>
        </p:grpSp>
      </p:grpSp>
      <p:grpSp>
        <p:nvGrpSpPr>
          <p:cNvPr id="157" name="Group 2"/>
          <p:cNvGrpSpPr/>
          <p:nvPr/>
        </p:nvGrpSpPr>
        <p:grpSpPr>
          <a:xfrm>
            <a:off x="6109015" y="446569"/>
            <a:ext cx="5547738" cy="982863"/>
            <a:chOff x="0" y="0"/>
            <a:chExt cx="5547736" cy="982862"/>
          </a:xfrm>
        </p:grpSpPr>
        <p:grpSp>
          <p:nvGrpSpPr>
            <p:cNvPr id="153" name="Group 90"/>
            <p:cNvGrpSpPr/>
            <p:nvPr/>
          </p:nvGrpSpPr>
          <p:grpSpPr>
            <a:xfrm>
              <a:off x="927041" y="48924"/>
              <a:ext cx="4620696" cy="933939"/>
              <a:chOff x="0" y="0"/>
              <a:chExt cx="4620695" cy="933937"/>
            </a:xfrm>
          </p:grpSpPr>
          <p:sp>
            <p:nvSpPr>
              <p:cNvPr id="151" name="Rectangle 91"/>
              <p:cNvSpPr txBox="1"/>
              <p:nvPr/>
            </p:nvSpPr>
            <p:spPr>
              <a:xfrm>
                <a:off x="0" y="379344"/>
                <a:ext cx="4620696" cy="5545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just"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t>the class should solve only one problem it should have a single reason to change</a:t>
                </a:r>
              </a:p>
            </p:txBody>
          </p:sp>
          <p:sp>
            <p:nvSpPr>
              <p:cNvPr id="152" name="TextBox 92"/>
              <p:cNvSpPr txBox="1"/>
              <p:nvPr/>
            </p:nvSpPr>
            <p:spPr>
              <a:xfrm>
                <a:off x="0" y="0"/>
                <a:ext cx="4160668" cy="3401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000" b="1">
                    <a:solidFill>
                      <a:schemeClr val="accent3"/>
                    </a:solidFill>
                  </a:defRPr>
                </a:lvl1pPr>
              </a:lstStyle>
              <a:p>
                <a:r>
                  <a:t>Single Responsibility principle</a:t>
                </a:r>
              </a:p>
            </p:txBody>
          </p:sp>
        </p:grpSp>
        <p:grpSp>
          <p:nvGrpSpPr>
            <p:cNvPr id="156" name="Oval 103"/>
            <p:cNvGrpSpPr/>
            <p:nvPr/>
          </p:nvGrpSpPr>
          <p:grpSpPr>
            <a:xfrm>
              <a:off x="0" y="0"/>
              <a:ext cx="799556" cy="762794"/>
              <a:chOff x="0" y="0"/>
              <a:chExt cx="799555" cy="762793"/>
            </a:xfrm>
          </p:grpSpPr>
          <p:sp>
            <p:nvSpPr>
              <p:cNvPr id="154" name="Oval"/>
              <p:cNvSpPr/>
              <p:nvPr/>
            </p:nvSpPr>
            <p:spPr>
              <a:xfrm flipH="1">
                <a:off x="0" y="0"/>
                <a:ext cx="799556" cy="76279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S"/>
              <p:cNvSpPr txBox="1"/>
              <p:nvPr/>
            </p:nvSpPr>
            <p:spPr>
              <a:xfrm>
                <a:off x="162811" y="185162"/>
                <a:ext cx="473934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S</a:t>
                </a:r>
              </a:p>
            </p:txBody>
          </p:sp>
        </p:grpSp>
      </p:grpSp>
      <p:grpSp>
        <p:nvGrpSpPr>
          <p:cNvPr id="160" name="Group 104"/>
          <p:cNvGrpSpPr/>
          <p:nvPr/>
        </p:nvGrpSpPr>
        <p:grpSpPr>
          <a:xfrm>
            <a:off x="7072978" y="5350817"/>
            <a:ext cx="4943993" cy="933939"/>
            <a:chOff x="0" y="0"/>
            <a:chExt cx="4943992" cy="933937"/>
          </a:xfrm>
        </p:grpSpPr>
        <p:sp>
          <p:nvSpPr>
            <p:cNvPr id="158" name="Rectangle 105"/>
            <p:cNvSpPr txBox="1"/>
            <p:nvPr/>
          </p:nvSpPr>
          <p:spPr>
            <a:xfrm>
              <a:off x="0" y="379344"/>
              <a:ext cx="4943993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Higher level classes should not know the implementation of low level classes but depends on abstraction  </a:t>
              </a:r>
            </a:p>
          </p:txBody>
        </p:sp>
        <p:sp>
          <p:nvSpPr>
            <p:cNvPr id="159" name="TextBox 106"/>
            <p:cNvSpPr txBox="1"/>
            <p:nvPr/>
          </p:nvSpPr>
          <p:spPr>
            <a:xfrm>
              <a:off x="0" y="0"/>
              <a:ext cx="4232792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b="1">
                  <a:solidFill>
                    <a:schemeClr val="accent3"/>
                  </a:solidFill>
                </a:defRPr>
              </a:lvl1pPr>
            </a:lstStyle>
            <a:p>
              <a:r>
                <a:t>Dependency Inversion principle</a:t>
              </a:r>
            </a:p>
          </p:txBody>
        </p:sp>
      </p:grpSp>
      <p:grpSp>
        <p:nvGrpSpPr>
          <p:cNvPr id="163" name="Oval 107"/>
          <p:cNvGrpSpPr/>
          <p:nvPr/>
        </p:nvGrpSpPr>
        <p:grpSpPr>
          <a:xfrm>
            <a:off x="6145936" y="5311128"/>
            <a:ext cx="799557" cy="762795"/>
            <a:chOff x="0" y="0"/>
            <a:chExt cx="799555" cy="762793"/>
          </a:xfrm>
        </p:grpSpPr>
        <p:sp>
          <p:nvSpPr>
            <p:cNvPr id="161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D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166" name="Oval 108"/>
          <p:cNvGrpSpPr/>
          <p:nvPr/>
        </p:nvGrpSpPr>
        <p:grpSpPr>
          <a:xfrm>
            <a:off x="6109015" y="1618136"/>
            <a:ext cx="799557" cy="762795"/>
            <a:chOff x="0" y="0"/>
            <a:chExt cx="799555" cy="762793"/>
          </a:xfrm>
        </p:grpSpPr>
        <p:sp>
          <p:nvSpPr>
            <p:cNvPr id="164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75D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O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O</a:t>
              </a:r>
            </a:p>
          </p:txBody>
        </p:sp>
      </p:grpSp>
      <p:grpSp>
        <p:nvGrpSpPr>
          <p:cNvPr id="169" name="Oval 109"/>
          <p:cNvGrpSpPr/>
          <p:nvPr/>
        </p:nvGrpSpPr>
        <p:grpSpPr>
          <a:xfrm>
            <a:off x="6109015" y="2879008"/>
            <a:ext cx="799557" cy="762795"/>
            <a:chOff x="0" y="0"/>
            <a:chExt cx="799555" cy="762793"/>
          </a:xfrm>
        </p:grpSpPr>
        <p:sp>
          <p:nvSpPr>
            <p:cNvPr id="167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L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172" name="Oval 110"/>
          <p:cNvGrpSpPr/>
          <p:nvPr/>
        </p:nvGrpSpPr>
        <p:grpSpPr>
          <a:xfrm>
            <a:off x="6145936" y="4087200"/>
            <a:ext cx="799557" cy="762795"/>
            <a:chOff x="0" y="0"/>
            <a:chExt cx="799555" cy="762793"/>
          </a:xfrm>
        </p:grpSpPr>
        <p:sp>
          <p:nvSpPr>
            <p:cNvPr id="170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I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I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3" animBg="1" advAuto="0"/>
      <p:bldP spid="98" grpId="5" animBg="1" advAuto="0"/>
      <p:bldP spid="101" grpId="7" animBg="1" advAuto="0"/>
      <p:bldP spid="157" grpId="1" animBg="1" advAuto="0"/>
      <p:bldP spid="160" grpId="9" animBg="1" advAuto="0"/>
      <p:bldP spid="163" grpId="8" animBg="1" advAuto="0"/>
      <p:bldP spid="166" grpId="2" animBg="1" advAuto="0"/>
      <p:bldP spid="169" grpId="4" animBg="1" advAuto="0"/>
      <p:bldP spid="172" grpId="6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989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Proxy Pattern</a:t>
            </a:r>
          </a:p>
        </p:txBody>
      </p:sp>
      <p:sp>
        <p:nvSpPr>
          <p:cNvPr id="990" name="Rectangle 1"/>
          <p:cNvSpPr txBox="1"/>
          <p:nvPr/>
        </p:nvSpPr>
        <p:spPr>
          <a:xfrm>
            <a:off x="2487221" y="3475166"/>
            <a:ext cx="682039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7DFA7"/>
                </a:solidFill>
              </a:defRPr>
            </a:lvl1pPr>
          </a:lstStyle>
          <a:p>
            <a:r>
              <a:t>“Like a gateway for an object”</a:t>
            </a:r>
          </a:p>
        </p:txBody>
      </p:sp>
      <p:sp>
        <p:nvSpPr>
          <p:cNvPr id="991" name="Rectangle 4"/>
          <p:cNvSpPr txBox="1"/>
          <p:nvPr/>
        </p:nvSpPr>
        <p:spPr>
          <a:xfrm>
            <a:off x="507537" y="3013501"/>
            <a:ext cx="1090907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Provide a surrogate or placeholder for another object to control access to it.</a:t>
            </a:r>
          </a:p>
        </p:txBody>
      </p:sp>
      <p:pic>
        <p:nvPicPr>
          <p:cNvPr id="992" name="Picture 18" descr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89" y="4106260"/>
            <a:ext cx="3398790" cy="2594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roup 14"/>
          <p:cNvGrpSpPr/>
          <p:nvPr/>
        </p:nvGrpSpPr>
        <p:grpSpPr>
          <a:xfrm>
            <a:off x="7223393" y="3649741"/>
            <a:ext cx="2811225" cy="2326238"/>
            <a:chOff x="0" y="0"/>
            <a:chExt cx="2811223" cy="2326237"/>
          </a:xfrm>
        </p:grpSpPr>
        <p:sp>
          <p:nvSpPr>
            <p:cNvPr id="994" name="Rectangle 5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5" name="Straight Connector 6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6" name="TextBox 7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ConcreteSubject</a:t>
              </a:r>
            </a:p>
          </p:txBody>
        </p:sp>
        <p:sp>
          <p:nvSpPr>
            <p:cNvPr id="997" name="Straight Connector 9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04" name="Group 15"/>
          <p:cNvGrpSpPr/>
          <p:nvPr/>
        </p:nvGrpSpPr>
        <p:grpSpPr>
          <a:xfrm>
            <a:off x="4488707" y="388969"/>
            <a:ext cx="2811224" cy="2326239"/>
            <a:chOff x="0" y="0"/>
            <a:chExt cx="2811223" cy="2326237"/>
          </a:xfrm>
        </p:grpSpPr>
        <p:sp>
          <p:nvSpPr>
            <p:cNvPr id="999" name="Rectangle 16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0" name="Straight Connector 17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1" name="TextBox 18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Subject</a:t>
              </a:r>
            </a:p>
          </p:txBody>
        </p:sp>
        <p:sp>
          <p:nvSpPr>
            <p:cNvPr id="1002" name="TextBox 19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+DoSomeWork()</a:t>
              </a:r>
            </a:p>
          </p:txBody>
        </p:sp>
        <p:sp>
          <p:nvSpPr>
            <p:cNvPr id="1003" name="Straight Connector 20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10" name="Group 22"/>
          <p:cNvGrpSpPr/>
          <p:nvPr/>
        </p:nvGrpSpPr>
        <p:grpSpPr>
          <a:xfrm>
            <a:off x="1672339" y="3622337"/>
            <a:ext cx="2811224" cy="2326238"/>
            <a:chOff x="0" y="0"/>
            <a:chExt cx="2811223" cy="2326237"/>
          </a:xfrm>
        </p:grpSpPr>
        <p:sp>
          <p:nvSpPr>
            <p:cNvPr id="1005" name="Rectangle 2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6" name="Straight Connector 2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7" name="TextBox 2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Proxy</a:t>
              </a:r>
            </a:p>
          </p:txBody>
        </p:sp>
        <p:sp>
          <p:nvSpPr>
            <p:cNvPr id="1008" name="TextBox 2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+DoSomeWork()</a:t>
              </a:r>
            </a:p>
          </p:txBody>
        </p:sp>
        <p:sp>
          <p:nvSpPr>
            <p:cNvPr id="1009" name="Straight Connector 2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11" name="Isosceles Triangle 29"/>
          <p:cNvSpPr/>
          <p:nvPr/>
        </p:nvSpPr>
        <p:spPr>
          <a:xfrm>
            <a:off x="5785358" y="2796157"/>
            <a:ext cx="179388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012" name="Elbow Connector 30"/>
          <p:cNvSpPr/>
          <p:nvPr/>
        </p:nvSpPr>
        <p:spPr>
          <a:xfrm rot="5400000" flipH="1" flipV="1">
            <a:off x="3968577" y="1723744"/>
            <a:ext cx="662627" cy="3150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13" name="Elbow Connector 31"/>
          <p:cNvSpPr/>
          <p:nvPr/>
        </p:nvSpPr>
        <p:spPr>
          <a:xfrm rot="16200000" flipH="1">
            <a:off x="7135934" y="1706709"/>
            <a:ext cx="687147" cy="3208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510" y="0"/>
                </a:lnTo>
                <a:lnTo>
                  <a:pt x="1051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017" name="Group 4"/>
          <p:cNvGrpSpPr/>
          <p:nvPr/>
        </p:nvGrpSpPr>
        <p:grpSpPr>
          <a:xfrm>
            <a:off x="598072" y="620797"/>
            <a:ext cx="2189709" cy="1279051"/>
            <a:chOff x="0" y="0"/>
            <a:chExt cx="2189708" cy="1279049"/>
          </a:xfrm>
        </p:grpSpPr>
        <p:sp>
          <p:nvSpPr>
            <p:cNvPr id="1014" name="Rectangle 33"/>
            <p:cNvSpPr/>
            <p:nvPr/>
          </p:nvSpPr>
          <p:spPr>
            <a:xfrm>
              <a:off x="5144" y="15066"/>
              <a:ext cx="2184565" cy="1263983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5" name="Straight Connector 34"/>
            <p:cNvSpPr/>
            <p:nvPr/>
          </p:nvSpPr>
          <p:spPr>
            <a:xfrm>
              <a:off x="-1" y="369331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6" name="TextBox 35"/>
            <p:cNvSpPr txBox="1"/>
            <p:nvPr/>
          </p:nvSpPr>
          <p:spPr>
            <a:xfrm>
              <a:off x="50862" y="-1"/>
              <a:ext cx="209312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1018" name="TextBox 32"/>
          <p:cNvSpPr txBox="1"/>
          <p:nvPr/>
        </p:nvSpPr>
        <p:spPr>
          <a:xfrm>
            <a:off x="7313324" y="5265015"/>
            <a:ext cx="270434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r>
              <a:t>+DoSomeWork()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21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Proxy Pattern (Proxy Types)</a:t>
            </a:r>
          </a:p>
        </p:txBody>
      </p:sp>
      <p:sp>
        <p:nvSpPr>
          <p:cNvPr id="1022" name="Rectangle 4"/>
          <p:cNvSpPr txBox="1"/>
          <p:nvPr/>
        </p:nvSpPr>
        <p:spPr>
          <a:xfrm>
            <a:off x="2077719" y="3013501"/>
            <a:ext cx="3778597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✓"/>
              <a:defRPr>
                <a:solidFill>
                  <a:schemeClr val="accent3"/>
                </a:solidFill>
              </a:defRPr>
            </a:lvl1pPr>
          </a:lstStyle>
          <a:p>
            <a:r>
              <a:t>Remote Proxy</a:t>
            </a:r>
          </a:p>
        </p:txBody>
      </p:sp>
      <p:sp>
        <p:nvSpPr>
          <p:cNvPr id="1023" name="Rectangle 5"/>
          <p:cNvSpPr txBox="1"/>
          <p:nvPr/>
        </p:nvSpPr>
        <p:spPr>
          <a:xfrm>
            <a:off x="2077718" y="3475166"/>
            <a:ext cx="37785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✓"/>
              <a:defRPr>
                <a:solidFill>
                  <a:schemeClr val="accent3"/>
                </a:solidFill>
              </a:defRPr>
            </a:lvl1pPr>
          </a:lstStyle>
          <a:p>
            <a:r>
              <a:t>Virtual Proxy</a:t>
            </a:r>
          </a:p>
        </p:txBody>
      </p:sp>
      <p:sp>
        <p:nvSpPr>
          <p:cNvPr id="1024" name="Rectangle 6"/>
          <p:cNvSpPr txBox="1"/>
          <p:nvPr/>
        </p:nvSpPr>
        <p:spPr>
          <a:xfrm>
            <a:off x="2077717" y="4398497"/>
            <a:ext cx="3778598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✓"/>
              <a:defRPr>
                <a:solidFill>
                  <a:schemeClr val="accent3"/>
                </a:solidFill>
              </a:defRPr>
            </a:lvl1pPr>
          </a:lstStyle>
          <a:p>
            <a:r>
              <a:t>Smart Reference Proxy</a:t>
            </a:r>
          </a:p>
        </p:txBody>
      </p:sp>
      <p:sp>
        <p:nvSpPr>
          <p:cNvPr id="1025" name="Rectangle 7"/>
          <p:cNvSpPr txBox="1"/>
          <p:nvPr/>
        </p:nvSpPr>
        <p:spPr>
          <a:xfrm>
            <a:off x="2077717" y="3936832"/>
            <a:ext cx="3778598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✓"/>
              <a:defRPr>
                <a:solidFill>
                  <a:schemeClr val="accent3"/>
                </a:solidFill>
              </a:defRPr>
            </a:lvl1pPr>
          </a:lstStyle>
          <a:p>
            <a:r>
              <a:t>Protection Proxy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" grpId="1" animBg="1" advAuto="0"/>
      <p:bldP spid="1023" grpId="2" animBg="1" advAuto="0"/>
      <p:bldP spid="1024" grpId="4" animBg="1" advAuto="0"/>
      <p:bldP spid="1025" grpId="3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28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31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"/>
          <p:cNvSpPr txBox="1"/>
          <p:nvPr/>
        </p:nvSpPr>
        <p:spPr>
          <a:xfrm>
            <a:off x="2678083" y="760195"/>
            <a:ext cx="659568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double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CalcSalary</a:t>
            </a:r>
            <a:r>
              <a:rPr>
                <a:solidFill>
                  <a:srgbClr val="D4D4D4"/>
                </a:solidFill>
              </a:rPr>
              <a:t> (</a:t>
            </a:r>
            <a:r>
              <a:rPr>
                <a:solidFill>
                  <a:srgbClr val="4EC9B0"/>
                </a:solidFill>
              </a:rPr>
              <a:t>XmlDocument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empData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  <p:sp>
        <p:nvSpPr>
          <p:cNvPr id="1034" name="Rectangle 5"/>
          <p:cNvSpPr txBox="1"/>
          <p:nvPr/>
        </p:nvSpPr>
        <p:spPr>
          <a:xfrm>
            <a:off x="2678083" y="4765964"/>
            <a:ext cx="75655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 EmpJsonObject 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CalcSalary</a:t>
            </a:r>
            <a:r>
              <a:rPr>
                <a:solidFill>
                  <a:srgbClr val="D4D4D4"/>
                </a:solidFill>
              </a:rPr>
              <a:t> (</a:t>
            </a:r>
            <a:r>
              <a:rPr>
                <a:solidFill>
                  <a:srgbClr val="4EC9B0"/>
                </a:solidFill>
              </a:rPr>
              <a:t>int empID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  <p:sp>
        <p:nvSpPr>
          <p:cNvPr id="1035" name="Elbow Connector 4"/>
          <p:cNvSpPr/>
          <p:nvPr/>
        </p:nvSpPr>
        <p:spPr>
          <a:xfrm rot="5400000" flipH="1" flipV="1">
            <a:off x="3720517" y="1494553"/>
            <a:ext cx="3605658" cy="2937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"/>
          <p:cNvSpPr txBox="1"/>
          <p:nvPr/>
        </p:nvSpPr>
        <p:spPr>
          <a:xfrm>
            <a:off x="2345575" y="714016"/>
            <a:ext cx="659568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double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CalcSalary</a:t>
            </a:r>
            <a:r>
              <a:rPr>
                <a:solidFill>
                  <a:srgbClr val="D4D4D4"/>
                </a:solidFill>
              </a:rPr>
              <a:t> (</a:t>
            </a:r>
            <a:r>
              <a:rPr>
                <a:solidFill>
                  <a:srgbClr val="4EC9B0"/>
                </a:solidFill>
              </a:rPr>
              <a:t>XDocument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empData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  <p:sp>
        <p:nvSpPr>
          <p:cNvPr id="1038" name="Can 4"/>
          <p:cNvSpPr/>
          <p:nvPr/>
        </p:nvSpPr>
        <p:spPr>
          <a:xfrm rot="5400000">
            <a:off x="4836224" y="1169391"/>
            <a:ext cx="857005" cy="3362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88"/>
                </a:moveTo>
                <a:cubicBezTo>
                  <a:pt x="21600" y="1068"/>
                  <a:pt x="16765" y="1376"/>
                  <a:pt x="10800" y="1376"/>
                </a:cubicBezTo>
                <a:cubicBezTo>
                  <a:pt x="4835" y="1376"/>
                  <a:pt x="0" y="1068"/>
                  <a:pt x="0" y="688"/>
                </a:cubicBezTo>
                <a:cubicBezTo>
                  <a:pt x="0" y="308"/>
                  <a:pt x="4835" y="0"/>
                  <a:pt x="10800" y="0"/>
                </a:cubicBezTo>
                <a:cubicBezTo>
                  <a:pt x="16765" y="0"/>
                  <a:pt x="21600" y="308"/>
                  <a:pt x="21600" y="688"/>
                </a:cubicBezTo>
                <a:lnTo>
                  <a:pt x="21600" y="20912"/>
                </a:lnTo>
                <a:cubicBezTo>
                  <a:pt x="21600" y="21292"/>
                  <a:pt x="16765" y="21600"/>
                  <a:pt x="10800" y="21600"/>
                </a:cubicBezTo>
                <a:cubicBezTo>
                  <a:pt x="4835" y="21600"/>
                  <a:pt x="0" y="21292"/>
                  <a:pt x="0" y="20912"/>
                </a:cubicBezTo>
                <a:lnTo>
                  <a:pt x="0" y="688"/>
                </a:lnTo>
              </a:path>
            </a:pathLst>
          </a:custGeom>
          <a:ln w="190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39" name="Elbow Connector 14"/>
          <p:cNvSpPr/>
          <p:nvPr/>
        </p:nvSpPr>
        <p:spPr>
          <a:xfrm rot="16200000" flipV="1">
            <a:off x="2561020" y="2307528"/>
            <a:ext cx="2606480" cy="3692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188" y="0"/>
                </a:lnTo>
                <a:lnTo>
                  <a:pt x="10188" y="21600"/>
                </a:lnTo>
                <a:lnTo>
                  <a:pt x="21600" y="21600"/>
                </a:lnTo>
                <a:lnTo>
                  <a:pt x="21600" y="12441"/>
                </a:lnTo>
              </a:path>
            </a:pathLst>
          </a:custGeom>
          <a:ln w="19050">
            <a:solidFill>
              <a:schemeClr val="accent3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40" name="Elbow Connector 18"/>
          <p:cNvSpPr/>
          <p:nvPr/>
        </p:nvSpPr>
        <p:spPr>
          <a:xfrm flipV="1">
            <a:off x="6945745" y="1240367"/>
            <a:ext cx="415638" cy="1610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41" name="Rectangle 25"/>
          <p:cNvSpPr txBox="1"/>
          <p:nvPr/>
        </p:nvSpPr>
        <p:spPr>
          <a:xfrm>
            <a:off x="3998883" y="2443728"/>
            <a:ext cx="1873598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73DC6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 </a:t>
            </a:r>
          </a:p>
          <a:p>
            <a:pPr>
              <a:defRPr sz="1200">
                <a:solidFill>
                  <a:srgbClr val="73DC6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"Name": "Emp name",</a:t>
            </a:r>
          </a:p>
          <a:p>
            <a:pPr>
              <a:defRPr sz="1200">
                <a:solidFill>
                  <a:srgbClr val="73DC6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"BasicSalary":1000 </a:t>
            </a:r>
          </a:p>
          <a:p>
            <a:pPr>
              <a:defRPr sz="1200">
                <a:solidFill>
                  <a:srgbClr val="73DC6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042" name="Rectangle 27"/>
          <p:cNvSpPr txBox="1"/>
          <p:nvPr/>
        </p:nvSpPr>
        <p:spPr>
          <a:xfrm>
            <a:off x="7664564" y="1659102"/>
            <a:ext cx="301890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&lt;Employee Name='Emp name'&gt;</a:t>
            </a:r>
          </a:p>
          <a:p>
            <a:pPr>
              <a:defRPr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&lt;BasicSalary&gt;1000&lt;/BasicSalary&gt;</a:t>
            </a:r>
          </a:p>
          <a:p>
            <a:pPr>
              <a:defRPr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&lt;/Employee&gt;</a:t>
            </a:r>
          </a:p>
        </p:txBody>
      </p:sp>
      <p:sp>
        <p:nvSpPr>
          <p:cNvPr id="1043" name="Rounded Rectangle 2"/>
          <p:cNvSpPr/>
          <p:nvPr/>
        </p:nvSpPr>
        <p:spPr>
          <a:xfrm>
            <a:off x="3278909" y="2099315"/>
            <a:ext cx="3925455" cy="1502191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044" name="Rectangle 9"/>
          <p:cNvSpPr txBox="1"/>
          <p:nvPr/>
        </p:nvSpPr>
        <p:spPr>
          <a:xfrm>
            <a:off x="2345575" y="5463461"/>
            <a:ext cx="75655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 EmpJsonObject 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CalcSalary</a:t>
            </a:r>
            <a:r>
              <a:rPr>
                <a:solidFill>
                  <a:srgbClr val="D4D4D4"/>
                </a:solidFill>
              </a:rPr>
              <a:t> (</a:t>
            </a:r>
            <a:r>
              <a:rPr>
                <a:solidFill>
                  <a:srgbClr val="4EC9B0"/>
                </a:solidFill>
              </a:rPr>
              <a:t>int empID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47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Adapter Pattern</a:t>
            </a:r>
          </a:p>
        </p:txBody>
      </p:sp>
      <p:sp>
        <p:nvSpPr>
          <p:cNvPr id="1048" name="Rectangle 4"/>
          <p:cNvSpPr txBox="1"/>
          <p:nvPr/>
        </p:nvSpPr>
        <p:spPr>
          <a:xfrm>
            <a:off x="276629" y="3168577"/>
            <a:ext cx="1176805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“ Convert the interface of a class into another interface that clients expect. The Adapter pattern lets classes work together that could not otherwise because of incompatible interfaces ”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51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54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2"/>
          <p:cNvSpPr txBox="1"/>
          <p:nvPr/>
        </p:nvSpPr>
        <p:spPr>
          <a:xfrm>
            <a:off x="705687" y="4025675"/>
            <a:ext cx="10777451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000">
                <a:solidFill>
                  <a:srgbClr val="FFFFFF"/>
                </a:solidFill>
              </a:defRPr>
            </a:lvl1pPr>
          </a:lstStyle>
          <a:p>
            <a:r>
              <a:t>A class should have one and only one reason to change, meaning that a class should have only one job.</a:t>
            </a:r>
          </a:p>
        </p:txBody>
      </p:sp>
      <p:sp>
        <p:nvSpPr>
          <p:cNvPr id="175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178" name="Oval 15"/>
          <p:cNvGrpSpPr/>
          <p:nvPr/>
        </p:nvGrpSpPr>
        <p:grpSpPr>
          <a:xfrm>
            <a:off x="714980" y="724232"/>
            <a:ext cx="799556" cy="762794"/>
            <a:chOff x="0" y="0"/>
            <a:chExt cx="799555" cy="762793"/>
          </a:xfrm>
        </p:grpSpPr>
        <p:sp>
          <p:nvSpPr>
            <p:cNvPr id="176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179" name="Rectangle 1"/>
          <p:cNvSpPr txBox="1"/>
          <p:nvPr/>
        </p:nvSpPr>
        <p:spPr>
          <a:xfrm>
            <a:off x="4034470" y="2834405"/>
            <a:ext cx="3695214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“Do one thing and do it well”</a:t>
            </a:r>
          </a:p>
        </p:txBody>
      </p:sp>
      <p:sp>
        <p:nvSpPr>
          <p:cNvPr id="180" name="Rectangle 5"/>
          <p:cNvSpPr txBox="1"/>
          <p:nvPr/>
        </p:nvSpPr>
        <p:spPr>
          <a:xfrm>
            <a:off x="503063" y="3341716"/>
            <a:ext cx="1118269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Uncle Bob, “There should never be more than one reason for a class to change”.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61" y="2487196"/>
            <a:ext cx="1290478" cy="129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7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25" y="2634977"/>
            <a:ext cx="1142696" cy="1142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8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289" y="557100"/>
            <a:ext cx="1208072" cy="1208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9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358" y="4664364"/>
            <a:ext cx="1405931" cy="1405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0" name="Picture 9" descr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231" y="2726832"/>
            <a:ext cx="1134180" cy="1134180"/>
          </a:xfrm>
          <a:prstGeom prst="rect">
            <a:avLst/>
          </a:prstGeom>
          <a:ln w="12700">
            <a:miter lim="400000"/>
          </a:ln>
        </p:spPr>
      </p:pic>
      <p:sp>
        <p:nvSpPr>
          <p:cNvPr id="1061" name="Oval 10"/>
          <p:cNvSpPr/>
          <p:nvPr/>
        </p:nvSpPr>
        <p:spPr>
          <a:xfrm>
            <a:off x="4847430" y="2355275"/>
            <a:ext cx="1845245" cy="1801090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062" name="Oval 11"/>
          <p:cNvSpPr/>
          <p:nvPr/>
        </p:nvSpPr>
        <p:spPr>
          <a:xfrm>
            <a:off x="8508700" y="321470"/>
            <a:ext cx="1845245" cy="1801090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63" name="Oval 12"/>
          <p:cNvSpPr/>
          <p:nvPr/>
        </p:nvSpPr>
        <p:spPr>
          <a:xfrm>
            <a:off x="8508700" y="2359156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64" name="Oval 13"/>
          <p:cNvSpPr/>
          <p:nvPr/>
        </p:nvSpPr>
        <p:spPr>
          <a:xfrm>
            <a:off x="8508700" y="4496332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65" name="Straight Arrow Connector 15"/>
          <p:cNvSpPr/>
          <p:nvPr/>
        </p:nvSpPr>
        <p:spPr>
          <a:xfrm flipV="1">
            <a:off x="3088848" y="3195781"/>
            <a:ext cx="1590893" cy="10545"/>
          </a:xfrm>
          <a:prstGeom prst="line">
            <a:avLst/>
          </a:prstGeom>
          <a:ln w="28575">
            <a:solidFill>
              <a:srgbClr val="65B4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066" name="Straight Arrow Connector 16"/>
          <p:cNvCxnSpPr>
            <a:stCxn id="1061" idx="0"/>
            <a:endCxn id="1063" idx="0"/>
          </p:cNvCxnSpPr>
          <p:nvPr/>
        </p:nvCxnSpPr>
        <p:spPr>
          <a:xfrm>
            <a:off x="5770052" y="3255819"/>
            <a:ext cx="3661270" cy="3883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067" name="Straight Arrow Connector 17"/>
          <p:cNvCxnSpPr>
            <a:stCxn id="1061" idx="0"/>
            <a:endCxn id="1062" idx="0"/>
          </p:cNvCxnSpPr>
          <p:nvPr/>
        </p:nvCxnSpPr>
        <p:spPr>
          <a:xfrm flipV="1">
            <a:off x="5770052" y="1222015"/>
            <a:ext cx="3661271" cy="2033805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068" name="Straight Arrow Connector 20"/>
          <p:cNvCxnSpPr>
            <a:stCxn id="1061" idx="0"/>
            <a:endCxn id="1064" idx="0"/>
          </p:cNvCxnSpPr>
          <p:nvPr/>
        </p:nvCxnSpPr>
        <p:spPr>
          <a:xfrm>
            <a:off x="5770052" y="3255819"/>
            <a:ext cx="3661270" cy="2141059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61" y="2487196"/>
            <a:ext cx="1290478" cy="129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25" y="2634977"/>
            <a:ext cx="1142696" cy="1142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2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289" y="557100"/>
            <a:ext cx="1208072" cy="1208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3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358" y="4664364"/>
            <a:ext cx="1405931" cy="1405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Picture 9" descr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231" y="2726832"/>
            <a:ext cx="1134180" cy="1134180"/>
          </a:xfrm>
          <a:prstGeom prst="rect">
            <a:avLst/>
          </a:prstGeom>
          <a:ln w="12700">
            <a:miter lim="400000"/>
          </a:ln>
        </p:spPr>
      </p:pic>
      <p:sp>
        <p:nvSpPr>
          <p:cNvPr id="1075" name="Oval 10"/>
          <p:cNvSpPr/>
          <p:nvPr/>
        </p:nvSpPr>
        <p:spPr>
          <a:xfrm>
            <a:off x="4847430" y="2355275"/>
            <a:ext cx="1845245" cy="1801090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076" name="Oval 11"/>
          <p:cNvSpPr/>
          <p:nvPr/>
        </p:nvSpPr>
        <p:spPr>
          <a:xfrm>
            <a:off x="8508700" y="321470"/>
            <a:ext cx="1845245" cy="1801090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77" name="Oval 12"/>
          <p:cNvSpPr/>
          <p:nvPr/>
        </p:nvSpPr>
        <p:spPr>
          <a:xfrm>
            <a:off x="8508700" y="2359156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78" name="Oval 13"/>
          <p:cNvSpPr/>
          <p:nvPr/>
        </p:nvSpPr>
        <p:spPr>
          <a:xfrm>
            <a:off x="8508700" y="4496332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79" name="Straight Arrow Connector 15"/>
          <p:cNvSpPr/>
          <p:nvPr/>
        </p:nvSpPr>
        <p:spPr>
          <a:xfrm flipV="1">
            <a:off x="3088848" y="3195781"/>
            <a:ext cx="1590893" cy="10545"/>
          </a:xfrm>
          <a:prstGeom prst="line">
            <a:avLst/>
          </a:prstGeom>
          <a:ln w="28575">
            <a:solidFill>
              <a:srgbClr val="65B4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080" name="Straight Arrow Connector 16"/>
          <p:cNvCxnSpPr>
            <a:stCxn id="1075" idx="0"/>
            <a:endCxn id="1077" idx="0"/>
          </p:cNvCxnSpPr>
          <p:nvPr/>
        </p:nvCxnSpPr>
        <p:spPr>
          <a:xfrm>
            <a:off x="5770052" y="3255819"/>
            <a:ext cx="3661270" cy="3883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081" name="Straight Arrow Connector 17"/>
          <p:cNvCxnSpPr>
            <a:stCxn id="1075" idx="0"/>
            <a:endCxn id="1076" idx="0"/>
          </p:cNvCxnSpPr>
          <p:nvPr/>
        </p:nvCxnSpPr>
        <p:spPr>
          <a:xfrm flipV="1">
            <a:off x="5770052" y="1222015"/>
            <a:ext cx="3661271" cy="2033805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082" name="Straight Arrow Connector 20"/>
          <p:cNvCxnSpPr>
            <a:stCxn id="1075" idx="0"/>
            <a:endCxn id="1078" idx="0"/>
          </p:cNvCxnSpPr>
          <p:nvPr/>
        </p:nvCxnSpPr>
        <p:spPr>
          <a:xfrm>
            <a:off x="5770052" y="3255819"/>
            <a:ext cx="3661270" cy="2141059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fill="hold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58788 0.009263" pathEditMode="relative">
                                      <p:cBhvr>
                                        <p:cTn id="11" dur="2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" grpId="1" animBg="1" advAuto="0"/>
      <p:bldP spid="1079" grpId="3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Oval 11"/>
          <p:cNvSpPr/>
          <p:nvPr/>
        </p:nvSpPr>
        <p:spPr>
          <a:xfrm>
            <a:off x="8642625" y="149966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85" name="TextBox 1"/>
          <p:cNvSpPr txBox="1"/>
          <p:nvPr/>
        </p:nvSpPr>
        <p:spPr>
          <a:xfrm>
            <a:off x="8138285" y="386494"/>
            <a:ext cx="2142749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Stock 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Availability</a:t>
            </a:r>
          </a:p>
        </p:txBody>
      </p:sp>
      <p:sp>
        <p:nvSpPr>
          <p:cNvPr id="1086" name="TextBox 18"/>
          <p:cNvSpPr txBox="1"/>
          <p:nvPr/>
        </p:nvSpPr>
        <p:spPr>
          <a:xfrm>
            <a:off x="8017703" y="1707644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Place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Order</a:t>
            </a:r>
          </a:p>
        </p:txBody>
      </p:sp>
      <p:sp>
        <p:nvSpPr>
          <p:cNvPr id="1087" name="TextBox 19"/>
          <p:cNvSpPr txBox="1"/>
          <p:nvPr/>
        </p:nvSpPr>
        <p:spPr>
          <a:xfrm>
            <a:off x="8017703" y="2977068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Create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Invoice</a:t>
            </a:r>
          </a:p>
        </p:txBody>
      </p:sp>
      <p:sp>
        <p:nvSpPr>
          <p:cNvPr id="1088" name="Oval 24"/>
          <p:cNvSpPr/>
          <p:nvPr/>
        </p:nvSpPr>
        <p:spPr>
          <a:xfrm>
            <a:off x="8633390" y="1407872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89" name="Oval 25"/>
          <p:cNvSpPr/>
          <p:nvPr/>
        </p:nvSpPr>
        <p:spPr>
          <a:xfrm>
            <a:off x="8633390" y="2683917"/>
            <a:ext cx="1152537" cy="1139557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90" name="Oval 26"/>
          <p:cNvSpPr/>
          <p:nvPr/>
        </p:nvSpPr>
        <p:spPr>
          <a:xfrm>
            <a:off x="8642625" y="4033499"/>
            <a:ext cx="1152537" cy="1139557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91" name="Oval 27"/>
          <p:cNvSpPr/>
          <p:nvPr/>
        </p:nvSpPr>
        <p:spPr>
          <a:xfrm>
            <a:off x="8647239" y="5413654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92" name="TextBox 40"/>
          <p:cNvSpPr txBox="1"/>
          <p:nvPr/>
        </p:nvSpPr>
        <p:spPr>
          <a:xfrm>
            <a:off x="8039772" y="4327237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Payment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Processing</a:t>
            </a:r>
          </a:p>
        </p:txBody>
      </p:sp>
      <p:sp>
        <p:nvSpPr>
          <p:cNvPr id="1093" name="TextBox 41"/>
          <p:cNvSpPr txBox="1"/>
          <p:nvPr/>
        </p:nvSpPr>
        <p:spPr>
          <a:xfrm>
            <a:off x="8017703" y="5691042"/>
            <a:ext cx="2383907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Send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SMS/Email</a:t>
            </a:r>
          </a:p>
        </p:txBody>
      </p:sp>
      <p:sp>
        <p:nvSpPr>
          <p:cNvPr id="1094" name="TextBox 42"/>
          <p:cNvSpPr txBox="1"/>
          <p:nvPr/>
        </p:nvSpPr>
        <p:spPr>
          <a:xfrm>
            <a:off x="1347351" y="2268419"/>
            <a:ext cx="2383908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DDD9C3"/>
                </a:solidFill>
              </a:defRPr>
            </a:lvl1pPr>
          </a:lstStyle>
          <a:p>
            <a:r>
              <a:t>Online Shopping System</a:t>
            </a:r>
          </a:p>
        </p:txBody>
      </p:sp>
      <p:sp>
        <p:nvSpPr>
          <p:cNvPr id="1095" name="Rounded Rectangle 3"/>
          <p:cNvSpPr/>
          <p:nvPr/>
        </p:nvSpPr>
        <p:spPr>
          <a:xfrm>
            <a:off x="877454" y="678882"/>
            <a:ext cx="3352801" cy="5512376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prstDash val="lgDashDot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1096" name="Straight Connector 7"/>
          <p:cNvSpPr/>
          <p:nvPr/>
        </p:nvSpPr>
        <p:spPr>
          <a:xfrm flipV="1">
            <a:off x="4230254" y="719743"/>
            <a:ext cx="4412371" cy="2715328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097" name="Straight Connector 31"/>
          <p:cNvCxnSpPr>
            <a:stCxn id="1095" idx="0"/>
            <a:endCxn id="1088" idx="0"/>
          </p:cNvCxnSpPr>
          <p:nvPr/>
        </p:nvCxnSpPr>
        <p:spPr>
          <a:xfrm flipV="1">
            <a:off x="2553854" y="1977649"/>
            <a:ext cx="6655805" cy="145742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cxnSp>
        <p:nvCxnSpPr>
          <p:cNvPr id="1098" name="Straight Connector 34"/>
          <p:cNvCxnSpPr>
            <a:stCxn id="1095" idx="0"/>
            <a:endCxn id="1089" idx="0"/>
          </p:cNvCxnSpPr>
          <p:nvPr/>
        </p:nvCxnSpPr>
        <p:spPr>
          <a:xfrm flipV="1">
            <a:off x="2553854" y="3253695"/>
            <a:ext cx="6655805" cy="181375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sp>
        <p:nvSpPr>
          <p:cNvPr id="1099" name="Straight Connector 37"/>
          <p:cNvSpPr/>
          <p:nvPr/>
        </p:nvSpPr>
        <p:spPr>
          <a:xfrm>
            <a:off x="4230254" y="3435070"/>
            <a:ext cx="4412371" cy="1153798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0" name="Straight Connector 43"/>
          <p:cNvSpPr/>
          <p:nvPr/>
        </p:nvSpPr>
        <p:spPr>
          <a:xfrm>
            <a:off x="4230254" y="3435070"/>
            <a:ext cx="4412371" cy="2503379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01" name="Picture 44" descr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89" y="4209048"/>
            <a:ext cx="1405931" cy="1405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2" animBg="1" advAuto="0"/>
      <p:bldP spid="1085" grpId="1" animBg="1" advAuto="0"/>
      <p:bldP spid="1086" grpId="4" animBg="1" advAuto="0"/>
      <p:bldP spid="1087" grpId="5" animBg="1" advAuto="0"/>
      <p:bldP spid="1088" grpId="3" animBg="1" advAuto="0"/>
      <p:bldP spid="1089" grpId="6" animBg="1" advAuto="0"/>
      <p:bldP spid="1090" grpId="8" animBg="1" advAuto="0"/>
      <p:bldP spid="1091" grpId="10" animBg="1" advAuto="0"/>
      <p:bldP spid="1092" grpId="7" animBg="1" advAuto="0"/>
      <p:bldP spid="1093" grpId="9" animBg="1" advAuto="0"/>
      <p:bldP spid="1096" grpId="11" animBg="1" advAuto="0"/>
      <p:bldP spid="1097" grpId="12" animBg="1" advAuto="0"/>
      <p:bldP spid="1098" grpId="13" animBg="1" advAuto="0"/>
      <p:bldP spid="1099" grpId="14" animBg="1" advAuto="0"/>
      <p:bldP spid="1100" grpId="15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Oval 11"/>
          <p:cNvSpPr/>
          <p:nvPr/>
        </p:nvSpPr>
        <p:spPr>
          <a:xfrm>
            <a:off x="9122913" y="149966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04" name="TextBox 1"/>
          <p:cNvSpPr txBox="1"/>
          <p:nvPr/>
        </p:nvSpPr>
        <p:spPr>
          <a:xfrm>
            <a:off x="8618574" y="386494"/>
            <a:ext cx="2142749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Stock 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Availability</a:t>
            </a:r>
          </a:p>
        </p:txBody>
      </p:sp>
      <p:sp>
        <p:nvSpPr>
          <p:cNvPr id="1105" name="TextBox 18"/>
          <p:cNvSpPr txBox="1"/>
          <p:nvPr/>
        </p:nvSpPr>
        <p:spPr>
          <a:xfrm>
            <a:off x="8497992" y="1707644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Place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Order</a:t>
            </a:r>
          </a:p>
        </p:txBody>
      </p:sp>
      <p:sp>
        <p:nvSpPr>
          <p:cNvPr id="1106" name="TextBox 19"/>
          <p:cNvSpPr txBox="1"/>
          <p:nvPr/>
        </p:nvSpPr>
        <p:spPr>
          <a:xfrm>
            <a:off x="8497991" y="3049067"/>
            <a:ext cx="2383907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Create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Invoice</a:t>
            </a:r>
          </a:p>
        </p:txBody>
      </p:sp>
      <p:sp>
        <p:nvSpPr>
          <p:cNvPr id="1107" name="Oval 24"/>
          <p:cNvSpPr/>
          <p:nvPr/>
        </p:nvSpPr>
        <p:spPr>
          <a:xfrm>
            <a:off x="9113679" y="1407872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08" name="Oval 25"/>
          <p:cNvSpPr/>
          <p:nvPr/>
        </p:nvSpPr>
        <p:spPr>
          <a:xfrm>
            <a:off x="9113677" y="2767089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09" name="Oval 26"/>
          <p:cNvSpPr/>
          <p:nvPr/>
        </p:nvSpPr>
        <p:spPr>
          <a:xfrm>
            <a:off x="9122913" y="4074647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10" name="Oval 27"/>
          <p:cNvSpPr/>
          <p:nvPr/>
        </p:nvSpPr>
        <p:spPr>
          <a:xfrm>
            <a:off x="9113677" y="5400276"/>
            <a:ext cx="1152537" cy="1139557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11" name="TextBox 40"/>
          <p:cNvSpPr txBox="1"/>
          <p:nvPr/>
        </p:nvSpPr>
        <p:spPr>
          <a:xfrm>
            <a:off x="8520060" y="4327237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Payment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Processing</a:t>
            </a:r>
          </a:p>
        </p:txBody>
      </p:sp>
      <p:sp>
        <p:nvSpPr>
          <p:cNvPr id="1112" name="TextBox 41"/>
          <p:cNvSpPr txBox="1"/>
          <p:nvPr/>
        </p:nvSpPr>
        <p:spPr>
          <a:xfrm>
            <a:off x="8497992" y="5691042"/>
            <a:ext cx="2383907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Send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SMS/Email</a:t>
            </a:r>
          </a:p>
        </p:txBody>
      </p:sp>
      <p:sp>
        <p:nvSpPr>
          <p:cNvPr id="1113" name="TextBox 42"/>
          <p:cNvSpPr txBox="1"/>
          <p:nvPr/>
        </p:nvSpPr>
        <p:spPr>
          <a:xfrm>
            <a:off x="1353407" y="2281321"/>
            <a:ext cx="2383908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DDD9C3"/>
                </a:solidFill>
              </a:defRPr>
            </a:lvl1pPr>
          </a:lstStyle>
          <a:p>
            <a:r>
              <a:t>Online Shopping System</a:t>
            </a:r>
          </a:p>
        </p:txBody>
      </p:sp>
      <p:sp>
        <p:nvSpPr>
          <p:cNvPr id="1114" name="Rounded Rectangle 3"/>
          <p:cNvSpPr/>
          <p:nvPr/>
        </p:nvSpPr>
        <p:spPr>
          <a:xfrm>
            <a:off x="883510" y="691783"/>
            <a:ext cx="3352801" cy="551237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prstDash val="lgDashDot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1115" name="Straight Connector 7"/>
          <p:cNvSpPr/>
          <p:nvPr/>
        </p:nvSpPr>
        <p:spPr>
          <a:xfrm flipV="1">
            <a:off x="6710164" y="678882"/>
            <a:ext cx="2412751" cy="2769091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116" name="Straight Connector 31"/>
          <p:cNvCxnSpPr>
            <a:stCxn id="1121" idx="0"/>
            <a:endCxn id="1107" idx="0"/>
          </p:cNvCxnSpPr>
          <p:nvPr/>
        </p:nvCxnSpPr>
        <p:spPr>
          <a:xfrm flipV="1">
            <a:off x="5787540" y="1977649"/>
            <a:ext cx="3902408" cy="1470324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cxnSp>
        <p:nvCxnSpPr>
          <p:cNvPr id="1117" name="Straight Connector 34"/>
          <p:cNvCxnSpPr>
            <a:stCxn id="1121" idx="0"/>
            <a:endCxn id="1109" idx="0"/>
          </p:cNvCxnSpPr>
          <p:nvPr/>
        </p:nvCxnSpPr>
        <p:spPr>
          <a:xfrm>
            <a:off x="5787540" y="3447972"/>
            <a:ext cx="3911642" cy="1196453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cxnSp>
        <p:nvCxnSpPr>
          <p:cNvPr id="1118" name="Straight Connector 37"/>
          <p:cNvCxnSpPr>
            <a:stCxn id="1121" idx="0"/>
            <a:endCxn id="1108" idx="0"/>
          </p:cNvCxnSpPr>
          <p:nvPr/>
        </p:nvCxnSpPr>
        <p:spPr>
          <a:xfrm flipV="1">
            <a:off x="5787540" y="3336867"/>
            <a:ext cx="3902406" cy="111106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sp>
        <p:nvSpPr>
          <p:cNvPr id="1119" name="Straight Connector 43"/>
          <p:cNvSpPr/>
          <p:nvPr/>
        </p:nvSpPr>
        <p:spPr>
          <a:xfrm>
            <a:off x="6710164" y="3447972"/>
            <a:ext cx="2586151" cy="2132567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20" name="Picture 44" descr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45" y="4221950"/>
            <a:ext cx="1405931" cy="1405931"/>
          </a:xfrm>
          <a:prstGeom prst="rect">
            <a:avLst/>
          </a:prstGeom>
          <a:ln w="12700">
            <a:miter lim="400000"/>
          </a:ln>
        </p:spPr>
      </p:pic>
      <p:sp>
        <p:nvSpPr>
          <p:cNvPr id="1121" name="Oval 20"/>
          <p:cNvSpPr/>
          <p:nvPr/>
        </p:nvSpPr>
        <p:spPr>
          <a:xfrm>
            <a:off x="4864918" y="2547427"/>
            <a:ext cx="1845245" cy="1801090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cxnSp>
        <p:nvCxnSpPr>
          <p:cNvPr id="1122" name="Straight Connector 38"/>
          <p:cNvCxnSpPr>
            <a:stCxn id="1114" idx="0"/>
            <a:endCxn id="1121" idx="0"/>
          </p:cNvCxnSpPr>
          <p:nvPr/>
        </p:nvCxnSpPr>
        <p:spPr>
          <a:xfrm>
            <a:off x="2559910" y="3447971"/>
            <a:ext cx="3227631" cy="2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sp>
        <p:nvSpPr>
          <p:cNvPr id="1123" name="Rectangle 39"/>
          <p:cNvSpPr txBox="1"/>
          <p:nvPr/>
        </p:nvSpPr>
        <p:spPr>
          <a:xfrm>
            <a:off x="5172826" y="3075646"/>
            <a:ext cx="1229431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chemeClr val="accent2"/>
                </a:solidFill>
              </a:defRPr>
            </a:pPr>
            <a:r>
              <a:t>Purchase</a:t>
            </a:r>
          </a:p>
          <a:p>
            <a:pPr algn="ctr">
              <a:defRPr>
                <a:solidFill>
                  <a:schemeClr val="accent2"/>
                </a:solidFill>
              </a:defRPr>
            </a:pPr>
            <a:r>
              <a:t>Order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126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Façade Pattern</a:t>
            </a:r>
          </a:p>
        </p:txBody>
      </p:sp>
      <p:sp>
        <p:nvSpPr>
          <p:cNvPr id="1127" name="Rectangle 4"/>
          <p:cNvSpPr txBox="1"/>
          <p:nvPr/>
        </p:nvSpPr>
        <p:spPr>
          <a:xfrm>
            <a:off x="276629" y="3168577"/>
            <a:ext cx="11768051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“Provide a unified interface to a set of interfaces in a subsystem. Facade defines a  higher-level interface that makes the subsystem easier to use. ”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130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133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136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Flyweight Pattern</a:t>
            </a:r>
          </a:p>
        </p:txBody>
      </p:sp>
      <p:sp>
        <p:nvSpPr>
          <p:cNvPr id="1137" name="Rectangle 4"/>
          <p:cNvSpPr txBox="1"/>
          <p:nvPr/>
        </p:nvSpPr>
        <p:spPr>
          <a:xfrm>
            <a:off x="276629" y="3168577"/>
            <a:ext cx="1176805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“Use sharing to support large numbers of fine-grained objects efficiently”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Can 1"/>
          <p:cNvSpPr/>
          <p:nvPr/>
        </p:nvSpPr>
        <p:spPr>
          <a:xfrm>
            <a:off x="9559635" y="1450107"/>
            <a:ext cx="1681019" cy="1995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275"/>
                </a:moveTo>
                <a:cubicBezTo>
                  <a:pt x="21600" y="3531"/>
                  <a:pt x="16765" y="4550"/>
                  <a:pt x="10800" y="4550"/>
                </a:cubicBezTo>
                <a:cubicBezTo>
                  <a:pt x="4835" y="4550"/>
                  <a:pt x="0" y="3531"/>
                  <a:pt x="0" y="2275"/>
                </a:cubicBezTo>
                <a:cubicBezTo>
                  <a:pt x="0" y="1019"/>
                  <a:pt x="4835" y="0"/>
                  <a:pt x="10800" y="0"/>
                </a:cubicBezTo>
                <a:cubicBezTo>
                  <a:pt x="16765" y="0"/>
                  <a:pt x="21600" y="1019"/>
                  <a:pt x="21600" y="2275"/>
                </a:cubicBezTo>
                <a:lnTo>
                  <a:pt x="21600" y="19325"/>
                </a:lnTo>
                <a:cubicBezTo>
                  <a:pt x="21600" y="20581"/>
                  <a:pt x="16765" y="21600"/>
                  <a:pt x="10800" y="21600"/>
                </a:cubicBezTo>
                <a:cubicBezTo>
                  <a:pt x="4835" y="21600"/>
                  <a:pt x="0" y="20581"/>
                  <a:pt x="0" y="19325"/>
                </a:cubicBezTo>
                <a:lnTo>
                  <a:pt x="0" y="2275"/>
                </a:lnTo>
              </a:path>
            </a:pathLst>
          </a:cu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1142" name="Rounded Rectangle 4"/>
          <p:cNvGrpSpPr/>
          <p:nvPr/>
        </p:nvGrpSpPr>
        <p:grpSpPr>
          <a:xfrm>
            <a:off x="1154546" y="3364362"/>
            <a:ext cx="2161309" cy="1380800"/>
            <a:chOff x="0" y="0"/>
            <a:chExt cx="2161308" cy="1380798"/>
          </a:xfrm>
        </p:grpSpPr>
        <p:sp>
          <p:nvSpPr>
            <p:cNvPr id="1140" name="Rounded Rectangle"/>
            <p:cNvSpPr/>
            <p:nvPr/>
          </p:nvSpPr>
          <p:spPr>
            <a:xfrm>
              <a:off x="0" y="0"/>
              <a:ext cx="2161309" cy="1380799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1141" name="CreateObject"/>
            <p:cNvSpPr txBox="1"/>
            <p:nvPr/>
          </p:nvSpPr>
          <p:spPr>
            <a:xfrm>
              <a:off x="117887" y="494164"/>
              <a:ext cx="1925535" cy="392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t>CreateObject</a:t>
              </a:r>
            </a:p>
          </p:txBody>
        </p:sp>
      </p:grpSp>
      <p:sp>
        <p:nvSpPr>
          <p:cNvPr id="1144" name="Elbow Connector 6"/>
          <p:cNvSpPr/>
          <p:nvPr/>
        </p:nvSpPr>
        <p:spPr>
          <a:xfrm>
            <a:off x="3319779" y="2447290"/>
            <a:ext cx="6234431" cy="160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802" y="21600"/>
                </a:lnTo>
                <a:lnTo>
                  <a:pt x="10802" y="0"/>
                </a:lnTo>
                <a:lnTo>
                  <a:pt x="21600" y="0"/>
                </a:lnTo>
              </a:path>
            </a:pathLst>
          </a:custGeom>
          <a:ln>
            <a:solidFill>
              <a:schemeClr val="accent2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Rounded Rectangle 4"/>
          <p:cNvGrpSpPr/>
          <p:nvPr/>
        </p:nvGrpSpPr>
        <p:grpSpPr>
          <a:xfrm>
            <a:off x="674710" y="2902543"/>
            <a:ext cx="2752439" cy="1380800"/>
            <a:chOff x="0" y="0"/>
            <a:chExt cx="2752437" cy="1380798"/>
          </a:xfrm>
        </p:grpSpPr>
        <p:sp>
          <p:nvSpPr>
            <p:cNvPr id="1146" name="Rounded Rectangle"/>
            <p:cNvSpPr/>
            <p:nvPr/>
          </p:nvSpPr>
          <p:spPr>
            <a:xfrm>
              <a:off x="0" y="0"/>
              <a:ext cx="2752438" cy="1380799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1147" name="Create DiscountCalculator"/>
            <p:cNvSpPr txBox="1"/>
            <p:nvPr/>
          </p:nvSpPr>
          <p:spPr>
            <a:xfrm>
              <a:off x="117887" y="310014"/>
              <a:ext cx="2516663" cy="760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t>Create DiscountCalculator</a:t>
              </a:r>
            </a:p>
          </p:txBody>
        </p:sp>
      </p:grpSp>
      <p:sp>
        <p:nvSpPr>
          <p:cNvPr id="1149" name="Rounded Rectangle 2"/>
          <p:cNvSpPr/>
          <p:nvPr/>
        </p:nvSpPr>
        <p:spPr>
          <a:xfrm>
            <a:off x="8367546" y="658106"/>
            <a:ext cx="1608326" cy="1946550"/>
          </a:xfrm>
          <a:prstGeom prst="roundRect">
            <a:avLst>
              <a:gd name="adj" fmla="val 4607"/>
            </a:avLst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150" name="Rectangle 3"/>
          <p:cNvSpPr txBox="1"/>
          <p:nvPr/>
        </p:nvSpPr>
        <p:spPr>
          <a:xfrm>
            <a:off x="7898441" y="257996"/>
            <a:ext cx="2546535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</a:defRPr>
            </a:lvl1pPr>
          </a:lstStyle>
          <a:p>
            <a:r>
              <a:t>List(DiscountCalculator)</a:t>
            </a:r>
          </a:p>
        </p:txBody>
      </p:sp>
      <p:sp>
        <p:nvSpPr>
          <p:cNvPr id="1159" name="Elbow Connector 7"/>
          <p:cNvSpPr/>
          <p:nvPr/>
        </p:nvSpPr>
        <p:spPr>
          <a:xfrm>
            <a:off x="2049780" y="1630679"/>
            <a:ext cx="6311901" cy="1266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>
            <a:solidFill>
              <a:srgbClr val="65B4C0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2" name="Rounded Rectangle 12"/>
          <p:cNvSpPr/>
          <p:nvPr/>
        </p:nvSpPr>
        <p:spPr>
          <a:xfrm>
            <a:off x="8367545" y="4412686"/>
            <a:ext cx="1608326" cy="1946550"/>
          </a:xfrm>
          <a:prstGeom prst="roundRect">
            <a:avLst>
              <a:gd name="adj" fmla="val 4607"/>
            </a:avLst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153" name="Rectangle 15"/>
          <p:cNvSpPr txBox="1"/>
          <p:nvPr/>
        </p:nvSpPr>
        <p:spPr>
          <a:xfrm>
            <a:off x="3998101" y="4848507"/>
            <a:ext cx="2781559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D9D9D9"/>
                </a:solidFill>
              </a:defRPr>
            </a:lvl1pPr>
          </a:lstStyle>
          <a:p>
            <a:r>
              <a:t>If object not in my list</a:t>
            </a:r>
          </a:p>
        </p:txBody>
      </p:sp>
      <p:sp>
        <p:nvSpPr>
          <p:cNvPr id="1154" name="Straight Connector 19"/>
          <p:cNvSpPr/>
          <p:nvPr/>
        </p:nvSpPr>
        <p:spPr>
          <a:xfrm>
            <a:off x="8367546" y="969818"/>
            <a:ext cx="1608326" cy="1"/>
          </a:xfrm>
          <a:prstGeom prst="line">
            <a:avLst/>
          </a:prstGeom>
          <a:ln>
            <a:solidFill>
              <a:srgbClr val="F25C48"/>
            </a:solidFill>
            <a:prstDash val="lg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5" name="Straight Connector 20"/>
          <p:cNvSpPr/>
          <p:nvPr/>
        </p:nvSpPr>
        <p:spPr>
          <a:xfrm>
            <a:off x="8367546" y="1288473"/>
            <a:ext cx="1608326" cy="1"/>
          </a:xfrm>
          <a:prstGeom prst="line">
            <a:avLst/>
          </a:prstGeom>
          <a:ln>
            <a:solidFill>
              <a:srgbClr val="F25C48"/>
            </a:solidFill>
            <a:prstDash val="lg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0" name="Elbow Connector 21"/>
          <p:cNvSpPr/>
          <p:nvPr/>
        </p:nvSpPr>
        <p:spPr>
          <a:xfrm>
            <a:off x="2049780" y="4287520"/>
            <a:ext cx="6311901" cy="1097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65B4C0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7" name="Rectangle 28"/>
          <p:cNvSpPr txBox="1"/>
          <p:nvPr/>
        </p:nvSpPr>
        <p:spPr>
          <a:xfrm>
            <a:off x="3634444" y="1114299"/>
            <a:ext cx="3673039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D9D9D9"/>
                </a:solidFill>
              </a:defRPr>
            </a:lvl1pPr>
          </a:lstStyle>
          <a:p>
            <a:r>
              <a:t>If object in my list, get object</a:t>
            </a:r>
          </a:p>
        </p:txBody>
      </p:sp>
      <p:sp>
        <p:nvSpPr>
          <p:cNvPr id="1158" name="Rectangle 29"/>
          <p:cNvSpPr txBox="1"/>
          <p:nvPr/>
        </p:nvSpPr>
        <p:spPr>
          <a:xfrm>
            <a:off x="8558258" y="4970462"/>
            <a:ext cx="1226901" cy="808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600">
                <a:solidFill>
                  <a:srgbClr val="D9D9D9"/>
                </a:solidFill>
              </a:defRPr>
            </a:pPr>
            <a:r>
              <a:t>Get from DB</a:t>
            </a:r>
            <a:br/>
            <a:r>
              <a:t>Add to list</a:t>
            </a:r>
            <a:br/>
            <a:r>
              <a:t>Return object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4"/>
          <p:cNvSpPr txBox="1"/>
          <p:nvPr/>
        </p:nvSpPr>
        <p:spPr>
          <a:xfrm>
            <a:off x="1196570" y="355248"/>
            <a:ext cx="495089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185" name="Oval 15"/>
          <p:cNvGrpSpPr/>
          <p:nvPr/>
        </p:nvGrpSpPr>
        <p:grpSpPr>
          <a:xfrm>
            <a:off x="288949" y="204683"/>
            <a:ext cx="799556" cy="762795"/>
            <a:chOff x="0" y="0"/>
            <a:chExt cx="799555" cy="762793"/>
          </a:xfrm>
        </p:grpSpPr>
        <p:sp>
          <p:nvSpPr>
            <p:cNvPr id="183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186" name="Rectangle 5"/>
          <p:cNvSpPr txBox="1"/>
          <p:nvPr/>
        </p:nvSpPr>
        <p:spPr>
          <a:xfrm>
            <a:off x="7066801" y="967477"/>
            <a:ext cx="4695597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class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PaymentProcessor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Charge</a:t>
            </a:r>
            <a:r>
              <a:t>(</a:t>
            </a:r>
            <a:r>
              <a:rPr>
                <a:solidFill>
                  <a:srgbClr val="569CD6"/>
                </a:solidFill>
              </a:rPr>
              <a:t>decimal</a:t>
            </a:r>
            <a:r>
              <a:t> </a:t>
            </a:r>
            <a:r>
              <a:rPr>
                <a:solidFill>
                  <a:srgbClr val="9CDCFE"/>
                </a:solidFill>
              </a:rPr>
              <a:t>amount</a:t>
            </a:r>
            <a:r>
              <a:t>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//initialize bank data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//send request to the bank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DCDCAA"/>
                </a:solidFill>
              </a:rPr>
              <a:t>CreateReport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//format a report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C586C0"/>
                </a:solidFill>
              </a:rPr>
              <a:t>return</a:t>
            </a:r>
            <a:r>
              <a:t> </a:t>
            </a:r>
            <a:r>
              <a:rPr>
                <a:solidFill>
                  <a:srgbClr val="9CDCFE"/>
                </a:solidFill>
              </a:rPr>
              <a:t>string</a:t>
            </a:r>
            <a:r>
              <a:t>.</a:t>
            </a:r>
            <a:r>
              <a:rPr>
                <a:solidFill>
                  <a:srgbClr val="9CDCFE"/>
                </a:solidFill>
              </a:rPr>
              <a:t>Empty</a:t>
            </a:r>
            <a:r>
              <a:t>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PrintReport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</a:t>
            </a:r>
            <a:r>
              <a:rPr>
                <a:solidFill>
                  <a:srgbClr val="6A9955"/>
                </a:solidFill>
              </a:rPr>
              <a:t>//send a printing command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SavePayment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//saving to DB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7" name="Rectangle 8"/>
          <p:cNvSpPr/>
          <p:nvPr/>
        </p:nvSpPr>
        <p:spPr>
          <a:xfrm>
            <a:off x="7263245" y="1413164"/>
            <a:ext cx="3688773" cy="1143001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88" name="Rectangle 17"/>
          <p:cNvSpPr/>
          <p:nvPr/>
        </p:nvSpPr>
        <p:spPr>
          <a:xfrm>
            <a:off x="7263245" y="2718954"/>
            <a:ext cx="3688773" cy="1125682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89" name="Rectangle 18"/>
          <p:cNvSpPr/>
          <p:nvPr/>
        </p:nvSpPr>
        <p:spPr>
          <a:xfrm>
            <a:off x="7263245" y="3986645"/>
            <a:ext cx="3688773" cy="928255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90" name="Rectangle 19"/>
          <p:cNvSpPr/>
          <p:nvPr/>
        </p:nvSpPr>
        <p:spPr>
          <a:xfrm>
            <a:off x="7263245" y="5020230"/>
            <a:ext cx="3688773" cy="975327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91" name="Rectangle 22"/>
          <p:cNvSpPr/>
          <p:nvPr/>
        </p:nvSpPr>
        <p:spPr>
          <a:xfrm>
            <a:off x="6906780" y="893618"/>
            <a:ext cx="4367356" cy="543444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  <p:bldP spid="188" grpId="2" animBg="1" advAuto="0"/>
      <p:bldP spid="189" grpId="3" animBg="1" advAuto="0"/>
      <p:bldP spid="190" grpId="4" animBg="1" advAuto="0"/>
      <p:bldP spid="191" grpId="5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/>
          <p:nvPr/>
        </p:nvSpPr>
        <p:spPr>
          <a:xfrm>
            <a:off x="603942" y="3051509"/>
            <a:ext cx="4766738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 [ Mohammed Reda ]</a:t>
            </a:r>
          </a:p>
        </p:txBody>
      </p:sp>
      <p:sp>
        <p:nvSpPr>
          <p:cNvPr id="408" name="Cube 264"/>
          <p:cNvSpPr/>
          <p:nvPr/>
        </p:nvSpPr>
        <p:spPr>
          <a:xfrm>
            <a:off x="9553075" y="199568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09" name="Cube 265"/>
          <p:cNvSpPr/>
          <p:nvPr/>
        </p:nvSpPr>
        <p:spPr>
          <a:xfrm>
            <a:off x="9264316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0" name="Cube 266"/>
          <p:cNvSpPr/>
          <p:nvPr/>
        </p:nvSpPr>
        <p:spPr>
          <a:xfrm>
            <a:off x="8975559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1" name="Cube 267"/>
          <p:cNvSpPr/>
          <p:nvPr/>
        </p:nvSpPr>
        <p:spPr>
          <a:xfrm>
            <a:off x="8333875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2" name="Cube 268"/>
          <p:cNvSpPr/>
          <p:nvPr/>
        </p:nvSpPr>
        <p:spPr>
          <a:xfrm>
            <a:off x="9906000" y="3638515"/>
            <a:ext cx="930441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3" name="Cube 270"/>
          <p:cNvSpPr/>
          <p:nvPr/>
        </p:nvSpPr>
        <p:spPr>
          <a:xfrm>
            <a:off x="10547683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4" name="Cube 271"/>
          <p:cNvSpPr/>
          <p:nvPr/>
        </p:nvSpPr>
        <p:spPr>
          <a:xfrm>
            <a:off x="7403434" y="420950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5" name="Rectangle 10"/>
          <p:cNvSpPr txBox="1"/>
          <p:nvPr/>
        </p:nvSpPr>
        <p:spPr>
          <a:xfrm>
            <a:off x="649662" y="2248095"/>
            <a:ext cx="6472125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31BAD9"/>
                </a:solidFill>
              </a:defRPr>
            </a:lvl1pPr>
          </a:lstStyle>
          <a:p>
            <a:r>
              <a:t>Modern Software Design Patterns </a:t>
            </a:r>
          </a:p>
        </p:txBody>
      </p:sp>
    </p:spTree>
    <p:extLst>
      <p:ext uri="{BB962C8B-B14F-4D97-AF65-F5344CB8AC3E}">
        <p14:creationId xmlns:p14="http://schemas.microsoft.com/office/powerpoint/2010/main" val="2909091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Diagram 1"/>
          <p:cNvGrpSpPr/>
          <p:nvPr/>
        </p:nvGrpSpPr>
        <p:grpSpPr>
          <a:xfrm>
            <a:off x="459663" y="641894"/>
            <a:ext cx="11269496" cy="5573919"/>
            <a:chOff x="0" y="0"/>
            <a:chExt cx="11269494" cy="5573917"/>
          </a:xfrm>
        </p:grpSpPr>
        <p:grpSp>
          <p:nvGrpSpPr>
            <p:cNvPr id="449" name="Group"/>
            <p:cNvGrpSpPr/>
            <p:nvPr/>
          </p:nvGrpSpPr>
          <p:grpSpPr>
            <a:xfrm>
              <a:off x="0" y="2936511"/>
              <a:ext cx="11269495" cy="2637407"/>
              <a:chOff x="0" y="0"/>
              <a:chExt cx="11269494" cy="2637406"/>
            </a:xfrm>
          </p:grpSpPr>
          <p:sp>
            <p:nvSpPr>
              <p:cNvPr id="447" name="Rounded Rectangle"/>
              <p:cNvSpPr/>
              <p:nvPr/>
            </p:nvSpPr>
            <p:spPr>
              <a:xfrm>
                <a:off x="0" y="0"/>
                <a:ext cx="11269495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ts val="1000"/>
                  </a:spcBef>
                  <a:defRPr sz="65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8" name="Design Patterns"/>
              <p:cNvSpPr txBox="1"/>
              <p:nvPr/>
            </p:nvSpPr>
            <p:spPr>
              <a:xfrm>
                <a:off x="77246" y="660498"/>
                <a:ext cx="11115001" cy="13164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47650" tIns="247650" rIns="247650" bIns="247650" numCol="1" anchor="ctr">
                <a:spAutoFit/>
              </a:bodyPr>
              <a:lstStyle>
                <a:lvl1pPr algn="ctr" defTabSz="2889250">
                  <a:lnSpc>
                    <a:spcPct val="90000"/>
                  </a:lnSpc>
                  <a:spcBef>
                    <a:spcPts val="2700"/>
                  </a:spcBef>
                  <a:defRPr sz="6500">
                    <a:solidFill>
                      <a:srgbClr val="FFFFFF"/>
                    </a:solidFill>
                  </a:defRPr>
                </a:lvl1pPr>
              </a:lstStyle>
              <a:p>
                <a:r>
                  <a:t>Design Patterns</a:t>
                </a:r>
              </a:p>
            </p:txBody>
          </p:sp>
        </p:grpSp>
        <p:grpSp>
          <p:nvGrpSpPr>
            <p:cNvPr id="452" name="Group"/>
            <p:cNvGrpSpPr/>
            <p:nvPr/>
          </p:nvGrpSpPr>
          <p:grpSpPr>
            <a:xfrm>
              <a:off x="0" y="290"/>
              <a:ext cx="3557290" cy="2637408"/>
              <a:chOff x="0" y="0"/>
              <a:chExt cx="3557289" cy="2637406"/>
            </a:xfrm>
          </p:grpSpPr>
          <p:sp>
            <p:nvSpPr>
              <p:cNvPr id="450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64AB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1" name="Creational Patterns"/>
              <p:cNvSpPr txBox="1"/>
              <p:nvPr/>
            </p:nvSpPr>
            <p:spPr>
              <a:xfrm>
                <a:off x="77246" y="372719"/>
                <a:ext cx="3402797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 Patterns</a:t>
                </a:r>
              </a:p>
            </p:txBody>
          </p:sp>
        </p:grpSp>
        <p:grpSp>
          <p:nvGrpSpPr>
            <p:cNvPr id="455" name="Group"/>
            <p:cNvGrpSpPr/>
            <p:nvPr/>
          </p:nvGrpSpPr>
          <p:grpSpPr>
            <a:xfrm>
              <a:off x="3865352" y="0"/>
              <a:ext cx="3557290" cy="2637407"/>
              <a:chOff x="0" y="0"/>
              <a:chExt cx="3557289" cy="2637406"/>
            </a:xfrm>
          </p:grpSpPr>
          <p:sp>
            <p:nvSpPr>
              <p:cNvPr id="453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73DC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4" name="Structural Patterns"/>
              <p:cNvSpPr txBox="1"/>
              <p:nvPr/>
            </p:nvSpPr>
            <p:spPr>
              <a:xfrm>
                <a:off x="77246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Patterns</a:t>
                </a:r>
              </a:p>
            </p:txBody>
          </p:sp>
        </p:grpSp>
        <p:grpSp>
          <p:nvGrpSpPr>
            <p:cNvPr id="458" name="Group"/>
            <p:cNvGrpSpPr/>
            <p:nvPr/>
          </p:nvGrpSpPr>
          <p:grpSpPr>
            <a:xfrm>
              <a:off x="7712205" y="290"/>
              <a:ext cx="3557290" cy="2637408"/>
              <a:chOff x="0" y="0"/>
              <a:chExt cx="3557289" cy="2637406"/>
            </a:xfrm>
          </p:grpSpPr>
          <p:sp>
            <p:nvSpPr>
              <p:cNvPr id="456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7" name="Behavioral Patterns"/>
              <p:cNvSpPr txBox="1"/>
              <p:nvPr/>
            </p:nvSpPr>
            <p:spPr>
              <a:xfrm>
                <a:off x="77247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 Patterns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482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Diagram 2"/>
          <p:cNvGrpSpPr/>
          <p:nvPr/>
        </p:nvGrpSpPr>
        <p:grpSpPr>
          <a:xfrm>
            <a:off x="149765" y="966481"/>
            <a:ext cx="11879770" cy="5769095"/>
            <a:chOff x="0" y="0"/>
            <a:chExt cx="11879769" cy="5769093"/>
          </a:xfrm>
        </p:grpSpPr>
        <p:grpSp>
          <p:nvGrpSpPr>
            <p:cNvPr id="1164" name="Group"/>
            <p:cNvGrpSpPr/>
            <p:nvPr/>
          </p:nvGrpSpPr>
          <p:grpSpPr>
            <a:xfrm>
              <a:off x="0" y="0"/>
              <a:ext cx="3621881" cy="748801"/>
              <a:chOff x="0" y="0"/>
              <a:chExt cx="3621880" cy="748800"/>
            </a:xfrm>
          </p:grpSpPr>
          <p:sp>
            <p:nvSpPr>
              <p:cNvPr id="1162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63" name="Creational"/>
              <p:cNvSpPr/>
              <p:nvPr/>
            </p:nvSpPr>
            <p:spPr>
              <a:xfrm>
                <a:off x="79248" y="374400"/>
                <a:ext cx="346338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</a:t>
                </a:r>
              </a:p>
            </p:txBody>
          </p:sp>
        </p:grpSp>
        <p:grpSp>
          <p:nvGrpSpPr>
            <p:cNvPr id="1167" name="Group"/>
            <p:cNvGrpSpPr/>
            <p:nvPr/>
          </p:nvGrpSpPr>
          <p:grpSpPr>
            <a:xfrm>
              <a:off x="0" y="748799"/>
              <a:ext cx="3621881" cy="5020295"/>
              <a:chOff x="0" y="0"/>
              <a:chExt cx="3621880" cy="5020293"/>
            </a:xfrm>
          </p:grpSpPr>
          <p:sp>
            <p:nvSpPr>
              <p:cNvPr id="1165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3E5E9">
                  <a:alpha val="90000"/>
                </a:srgbClr>
              </a:solidFill>
              <a:ln w="25400" cap="flat">
                <a:solidFill>
                  <a:srgbClr val="D3E5E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400"/>
                  </a:spcBef>
                  <a:defRPr sz="3200" strike="sngStrike"/>
                </a:pPr>
                <a:endParaRPr/>
              </a:p>
            </p:txBody>
          </p:sp>
          <p:sp>
            <p:nvSpPr>
              <p:cNvPr id="1166" name="Singleton…"/>
              <p:cNvSpPr/>
              <p:nvPr/>
            </p:nvSpPr>
            <p:spPr>
              <a:xfrm>
                <a:off x="0" y="0"/>
                <a:ext cx="3564985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0687" tIns="170687" rIns="170687" bIns="170687" numCol="1" anchor="t">
                <a:spAutoFit/>
              </a:bodyPr>
              <a:lstStyle/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Singleton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Prototype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Builder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Factory Method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Abstract Factory</a:t>
                </a:r>
              </a:p>
            </p:txBody>
          </p:sp>
        </p:grpSp>
        <p:grpSp>
          <p:nvGrpSpPr>
            <p:cNvPr id="1170" name="Group"/>
            <p:cNvGrpSpPr/>
            <p:nvPr/>
          </p:nvGrpSpPr>
          <p:grpSpPr>
            <a:xfrm>
              <a:off x="4128944" y="0"/>
              <a:ext cx="3621881" cy="748801"/>
              <a:chOff x="0" y="0"/>
              <a:chExt cx="3621880" cy="748800"/>
            </a:xfrm>
          </p:grpSpPr>
          <p:sp>
            <p:nvSpPr>
              <p:cNvPr id="1168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rgbClr val="73DC69"/>
              </a:solidFill>
              <a:ln w="25400" cap="flat">
                <a:solidFill>
                  <a:srgbClr val="73DC6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69" name="Structural"/>
              <p:cNvSpPr/>
              <p:nvPr/>
            </p:nvSpPr>
            <p:spPr>
              <a:xfrm>
                <a:off x="79248" y="374400"/>
                <a:ext cx="346338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</a:t>
                </a:r>
              </a:p>
            </p:txBody>
          </p:sp>
        </p:grpSp>
        <p:sp>
          <p:nvSpPr>
            <p:cNvPr id="1171" name="Rectangle"/>
            <p:cNvSpPr/>
            <p:nvPr/>
          </p:nvSpPr>
          <p:spPr>
            <a:xfrm>
              <a:off x="4128944" y="748799"/>
              <a:ext cx="3621881" cy="5020295"/>
            </a:xfrm>
            <a:prstGeom prst="rect">
              <a:avLst/>
            </a:prstGeom>
            <a:solidFill>
              <a:srgbClr val="D6F2D2">
                <a:alpha val="90000"/>
              </a:srgbClr>
            </a:solidFill>
            <a:ln w="25400" cap="flat">
              <a:solidFill>
                <a:srgbClr val="D6F2D2">
                  <a:alpha val="9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155700">
                <a:lnSpc>
                  <a:spcPct val="90000"/>
                </a:lnSpc>
                <a:spcBef>
                  <a:spcPts val="400"/>
                </a:spcBef>
                <a:defRPr sz="2600" strike="sngStrike"/>
              </a:pPr>
              <a:endParaRPr/>
            </a:p>
          </p:txBody>
        </p:sp>
        <p:sp>
          <p:nvSpPr>
            <p:cNvPr id="1172" name="Proxy…"/>
            <p:cNvSpPr/>
            <p:nvPr/>
          </p:nvSpPr>
          <p:spPr>
            <a:xfrm>
              <a:off x="4128944" y="748799"/>
              <a:ext cx="35756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38684" tIns="138684" rIns="138684" bIns="138684" numCol="1" anchor="t">
              <a:spAutoFit/>
            </a:bodyPr>
            <a:lstStyle/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Proxy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Decorator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Adapter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Façade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Flyweight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Composite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Bridge</a:t>
              </a:r>
            </a:p>
          </p:txBody>
        </p:sp>
        <p:grpSp>
          <p:nvGrpSpPr>
            <p:cNvPr id="1175" name="Group"/>
            <p:cNvGrpSpPr/>
            <p:nvPr/>
          </p:nvGrpSpPr>
          <p:grpSpPr>
            <a:xfrm>
              <a:off x="8257888" y="0"/>
              <a:ext cx="3621882" cy="748801"/>
              <a:chOff x="0" y="0"/>
              <a:chExt cx="3621880" cy="748800"/>
            </a:xfrm>
          </p:grpSpPr>
          <p:sp>
            <p:nvSpPr>
              <p:cNvPr id="1173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3"/>
              </a:solidFill>
              <a:ln w="25400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74" name="Behavioral"/>
              <p:cNvSpPr/>
              <p:nvPr/>
            </p:nvSpPr>
            <p:spPr>
              <a:xfrm>
                <a:off x="79248" y="374400"/>
                <a:ext cx="346338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</a:t>
                </a:r>
              </a:p>
            </p:txBody>
          </p:sp>
        </p:grpSp>
        <p:grpSp>
          <p:nvGrpSpPr>
            <p:cNvPr id="1178" name="Group"/>
            <p:cNvGrpSpPr/>
            <p:nvPr/>
          </p:nvGrpSpPr>
          <p:grpSpPr>
            <a:xfrm>
              <a:off x="8257888" y="748799"/>
              <a:ext cx="3621882" cy="5020295"/>
              <a:chOff x="0" y="0"/>
              <a:chExt cx="3621880" cy="5020293"/>
            </a:xfrm>
          </p:grpSpPr>
          <p:sp>
            <p:nvSpPr>
              <p:cNvPr id="1176" name="Rectangle"/>
              <p:cNvSpPr/>
              <p:nvPr/>
            </p:nvSpPr>
            <p:spPr>
              <a:xfrm>
                <a:off x="0" y="0"/>
                <a:ext cx="3621881" cy="5020294"/>
              </a:xfrm>
              <a:prstGeom prst="rect">
                <a:avLst/>
              </a:prstGeom>
              <a:solidFill>
                <a:srgbClr val="FAEBD3">
                  <a:alpha val="90000"/>
                </a:srgbClr>
              </a:solidFill>
              <a:ln w="25400" cap="flat">
                <a:solidFill>
                  <a:srgbClr val="FAEBD3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1177" name="Chain of responsibility…"/>
              <p:cNvSpPr/>
              <p:nvPr/>
            </p:nvSpPr>
            <p:spPr>
              <a:xfrm>
                <a:off x="0" y="0"/>
                <a:ext cx="3575653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Chain of responsibility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Command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Strategy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State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Mediator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Iterator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Observer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Visitor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Null object 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Memento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Behavioral Patterns</a:t>
            </a:r>
          </a:p>
        </p:txBody>
      </p:sp>
      <p:sp>
        <p:nvSpPr>
          <p:cNvPr id="1182" name="Rectangle 3"/>
          <p:cNvSpPr txBox="1"/>
          <p:nvPr/>
        </p:nvSpPr>
        <p:spPr>
          <a:xfrm>
            <a:off x="1447971" y="1984887"/>
            <a:ext cx="5498236" cy="452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chemeClr val="accent3"/>
                </a:solidFill>
              </a:defRPr>
            </a:pPr>
            <a:r>
              <a:t>Chain of Responsibility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Command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Strategy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State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Mediator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Iterator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Observer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Visitor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Null object 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Memento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02" y="354493"/>
            <a:ext cx="1443550" cy="144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614448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190" name="Oval 10"/>
          <p:cNvSpPr/>
          <p:nvPr/>
        </p:nvSpPr>
        <p:spPr>
          <a:xfrm>
            <a:off x="2256187" y="334745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19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2705083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192" name="Oval 10"/>
          <p:cNvSpPr/>
          <p:nvPr/>
        </p:nvSpPr>
        <p:spPr>
          <a:xfrm>
            <a:off x="2256187" y="2425380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193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5025666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194" name="Oval 10"/>
          <p:cNvSpPr/>
          <p:nvPr/>
        </p:nvSpPr>
        <p:spPr>
          <a:xfrm>
            <a:off x="2256187" y="4745963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195" name="mail.png" descr="mai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855482" y="835439"/>
            <a:ext cx="799603" cy="79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5994 -0.000000" pathEditMode="relative">
                                      <p:cBhvr>
                                        <p:cTn id="6" dur="100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833" y="2554656"/>
            <a:ext cx="1443550" cy="144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8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62" y="455425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199" name="Oval 10"/>
          <p:cNvSpPr/>
          <p:nvPr/>
        </p:nvSpPr>
        <p:spPr>
          <a:xfrm>
            <a:off x="2246867" y="175722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00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2705083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01" name="Oval 10"/>
          <p:cNvSpPr/>
          <p:nvPr/>
        </p:nvSpPr>
        <p:spPr>
          <a:xfrm>
            <a:off x="2256187" y="2425380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02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5025666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03" name="Oval 10"/>
          <p:cNvSpPr/>
          <p:nvPr/>
        </p:nvSpPr>
        <p:spPr>
          <a:xfrm>
            <a:off x="2256187" y="4745963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04" name="mail.png" descr="mai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05813" y="3035602"/>
            <a:ext cx="799602" cy="79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5994 -0.000000" pathEditMode="relative">
                                      <p:cBhvr>
                                        <p:cTn id="6" dur="100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713" y="4924734"/>
            <a:ext cx="1443550" cy="144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7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62" y="455425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08" name="Oval 10"/>
          <p:cNvSpPr/>
          <p:nvPr/>
        </p:nvSpPr>
        <p:spPr>
          <a:xfrm>
            <a:off x="2246867" y="175722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0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2705083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Oval 10"/>
          <p:cNvSpPr/>
          <p:nvPr/>
        </p:nvSpPr>
        <p:spPr>
          <a:xfrm>
            <a:off x="2256187" y="2425380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1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5025666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12" name="Oval 10"/>
          <p:cNvSpPr/>
          <p:nvPr/>
        </p:nvSpPr>
        <p:spPr>
          <a:xfrm>
            <a:off x="2256187" y="4745963"/>
            <a:ext cx="1845245" cy="1801091"/>
          </a:xfrm>
          <a:prstGeom prst="ellipse">
            <a:avLst/>
          </a:prstGeom>
          <a:ln>
            <a:solidFill>
              <a:srgbClr val="16E82D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13" name="mail.png" descr="mai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21692" y="5405680"/>
            <a:ext cx="799603" cy="79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5994 -0.000000" pathEditMode="relative">
                                      <p:cBhvr>
                                        <p:cTn id="6" dur="1000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Behavioral Patterns</a:t>
            </a:r>
          </a:p>
        </p:txBody>
      </p:sp>
      <p:sp>
        <p:nvSpPr>
          <p:cNvPr id="1185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rPr dirty="0"/>
              <a:t>Chain of Responsibility</a:t>
            </a:r>
          </a:p>
        </p:txBody>
      </p:sp>
      <p:sp>
        <p:nvSpPr>
          <p:cNvPr id="1186" name="Rectangle 4"/>
          <p:cNvSpPr txBox="1"/>
          <p:nvPr/>
        </p:nvSpPr>
        <p:spPr>
          <a:xfrm>
            <a:off x="1447972" y="3168577"/>
            <a:ext cx="778916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we make more than handler for a given request?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can we handle a request using sequence of steps?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Behavioral Patterns</a:t>
            </a:r>
          </a:p>
        </p:txBody>
      </p:sp>
      <p:sp>
        <p:nvSpPr>
          <p:cNvPr id="1185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rPr dirty="0"/>
              <a:t>Chain of Responsibility</a:t>
            </a:r>
          </a:p>
        </p:txBody>
      </p:sp>
      <p:sp>
        <p:nvSpPr>
          <p:cNvPr id="1186" name="Rectangle 4"/>
          <p:cNvSpPr txBox="1"/>
          <p:nvPr/>
        </p:nvSpPr>
        <p:spPr>
          <a:xfrm>
            <a:off x="276629" y="3168577"/>
            <a:ext cx="1176805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rPr dirty="0"/>
              <a:t>“</a:t>
            </a:r>
            <a:r>
              <a:rPr lang="en-US" dirty="0"/>
              <a:t>Avoid coupling the sender of a request to its receiver </a:t>
            </a:r>
            <a:r>
              <a:rPr lang="en-US" dirty="0">
                <a:solidFill>
                  <a:schemeClr val="accent2"/>
                </a:solidFill>
              </a:rPr>
              <a:t>by</a:t>
            </a:r>
            <a:r>
              <a:rPr lang="en-US" dirty="0"/>
              <a:t> giving more than one object a chance to handle the request. Chain the receiving objects and </a:t>
            </a:r>
            <a:r>
              <a:rPr lang="en-US" dirty="0">
                <a:solidFill>
                  <a:schemeClr val="accent2"/>
                </a:solidFill>
              </a:rPr>
              <a:t>pass</a:t>
            </a:r>
            <a:r>
              <a:rPr lang="en-US" dirty="0"/>
              <a:t> the request along the chain until an object handles it. [GoF]</a:t>
            </a:r>
            <a:r>
              <a:rPr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49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roup 1199">
            <a:extLst>
              <a:ext uri="{FF2B5EF4-FFF2-40B4-BE49-F238E27FC236}">
                <a16:creationId xmlns:a16="http://schemas.microsoft.com/office/drawing/2014/main" id="{0A5A49A3-CE73-04BE-CF05-730E1B495AF3}"/>
              </a:ext>
            </a:extLst>
          </p:cNvPr>
          <p:cNvGrpSpPr/>
          <p:nvPr/>
        </p:nvGrpSpPr>
        <p:grpSpPr>
          <a:xfrm>
            <a:off x="1224138" y="704681"/>
            <a:ext cx="9375586" cy="713199"/>
            <a:chOff x="1224138" y="704681"/>
            <a:chExt cx="9375586" cy="713199"/>
          </a:xfrm>
        </p:grpSpPr>
        <p:grpSp>
          <p:nvGrpSpPr>
            <p:cNvPr id="1217" name="Rounded Rectangle 4"/>
            <p:cNvGrpSpPr/>
            <p:nvPr/>
          </p:nvGrpSpPr>
          <p:grpSpPr>
            <a:xfrm>
              <a:off x="1224138" y="782209"/>
              <a:ext cx="1145358" cy="558145"/>
              <a:chOff x="0" y="0"/>
              <a:chExt cx="2752438" cy="1380799"/>
            </a:xfrm>
          </p:grpSpPr>
          <p:sp>
            <p:nvSpPr>
              <p:cNvPr id="1215" name="Rounded Rectangle"/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216" name="Create DiscountCalculator"/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1218" name="Rounded Rectangle 2"/>
            <p:cNvSpPr/>
            <p:nvPr/>
          </p:nvSpPr>
          <p:spPr>
            <a:xfrm>
              <a:off x="3596626" y="704681"/>
              <a:ext cx="4986048" cy="713199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F15AA8C-D27A-BF2C-338B-50D9D2FAE01F}"/>
                </a:ext>
              </a:extLst>
            </p:cNvPr>
            <p:cNvCxnSpPr>
              <a:cxnSpLocks/>
              <a:stCxn id="1215" idx="3"/>
              <a:endCxn id="1218" idx="1"/>
            </p:cNvCxnSpPr>
            <p:nvPr/>
          </p:nvCxnSpPr>
          <p:spPr>
            <a:xfrm flipV="1">
              <a:off x="2369496" y="1061281"/>
              <a:ext cx="12271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448ABE-4456-9C57-5BD0-B36D068E780E}"/>
                </a:ext>
              </a:extLst>
            </p:cNvPr>
            <p:cNvSpPr txBox="1"/>
            <p:nvPr/>
          </p:nvSpPr>
          <p:spPr>
            <a:xfrm>
              <a:off x="3754784" y="891023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EB4973-FE95-9C3B-6811-2C010E74EB26}"/>
                </a:ext>
              </a:extLst>
            </p:cNvPr>
            <p:cNvSpPr txBox="1"/>
            <p:nvPr/>
          </p:nvSpPr>
          <p:spPr>
            <a:xfrm>
              <a:off x="5021219" y="891023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6E35A4-85BA-8CE2-242C-31049A586D4B}"/>
                </a:ext>
              </a:extLst>
            </p:cNvPr>
            <p:cNvSpPr txBox="1"/>
            <p:nvPr/>
          </p:nvSpPr>
          <p:spPr>
            <a:xfrm>
              <a:off x="6262084" y="896458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DF7CC3-9121-D0E5-FFA8-B9148478398B}"/>
                </a:ext>
              </a:extLst>
            </p:cNvPr>
            <p:cNvSpPr txBox="1"/>
            <p:nvPr/>
          </p:nvSpPr>
          <p:spPr>
            <a:xfrm>
              <a:off x="7541725" y="896496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7" name="Rounded Rectangle 4">
              <a:extLst>
                <a:ext uri="{FF2B5EF4-FFF2-40B4-BE49-F238E27FC236}">
                  <a16:creationId xmlns:a16="http://schemas.microsoft.com/office/drawing/2014/main" id="{73F69172-5758-998B-08BF-703E60B722E2}"/>
                </a:ext>
              </a:extLst>
            </p:cNvPr>
            <p:cNvGrpSpPr/>
            <p:nvPr/>
          </p:nvGrpSpPr>
          <p:grpSpPr>
            <a:xfrm>
              <a:off x="9454366" y="782209"/>
              <a:ext cx="1145358" cy="558145"/>
              <a:chOff x="0" y="0"/>
              <a:chExt cx="2752438" cy="1380799"/>
            </a:xfrm>
          </p:grpSpPr>
          <p:sp>
            <p:nvSpPr>
              <p:cNvPr id="11" name="Rounded Rectangle">
                <a:extLst>
                  <a:ext uri="{FF2B5EF4-FFF2-40B4-BE49-F238E27FC236}">
                    <a16:creationId xmlns:a16="http://schemas.microsoft.com/office/drawing/2014/main" id="{4C6D879E-AE84-BBF9-5093-AECAEC837EFA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2" name="Create DiscountCalculator">
                <a:extLst>
                  <a:ext uri="{FF2B5EF4-FFF2-40B4-BE49-F238E27FC236}">
                    <a16:creationId xmlns:a16="http://schemas.microsoft.com/office/drawing/2014/main" id="{E98D56C5-07A5-E404-4E96-0B244A0CDB8C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680013-1F1E-81B2-551C-730A90E85A02}"/>
                </a:ext>
              </a:extLst>
            </p:cNvPr>
            <p:cNvCxnSpPr>
              <a:cxnSpLocks/>
              <a:stCxn id="1218" idx="3"/>
              <a:endCxn id="11" idx="1"/>
            </p:cNvCxnSpPr>
            <p:nvPr/>
          </p:nvCxnSpPr>
          <p:spPr>
            <a:xfrm>
              <a:off x="8582674" y="1061281"/>
              <a:ext cx="8716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9F7DA48-30A1-38D9-8EB3-757C4EC74A28}"/>
                </a:ext>
              </a:extLst>
            </p:cNvPr>
            <p:cNvCxnSpPr>
              <a:cxnSpLocks/>
              <a:stCxn id="5" idx="3"/>
              <a:endCxn id="2" idx="1"/>
            </p:cNvCxnSpPr>
            <p:nvPr/>
          </p:nvCxnSpPr>
          <p:spPr>
            <a:xfrm>
              <a:off x="4628742" y="1061282"/>
              <a:ext cx="39247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18CE47-9007-5701-964D-ADAA797A2129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>
              <a:off x="5895177" y="1061282"/>
              <a:ext cx="366907" cy="543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1B5FEF2-565C-A578-BE6B-DACE26732AB1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7136042" y="1066717"/>
              <a:ext cx="405683" cy="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ED72364-26CB-3B64-D489-F00A7513CD0F}"/>
              </a:ext>
            </a:extLst>
          </p:cNvPr>
          <p:cNvGrpSpPr/>
          <p:nvPr/>
        </p:nvGrpSpPr>
        <p:grpSpPr>
          <a:xfrm>
            <a:off x="1179143" y="4559914"/>
            <a:ext cx="9375586" cy="1000317"/>
            <a:chOff x="1179143" y="4559914"/>
            <a:chExt cx="9375586" cy="1000317"/>
          </a:xfrm>
        </p:grpSpPr>
        <p:grpSp>
          <p:nvGrpSpPr>
            <p:cNvPr id="56" name="Rounded Rectangle 4">
              <a:extLst>
                <a:ext uri="{FF2B5EF4-FFF2-40B4-BE49-F238E27FC236}">
                  <a16:creationId xmlns:a16="http://schemas.microsoft.com/office/drawing/2014/main" id="{209C8BE2-1BB7-63DD-31B0-21FEA60151B2}"/>
                </a:ext>
              </a:extLst>
            </p:cNvPr>
            <p:cNvGrpSpPr/>
            <p:nvPr/>
          </p:nvGrpSpPr>
          <p:grpSpPr>
            <a:xfrm>
              <a:off x="1179143" y="4637441"/>
              <a:ext cx="1145358" cy="558145"/>
              <a:chOff x="0" y="0"/>
              <a:chExt cx="2752438" cy="1380799"/>
            </a:xfrm>
          </p:grpSpPr>
          <p:sp>
            <p:nvSpPr>
              <p:cNvPr id="57" name="Rounded Rectangle">
                <a:extLst>
                  <a:ext uri="{FF2B5EF4-FFF2-40B4-BE49-F238E27FC236}">
                    <a16:creationId xmlns:a16="http://schemas.microsoft.com/office/drawing/2014/main" id="{F6CEA326-3FA0-7653-BE25-364EAD9DBADD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58" name="Create DiscountCalculator">
                <a:extLst>
                  <a:ext uri="{FF2B5EF4-FFF2-40B4-BE49-F238E27FC236}">
                    <a16:creationId xmlns:a16="http://schemas.microsoft.com/office/drawing/2014/main" id="{69833FA2-D106-64BC-EFE1-6C8D83909ED5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59" name="Rounded Rectangle 2">
              <a:extLst>
                <a:ext uri="{FF2B5EF4-FFF2-40B4-BE49-F238E27FC236}">
                  <a16:creationId xmlns:a16="http://schemas.microsoft.com/office/drawing/2014/main" id="{79A21B86-2D61-5ADC-9B89-2A0E87CFB790}"/>
                </a:ext>
              </a:extLst>
            </p:cNvPr>
            <p:cNvSpPr/>
            <p:nvPr/>
          </p:nvSpPr>
          <p:spPr>
            <a:xfrm>
              <a:off x="3245241" y="4559914"/>
              <a:ext cx="5688818" cy="713198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F34ADE8-9517-DD5E-FCD0-70956BFBCAD6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 flipV="1">
              <a:off x="2324501" y="4916513"/>
              <a:ext cx="9207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B01A1C-5923-D6EC-65A3-88A7B6CE469F}"/>
                </a:ext>
              </a:extLst>
            </p:cNvPr>
            <p:cNvSpPr txBox="1"/>
            <p:nvPr/>
          </p:nvSpPr>
          <p:spPr>
            <a:xfrm>
              <a:off x="3481696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3B76F37-D1CC-1AFE-3994-8A3C004B8D13}"/>
                </a:ext>
              </a:extLst>
            </p:cNvPr>
            <p:cNvSpPr txBox="1"/>
            <p:nvPr/>
          </p:nvSpPr>
          <p:spPr>
            <a:xfrm>
              <a:off x="6286776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4DE4ED3D-CC0A-B3C5-989C-B1A0A4A4F782}"/>
                </a:ext>
              </a:extLst>
            </p:cNvPr>
            <p:cNvSpPr txBox="1"/>
            <p:nvPr/>
          </p:nvSpPr>
          <p:spPr>
            <a:xfrm>
              <a:off x="7738489" y="476391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1153" name="Rounded Rectangle 4">
              <a:extLst>
                <a:ext uri="{FF2B5EF4-FFF2-40B4-BE49-F238E27FC236}">
                  <a16:creationId xmlns:a16="http://schemas.microsoft.com/office/drawing/2014/main" id="{389B5E4F-BC44-DE15-2239-DBD1BDE274F1}"/>
                </a:ext>
              </a:extLst>
            </p:cNvPr>
            <p:cNvGrpSpPr/>
            <p:nvPr/>
          </p:nvGrpSpPr>
          <p:grpSpPr>
            <a:xfrm>
              <a:off x="9409371" y="4637441"/>
              <a:ext cx="1145358" cy="558145"/>
              <a:chOff x="0" y="0"/>
              <a:chExt cx="2752438" cy="1380799"/>
            </a:xfrm>
          </p:grpSpPr>
          <p:sp>
            <p:nvSpPr>
              <p:cNvPr id="1154" name="Rounded Rectangle">
                <a:extLst>
                  <a:ext uri="{FF2B5EF4-FFF2-40B4-BE49-F238E27FC236}">
                    <a16:creationId xmlns:a16="http://schemas.microsoft.com/office/drawing/2014/main" id="{97046399-64BB-B6AE-9EFA-B83EBF3AC014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155" name="Create DiscountCalculator">
                <a:extLst>
                  <a:ext uri="{FF2B5EF4-FFF2-40B4-BE49-F238E27FC236}">
                    <a16:creationId xmlns:a16="http://schemas.microsoft.com/office/drawing/2014/main" id="{37363C5F-380F-77E8-345F-1551456A4BFA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1156" name="Straight Arrow Connector 1155">
              <a:extLst>
                <a:ext uri="{FF2B5EF4-FFF2-40B4-BE49-F238E27FC236}">
                  <a16:creationId xmlns:a16="http://schemas.microsoft.com/office/drawing/2014/main" id="{451FDE0D-E71B-2E71-60B7-5CAE2EAEC98C}"/>
                </a:ext>
              </a:extLst>
            </p:cNvPr>
            <p:cNvCxnSpPr>
              <a:cxnSpLocks/>
              <a:stCxn id="59" idx="3"/>
              <a:endCxn id="1154" idx="1"/>
            </p:cNvCxnSpPr>
            <p:nvPr/>
          </p:nvCxnSpPr>
          <p:spPr>
            <a:xfrm>
              <a:off x="8934059" y="4916513"/>
              <a:ext cx="4753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8DE55C59-F8CB-5F49-00FC-50EFDF82ACBA}"/>
                </a:ext>
              </a:extLst>
            </p:cNvPr>
            <p:cNvCxnSpPr>
              <a:cxnSpLocks/>
              <a:stCxn id="1161" idx="3"/>
              <a:endCxn id="1162" idx="1"/>
            </p:cNvCxnSpPr>
            <p:nvPr/>
          </p:nvCxnSpPr>
          <p:spPr>
            <a:xfrm>
              <a:off x="4580044" y="4932594"/>
              <a:ext cx="341834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2C49E3A9-0DC5-AF45-D570-E1741742B1CD}"/>
                </a:ext>
              </a:extLst>
            </p:cNvPr>
            <p:cNvCxnSpPr>
              <a:cxnSpLocks/>
              <a:stCxn id="1163" idx="3"/>
              <a:endCxn id="63" idx="1"/>
            </p:cNvCxnSpPr>
            <p:nvPr/>
          </p:nvCxnSpPr>
          <p:spPr>
            <a:xfrm>
              <a:off x="6021257" y="4932594"/>
              <a:ext cx="265519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0" name="Elbow Connector 1159">
              <a:extLst>
                <a:ext uri="{FF2B5EF4-FFF2-40B4-BE49-F238E27FC236}">
                  <a16:creationId xmlns:a16="http://schemas.microsoft.com/office/drawing/2014/main" id="{269B2706-3CB3-DA8F-AFF7-7D1FA3FEA2B2}"/>
                </a:ext>
              </a:extLst>
            </p:cNvPr>
            <p:cNvCxnSpPr>
              <a:cxnSpLocks/>
              <a:stCxn id="1161" idx="2"/>
              <a:endCxn id="1154" idx="2"/>
            </p:cNvCxnSpPr>
            <p:nvPr/>
          </p:nvCxnSpPr>
          <p:spPr>
            <a:xfrm rot="16200000" flipH="1">
              <a:off x="7144335" y="2357870"/>
              <a:ext cx="161229" cy="5514201"/>
            </a:xfrm>
            <a:prstGeom prst="bentConnector3">
              <a:avLst>
                <a:gd name="adj1" fmla="val 320556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61" name="Decision 1160">
              <a:extLst>
                <a:ext uri="{FF2B5EF4-FFF2-40B4-BE49-F238E27FC236}">
                  <a16:creationId xmlns:a16="http://schemas.microsoft.com/office/drawing/2014/main" id="{D6E85D83-0067-59A4-C469-E3F0A326783F}"/>
                </a:ext>
              </a:extLst>
            </p:cNvPr>
            <p:cNvSpPr/>
            <p:nvPr/>
          </p:nvSpPr>
          <p:spPr>
            <a:xfrm>
              <a:off x="4355654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AE7825E-7141-9A5E-57FD-7504BB68AB4B}"/>
                </a:ext>
              </a:extLst>
            </p:cNvPr>
            <p:cNvSpPr txBox="1"/>
            <p:nvPr/>
          </p:nvSpPr>
          <p:spPr>
            <a:xfrm>
              <a:off x="4921878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1163" name="Decision 1162">
              <a:extLst>
                <a:ext uri="{FF2B5EF4-FFF2-40B4-BE49-F238E27FC236}">
                  <a16:creationId xmlns:a16="http://schemas.microsoft.com/office/drawing/2014/main" id="{820446E6-CE50-512B-F114-573ACC7943D0}"/>
                </a:ext>
              </a:extLst>
            </p:cNvPr>
            <p:cNvSpPr/>
            <p:nvPr/>
          </p:nvSpPr>
          <p:spPr>
            <a:xfrm>
              <a:off x="5796867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74" name="Straight Arrow Connector 1173">
              <a:extLst>
                <a:ext uri="{FF2B5EF4-FFF2-40B4-BE49-F238E27FC236}">
                  <a16:creationId xmlns:a16="http://schemas.microsoft.com/office/drawing/2014/main" id="{5D70CAE1-0E90-F06B-094F-E2CA7156EA34}"/>
                </a:ext>
              </a:extLst>
            </p:cNvPr>
            <p:cNvCxnSpPr>
              <a:cxnSpLocks/>
              <a:stCxn id="1175" idx="3"/>
              <a:endCxn id="1152" idx="1"/>
            </p:cNvCxnSpPr>
            <p:nvPr/>
          </p:nvCxnSpPr>
          <p:spPr>
            <a:xfrm>
              <a:off x="7385124" y="4932594"/>
              <a:ext cx="353365" cy="158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75" name="Decision 1174">
              <a:extLst>
                <a:ext uri="{FF2B5EF4-FFF2-40B4-BE49-F238E27FC236}">
                  <a16:creationId xmlns:a16="http://schemas.microsoft.com/office/drawing/2014/main" id="{42C654EA-2BDD-0D42-6A71-7252BA9684DF}"/>
                </a:ext>
              </a:extLst>
            </p:cNvPr>
            <p:cNvSpPr/>
            <p:nvPr/>
          </p:nvSpPr>
          <p:spPr>
            <a:xfrm>
              <a:off x="7160734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A00AF15F-65A3-E127-C5D9-9CA3AA22C6E7}"/>
                </a:ext>
              </a:extLst>
            </p:cNvPr>
            <p:cNvCxnSpPr>
              <a:cxnSpLocks/>
              <a:stCxn id="1163" idx="2"/>
            </p:cNvCxnSpPr>
            <p:nvPr/>
          </p:nvCxnSpPr>
          <p:spPr>
            <a:xfrm>
              <a:off x="5909062" y="5034357"/>
              <a:ext cx="0" cy="5258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8613B809-A7B4-38FE-D723-D445E14213CF}"/>
                </a:ext>
              </a:extLst>
            </p:cNvPr>
            <p:cNvCxnSpPr>
              <a:cxnSpLocks/>
              <a:stCxn id="1175" idx="2"/>
            </p:cNvCxnSpPr>
            <p:nvPr/>
          </p:nvCxnSpPr>
          <p:spPr>
            <a:xfrm>
              <a:off x="7272929" y="5034357"/>
              <a:ext cx="0" cy="5237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B4261492-D724-BDF1-349D-2BA0FB22CA80}"/>
                </a:ext>
              </a:extLst>
            </p:cNvPr>
            <p:cNvSpPr txBox="1"/>
            <p:nvPr/>
          </p:nvSpPr>
          <p:spPr>
            <a:xfrm>
              <a:off x="4557252" y="4690043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2AE6E2A4-7D98-AD55-93FE-7E237F4A5B36}"/>
                </a:ext>
              </a:extLst>
            </p:cNvPr>
            <p:cNvSpPr txBox="1"/>
            <p:nvPr/>
          </p:nvSpPr>
          <p:spPr>
            <a:xfrm>
              <a:off x="5962364" y="4701068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FDB7B5CF-6368-36A3-4124-8390181A234D}"/>
                </a:ext>
              </a:extLst>
            </p:cNvPr>
            <p:cNvSpPr txBox="1"/>
            <p:nvPr/>
          </p:nvSpPr>
          <p:spPr>
            <a:xfrm>
              <a:off x="7385124" y="4709045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B2A4AF05-3706-3C66-D28C-1B2B57F6456E}"/>
              </a:ext>
            </a:extLst>
          </p:cNvPr>
          <p:cNvGrpSpPr/>
          <p:nvPr/>
        </p:nvGrpSpPr>
        <p:grpSpPr>
          <a:xfrm>
            <a:off x="1175082" y="2423415"/>
            <a:ext cx="9375586" cy="997136"/>
            <a:chOff x="1175082" y="2423415"/>
            <a:chExt cx="9375586" cy="997136"/>
          </a:xfrm>
        </p:grpSpPr>
        <p:grpSp>
          <p:nvGrpSpPr>
            <p:cNvPr id="27" name="Rounded Rectangle 4">
              <a:extLst>
                <a:ext uri="{FF2B5EF4-FFF2-40B4-BE49-F238E27FC236}">
                  <a16:creationId xmlns:a16="http://schemas.microsoft.com/office/drawing/2014/main" id="{1D5229D0-85D9-FBE5-9377-37ACC358A9FB}"/>
                </a:ext>
              </a:extLst>
            </p:cNvPr>
            <p:cNvGrpSpPr/>
            <p:nvPr/>
          </p:nvGrpSpPr>
          <p:grpSpPr>
            <a:xfrm>
              <a:off x="1175082" y="2500942"/>
              <a:ext cx="1145358" cy="558145"/>
              <a:chOff x="0" y="0"/>
              <a:chExt cx="2752438" cy="1380799"/>
            </a:xfrm>
          </p:grpSpPr>
          <p:sp>
            <p:nvSpPr>
              <p:cNvPr id="28" name="Rounded Rectangle">
                <a:extLst>
                  <a:ext uri="{FF2B5EF4-FFF2-40B4-BE49-F238E27FC236}">
                    <a16:creationId xmlns:a16="http://schemas.microsoft.com/office/drawing/2014/main" id="{17D03AD6-8E72-42A6-B74E-A8C67318C70B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29" name="Create DiscountCalculator">
                <a:extLst>
                  <a:ext uri="{FF2B5EF4-FFF2-40B4-BE49-F238E27FC236}">
                    <a16:creationId xmlns:a16="http://schemas.microsoft.com/office/drawing/2014/main" id="{4DCD86AE-3570-E8EF-7974-20F2E6C042EA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30" name="Rounded Rectangle 2">
              <a:extLst>
                <a:ext uri="{FF2B5EF4-FFF2-40B4-BE49-F238E27FC236}">
                  <a16:creationId xmlns:a16="http://schemas.microsoft.com/office/drawing/2014/main" id="{D853F450-9777-2339-DD44-B040FD7FA2C1}"/>
                </a:ext>
              </a:extLst>
            </p:cNvPr>
            <p:cNvSpPr/>
            <p:nvPr/>
          </p:nvSpPr>
          <p:spPr>
            <a:xfrm>
              <a:off x="3547570" y="2423415"/>
              <a:ext cx="4986048" cy="713198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BD502C1-52C0-5592-680A-460BE3D058B9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2320440" y="2780014"/>
              <a:ext cx="12271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3A4CD8-1A9A-B2FE-0588-82DC416003F5}"/>
                </a:ext>
              </a:extLst>
            </p:cNvPr>
            <p:cNvSpPr txBox="1"/>
            <p:nvPr/>
          </p:nvSpPr>
          <p:spPr>
            <a:xfrm>
              <a:off x="3705728" y="2609756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1C44DF-B89D-C1AF-65A9-F6371E73AB42}"/>
                </a:ext>
              </a:extLst>
            </p:cNvPr>
            <p:cNvSpPr txBox="1"/>
            <p:nvPr/>
          </p:nvSpPr>
          <p:spPr>
            <a:xfrm>
              <a:off x="5090700" y="2609756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750E78-4ADA-4848-A8CD-DDF5849B57F9}"/>
                </a:ext>
              </a:extLst>
            </p:cNvPr>
            <p:cNvSpPr txBox="1"/>
            <p:nvPr/>
          </p:nvSpPr>
          <p:spPr>
            <a:xfrm>
              <a:off x="6297697" y="2615191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42F753-919A-B499-8CB8-75AD1AEB4043}"/>
                </a:ext>
              </a:extLst>
            </p:cNvPr>
            <p:cNvSpPr txBox="1"/>
            <p:nvPr/>
          </p:nvSpPr>
          <p:spPr>
            <a:xfrm>
              <a:off x="7492669" y="2615229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36" name="Rounded Rectangle 4">
              <a:extLst>
                <a:ext uri="{FF2B5EF4-FFF2-40B4-BE49-F238E27FC236}">
                  <a16:creationId xmlns:a16="http://schemas.microsoft.com/office/drawing/2014/main" id="{956B412E-BCBF-F82E-374A-89E198A94AE6}"/>
                </a:ext>
              </a:extLst>
            </p:cNvPr>
            <p:cNvGrpSpPr/>
            <p:nvPr/>
          </p:nvGrpSpPr>
          <p:grpSpPr>
            <a:xfrm>
              <a:off x="9405310" y="2500942"/>
              <a:ext cx="1145358" cy="558145"/>
              <a:chOff x="0" y="0"/>
              <a:chExt cx="2752438" cy="1380799"/>
            </a:xfrm>
          </p:grpSpPr>
          <p:sp>
            <p:nvSpPr>
              <p:cNvPr id="37" name="Rounded Rectangle">
                <a:extLst>
                  <a:ext uri="{FF2B5EF4-FFF2-40B4-BE49-F238E27FC236}">
                    <a16:creationId xmlns:a16="http://schemas.microsoft.com/office/drawing/2014/main" id="{62F692FF-DC54-2F7A-35C7-D4584285D9A8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38" name="Create DiscountCalculator">
                <a:extLst>
                  <a:ext uri="{FF2B5EF4-FFF2-40B4-BE49-F238E27FC236}">
                    <a16:creationId xmlns:a16="http://schemas.microsoft.com/office/drawing/2014/main" id="{EFE3B182-43A8-1F1A-8F20-027772F3961A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2C6CF9B-950A-DA52-DF34-79C08AAC5663}"/>
                </a:ext>
              </a:extLst>
            </p:cNvPr>
            <p:cNvCxnSpPr>
              <a:cxnSpLocks/>
              <a:stCxn id="30" idx="3"/>
              <a:endCxn id="37" idx="1"/>
            </p:cNvCxnSpPr>
            <p:nvPr/>
          </p:nvCxnSpPr>
          <p:spPr>
            <a:xfrm>
              <a:off x="8533618" y="2780014"/>
              <a:ext cx="8716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2123E8B-0D21-6476-ECAB-DEA5764A7BCA}"/>
                </a:ext>
              </a:extLst>
            </p:cNvPr>
            <p:cNvCxnSpPr>
              <a:cxnSpLocks/>
              <a:stCxn id="51" idx="3"/>
              <a:endCxn id="33" idx="1"/>
            </p:cNvCxnSpPr>
            <p:nvPr/>
          </p:nvCxnSpPr>
          <p:spPr>
            <a:xfrm>
              <a:off x="4805172" y="2780013"/>
              <a:ext cx="285528" cy="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8220AFE-F71F-F493-1B95-841BC80037B3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5964658" y="2780015"/>
              <a:ext cx="333039" cy="543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DEC4C93-1B5C-925E-892D-9DD1302748FD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7171655" y="2785450"/>
              <a:ext cx="321014" cy="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425C1868-4C19-D003-DAED-DB2EB22E6562}"/>
                </a:ext>
              </a:extLst>
            </p:cNvPr>
            <p:cNvCxnSpPr>
              <a:cxnSpLocks/>
              <a:stCxn id="51" idx="2"/>
              <a:endCxn id="37" idx="2"/>
            </p:cNvCxnSpPr>
            <p:nvPr/>
          </p:nvCxnSpPr>
          <p:spPr>
            <a:xfrm rot="16200000" flipH="1">
              <a:off x="7246828" y="327925"/>
              <a:ext cx="177311" cy="5285012"/>
            </a:xfrm>
            <a:prstGeom prst="bentConnector3">
              <a:avLst>
                <a:gd name="adj1" fmla="val 50587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Decision 50">
              <a:extLst>
                <a:ext uri="{FF2B5EF4-FFF2-40B4-BE49-F238E27FC236}">
                  <a16:creationId xmlns:a16="http://schemas.microsoft.com/office/drawing/2014/main" id="{ED089EFC-0A10-61C1-C4EA-8493710E6A96}"/>
                </a:ext>
              </a:extLst>
            </p:cNvPr>
            <p:cNvSpPr/>
            <p:nvPr/>
          </p:nvSpPr>
          <p:spPr>
            <a:xfrm>
              <a:off x="4580782" y="2678250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BCEB35A8-C075-902E-2FCC-6F7C0BC8828B}"/>
                </a:ext>
              </a:extLst>
            </p:cNvPr>
            <p:cNvSpPr txBox="1"/>
            <p:nvPr/>
          </p:nvSpPr>
          <p:spPr>
            <a:xfrm>
              <a:off x="4355654" y="3205107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rgbClr val="FF0000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15533026-E8D8-C4CF-E52D-3C245373ABEA}"/>
                </a:ext>
              </a:extLst>
            </p:cNvPr>
            <p:cNvSpPr txBox="1"/>
            <p:nvPr/>
          </p:nvSpPr>
          <p:spPr>
            <a:xfrm>
              <a:off x="4726614" y="2569529"/>
              <a:ext cx="388369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yes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7F118507-F3E6-6964-2229-F196B83D68EA}"/>
                </a:ext>
              </a:extLst>
            </p:cNvPr>
            <p:cNvSpPr txBox="1"/>
            <p:nvPr/>
          </p:nvSpPr>
          <p:spPr>
            <a:xfrm>
              <a:off x="5936521" y="2585223"/>
              <a:ext cx="388369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yes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E7416193-934C-12A2-E82D-929D59C9AF92}"/>
                </a:ext>
              </a:extLst>
            </p:cNvPr>
            <p:cNvSpPr txBox="1"/>
            <p:nvPr/>
          </p:nvSpPr>
          <p:spPr>
            <a:xfrm>
              <a:off x="7137977" y="2586809"/>
              <a:ext cx="388369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yes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4"/>
          <p:cNvSpPr txBox="1"/>
          <p:nvPr/>
        </p:nvSpPr>
        <p:spPr>
          <a:xfrm>
            <a:off x="1196570" y="355248"/>
            <a:ext cx="495089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196" name="Oval 15"/>
          <p:cNvGrpSpPr/>
          <p:nvPr/>
        </p:nvGrpSpPr>
        <p:grpSpPr>
          <a:xfrm>
            <a:off x="288949" y="204683"/>
            <a:ext cx="799556" cy="762795"/>
            <a:chOff x="0" y="0"/>
            <a:chExt cx="799555" cy="762793"/>
          </a:xfrm>
        </p:grpSpPr>
        <p:sp>
          <p:nvSpPr>
            <p:cNvPr id="194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197" name="Rectangle 5"/>
          <p:cNvSpPr txBox="1"/>
          <p:nvPr/>
        </p:nvSpPr>
        <p:spPr>
          <a:xfrm>
            <a:off x="7066801" y="967477"/>
            <a:ext cx="4695597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class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PaymentProcessor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Charge</a:t>
            </a:r>
            <a:r>
              <a:t>(</a:t>
            </a:r>
            <a:r>
              <a:rPr>
                <a:solidFill>
                  <a:srgbClr val="569CD6"/>
                </a:solidFill>
              </a:rPr>
              <a:t>decimal</a:t>
            </a:r>
            <a:r>
              <a:t> </a:t>
            </a:r>
            <a:r>
              <a:rPr>
                <a:solidFill>
                  <a:srgbClr val="9CDCFE"/>
                </a:solidFill>
              </a:rPr>
              <a:t>amount</a:t>
            </a:r>
            <a:r>
              <a:t>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//initialize bank data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//send request to the bank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DCDCAA"/>
                </a:solidFill>
              </a:rPr>
              <a:t>CreateReport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//create and format a report 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C586C0"/>
                </a:solidFill>
              </a:rPr>
              <a:t>return</a:t>
            </a:r>
            <a:r>
              <a:t> </a:t>
            </a:r>
            <a:r>
              <a:rPr>
                <a:solidFill>
                  <a:srgbClr val="9CDCFE"/>
                </a:solidFill>
              </a:rPr>
              <a:t>string</a:t>
            </a:r>
            <a:r>
              <a:t>.</a:t>
            </a:r>
            <a:r>
              <a:rPr>
                <a:solidFill>
                  <a:srgbClr val="9CDCFE"/>
                </a:solidFill>
              </a:rPr>
              <a:t>Empty</a:t>
            </a:r>
            <a:r>
              <a:t>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PrintReport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</a:t>
            </a:r>
            <a:r>
              <a:rPr>
                <a:solidFill>
                  <a:srgbClr val="6A9955"/>
                </a:solidFill>
              </a:rPr>
              <a:t>//send a printing command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SavePayment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//saving to DB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98" name="Rectangle 8"/>
          <p:cNvSpPr/>
          <p:nvPr/>
        </p:nvSpPr>
        <p:spPr>
          <a:xfrm>
            <a:off x="7263245" y="1413164"/>
            <a:ext cx="3688773" cy="1143001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99" name="Rectangle 17"/>
          <p:cNvSpPr/>
          <p:nvPr/>
        </p:nvSpPr>
        <p:spPr>
          <a:xfrm>
            <a:off x="7263245" y="2718954"/>
            <a:ext cx="3688773" cy="1125682"/>
          </a:xfrm>
          <a:prstGeom prst="rect">
            <a:avLst/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0" name="Rectangle 18"/>
          <p:cNvSpPr/>
          <p:nvPr/>
        </p:nvSpPr>
        <p:spPr>
          <a:xfrm>
            <a:off x="7263245" y="3986645"/>
            <a:ext cx="3688773" cy="928255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1" name="Rectangle 19"/>
          <p:cNvSpPr/>
          <p:nvPr/>
        </p:nvSpPr>
        <p:spPr>
          <a:xfrm>
            <a:off x="7263245" y="5020230"/>
            <a:ext cx="3688773" cy="975327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2" name="Rectangle 10"/>
          <p:cNvSpPr txBox="1"/>
          <p:nvPr/>
        </p:nvSpPr>
        <p:spPr>
          <a:xfrm>
            <a:off x="334670" y="1968462"/>
            <a:ext cx="6526391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CustomerSalesReport</a:t>
            </a:r>
            <a:r>
              <a:rPr>
                <a:solidFill>
                  <a:srgbClr val="D4D4D4"/>
                </a:solidFill>
              </a:rPr>
              <a:t>(</a:t>
            </a:r>
            <a:r>
              <a:t>int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customerId</a:t>
            </a:r>
            <a:r>
              <a:rPr>
                <a:solidFill>
                  <a:srgbClr val="D4D4D4"/>
                </a:solidFill>
              </a:rPr>
              <a:t>)</a:t>
            </a:r>
            <a:r>
              <a:rPr>
                <a:solidFill>
                  <a:srgbClr val="FFFF00"/>
                </a:solidFill>
              </a:rPr>
              <a:t>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 Get Customer Data    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customer</a:t>
            </a:r>
            <a:r>
              <a:rPr>
                <a:solidFill>
                  <a:srgbClr val="D4D4D4"/>
                </a:solidFill>
              </a:rPr>
              <a:t> = </a:t>
            </a:r>
            <a:r>
              <a:rPr>
                <a:solidFill>
                  <a:srgbClr val="DCDCAA"/>
                </a:solidFill>
              </a:rPr>
              <a:t>GetCustomerData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customerId</a:t>
            </a:r>
            <a:r>
              <a:rPr>
                <a:solidFill>
                  <a:srgbClr val="D4D4D4"/>
                </a:solidFill>
              </a:rPr>
              <a:t>);</a:t>
            </a: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 Get Customer Sales    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sales</a:t>
            </a:r>
            <a:r>
              <a:rPr>
                <a:solidFill>
                  <a:srgbClr val="D4D4D4"/>
                </a:solidFill>
              </a:rPr>
              <a:t> = </a:t>
            </a:r>
            <a:r>
              <a:rPr>
                <a:solidFill>
                  <a:srgbClr val="DCDCAA"/>
                </a:solidFill>
              </a:rPr>
              <a:t>GetSalesByCustomerId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customerId</a:t>
            </a:r>
            <a:r>
              <a:rPr>
                <a:solidFill>
                  <a:srgbClr val="D4D4D4"/>
                </a:solidFill>
              </a:rPr>
              <a:t>);</a:t>
            </a: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 Create report data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reportTitle</a:t>
            </a:r>
            <a:r>
              <a:rPr>
                <a:solidFill>
                  <a:srgbClr val="D4D4D4"/>
                </a:solidFill>
              </a:rPr>
              <a:t> = </a:t>
            </a:r>
            <a:r>
              <a:rPr>
                <a:solidFill>
                  <a:srgbClr val="CE9178"/>
                </a:solidFill>
              </a:rPr>
              <a:t>$"Sales Report For {</a:t>
            </a:r>
            <a:r>
              <a:rPr>
                <a:solidFill>
                  <a:srgbClr val="9CDCFE"/>
                </a:solidFill>
              </a:rPr>
              <a:t>customer</a:t>
            </a:r>
            <a:r>
              <a:rPr>
                <a:solidFill>
                  <a:srgbClr val="CE9178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CE9178"/>
                </a:solidFill>
              </a:rPr>
              <a:t>}"</a:t>
            </a:r>
            <a:r>
              <a:rPr>
                <a:solidFill>
                  <a:srgbClr val="D4D4D4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rPr>
                <a:solidFill>
                  <a:srgbClr val="D4D4D4"/>
                </a:solidFill>
              </a:rPr>
              <a:t> = </a:t>
            </a:r>
            <a:r>
              <a:rPr>
                <a:solidFill>
                  <a:srgbClr val="CE9178"/>
                </a:solidFill>
              </a:rPr>
              <a:t>$"Report Time: {</a:t>
            </a:r>
            <a:r>
              <a:rPr>
                <a:solidFill>
                  <a:srgbClr val="9CDCFE"/>
                </a:solidFill>
              </a:rPr>
              <a:t>DateTime</a:t>
            </a:r>
            <a:r>
              <a:rPr>
                <a:solidFill>
                  <a:srgbClr val="CE9178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Now</a:t>
            </a:r>
            <a:r>
              <a:rPr>
                <a:solidFill>
                  <a:srgbClr val="CE9178"/>
                </a:solidFill>
              </a:rPr>
              <a:t>}</a:t>
            </a:r>
            <a:r>
              <a:rPr>
                <a:solidFill>
                  <a:srgbClr val="F44747"/>
                </a:solidFill>
              </a:rPr>
              <a:t> 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    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 =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 + </a:t>
            </a:r>
            <a:r>
              <a:rPr>
                <a:solidFill>
                  <a:srgbClr val="CE9178"/>
                </a:solidFill>
              </a:rPr>
              <a:t>"Total Sales: {sales.Sum()}"</a:t>
            </a:r>
            <a:r>
              <a:t>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 =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 + </a:t>
            </a:r>
            <a:r>
              <a:rPr>
                <a:solidFill>
                  <a:srgbClr val="CE9178"/>
                </a:solidFill>
              </a:rPr>
              <a:t>“Credit Balance: {sales.Sum(x=&gt;x.Total) </a:t>
            </a:r>
          </a:p>
          <a:p>
            <a:pPr>
              <a:defRPr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- sales.Sum(x=&gt;x.Payment)}"</a:t>
            </a:r>
            <a:r>
              <a:rPr>
                <a:solidFill>
                  <a:srgbClr val="D4D4D4"/>
                </a:solidFill>
              </a:rPr>
              <a:t>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/>
            </a:r>
            <a:br/>
            <a:r>
              <a:t>    </a:t>
            </a:r>
            <a:r>
              <a:rPr>
                <a:solidFill>
                  <a:srgbClr val="C586C0"/>
                </a:solidFill>
              </a:rPr>
              <a:t>return</a:t>
            </a:r>
            <a:r>
              <a:t>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;</a:t>
            </a: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03" name="Rectangle 22"/>
          <p:cNvSpPr/>
          <p:nvPr/>
        </p:nvSpPr>
        <p:spPr>
          <a:xfrm>
            <a:off x="6906780" y="893618"/>
            <a:ext cx="4367356" cy="543444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04" name="Rectangle 23"/>
          <p:cNvSpPr/>
          <p:nvPr/>
        </p:nvSpPr>
        <p:spPr>
          <a:xfrm>
            <a:off x="234667" y="1856508"/>
            <a:ext cx="6557813" cy="413904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05" name="Rectangle 24"/>
          <p:cNvSpPr/>
          <p:nvPr/>
        </p:nvSpPr>
        <p:spPr>
          <a:xfrm>
            <a:off x="308868" y="2365663"/>
            <a:ext cx="4668377" cy="606137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6" name="Rectangle 25"/>
          <p:cNvSpPr/>
          <p:nvPr/>
        </p:nvSpPr>
        <p:spPr>
          <a:xfrm>
            <a:off x="319261" y="3046268"/>
            <a:ext cx="4657984" cy="606137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7" name="Rectangle 26"/>
          <p:cNvSpPr/>
          <p:nvPr/>
        </p:nvSpPr>
        <p:spPr>
          <a:xfrm>
            <a:off x="308868" y="3733801"/>
            <a:ext cx="6275796" cy="1555172"/>
          </a:xfrm>
          <a:prstGeom prst="rect">
            <a:avLst/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4" animBg="1" advAuto="0"/>
      <p:bldP spid="205" grpId="1" animBg="1" advAuto="0"/>
      <p:bldP spid="206" grpId="2" animBg="1" advAuto="0"/>
      <p:bldP spid="207" grpId="3" animBg="1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326432-AE1B-00B1-C703-DCB2285A6A4B}"/>
              </a:ext>
            </a:extLst>
          </p:cNvPr>
          <p:cNvGrpSpPr/>
          <p:nvPr/>
        </p:nvGrpSpPr>
        <p:grpSpPr>
          <a:xfrm>
            <a:off x="1142166" y="391952"/>
            <a:ext cx="9375586" cy="713199"/>
            <a:chOff x="1224138" y="704681"/>
            <a:chExt cx="9375586" cy="713199"/>
          </a:xfrm>
        </p:grpSpPr>
        <p:grpSp>
          <p:nvGrpSpPr>
            <p:cNvPr id="3" name="Rounded Rectangle 4">
              <a:extLst>
                <a:ext uri="{FF2B5EF4-FFF2-40B4-BE49-F238E27FC236}">
                  <a16:creationId xmlns:a16="http://schemas.microsoft.com/office/drawing/2014/main" id="{B05AB0A2-BA14-F428-EAFE-88BD0D701A55}"/>
                </a:ext>
              </a:extLst>
            </p:cNvPr>
            <p:cNvGrpSpPr/>
            <p:nvPr/>
          </p:nvGrpSpPr>
          <p:grpSpPr>
            <a:xfrm>
              <a:off x="1224138" y="782209"/>
              <a:ext cx="1145358" cy="558145"/>
              <a:chOff x="0" y="0"/>
              <a:chExt cx="2752438" cy="1380799"/>
            </a:xfrm>
          </p:grpSpPr>
          <p:sp>
            <p:nvSpPr>
              <p:cNvPr id="25" name="Rounded Rectangle">
                <a:extLst>
                  <a:ext uri="{FF2B5EF4-FFF2-40B4-BE49-F238E27FC236}">
                    <a16:creationId xmlns:a16="http://schemas.microsoft.com/office/drawing/2014/main" id="{40FE7988-0DA9-34BA-FC15-6A4EDD046C5F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26" name="Create DiscountCalculator">
                <a:extLst>
                  <a:ext uri="{FF2B5EF4-FFF2-40B4-BE49-F238E27FC236}">
                    <a16:creationId xmlns:a16="http://schemas.microsoft.com/office/drawing/2014/main" id="{402248A8-E578-615E-21CA-D1A03F53E5A9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4" name="Rounded Rectangle 2">
              <a:extLst>
                <a:ext uri="{FF2B5EF4-FFF2-40B4-BE49-F238E27FC236}">
                  <a16:creationId xmlns:a16="http://schemas.microsoft.com/office/drawing/2014/main" id="{604E3DD3-5A09-EEE9-3127-3166D2756655}"/>
                </a:ext>
              </a:extLst>
            </p:cNvPr>
            <p:cNvSpPr/>
            <p:nvPr/>
          </p:nvSpPr>
          <p:spPr>
            <a:xfrm>
              <a:off x="3596626" y="704681"/>
              <a:ext cx="4986048" cy="713199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D8FF1AD-59A0-22E8-8365-DD1FAA0659D2}"/>
                </a:ext>
              </a:extLst>
            </p:cNvPr>
            <p:cNvCxnSpPr>
              <a:cxnSpLocks/>
              <a:stCxn id="25" idx="3"/>
              <a:endCxn id="4" idx="1"/>
            </p:cNvCxnSpPr>
            <p:nvPr/>
          </p:nvCxnSpPr>
          <p:spPr>
            <a:xfrm flipV="1">
              <a:off x="2369496" y="1061281"/>
              <a:ext cx="12271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78A993-3E40-FA44-E56A-A44474349E72}"/>
                </a:ext>
              </a:extLst>
            </p:cNvPr>
            <p:cNvSpPr txBox="1"/>
            <p:nvPr/>
          </p:nvSpPr>
          <p:spPr>
            <a:xfrm>
              <a:off x="3754784" y="891023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CB59F-CA8A-7151-BC4B-314A40534077}"/>
                </a:ext>
              </a:extLst>
            </p:cNvPr>
            <p:cNvSpPr txBox="1"/>
            <p:nvPr/>
          </p:nvSpPr>
          <p:spPr>
            <a:xfrm>
              <a:off x="5021219" y="891023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EABFFC-1002-46D8-A570-FD872D80C7B8}"/>
                </a:ext>
              </a:extLst>
            </p:cNvPr>
            <p:cNvSpPr txBox="1"/>
            <p:nvPr/>
          </p:nvSpPr>
          <p:spPr>
            <a:xfrm>
              <a:off x="6262084" y="896458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9537C3-EDAA-43E5-9014-15F9D63B1F68}"/>
                </a:ext>
              </a:extLst>
            </p:cNvPr>
            <p:cNvSpPr txBox="1"/>
            <p:nvPr/>
          </p:nvSpPr>
          <p:spPr>
            <a:xfrm>
              <a:off x="7541725" y="896496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15" name="Rounded Rectangle 4">
              <a:extLst>
                <a:ext uri="{FF2B5EF4-FFF2-40B4-BE49-F238E27FC236}">
                  <a16:creationId xmlns:a16="http://schemas.microsoft.com/office/drawing/2014/main" id="{15DE1778-D96E-91AF-69FB-07FDDA0EF4CA}"/>
                </a:ext>
              </a:extLst>
            </p:cNvPr>
            <p:cNvGrpSpPr/>
            <p:nvPr/>
          </p:nvGrpSpPr>
          <p:grpSpPr>
            <a:xfrm>
              <a:off x="9454366" y="782209"/>
              <a:ext cx="1145358" cy="558145"/>
              <a:chOff x="0" y="0"/>
              <a:chExt cx="2752438" cy="1380799"/>
            </a:xfrm>
          </p:grpSpPr>
          <p:sp>
            <p:nvSpPr>
              <p:cNvPr id="23" name="Rounded Rectangle">
                <a:extLst>
                  <a:ext uri="{FF2B5EF4-FFF2-40B4-BE49-F238E27FC236}">
                    <a16:creationId xmlns:a16="http://schemas.microsoft.com/office/drawing/2014/main" id="{4506302A-7D7D-84AF-C74E-AB7C8364CBEC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24" name="Create DiscountCalculator">
                <a:extLst>
                  <a:ext uri="{FF2B5EF4-FFF2-40B4-BE49-F238E27FC236}">
                    <a16:creationId xmlns:a16="http://schemas.microsoft.com/office/drawing/2014/main" id="{432C8B90-62B1-0AAF-EF72-42307241B000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3A5D1E6-E047-6DAC-5319-E1D743D234E7}"/>
                </a:ext>
              </a:extLst>
            </p:cNvPr>
            <p:cNvCxnSpPr>
              <a:cxnSpLocks/>
              <a:stCxn id="4" idx="3"/>
              <a:endCxn id="23" idx="1"/>
            </p:cNvCxnSpPr>
            <p:nvPr/>
          </p:nvCxnSpPr>
          <p:spPr>
            <a:xfrm>
              <a:off x="8582674" y="1061281"/>
              <a:ext cx="8716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73327F-5785-4474-CB1E-EB7BF6528013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628742" y="1061282"/>
              <a:ext cx="39247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C62FC9-DD89-02CD-EF13-C8E04EFD1709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5895177" y="1061282"/>
              <a:ext cx="366907" cy="543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955DAB7-80A0-E301-637F-8118BAB3210A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36042" y="1066717"/>
              <a:ext cx="405683" cy="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EF0BA16-DE96-4B2F-43A5-66B9F9B68303}"/>
              </a:ext>
            </a:extLst>
          </p:cNvPr>
          <p:cNvGrpSpPr/>
          <p:nvPr/>
        </p:nvGrpSpPr>
        <p:grpSpPr>
          <a:xfrm>
            <a:off x="819705" y="1955641"/>
            <a:ext cx="10448598" cy="3730804"/>
            <a:chOff x="451847" y="1955641"/>
            <a:chExt cx="10448598" cy="37308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D71FC8-6353-C66F-FA74-6692070700C1}"/>
                </a:ext>
              </a:extLst>
            </p:cNvPr>
            <p:cNvGrpSpPr/>
            <p:nvPr/>
          </p:nvGrpSpPr>
          <p:grpSpPr>
            <a:xfrm>
              <a:off x="5056537" y="3344086"/>
              <a:ext cx="1574393" cy="547094"/>
              <a:chOff x="1180214" y="1531088"/>
              <a:chExt cx="1574393" cy="547094"/>
            </a:xfrm>
          </p:grpSpPr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BE7DEB00-A4DE-1725-774E-002D9073830E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5A009963-614F-891C-FA22-F8BE56EA7845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D4267F1-6C7F-9322-3656-E593993E65C9}"/>
                </a:ext>
              </a:extLst>
            </p:cNvPr>
            <p:cNvCxnSpPr>
              <a:cxnSpLocks/>
              <a:stCxn id="87" idx="5"/>
              <a:endCxn id="20" idx="2"/>
            </p:cNvCxnSpPr>
            <p:nvPr/>
          </p:nvCxnSpPr>
          <p:spPr>
            <a:xfrm>
              <a:off x="4492571" y="3540902"/>
              <a:ext cx="563966" cy="1451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B5206E-FF63-296D-3248-D4B00CDA42D0}"/>
                </a:ext>
              </a:extLst>
            </p:cNvPr>
            <p:cNvGrpSpPr/>
            <p:nvPr/>
          </p:nvGrpSpPr>
          <p:grpSpPr>
            <a:xfrm>
              <a:off x="9326052" y="3344086"/>
              <a:ext cx="1574393" cy="547094"/>
              <a:chOff x="1180214" y="1531088"/>
              <a:chExt cx="1574393" cy="547094"/>
            </a:xfrm>
          </p:grpSpPr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8C122730-C1B3-A3AE-6425-E598E3305CC7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CD95611A-8DE7-4E2F-F1FB-6EE8AA00616E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068E78-738D-1448-D620-615EFD35639D}"/>
                </a:ext>
              </a:extLst>
            </p:cNvPr>
            <p:cNvGrpSpPr/>
            <p:nvPr/>
          </p:nvGrpSpPr>
          <p:grpSpPr>
            <a:xfrm>
              <a:off x="7219510" y="3344086"/>
              <a:ext cx="1574393" cy="547094"/>
              <a:chOff x="1180214" y="1531088"/>
              <a:chExt cx="1574393" cy="547094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2634DF84-8946-6318-1F4F-933468631E4B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B81B695C-CC5F-6FEA-78A5-DEEA720A79E2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rgbClr val="0070C0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F25AF110-6B90-3ED3-5068-580CA432A7C1}"/>
                </a:ext>
              </a:extLst>
            </p:cNvPr>
            <p:cNvCxnSpPr>
              <a:cxnSpLocks/>
              <a:stCxn id="21" idx="5"/>
              <a:endCxn id="46" idx="2"/>
            </p:cNvCxnSpPr>
            <p:nvPr/>
          </p:nvCxnSpPr>
          <p:spPr>
            <a:xfrm>
              <a:off x="6630930" y="3557094"/>
              <a:ext cx="588580" cy="128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97F38E7-0E20-2377-BFA4-D94D172E3454}"/>
                </a:ext>
              </a:extLst>
            </p:cNvPr>
            <p:cNvCxnSpPr>
              <a:cxnSpLocks/>
              <a:stCxn id="47" idx="5"/>
              <a:endCxn id="43" idx="2"/>
            </p:cNvCxnSpPr>
            <p:nvPr/>
          </p:nvCxnSpPr>
          <p:spPr>
            <a:xfrm>
              <a:off x="8793903" y="3557094"/>
              <a:ext cx="532149" cy="128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Snip Single Corner Rectangle 59">
              <a:extLst>
                <a:ext uri="{FF2B5EF4-FFF2-40B4-BE49-F238E27FC236}">
                  <a16:creationId xmlns:a16="http://schemas.microsoft.com/office/drawing/2014/main" id="{DDFD9304-E5A6-7158-E0DA-2B072DBDBFB9}"/>
                </a:ext>
              </a:extLst>
            </p:cNvPr>
            <p:cNvSpPr/>
            <p:nvPr/>
          </p:nvSpPr>
          <p:spPr>
            <a:xfrm>
              <a:off x="451847" y="1955641"/>
              <a:ext cx="1818387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Images: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179AE2AB-D9E3-8307-B3C0-F420BECA57DA}"/>
                </a:ext>
              </a:extLst>
            </p:cNvPr>
            <p:cNvCxnSpPr>
              <a:cxnSpLocks/>
              <a:stCxn id="60" idx="0"/>
              <a:endCxn id="86" idx="2"/>
            </p:cNvCxnSpPr>
            <p:nvPr/>
          </p:nvCxnSpPr>
          <p:spPr>
            <a:xfrm>
              <a:off x="2270234" y="2591315"/>
              <a:ext cx="647944" cy="107851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Snip Single Corner Rectangle 6">
              <a:extLst>
                <a:ext uri="{FF2B5EF4-FFF2-40B4-BE49-F238E27FC236}">
                  <a16:creationId xmlns:a16="http://schemas.microsoft.com/office/drawing/2014/main" id="{7996A967-094E-EEEB-89D1-48691D643132}"/>
                </a:ext>
              </a:extLst>
            </p:cNvPr>
            <p:cNvSpPr/>
            <p:nvPr/>
          </p:nvSpPr>
          <p:spPr>
            <a:xfrm>
              <a:off x="2939060" y="4415096"/>
              <a:ext cx="1546845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 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</a:t>
              </a:r>
            </a:p>
            <a:p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Images:</a:t>
              </a:r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A283B6A8-B051-D767-64A8-8A2E05593B2D}"/>
                </a:ext>
              </a:extLst>
            </p:cNvPr>
            <p:cNvSpPr/>
            <p:nvPr/>
          </p:nvSpPr>
          <p:spPr>
            <a:xfrm>
              <a:off x="5056537" y="4415098"/>
              <a:ext cx="1546845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</a:t>
              </a:r>
            </a:p>
            <a:p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Images:</a:t>
              </a:r>
            </a:p>
          </p:txBody>
        </p:sp>
        <p:sp>
          <p:nvSpPr>
            <p:cNvPr id="10" name="Snip Single Corner Rectangle 9">
              <a:extLst>
                <a:ext uri="{FF2B5EF4-FFF2-40B4-BE49-F238E27FC236}">
                  <a16:creationId xmlns:a16="http://schemas.microsoft.com/office/drawing/2014/main" id="{9EEF6ACA-19E1-ABB2-59F0-D70726CC374F}"/>
                </a:ext>
              </a:extLst>
            </p:cNvPr>
            <p:cNvSpPr/>
            <p:nvPr/>
          </p:nvSpPr>
          <p:spPr>
            <a:xfrm>
              <a:off x="7247058" y="4415097"/>
              <a:ext cx="1546845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 ###</a:t>
              </a:r>
            </a:p>
            <a:p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Images:</a:t>
              </a:r>
            </a:p>
          </p:txBody>
        </p:sp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7DEBB989-DAFB-62CA-C298-9D44D7E00C68}"/>
                </a:ext>
              </a:extLst>
            </p:cNvPr>
            <p:cNvSpPr/>
            <p:nvPr/>
          </p:nvSpPr>
          <p:spPr>
            <a:xfrm>
              <a:off x="9326052" y="4415097"/>
              <a:ext cx="1546845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 ###</a:t>
              </a:r>
            </a:p>
            <a:p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Images: ###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B64EF380-4879-20E5-1CB1-052D8881B73E}"/>
                </a:ext>
              </a:extLst>
            </p:cNvPr>
            <p:cNvCxnSpPr>
              <a:cxnSpLocks/>
              <a:stCxn id="44" idx="5"/>
              <a:endCxn id="11" idx="0"/>
            </p:cNvCxnSpPr>
            <p:nvPr/>
          </p:nvCxnSpPr>
          <p:spPr>
            <a:xfrm flipH="1">
              <a:off x="10872897" y="3557094"/>
              <a:ext cx="27548" cy="1493677"/>
            </a:xfrm>
            <a:prstGeom prst="bentConnector3">
              <a:avLst>
                <a:gd name="adj1" fmla="val -829824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D1917-F530-F3A8-EE15-4679C0A1465F}"/>
                </a:ext>
              </a:extLst>
            </p:cNvPr>
            <p:cNvSpPr txBox="1"/>
            <p:nvPr/>
          </p:nvSpPr>
          <p:spPr>
            <a:xfrm>
              <a:off x="5180555" y="3511111"/>
              <a:ext cx="983769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G</a:t>
              </a: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et hotels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5B5187-931B-7D35-229F-54C74DB7CB86}"/>
                </a:ext>
              </a:extLst>
            </p:cNvPr>
            <p:cNvSpPr txBox="1"/>
            <p:nvPr/>
          </p:nvSpPr>
          <p:spPr>
            <a:xfrm>
              <a:off x="7199703" y="3519817"/>
              <a:ext cx="118860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G</a:t>
              </a: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et resturant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CB30DA-4C2B-DEA7-F43B-8AE37884560C}"/>
                </a:ext>
              </a:extLst>
            </p:cNvPr>
            <p:cNvSpPr txBox="1"/>
            <p:nvPr/>
          </p:nvSpPr>
          <p:spPr>
            <a:xfrm>
              <a:off x="9326052" y="3519816"/>
              <a:ext cx="1107787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G</a:t>
              </a: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et </a:t>
              </a:r>
              <a:r>
                <a:rPr kumimoji="0" lang="en-US" sz="14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Images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060CC23-0CFB-2BA6-6C2C-D5B8EE8EBDDD}"/>
                </a:ext>
              </a:extLst>
            </p:cNvPr>
            <p:cNvGrpSpPr/>
            <p:nvPr/>
          </p:nvGrpSpPr>
          <p:grpSpPr>
            <a:xfrm>
              <a:off x="2918178" y="3327894"/>
              <a:ext cx="1574393" cy="547094"/>
              <a:chOff x="1180214" y="1531088"/>
              <a:chExt cx="1574393" cy="547094"/>
            </a:xfrm>
          </p:grpSpPr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5379C840-112E-6943-6AB1-6119EB4A4AC2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D11FA13E-D9CE-BBEF-7906-9B6DCE3997C6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3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3AB3FA-6A55-8B7C-9ABC-9FEAA719E009}"/>
                </a:ext>
              </a:extLst>
            </p:cNvPr>
            <p:cNvSpPr txBox="1"/>
            <p:nvPr/>
          </p:nvSpPr>
          <p:spPr>
            <a:xfrm>
              <a:off x="2926240" y="3498152"/>
              <a:ext cx="1142076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G</a:t>
              </a: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et </a:t>
              </a:r>
              <a:r>
                <a:rPr kumimoji="0" lang="en-US" sz="14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300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58D4ED0-153C-6841-730A-1234214358C3}"/>
              </a:ext>
            </a:extLst>
          </p:cNvPr>
          <p:cNvGrpSpPr/>
          <p:nvPr/>
        </p:nvGrpSpPr>
        <p:grpSpPr>
          <a:xfrm>
            <a:off x="756646" y="1683855"/>
            <a:ext cx="10590694" cy="4502946"/>
            <a:chOff x="451847" y="1389568"/>
            <a:chExt cx="10590694" cy="450294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D71FC8-6353-C66F-FA74-6692070700C1}"/>
                </a:ext>
              </a:extLst>
            </p:cNvPr>
            <p:cNvGrpSpPr/>
            <p:nvPr/>
          </p:nvGrpSpPr>
          <p:grpSpPr>
            <a:xfrm>
              <a:off x="7128341" y="2660915"/>
              <a:ext cx="1574393" cy="547094"/>
              <a:chOff x="1180214" y="1531088"/>
              <a:chExt cx="1574393" cy="547094"/>
            </a:xfrm>
          </p:grpSpPr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BE7DEB00-A4DE-1725-774E-002D9073830E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5A009963-614F-891C-FA22-F8BE56EA7845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D09582F-73C0-0AA9-CCA1-5D5EE47F68FC}"/>
                </a:ext>
              </a:extLst>
            </p:cNvPr>
            <p:cNvGrpSpPr/>
            <p:nvPr/>
          </p:nvGrpSpPr>
          <p:grpSpPr>
            <a:xfrm>
              <a:off x="2939060" y="2660915"/>
              <a:ext cx="1574393" cy="547094"/>
              <a:chOff x="1180214" y="1531088"/>
              <a:chExt cx="1574393" cy="547094"/>
            </a:xfrm>
          </p:grpSpPr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76290DC9-D608-205D-AB39-625D70855450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5F2B6065-575A-C2C2-CA75-09DE531D1440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3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068E78-738D-1448-D620-615EFD35639D}"/>
                </a:ext>
              </a:extLst>
            </p:cNvPr>
            <p:cNvGrpSpPr/>
            <p:nvPr/>
          </p:nvGrpSpPr>
          <p:grpSpPr>
            <a:xfrm>
              <a:off x="5063845" y="2660915"/>
              <a:ext cx="1574393" cy="547094"/>
              <a:chOff x="1180214" y="1531088"/>
              <a:chExt cx="1574393" cy="547094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2634DF84-8946-6318-1F4F-933468631E4B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B81B695C-CC5F-6FEA-78A5-DEEA720A79E2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rgbClr val="0070C0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F25AF110-6B90-3ED3-5068-580CA432A7C1}"/>
                </a:ext>
              </a:extLst>
            </p:cNvPr>
            <p:cNvCxnSpPr>
              <a:cxnSpLocks/>
              <a:stCxn id="2" idx="3"/>
              <a:endCxn id="30" idx="3"/>
            </p:cNvCxnSpPr>
            <p:nvPr/>
          </p:nvCxnSpPr>
          <p:spPr>
            <a:xfrm flipV="1">
              <a:off x="3821929" y="3208009"/>
              <a:ext cx="388830" cy="7527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97F38E7-0E20-2377-BFA4-D94D172E3454}"/>
                </a:ext>
              </a:extLst>
            </p:cNvPr>
            <p:cNvCxnSpPr>
              <a:cxnSpLocks/>
              <a:stCxn id="2" idx="2"/>
              <a:endCxn id="17" idx="2"/>
            </p:cNvCxnSpPr>
            <p:nvPr/>
          </p:nvCxnSpPr>
          <p:spPr>
            <a:xfrm rot="16200000" flipH="1">
              <a:off x="5636490" y="2116605"/>
              <a:ext cx="1449143" cy="57681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Snip Single Corner Rectangle 59">
              <a:extLst>
                <a:ext uri="{FF2B5EF4-FFF2-40B4-BE49-F238E27FC236}">
                  <a16:creationId xmlns:a16="http://schemas.microsoft.com/office/drawing/2014/main" id="{DDFD9304-E5A6-7158-E0DA-2B072DBDBFB9}"/>
                </a:ext>
              </a:extLst>
            </p:cNvPr>
            <p:cNvSpPr/>
            <p:nvPr/>
          </p:nvSpPr>
          <p:spPr>
            <a:xfrm>
              <a:off x="451847" y="1389568"/>
              <a:ext cx="1818387" cy="1037151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CardNum: 123456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CCV: 123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EndDate: 1-12-2023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Amount: 1000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179AE2AB-D9E3-8307-B3C0-F420BECA57DA}"/>
                </a:ext>
              </a:extLst>
            </p:cNvPr>
            <p:cNvCxnSpPr>
              <a:stCxn id="60" idx="0"/>
              <a:endCxn id="29" idx="2"/>
            </p:cNvCxnSpPr>
            <p:nvPr/>
          </p:nvCxnSpPr>
          <p:spPr>
            <a:xfrm>
              <a:off x="2270234" y="1908144"/>
              <a:ext cx="668826" cy="109470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Decision 1">
              <a:extLst>
                <a:ext uri="{FF2B5EF4-FFF2-40B4-BE49-F238E27FC236}">
                  <a16:creationId xmlns:a16="http://schemas.microsoft.com/office/drawing/2014/main" id="{B4A305B4-CB41-F811-8186-1FC3886ED617}"/>
                </a:ext>
              </a:extLst>
            </p:cNvPr>
            <p:cNvSpPr/>
            <p:nvPr/>
          </p:nvSpPr>
          <p:spPr>
            <a:xfrm>
              <a:off x="3132083" y="3645470"/>
              <a:ext cx="689846" cy="630620"/>
            </a:xfrm>
            <a:prstGeom prst="flowChartDecision">
              <a:avLst/>
            </a:prstGeom>
            <a:noFill/>
            <a:ln w="9525" cap="flat">
              <a:solidFill>
                <a:schemeClr val="accent3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7" name="Snip Single Corner Rectangle 16">
              <a:extLst>
                <a:ext uri="{FF2B5EF4-FFF2-40B4-BE49-F238E27FC236}">
                  <a16:creationId xmlns:a16="http://schemas.microsoft.com/office/drawing/2014/main" id="{C575064E-B5B2-57F6-4BC3-98338247434B}"/>
                </a:ext>
              </a:extLst>
            </p:cNvPr>
            <p:cNvSpPr/>
            <p:nvPr/>
          </p:nvSpPr>
          <p:spPr>
            <a:xfrm>
              <a:off x="9245117" y="5557951"/>
              <a:ext cx="1797424" cy="334563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Invalid card data</a:t>
              </a:r>
              <a:endPara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4B8B8486-19BB-FD43-84BF-6513887E0219}"/>
                </a:ext>
              </a:extLst>
            </p:cNvPr>
            <p:cNvCxnSpPr>
              <a:cxnSpLocks/>
              <a:stCxn id="30" idx="5"/>
              <a:endCxn id="46" idx="2"/>
            </p:cNvCxnSpPr>
            <p:nvPr/>
          </p:nvCxnSpPr>
          <p:spPr>
            <a:xfrm>
              <a:off x="4513453" y="2873923"/>
              <a:ext cx="550392" cy="128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5FA3B8A8-D20F-407D-5140-6D4CF9538C47}"/>
                </a:ext>
              </a:extLst>
            </p:cNvPr>
            <p:cNvCxnSpPr>
              <a:cxnSpLocks/>
              <a:stCxn id="29" idx="3"/>
              <a:endCxn id="2" idx="0"/>
            </p:cNvCxnSpPr>
            <p:nvPr/>
          </p:nvCxnSpPr>
          <p:spPr>
            <a:xfrm rot="5400000">
              <a:off x="3259148" y="3425868"/>
              <a:ext cx="437461" cy="1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C151F81-5432-9211-F2DB-C5FA2399388C}"/>
                </a:ext>
              </a:extLst>
            </p:cNvPr>
            <p:cNvSpPr txBox="1"/>
            <p:nvPr/>
          </p:nvSpPr>
          <p:spPr>
            <a:xfrm>
              <a:off x="3547136" y="4283624"/>
              <a:ext cx="30232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/>
                  </a:solidFill>
                </a:rPr>
                <a:t>No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5C77F42C-7DDF-8E8F-5B52-CB54F7A56F14}"/>
                </a:ext>
              </a:extLst>
            </p:cNvPr>
            <p:cNvCxnSpPr>
              <a:cxnSpLocks/>
              <a:stCxn id="89" idx="3"/>
              <a:endCxn id="47" idx="3"/>
            </p:cNvCxnSpPr>
            <p:nvPr/>
          </p:nvCxnSpPr>
          <p:spPr>
            <a:xfrm flipV="1">
              <a:off x="6153927" y="3208009"/>
              <a:ext cx="181617" cy="7603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Decision 88">
              <a:extLst>
                <a:ext uri="{FF2B5EF4-FFF2-40B4-BE49-F238E27FC236}">
                  <a16:creationId xmlns:a16="http://schemas.microsoft.com/office/drawing/2014/main" id="{A964833C-5810-23E4-BCBF-DD614410C96D}"/>
                </a:ext>
              </a:extLst>
            </p:cNvPr>
            <p:cNvSpPr/>
            <p:nvPr/>
          </p:nvSpPr>
          <p:spPr>
            <a:xfrm>
              <a:off x="5464081" y="3653004"/>
              <a:ext cx="689846" cy="630620"/>
            </a:xfrm>
            <a:prstGeom prst="flowChartDecision">
              <a:avLst/>
            </a:prstGeom>
            <a:noFill/>
            <a:ln w="9525" cap="flat">
              <a:solidFill>
                <a:schemeClr val="accent3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A3F19ADC-F975-03DF-28AB-C90DBE088CD6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 rot="5400000">
              <a:off x="5591146" y="3433402"/>
              <a:ext cx="437461" cy="1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E926086-4B66-BA30-FCE1-412764735EAA}"/>
                </a:ext>
              </a:extLst>
            </p:cNvPr>
            <p:cNvSpPr txBox="1"/>
            <p:nvPr/>
          </p:nvSpPr>
          <p:spPr>
            <a:xfrm>
              <a:off x="5836536" y="4243111"/>
              <a:ext cx="30232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/>
                  </a:solidFill>
                </a:rPr>
                <a:t>No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92" name="Elbow Connector 91">
              <a:extLst>
                <a:ext uri="{FF2B5EF4-FFF2-40B4-BE49-F238E27FC236}">
                  <a16:creationId xmlns:a16="http://schemas.microsoft.com/office/drawing/2014/main" id="{C37D04FA-927E-90EF-2702-1C86915B8CC0}"/>
                </a:ext>
              </a:extLst>
            </p:cNvPr>
            <p:cNvCxnSpPr>
              <a:cxnSpLocks/>
              <a:stCxn id="89" idx="2"/>
              <a:endCxn id="94" idx="2"/>
            </p:cNvCxnSpPr>
            <p:nvPr/>
          </p:nvCxnSpPr>
          <p:spPr>
            <a:xfrm rot="16200000" flipH="1">
              <a:off x="7062755" y="3029872"/>
              <a:ext cx="928611" cy="34361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Snip Single Corner Rectangle 93">
              <a:extLst>
                <a:ext uri="{FF2B5EF4-FFF2-40B4-BE49-F238E27FC236}">
                  <a16:creationId xmlns:a16="http://schemas.microsoft.com/office/drawing/2014/main" id="{669C14D1-32D0-6D97-7385-C627E35DD69C}"/>
                </a:ext>
              </a:extLst>
            </p:cNvPr>
            <p:cNvSpPr/>
            <p:nvPr/>
          </p:nvSpPr>
          <p:spPr>
            <a:xfrm>
              <a:off x="9245117" y="5044953"/>
              <a:ext cx="1797424" cy="334563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Not sufficient balance</a:t>
              </a:r>
              <a:endPara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1ED570EB-6204-C671-D9DE-72DE63B24D43}"/>
                </a:ext>
              </a:extLst>
            </p:cNvPr>
            <p:cNvCxnSpPr>
              <a:cxnSpLocks/>
              <a:stCxn id="47" idx="5"/>
              <a:endCxn id="20" idx="2"/>
            </p:cNvCxnSpPr>
            <p:nvPr/>
          </p:nvCxnSpPr>
          <p:spPr>
            <a:xfrm>
              <a:off x="6638238" y="2873923"/>
              <a:ext cx="490103" cy="128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2625B887-DCC2-1521-DE27-5EF1FA088DD3}"/>
                </a:ext>
              </a:extLst>
            </p:cNvPr>
            <p:cNvCxnSpPr>
              <a:cxnSpLocks/>
              <a:stCxn id="109" idx="3"/>
              <a:endCxn id="117" idx="1"/>
            </p:cNvCxnSpPr>
            <p:nvPr/>
          </p:nvCxnSpPr>
          <p:spPr>
            <a:xfrm flipV="1">
              <a:off x="8218423" y="3101743"/>
              <a:ext cx="1925406" cy="8590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9" name="Decision 108">
              <a:extLst>
                <a:ext uri="{FF2B5EF4-FFF2-40B4-BE49-F238E27FC236}">
                  <a16:creationId xmlns:a16="http://schemas.microsoft.com/office/drawing/2014/main" id="{AC41D667-F7EF-BB7B-6E91-F4C25078AE53}"/>
                </a:ext>
              </a:extLst>
            </p:cNvPr>
            <p:cNvSpPr/>
            <p:nvPr/>
          </p:nvSpPr>
          <p:spPr>
            <a:xfrm>
              <a:off x="7528577" y="3645470"/>
              <a:ext cx="689846" cy="630620"/>
            </a:xfrm>
            <a:prstGeom prst="flowChartDecision">
              <a:avLst/>
            </a:prstGeom>
            <a:noFill/>
            <a:ln w="9525" cap="flat">
              <a:solidFill>
                <a:schemeClr val="accent3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CAEAC3DB-23B4-B4BE-16F7-C8D65629538A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 rot="5400000">
              <a:off x="7655642" y="3425868"/>
              <a:ext cx="437461" cy="1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17F4CC-CC9C-1965-FB78-D61CE77EC9CF}"/>
                </a:ext>
              </a:extLst>
            </p:cNvPr>
            <p:cNvSpPr txBox="1"/>
            <p:nvPr/>
          </p:nvSpPr>
          <p:spPr>
            <a:xfrm>
              <a:off x="7911542" y="4193537"/>
              <a:ext cx="30232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/>
                  </a:solidFill>
                </a:rPr>
                <a:t>No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2" name="Elbow Connector 111">
              <a:extLst>
                <a:ext uri="{FF2B5EF4-FFF2-40B4-BE49-F238E27FC236}">
                  <a16:creationId xmlns:a16="http://schemas.microsoft.com/office/drawing/2014/main" id="{5236AE31-25D9-DA08-7FD6-64A4B2CF577B}"/>
                </a:ext>
              </a:extLst>
            </p:cNvPr>
            <p:cNvCxnSpPr>
              <a:cxnSpLocks/>
              <a:stCxn id="109" idx="2"/>
              <a:endCxn id="113" idx="2"/>
            </p:cNvCxnSpPr>
            <p:nvPr/>
          </p:nvCxnSpPr>
          <p:spPr>
            <a:xfrm rot="16200000" flipH="1">
              <a:off x="8338269" y="3811320"/>
              <a:ext cx="442078" cy="13716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Snip Single Corner Rectangle 112">
              <a:extLst>
                <a:ext uri="{FF2B5EF4-FFF2-40B4-BE49-F238E27FC236}">
                  <a16:creationId xmlns:a16="http://schemas.microsoft.com/office/drawing/2014/main" id="{F600A599-6664-D4C0-7F90-06654FF31326}"/>
                </a:ext>
              </a:extLst>
            </p:cNvPr>
            <p:cNvSpPr/>
            <p:nvPr/>
          </p:nvSpPr>
          <p:spPr>
            <a:xfrm>
              <a:off x="9245117" y="4550886"/>
              <a:ext cx="1797424" cy="334563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Invalid Transaction</a:t>
              </a:r>
              <a:endPara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7" name="Snip Single Corner Rectangle 116">
              <a:extLst>
                <a:ext uri="{FF2B5EF4-FFF2-40B4-BE49-F238E27FC236}">
                  <a16:creationId xmlns:a16="http://schemas.microsoft.com/office/drawing/2014/main" id="{560D25C9-DBEE-E230-B250-9982D22ACF94}"/>
                </a:ext>
              </a:extLst>
            </p:cNvPr>
            <p:cNvSpPr/>
            <p:nvPr/>
          </p:nvSpPr>
          <p:spPr>
            <a:xfrm>
              <a:off x="9245117" y="2767180"/>
              <a:ext cx="1797424" cy="334563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Successful Transaction </a:t>
              </a:r>
              <a:endPara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EDFF0B9-38C6-326C-BB28-969DEDD45873}"/>
                </a:ext>
              </a:extLst>
            </p:cNvPr>
            <p:cNvSpPr txBox="1"/>
            <p:nvPr/>
          </p:nvSpPr>
          <p:spPr>
            <a:xfrm>
              <a:off x="2879025" y="2817946"/>
              <a:ext cx="1216152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Validate </a:t>
              </a:r>
              <a:r>
                <a:rPr lang="en-US" sz="1400" dirty="0">
                  <a:solidFill>
                    <a:schemeClr val="bg1"/>
                  </a:solidFill>
                </a:rPr>
                <a:t>C</a:t>
              </a:r>
              <a:r>
                <a:rPr lang="en-US" sz="14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ard</a:t>
              </a:r>
              <a:endParaRPr lang="en-SA" sz="14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11E9E06-2880-3E14-EB11-2D9E287AEBD8}"/>
                </a:ext>
              </a:extLst>
            </p:cNvPr>
            <p:cNvSpPr txBox="1"/>
            <p:nvPr/>
          </p:nvSpPr>
          <p:spPr>
            <a:xfrm>
              <a:off x="4961516" y="2839157"/>
              <a:ext cx="1304158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Check Balance</a:t>
              </a:r>
              <a:endParaRPr lang="en-SA" sz="14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17311FD-08A4-2B5D-4420-898E02108035}"/>
                </a:ext>
              </a:extLst>
            </p:cNvPr>
            <p:cNvSpPr txBox="1"/>
            <p:nvPr/>
          </p:nvSpPr>
          <p:spPr>
            <a:xfrm>
              <a:off x="7294771" y="2831476"/>
              <a:ext cx="919096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</a:rPr>
                <a:t>Complete</a:t>
              </a:r>
              <a:endParaRPr lang="en-SA" sz="14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CE2121D-A92C-5DBA-5019-AD0F4E33509C}"/>
                </a:ext>
              </a:extLst>
            </p:cNvPr>
            <p:cNvSpPr txBox="1"/>
            <p:nvPr/>
          </p:nvSpPr>
          <p:spPr>
            <a:xfrm>
              <a:off x="4215543" y="3290295"/>
              <a:ext cx="34079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rgbClr val="00B050"/>
                  </a:solidFill>
                </a:rPr>
                <a:t>Yes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55BE92E-C9DC-6C20-2636-2F53435544FF}"/>
                </a:ext>
              </a:extLst>
            </p:cNvPr>
            <p:cNvSpPr txBox="1"/>
            <p:nvPr/>
          </p:nvSpPr>
          <p:spPr>
            <a:xfrm>
              <a:off x="6339741" y="3283676"/>
              <a:ext cx="34079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rgbClr val="00B050"/>
                  </a:solidFill>
                </a:rPr>
                <a:t>Yes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1F76A33-32C0-CF01-20BE-9414DBF8B58E}"/>
                </a:ext>
              </a:extLst>
            </p:cNvPr>
            <p:cNvSpPr txBox="1"/>
            <p:nvPr/>
          </p:nvSpPr>
          <p:spPr>
            <a:xfrm>
              <a:off x="10146211" y="3282532"/>
              <a:ext cx="34079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rgbClr val="00B050"/>
                  </a:solidFill>
                </a:rPr>
                <a:t>Yes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39F5F51-FF5A-E8A1-FFC0-A4CD4D8A230D}"/>
              </a:ext>
            </a:extLst>
          </p:cNvPr>
          <p:cNvGrpSpPr/>
          <p:nvPr/>
        </p:nvGrpSpPr>
        <p:grpSpPr>
          <a:xfrm>
            <a:off x="1413591" y="513381"/>
            <a:ext cx="9375586" cy="1000317"/>
            <a:chOff x="1179143" y="4559914"/>
            <a:chExt cx="9375586" cy="1000317"/>
          </a:xfrm>
        </p:grpSpPr>
        <p:grpSp>
          <p:nvGrpSpPr>
            <p:cNvPr id="139" name="Rounded Rectangle 4">
              <a:extLst>
                <a:ext uri="{FF2B5EF4-FFF2-40B4-BE49-F238E27FC236}">
                  <a16:creationId xmlns:a16="http://schemas.microsoft.com/office/drawing/2014/main" id="{C0EBE379-0CC0-BF39-9765-F0350C202B13}"/>
                </a:ext>
              </a:extLst>
            </p:cNvPr>
            <p:cNvGrpSpPr/>
            <p:nvPr/>
          </p:nvGrpSpPr>
          <p:grpSpPr>
            <a:xfrm>
              <a:off x="1179143" y="4637441"/>
              <a:ext cx="1145358" cy="558145"/>
              <a:chOff x="0" y="0"/>
              <a:chExt cx="2752438" cy="1380799"/>
            </a:xfrm>
          </p:grpSpPr>
          <p:sp>
            <p:nvSpPr>
              <p:cNvPr id="162" name="Rounded Rectangle">
                <a:extLst>
                  <a:ext uri="{FF2B5EF4-FFF2-40B4-BE49-F238E27FC236}">
                    <a16:creationId xmlns:a16="http://schemas.microsoft.com/office/drawing/2014/main" id="{82C2A1C1-0828-8075-180A-819827582EB6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63" name="Create DiscountCalculator">
                <a:extLst>
                  <a:ext uri="{FF2B5EF4-FFF2-40B4-BE49-F238E27FC236}">
                    <a16:creationId xmlns:a16="http://schemas.microsoft.com/office/drawing/2014/main" id="{874E3F6E-7BAD-0C1C-DA64-7AB7C6767D9F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140" name="Rounded Rectangle 2">
              <a:extLst>
                <a:ext uri="{FF2B5EF4-FFF2-40B4-BE49-F238E27FC236}">
                  <a16:creationId xmlns:a16="http://schemas.microsoft.com/office/drawing/2014/main" id="{C3C8ACFE-B658-773A-168B-5AE9A4B6E8E1}"/>
                </a:ext>
              </a:extLst>
            </p:cNvPr>
            <p:cNvSpPr/>
            <p:nvPr/>
          </p:nvSpPr>
          <p:spPr>
            <a:xfrm>
              <a:off x="3245241" y="4559914"/>
              <a:ext cx="5688818" cy="713198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B157ED6-E0E5-1534-5352-9FE32A851F68}"/>
                </a:ext>
              </a:extLst>
            </p:cNvPr>
            <p:cNvCxnSpPr>
              <a:cxnSpLocks/>
              <a:stCxn id="162" idx="3"/>
              <a:endCxn id="140" idx="1"/>
            </p:cNvCxnSpPr>
            <p:nvPr/>
          </p:nvCxnSpPr>
          <p:spPr>
            <a:xfrm flipV="1">
              <a:off x="2324501" y="4916513"/>
              <a:ext cx="9207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E450E9F-5E28-4F86-7AE0-36BC6066C9AE}"/>
                </a:ext>
              </a:extLst>
            </p:cNvPr>
            <p:cNvSpPr txBox="1"/>
            <p:nvPr/>
          </p:nvSpPr>
          <p:spPr>
            <a:xfrm>
              <a:off x="3481696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0F97744-47ED-8C8F-182F-95A4170E0686}"/>
                </a:ext>
              </a:extLst>
            </p:cNvPr>
            <p:cNvSpPr txBox="1"/>
            <p:nvPr/>
          </p:nvSpPr>
          <p:spPr>
            <a:xfrm>
              <a:off x="6286776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2507C15-1CAF-E298-07E1-C7F64ADDF25C}"/>
                </a:ext>
              </a:extLst>
            </p:cNvPr>
            <p:cNvSpPr txBox="1"/>
            <p:nvPr/>
          </p:nvSpPr>
          <p:spPr>
            <a:xfrm>
              <a:off x="7738489" y="476391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145" name="Rounded Rectangle 4">
              <a:extLst>
                <a:ext uri="{FF2B5EF4-FFF2-40B4-BE49-F238E27FC236}">
                  <a16:creationId xmlns:a16="http://schemas.microsoft.com/office/drawing/2014/main" id="{0C4F22D2-29D1-1E05-D240-A0874E381F04}"/>
                </a:ext>
              </a:extLst>
            </p:cNvPr>
            <p:cNvGrpSpPr/>
            <p:nvPr/>
          </p:nvGrpSpPr>
          <p:grpSpPr>
            <a:xfrm>
              <a:off x="9409371" y="4637441"/>
              <a:ext cx="1145358" cy="558145"/>
              <a:chOff x="0" y="0"/>
              <a:chExt cx="2752438" cy="1380799"/>
            </a:xfrm>
          </p:grpSpPr>
          <p:sp>
            <p:nvSpPr>
              <p:cNvPr id="160" name="Rounded Rectangle">
                <a:extLst>
                  <a:ext uri="{FF2B5EF4-FFF2-40B4-BE49-F238E27FC236}">
                    <a16:creationId xmlns:a16="http://schemas.microsoft.com/office/drawing/2014/main" id="{4EEA98BE-5BDE-5FFD-A25E-9A55EF2BAE5E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61" name="Create DiscountCalculator">
                <a:extLst>
                  <a:ext uri="{FF2B5EF4-FFF2-40B4-BE49-F238E27FC236}">
                    <a16:creationId xmlns:a16="http://schemas.microsoft.com/office/drawing/2014/main" id="{63A9CA93-EE96-0642-EEE3-D55EB2C88AD9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86ACC31-B6B8-8261-DC30-90AC400387D3}"/>
                </a:ext>
              </a:extLst>
            </p:cNvPr>
            <p:cNvCxnSpPr>
              <a:cxnSpLocks/>
              <a:stCxn id="140" idx="3"/>
              <a:endCxn id="160" idx="1"/>
            </p:cNvCxnSpPr>
            <p:nvPr/>
          </p:nvCxnSpPr>
          <p:spPr>
            <a:xfrm>
              <a:off x="8934059" y="4916513"/>
              <a:ext cx="4753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B941EBD7-C640-969E-3AFC-C4A378D38F40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>
              <a:off x="4580044" y="4932594"/>
              <a:ext cx="341834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20B5FB-C383-3FA1-0763-3C3B39FC89DE}"/>
                </a:ext>
              </a:extLst>
            </p:cNvPr>
            <p:cNvCxnSpPr>
              <a:cxnSpLocks/>
              <a:stCxn id="152" idx="3"/>
              <a:endCxn id="143" idx="1"/>
            </p:cNvCxnSpPr>
            <p:nvPr/>
          </p:nvCxnSpPr>
          <p:spPr>
            <a:xfrm>
              <a:off x="6021257" y="4932594"/>
              <a:ext cx="265519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8C6F580F-E455-2120-7331-4F1C3213FE6B}"/>
                </a:ext>
              </a:extLst>
            </p:cNvPr>
            <p:cNvCxnSpPr>
              <a:cxnSpLocks/>
              <a:stCxn id="150" idx="2"/>
              <a:endCxn id="160" idx="2"/>
            </p:cNvCxnSpPr>
            <p:nvPr/>
          </p:nvCxnSpPr>
          <p:spPr>
            <a:xfrm rot="16200000" flipH="1">
              <a:off x="7144335" y="2357870"/>
              <a:ext cx="161229" cy="5514201"/>
            </a:xfrm>
            <a:prstGeom prst="bentConnector3">
              <a:avLst>
                <a:gd name="adj1" fmla="val 320556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0" name="Decision 149">
              <a:extLst>
                <a:ext uri="{FF2B5EF4-FFF2-40B4-BE49-F238E27FC236}">
                  <a16:creationId xmlns:a16="http://schemas.microsoft.com/office/drawing/2014/main" id="{31319876-0A48-6051-886E-3B361FC9A615}"/>
                </a:ext>
              </a:extLst>
            </p:cNvPr>
            <p:cNvSpPr/>
            <p:nvPr/>
          </p:nvSpPr>
          <p:spPr>
            <a:xfrm>
              <a:off x="4355654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4E72C68-F1BA-7924-912B-ECA8268BACA6}"/>
                </a:ext>
              </a:extLst>
            </p:cNvPr>
            <p:cNvSpPr txBox="1"/>
            <p:nvPr/>
          </p:nvSpPr>
          <p:spPr>
            <a:xfrm>
              <a:off x="4921878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152" name="Decision 151">
              <a:extLst>
                <a:ext uri="{FF2B5EF4-FFF2-40B4-BE49-F238E27FC236}">
                  <a16:creationId xmlns:a16="http://schemas.microsoft.com/office/drawing/2014/main" id="{867CDD64-8816-810A-AD03-F1887DBD0626}"/>
                </a:ext>
              </a:extLst>
            </p:cNvPr>
            <p:cNvSpPr/>
            <p:nvPr/>
          </p:nvSpPr>
          <p:spPr>
            <a:xfrm>
              <a:off x="5796867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C19378A-9317-773A-F5E3-92CC8A426553}"/>
                </a:ext>
              </a:extLst>
            </p:cNvPr>
            <p:cNvCxnSpPr>
              <a:cxnSpLocks/>
              <a:stCxn id="154" idx="3"/>
              <a:endCxn id="144" idx="1"/>
            </p:cNvCxnSpPr>
            <p:nvPr/>
          </p:nvCxnSpPr>
          <p:spPr>
            <a:xfrm>
              <a:off x="7385124" y="4932594"/>
              <a:ext cx="353365" cy="158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4" name="Decision 153">
              <a:extLst>
                <a:ext uri="{FF2B5EF4-FFF2-40B4-BE49-F238E27FC236}">
                  <a16:creationId xmlns:a16="http://schemas.microsoft.com/office/drawing/2014/main" id="{E24F7E31-48D1-ED51-D752-CAD2728A080B}"/>
                </a:ext>
              </a:extLst>
            </p:cNvPr>
            <p:cNvSpPr/>
            <p:nvPr/>
          </p:nvSpPr>
          <p:spPr>
            <a:xfrm>
              <a:off x="7160734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969454C0-26A2-C4B7-2046-B958A7B08AD4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>
              <a:off x="5909062" y="5034357"/>
              <a:ext cx="0" cy="5258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4ECDAFC-7280-FB5C-8845-2686F09431C7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>
              <a:off x="7272929" y="5034357"/>
              <a:ext cx="0" cy="5237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C1CA16-AFD1-0F97-6D95-FE201A12FE6C}"/>
                </a:ext>
              </a:extLst>
            </p:cNvPr>
            <p:cNvSpPr txBox="1"/>
            <p:nvPr/>
          </p:nvSpPr>
          <p:spPr>
            <a:xfrm>
              <a:off x="4557252" y="4690043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BB95BED-CB7E-A2B1-943E-D58502AC77E4}"/>
                </a:ext>
              </a:extLst>
            </p:cNvPr>
            <p:cNvSpPr txBox="1"/>
            <p:nvPr/>
          </p:nvSpPr>
          <p:spPr>
            <a:xfrm>
              <a:off x="5962364" y="4701068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C318E87-5125-5741-25B2-19D204FA4A6B}"/>
                </a:ext>
              </a:extLst>
            </p:cNvPr>
            <p:cNvSpPr txBox="1"/>
            <p:nvPr/>
          </p:nvSpPr>
          <p:spPr>
            <a:xfrm>
              <a:off x="7385124" y="4709045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36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3D71FC8-6353-C66F-FA74-6692070700C1}"/>
              </a:ext>
            </a:extLst>
          </p:cNvPr>
          <p:cNvGrpSpPr/>
          <p:nvPr/>
        </p:nvGrpSpPr>
        <p:grpSpPr>
          <a:xfrm>
            <a:off x="4606132" y="2419734"/>
            <a:ext cx="1574393" cy="547094"/>
            <a:chOff x="1180214" y="1531088"/>
            <a:chExt cx="1574393" cy="547094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BE7DEB00-A4DE-1725-774E-002D9073830E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5A009963-614F-891C-FA22-F8BE56EA7845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4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09582F-73C0-0AA9-CCA1-5D5EE47F68FC}"/>
              </a:ext>
            </a:extLst>
          </p:cNvPr>
          <p:cNvGrpSpPr/>
          <p:nvPr/>
        </p:nvGrpSpPr>
        <p:grpSpPr>
          <a:xfrm>
            <a:off x="2728854" y="1872640"/>
            <a:ext cx="1574393" cy="547094"/>
            <a:chOff x="1180214" y="1531088"/>
            <a:chExt cx="1574393" cy="547094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76290DC9-D608-205D-AB39-625D70855450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F2B6065-575A-C2C2-CA75-09DE531D1440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D4267F1-6C7F-9322-3656-E593993E65C9}"/>
              </a:ext>
            </a:extLst>
          </p:cNvPr>
          <p:cNvCxnSpPr>
            <a:cxnSpLocks/>
            <a:stCxn id="30" idx="4"/>
            <a:endCxn id="20" idx="2"/>
          </p:cNvCxnSpPr>
          <p:nvPr/>
        </p:nvCxnSpPr>
        <p:spPr>
          <a:xfrm>
            <a:off x="4182169" y="2206726"/>
            <a:ext cx="423963" cy="554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B5206E-FF63-296D-3248-D4B00CDA42D0}"/>
              </a:ext>
            </a:extLst>
          </p:cNvPr>
          <p:cNvGrpSpPr/>
          <p:nvPr/>
        </p:nvGrpSpPr>
        <p:grpSpPr>
          <a:xfrm>
            <a:off x="8317059" y="3555962"/>
            <a:ext cx="1574393" cy="547094"/>
            <a:chOff x="1180214" y="1531088"/>
            <a:chExt cx="1574393" cy="54709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8C122730-C1B3-A3AE-6425-E598E3305CC7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CD95611A-8DE7-4E2F-F1FB-6EE8AA00616E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068E78-738D-1448-D620-615EFD35639D}"/>
              </a:ext>
            </a:extLst>
          </p:cNvPr>
          <p:cNvGrpSpPr/>
          <p:nvPr/>
        </p:nvGrpSpPr>
        <p:grpSpPr>
          <a:xfrm>
            <a:off x="6420724" y="3008868"/>
            <a:ext cx="1574393" cy="547094"/>
            <a:chOff x="1180214" y="1531088"/>
            <a:chExt cx="1574393" cy="547094"/>
          </a:xfrm>
        </p:grpSpPr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2634DF84-8946-6318-1F4F-933468631E4B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B81B695C-CC5F-6FEA-78A5-DEEA720A79E2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rgbClr val="0070C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25AF110-6B90-3ED3-5068-580CA432A7C1}"/>
              </a:ext>
            </a:extLst>
          </p:cNvPr>
          <p:cNvCxnSpPr>
            <a:cxnSpLocks/>
            <a:stCxn id="21" idx="4"/>
            <a:endCxn id="46" idx="2"/>
          </p:cNvCxnSpPr>
          <p:nvPr/>
        </p:nvCxnSpPr>
        <p:spPr>
          <a:xfrm>
            <a:off x="6059447" y="2753820"/>
            <a:ext cx="361277" cy="5969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97F38E7-0E20-2377-BFA4-D94D172E3454}"/>
              </a:ext>
            </a:extLst>
          </p:cNvPr>
          <p:cNvCxnSpPr>
            <a:cxnSpLocks/>
            <a:stCxn id="47" idx="4"/>
            <a:endCxn id="43" idx="2"/>
          </p:cNvCxnSpPr>
          <p:nvPr/>
        </p:nvCxnSpPr>
        <p:spPr>
          <a:xfrm>
            <a:off x="7874039" y="3342954"/>
            <a:ext cx="443020" cy="554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Snip Single Corner Rectangle 59">
            <a:extLst>
              <a:ext uri="{FF2B5EF4-FFF2-40B4-BE49-F238E27FC236}">
                <a16:creationId xmlns:a16="http://schemas.microsoft.com/office/drawing/2014/main" id="{DDFD9304-E5A6-7158-E0DA-2B072DBDBFB9}"/>
              </a:ext>
            </a:extLst>
          </p:cNvPr>
          <p:cNvSpPr/>
          <p:nvPr/>
        </p:nvSpPr>
        <p:spPr>
          <a:xfrm>
            <a:off x="241641" y="367097"/>
            <a:ext cx="1818387" cy="1505543"/>
          </a:xfrm>
          <a:prstGeom prst="snip1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Name: xyz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PWD: 123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CardNum: 123456789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CCV: 123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EndDate: 112023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Amount: 500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79AE2AB-D9E3-8307-B3C0-F420BECA57DA}"/>
              </a:ext>
            </a:extLst>
          </p:cNvPr>
          <p:cNvCxnSpPr>
            <a:stCxn id="60" idx="0"/>
            <a:endCxn id="29" idx="2"/>
          </p:cNvCxnSpPr>
          <p:nvPr/>
        </p:nvCxnSpPr>
        <p:spPr>
          <a:xfrm>
            <a:off x="2060028" y="1119869"/>
            <a:ext cx="668826" cy="10947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1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3D71FC8-6353-C66F-FA74-6692070700C1}"/>
              </a:ext>
            </a:extLst>
          </p:cNvPr>
          <p:cNvGrpSpPr/>
          <p:nvPr/>
        </p:nvGrpSpPr>
        <p:grpSpPr>
          <a:xfrm>
            <a:off x="4436427" y="3070819"/>
            <a:ext cx="1574393" cy="547094"/>
            <a:chOff x="1180214" y="1531088"/>
            <a:chExt cx="1574393" cy="547094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BE7DEB00-A4DE-1725-774E-002D9073830E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5A009963-614F-891C-FA22-F8BE56EA7845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4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09582F-73C0-0AA9-CCA1-5D5EE47F68FC}"/>
              </a:ext>
            </a:extLst>
          </p:cNvPr>
          <p:cNvGrpSpPr/>
          <p:nvPr/>
        </p:nvGrpSpPr>
        <p:grpSpPr>
          <a:xfrm>
            <a:off x="2318950" y="3070819"/>
            <a:ext cx="1574393" cy="547094"/>
            <a:chOff x="1180214" y="1531088"/>
            <a:chExt cx="1574393" cy="547094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76290DC9-D608-205D-AB39-625D70855450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F2B6065-575A-C2C2-CA75-09DE531D1440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D4267F1-6C7F-9322-3656-E593993E65C9}"/>
              </a:ext>
            </a:extLst>
          </p:cNvPr>
          <p:cNvCxnSpPr>
            <a:cxnSpLocks/>
            <a:stCxn id="30" idx="5"/>
            <a:endCxn id="20" idx="2"/>
          </p:cNvCxnSpPr>
          <p:nvPr/>
        </p:nvCxnSpPr>
        <p:spPr>
          <a:xfrm>
            <a:off x="3893343" y="3283827"/>
            <a:ext cx="543084" cy="128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B5206E-FF63-296D-3248-D4B00CDA42D0}"/>
              </a:ext>
            </a:extLst>
          </p:cNvPr>
          <p:cNvGrpSpPr/>
          <p:nvPr/>
        </p:nvGrpSpPr>
        <p:grpSpPr>
          <a:xfrm>
            <a:off x="8705942" y="3070819"/>
            <a:ext cx="1574393" cy="547094"/>
            <a:chOff x="1180214" y="1531088"/>
            <a:chExt cx="1574393" cy="54709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8C122730-C1B3-A3AE-6425-E598E3305CC7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CD95611A-8DE7-4E2F-F1FB-6EE8AA00616E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068E78-738D-1448-D620-615EFD35639D}"/>
              </a:ext>
            </a:extLst>
          </p:cNvPr>
          <p:cNvGrpSpPr/>
          <p:nvPr/>
        </p:nvGrpSpPr>
        <p:grpSpPr>
          <a:xfrm>
            <a:off x="6599400" y="3070819"/>
            <a:ext cx="1574393" cy="547094"/>
            <a:chOff x="1180214" y="1531088"/>
            <a:chExt cx="1574393" cy="547094"/>
          </a:xfrm>
        </p:grpSpPr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2634DF84-8946-6318-1F4F-933468631E4B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B81B695C-CC5F-6FEA-78A5-DEEA720A79E2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rgbClr val="0070C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25AF110-6B90-3ED3-5068-580CA432A7C1}"/>
              </a:ext>
            </a:extLst>
          </p:cNvPr>
          <p:cNvCxnSpPr>
            <a:cxnSpLocks/>
            <a:stCxn id="21" idx="5"/>
            <a:endCxn id="46" idx="2"/>
          </p:cNvCxnSpPr>
          <p:nvPr/>
        </p:nvCxnSpPr>
        <p:spPr>
          <a:xfrm>
            <a:off x="6010820" y="3283827"/>
            <a:ext cx="588580" cy="128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97F38E7-0E20-2377-BFA4-D94D172E3454}"/>
              </a:ext>
            </a:extLst>
          </p:cNvPr>
          <p:cNvCxnSpPr>
            <a:cxnSpLocks/>
            <a:stCxn id="47" idx="5"/>
            <a:endCxn id="43" idx="2"/>
          </p:cNvCxnSpPr>
          <p:nvPr/>
        </p:nvCxnSpPr>
        <p:spPr>
          <a:xfrm>
            <a:off x="8173793" y="3283827"/>
            <a:ext cx="532149" cy="128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29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54C5CF8-33C9-A2E0-4CF1-AB2EE8957BEE}"/>
              </a:ext>
            </a:extLst>
          </p:cNvPr>
          <p:cNvGrpSpPr/>
          <p:nvPr/>
        </p:nvGrpSpPr>
        <p:grpSpPr>
          <a:xfrm>
            <a:off x="1194198" y="1531088"/>
            <a:ext cx="1586737" cy="547094"/>
            <a:chOff x="1180214" y="1531088"/>
            <a:chExt cx="1586737" cy="547094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9617E5DF-EBC1-829B-F03C-0A0B461C025E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06596A6B-DC3E-1877-D6AF-C3C52EFF5081}"/>
                </a:ext>
              </a:extLst>
            </p:cNvPr>
            <p:cNvSpPr/>
            <p:nvPr/>
          </p:nvSpPr>
          <p:spPr>
            <a:xfrm>
              <a:off x="2282640" y="1531088"/>
              <a:ext cx="484311" cy="547094"/>
            </a:xfrm>
            <a:prstGeom prst="cube">
              <a:avLst/>
            </a:prstGeom>
            <a:solidFill>
              <a:schemeClr val="accent2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BDB9AD-677A-15A0-5417-35071715A0ED}"/>
              </a:ext>
            </a:extLst>
          </p:cNvPr>
          <p:cNvGrpSpPr/>
          <p:nvPr/>
        </p:nvGrpSpPr>
        <p:grpSpPr>
          <a:xfrm>
            <a:off x="3683516" y="1531088"/>
            <a:ext cx="1574393" cy="547094"/>
            <a:chOff x="1180214" y="1531088"/>
            <a:chExt cx="1574393" cy="547094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AD096802-1C28-0811-4E47-E65B874F77FD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4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366EF26E-736F-5640-AF51-6676481A4567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rgbClr val="92D05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9BF3A-21F2-0401-8E39-BC8FD9EC0BF4}"/>
              </a:ext>
            </a:extLst>
          </p:cNvPr>
          <p:cNvGrpSpPr/>
          <p:nvPr/>
        </p:nvGrpSpPr>
        <p:grpSpPr>
          <a:xfrm>
            <a:off x="3683516" y="2740391"/>
            <a:ext cx="1574393" cy="547094"/>
            <a:chOff x="1180214" y="1531088"/>
            <a:chExt cx="1574393" cy="547094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2A4D0109-B216-2BFA-2AD7-B68EEE7B4902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490CB068-2FA1-84CB-A05B-1CB86799584A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4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D9C176-162F-FDF8-7E8C-CE5A1AEF6286}"/>
              </a:ext>
            </a:extLst>
          </p:cNvPr>
          <p:cNvGrpSpPr/>
          <p:nvPr/>
        </p:nvGrpSpPr>
        <p:grpSpPr>
          <a:xfrm>
            <a:off x="1180214" y="2740391"/>
            <a:ext cx="1574393" cy="547094"/>
            <a:chOff x="1180214" y="1531088"/>
            <a:chExt cx="1574393" cy="547094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4359CF57-A5F7-D0C9-ECA6-7124D7AFEBA7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88B2F868-427B-4811-D9A6-32CA1815A59B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tx2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D71FC8-6353-C66F-FA74-6692070700C1}"/>
              </a:ext>
            </a:extLst>
          </p:cNvPr>
          <p:cNvGrpSpPr/>
          <p:nvPr/>
        </p:nvGrpSpPr>
        <p:grpSpPr>
          <a:xfrm>
            <a:off x="6134196" y="1531088"/>
            <a:ext cx="1574393" cy="547094"/>
            <a:chOff x="1180214" y="1531088"/>
            <a:chExt cx="1574393" cy="547094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BE7DEB00-A4DE-1725-774E-002D9073830E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5A009963-614F-891C-FA22-F8BE56EA7845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4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A71278-02CB-5D15-8D05-4F6D1C3A2968}"/>
              </a:ext>
            </a:extLst>
          </p:cNvPr>
          <p:cNvGrpSpPr/>
          <p:nvPr/>
        </p:nvGrpSpPr>
        <p:grpSpPr>
          <a:xfrm>
            <a:off x="6089650" y="2740391"/>
            <a:ext cx="1574393" cy="547094"/>
            <a:chOff x="1180214" y="1531088"/>
            <a:chExt cx="1574393" cy="547094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38E42FFD-F7A9-CC68-F964-8026B2862734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BE59338F-6C8F-84DD-42E0-816032F46331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E27B8C-58B9-C134-CCE2-A94877D61AB4}"/>
              </a:ext>
            </a:extLst>
          </p:cNvPr>
          <p:cNvGrpSpPr/>
          <p:nvPr/>
        </p:nvGrpSpPr>
        <p:grpSpPr>
          <a:xfrm>
            <a:off x="8226635" y="1540154"/>
            <a:ext cx="1574393" cy="547094"/>
            <a:chOff x="1180214" y="1531088"/>
            <a:chExt cx="1574393" cy="547094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15B16D6E-7200-68ED-03BA-F83E2E131189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9411D132-C2C7-7583-F204-C4C8A4B64470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rgbClr val="0070C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09582F-73C0-0AA9-CCA1-5D5EE47F68FC}"/>
              </a:ext>
            </a:extLst>
          </p:cNvPr>
          <p:cNvGrpSpPr/>
          <p:nvPr/>
        </p:nvGrpSpPr>
        <p:grpSpPr>
          <a:xfrm>
            <a:off x="8226635" y="2740391"/>
            <a:ext cx="1574393" cy="547094"/>
            <a:chOff x="1180214" y="1531088"/>
            <a:chExt cx="1574393" cy="547094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76290DC9-D608-205D-AB39-625D70855450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F2B6065-575A-C2C2-CA75-09DE531D1440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669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61" y="2487196"/>
            <a:ext cx="1290478" cy="129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2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25" y="2634977"/>
            <a:ext cx="1142696" cy="1142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289" y="557100"/>
            <a:ext cx="1208072" cy="1208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4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358" y="4664364"/>
            <a:ext cx="1405931" cy="1405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5" name="Picture 9" descr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231" y="2726832"/>
            <a:ext cx="1134180" cy="1134180"/>
          </a:xfrm>
          <a:prstGeom prst="rect">
            <a:avLst/>
          </a:prstGeom>
          <a:ln w="12700">
            <a:miter lim="400000"/>
          </a:ln>
        </p:spPr>
      </p:pic>
      <p:sp>
        <p:nvSpPr>
          <p:cNvPr id="1236" name="Oval 10"/>
          <p:cNvSpPr/>
          <p:nvPr/>
        </p:nvSpPr>
        <p:spPr>
          <a:xfrm>
            <a:off x="4847430" y="2355275"/>
            <a:ext cx="1845245" cy="1801090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237" name="Oval 11"/>
          <p:cNvSpPr/>
          <p:nvPr/>
        </p:nvSpPr>
        <p:spPr>
          <a:xfrm>
            <a:off x="8508700" y="321470"/>
            <a:ext cx="1845245" cy="1801090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238" name="Oval 12"/>
          <p:cNvSpPr/>
          <p:nvPr/>
        </p:nvSpPr>
        <p:spPr>
          <a:xfrm>
            <a:off x="8508700" y="2359156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239" name="Oval 13"/>
          <p:cNvSpPr/>
          <p:nvPr/>
        </p:nvSpPr>
        <p:spPr>
          <a:xfrm>
            <a:off x="8508700" y="4496332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240" name="Straight Arrow Connector 15"/>
          <p:cNvSpPr/>
          <p:nvPr/>
        </p:nvSpPr>
        <p:spPr>
          <a:xfrm flipV="1">
            <a:off x="3088848" y="3195781"/>
            <a:ext cx="1590893" cy="10545"/>
          </a:xfrm>
          <a:prstGeom prst="line">
            <a:avLst/>
          </a:prstGeom>
          <a:ln w="28575">
            <a:solidFill>
              <a:srgbClr val="65B4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241" name="Straight Arrow Connector 16"/>
          <p:cNvCxnSpPr>
            <a:stCxn id="1236" idx="0"/>
            <a:endCxn id="1238" idx="0"/>
          </p:cNvCxnSpPr>
          <p:nvPr/>
        </p:nvCxnSpPr>
        <p:spPr>
          <a:xfrm>
            <a:off x="5770052" y="3255819"/>
            <a:ext cx="3661270" cy="3883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242" name="Straight Arrow Connector 17"/>
          <p:cNvCxnSpPr>
            <a:stCxn id="1236" idx="0"/>
            <a:endCxn id="1237" idx="0"/>
          </p:cNvCxnSpPr>
          <p:nvPr/>
        </p:nvCxnSpPr>
        <p:spPr>
          <a:xfrm flipV="1">
            <a:off x="5770052" y="1222015"/>
            <a:ext cx="3661271" cy="2033805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243" name="Straight Arrow Connector 20"/>
          <p:cNvCxnSpPr>
            <a:stCxn id="1236" idx="0"/>
            <a:endCxn id="1239" idx="0"/>
          </p:cNvCxnSpPr>
          <p:nvPr/>
        </p:nvCxnSpPr>
        <p:spPr>
          <a:xfrm>
            <a:off x="5770052" y="3255819"/>
            <a:ext cx="3661270" cy="2141059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Cube 32"/>
          <p:cNvSpPr/>
          <p:nvPr/>
        </p:nvSpPr>
        <p:spPr>
          <a:xfrm>
            <a:off x="9264316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46" name="Cube 33"/>
          <p:cNvSpPr/>
          <p:nvPr/>
        </p:nvSpPr>
        <p:spPr>
          <a:xfrm>
            <a:off x="8622634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47" name="Cube 34"/>
          <p:cNvSpPr/>
          <p:nvPr/>
        </p:nvSpPr>
        <p:spPr>
          <a:xfrm>
            <a:off x="8975559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48" name="Cube 35"/>
          <p:cNvSpPr/>
          <p:nvPr/>
        </p:nvSpPr>
        <p:spPr>
          <a:xfrm>
            <a:off x="9906000" y="3638515"/>
            <a:ext cx="930441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49" name="Cube 36"/>
          <p:cNvSpPr/>
          <p:nvPr/>
        </p:nvSpPr>
        <p:spPr>
          <a:xfrm>
            <a:off x="10547683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0" name="Cube 37"/>
          <p:cNvSpPr/>
          <p:nvPr/>
        </p:nvSpPr>
        <p:spPr>
          <a:xfrm>
            <a:off x="8622634" y="2289844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1" name="Cube 38"/>
          <p:cNvSpPr/>
          <p:nvPr/>
        </p:nvSpPr>
        <p:spPr>
          <a:xfrm>
            <a:off x="1009195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2" name="Cube 39"/>
          <p:cNvSpPr/>
          <p:nvPr/>
        </p:nvSpPr>
        <p:spPr>
          <a:xfrm>
            <a:off x="8686800" y="4226826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3" name="Cube 40"/>
          <p:cNvSpPr/>
          <p:nvPr/>
        </p:nvSpPr>
        <p:spPr>
          <a:xfrm>
            <a:off x="1939637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4" name="Cube 41"/>
          <p:cNvSpPr/>
          <p:nvPr/>
        </p:nvSpPr>
        <p:spPr>
          <a:xfrm>
            <a:off x="8067965" y="4226826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5" name="Straight Connector 3"/>
          <p:cNvSpPr/>
          <p:nvPr/>
        </p:nvSpPr>
        <p:spPr>
          <a:xfrm>
            <a:off x="1219199" y="1117599"/>
            <a:ext cx="1246910" cy="517238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56" name="Flowchart: Terminator 5"/>
          <p:cNvSpPr/>
          <p:nvPr/>
        </p:nvSpPr>
        <p:spPr>
          <a:xfrm>
            <a:off x="5850992" y="3254816"/>
            <a:ext cx="1191492" cy="55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6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4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7" name="Flowchart: Terminator 47"/>
          <p:cNvSpPr/>
          <p:nvPr/>
        </p:nvSpPr>
        <p:spPr>
          <a:xfrm>
            <a:off x="5850990" y="3370269"/>
            <a:ext cx="1191492" cy="55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6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4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8" name="Flowchart: Manual Operation 6"/>
          <p:cNvSpPr/>
          <p:nvPr/>
        </p:nvSpPr>
        <p:spPr>
          <a:xfrm>
            <a:off x="6013844" y="3485724"/>
            <a:ext cx="843912" cy="152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7280" y="21600"/>
                </a:lnTo>
                <a:lnTo>
                  <a:pt x="4320" y="2160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9" name="Arc 7"/>
          <p:cNvSpPr/>
          <p:nvPr/>
        </p:nvSpPr>
        <p:spPr>
          <a:xfrm>
            <a:off x="6446735" y="766180"/>
            <a:ext cx="1081023" cy="1003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>
            <a:solidFill>
              <a:srgbClr val="26627F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60" name="Arc 51"/>
          <p:cNvSpPr/>
          <p:nvPr/>
        </p:nvSpPr>
        <p:spPr>
          <a:xfrm flipH="1">
            <a:off x="5280464" y="765744"/>
            <a:ext cx="1155336" cy="1003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>
            <a:solidFill>
              <a:srgbClr val="26627F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61" name="Arc 42"/>
          <p:cNvSpPr/>
          <p:nvPr/>
        </p:nvSpPr>
        <p:spPr>
          <a:xfrm flipH="1">
            <a:off x="6954981" y="1761640"/>
            <a:ext cx="581708" cy="1232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>
            <a:solidFill>
              <a:srgbClr val="26627F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1262" name="Picture 43" descr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07" y="4461164"/>
            <a:ext cx="1672752" cy="2050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3" name="Picture 45" descr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075" y="549003"/>
            <a:ext cx="2353830" cy="235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4" name="Picture 57" descr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16" y="1062181"/>
            <a:ext cx="3783215" cy="295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5" name="Picture 58" descr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368" y="4756810"/>
            <a:ext cx="1301114" cy="1301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6480"/>
      </a:accent1>
      <a:accent2>
        <a:srgbClr val="6AB7C2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6480"/>
      </a:accent1>
      <a:accent2>
        <a:srgbClr val="6AB7C2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2333</Words>
  <Application>Microsoft Office PowerPoint</Application>
  <PresentationFormat>Custom</PresentationFormat>
  <Paragraphs>919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Mohammed</cp:lastModifiedBy>
  <cp:revision>81</cp:revision>
  <dcterms:modified xsi:type="dcterms:W3CDTF">2022-09-09T16:31:15Z</dcterms:modified>
</cp:coreProperties>
</file>