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sldIdLst>
    <p:sldId id="343" r:id="rId5"/>
    <p:sldId id="257" r:id="rId6"/>
    <p:sldId id="366" r:id="rId7"/>
    <p:sldId id="284" r:id="rId8"/>
    <p:sldId id="350" r:id="rId9"/>
    <p:sldId id="369" r:id="rId10"/>
    <p:sldId id="370" r:id="rId11"/>
    <p:sldId id="372" r:id="rId12"/>
    <p:sldId id="373" r:id="rId13"/>
    <p:sldId id="371" r:id="rId14"/>
    <p:sldId id="358" r:id="rId15"/>
    <p:sldId id="285" r:id="rId16"/>
    <p:sldId id="359" r:id="rId17"/>
    <p:sldId id="352" r:id="rId18"/>
    <p:sldId id="360" r:id="rId19"/>
    <p:sldId id="361" r:id="rId20"/>
    <p:sldId id="362" r:id="rId21"/>
    <p:sldId id="363" r:id="rId22"/>
    <p:sldId id="364" r:id="rId23"/>
    <p:sldId id="353" r:id="rId24"/>
    <p:sldId id="354" r:id="rId25"/>
    <p:sldId id="355" r:id="rId26"/>
    <p:sldId id="356" r:id="rId27"/>
    <p:sldId id="35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4634" autoAdjust="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1/29/2023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1/29/2023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1/29/2023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1/29/2023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1/29/2023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1/29/2023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1/29/2023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1/29/2023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1/29/2023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1/29/2023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1/29/2023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1/29/2023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1/29/2023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tp2demo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protocol-buffers/docs/proto3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protocol-buffers/docs/proto" TargetMode="External"/><Relationship Id="rId2" Type="http://schemas.openxmlformats.org/officeDocument/2006/relationships/hyperlink" Target="https://developers.google.com/protocol-buffers/docs/proto3#default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GRPC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google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353C5B-9282-4220-985D-6610EC0CB05D}"/>
              </a:ext>
            </a:extLst>
          </p:cNvPr>
          <p:cNvSpPr/>
          <p:nvPr/>
        </p:nvSpPr>
        <p:spPr>
          <a:xfrm>
            <a:off x="1027004" y="696442"/>
            <a:ext cx="102032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cap="all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What are the Benefits of Using Protocol Buffers?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E23CBE-EB7A-4D3F-86C9-927D49AFD66C}"/>
              </a:ext>
            </a:extLst>
          </p:cNvPr>
          <p:cNvSpPr/>
          <p:nvPr/>
        </p:nvSpPr>
        <p:spPr>
          <a:xfrm>
            <a:off x="1139300" y="1438585"/>
            <a:ext cx="7418773" cy="2222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Roboto"/>
              </a:rPr>
              <a:t>Compact data storage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Roboto"/>
              </a:rPr>
              <a:t>Fast parsing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Roboto"/>
              </a:rPr>
              <a:t>Availability in many programming languages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Roboto"/>
              </a:rPr>
              <a:t>Optimized functionality through automatically-generated classes</a:t>
            </a:r>
            <a:endParaRPr lang="en-US" b="0" i="0" dirty="0">
              <a:solidFill>
                <a:srgbClr val="202124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13447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BBC9DD-B840-4CEB-8A9C-C354461D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introduction to gRPC And protopuf protocol</a:t>
            </a:r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A2556C0C-2D30-4AD3-8DCB-9EB7E8F57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295" y="1757779"/>
            <a:ext cx="7257881" cy="4013555"/>
          </a:xfrm>
        </p:spPr>
      </p:pic>
    </p:spTree>
    <p:extLst>
      <p:ext uri="{BB962C8B-B14F-4D97-AF65-F5344CB8AC3E}">
        <p14:creationId xmlns:p14="http://schemas.microsoft.com/office/powerpoint/2010/main" val="2640519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/>
              <a:t>An introduction to gRPC And protopuf protocol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33F866-B81B-45A2-A013-821614306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199" y="1530455"/>
            <a:ext cx="4877481" cy="409632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A076CC9-2EB5-418B-9DBE-DD1B359F5650}"/>
              </a:ext>
            </a:extLst>
          </p:cNvPr>
          <p:cNvSpPr/>
          <p:nvPr/>
        </p:nvSpPr>
        <p:spPr>
          <a:xfrm>
            <a:off x="1029259" y="2382476"/>
            <a:ext cx="50667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gRPC is a modern, open source remote procedure call (RPC) framework that can run anywhere. It enables client and server applications to communicate transparently, and makes it easier to build connected systems.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A36E3B-962C-4E99-851B-0C12976F5BD7}"/>
              </a:ext>
            </a:extLst>
          </p:cNvPr>
          <p:cNvSpPr/>
          <p:nvPr/>
        </p:nvSpPr>
        <p:spPr>
          <a:xfrm>
            <a:off x="847061" y="1931288"/>
            <a:ext cx="1746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open sans"/>
              </a:rPr>
              <a:t>What is gRPC?</a:t>
            </a:r>
            <a:endParaRPr lang="en-US" b="1" i="0" dirty="0">
              <a:solidFill>
                <a:srgbClr val="222222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6D23D1-5019-43FB-A551-044D344DE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COMMUNOCATION SHOULD BE EFFICIENT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Huge amount of exchange message between micro-services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Mobile network can be slow with limited bandwidth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buNone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COMMUNICATION SHOULD BE SIMPLE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Client and server should focus on their core service logic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Let the framework handle the rest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BE05D9-96DF-4BEE-9AB1-E5A7ABD7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introduction to gRPC And protopuf protocol</a:t>
            </a:r>
          </a:p>
        </p:txBody>
      </p:sp>
    </p:spTree>
    <p:extLst>
      <p:ext uri="{BB962C8B-B14F-4D97-AF65-F5344CB8AC3E}">
        <p14:creationId xmlns:p14="http://schemas.microsoft.com/office/powerpoint/2010/main" val="370947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F08733E-7379-47BD-B650-55E657A4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grpc works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6B0D13-B3FB-4B57-B598-96FE63FAA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199" y="1530455"/>
            <a:ext cx="4877481" cy="40963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DDBFFE-EC88-495A-AA39-BD924A6A039F}"/>
              </a:ext>
            </a:extLst>
          </p:cNvPr>
          <p:cNvSpPr txBox="1"/>
          <p:nvPr/>
        </p:nvSpPr>
        <p:spPr>
          <a:xfrm>
            <a:off x="1097279" y="1988456"/>
            <a:ext cx="51809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has a generated stub that provides the same methods as the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stub calls grpc framework under the hood to exchange information over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and server use stubs to interact with each other, they only need to implement their core service logic.</a:t>
            </a:r>
          </a:p>
        </p:txBody>
      </p:sp>
    </p:spTree>
    <p:extLst>
      <p:ext uri="{BB962C8B-B14F-4D97-AF65-F5344CB8AC3E}">
        <p14:creationId xmlns:p14="http://schemas.microsoft.com/office/powerpoint/2010/main" val="808355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305C6F7-7B95-4EB2-84DC-3E2F3238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stubs are generated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7B5C4A-E771-4454-9DE5-3F88297B7703}"/>
              </a:ext>
            </a:extLst>
          </p:cNvPr>
          <p:cNvSpPr txBox="1"/>
          <p:nvPr/>
        </p:nvSpPr>
        <p:spPr>
          <a:xfrm>
            <a:off x="1219200" y="1712148"/>
            <a:ext cx="87956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Contract 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service and payload messages are define using protocol buffer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Server and client stubs are generated by the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Protocol Buffer compiler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gPRC plugins of each language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09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305C6F7-7B95-4EB2-84DC-3E2F3238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gRPC uses protocol buffer?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7B5C4A-E771-4454-9DE5-3F88297B7703}"/>
              </a:ext>
            </a:extLst>
          </p:cNvPr>
          <p:cNvSpPr txBox="1"/>
          <p:nvPr/>
        </p:nvSpPr>
        <p:spPr>
          <a:xfrm>
            <a:off x="1219200" y="1712148"/>
            <a:ext cx="8795658" cy="222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Human-readable interface definition language(IDL)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Code generators for many languages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Binary data representation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Strong typed contract</a:t>
            </a:r>
          </a:p>
        </p:txBody>
      </p:sp>
    </p:spTree>
    <p:extLst>
      <p:ext uri="{BB962C8B-B14F-4D97-AF65-F5344CB8AC3E}">
        <p14:creationId xmlns:p14="http://schemas.microsoft.com/office/powerpoint/2010/main" val="1930688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305C6F7-7B95-4EB2-84DC-3E2F3238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languages are supported by grpc?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7B5C4A-E771-4454-9DE5-3F88297B7703}"/>
              </a:ext>
            </a:extLst>
          </p:cNvPr>
          <p:cNvSpPr txBox="1"/>
          <p:nvPr/>
        </p:nvSpPr>
        <p:spPr>
          <a:xfrm>
            <a:off x="1219200" y="1712148"/>
            <a:ext cx="8795658" cy="1286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10 officially supported languages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Pure implementation Go, Java, Nodejs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Wrap C-grpc core: c/c++, c#, objective-c, python, dart, php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DFDD91-1819-4409-9635-4FB635A21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860" y="3323772"/>
            <a:ext cx="8839509" cy="259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50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9C87AF8-0B8C-48B4-AABC-CE3F07B9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grpc efficient?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DDB42C-B607-4C45-B236-FB0DD502DE09}"/>
              </a:ext>
            </a:extLst>
          </p:cNvPr>
          <p:cNvSpPr txBox="1"/>
          <p:nvPr/>
        </p:nvSpPr>
        <p:spPr>
          <a:xfrm>
            <a:off x="1097280" y="1530455"/>
            <a:ext cx="8795658" cy="55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GRPC USES HTTP/2 AS ITS TRANSFER PROTOCOL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AD5303-600D-4E93-86C8-A60C08E5445B}"/>
              </a:ext>
            </a:extLst>
          </p:cNvPr>
          <p:cNvSpPr txBox="1"/>
          <p:nvPr/>
        </p:nvSpPr>
        <p:spPr>
          <a:xfrm>
            <a:off x="1097280" y="2088472"/>
            <a:ext cx="8795658" cy="2948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Binary framing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Header compression using HPACK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Reduce overhead and improve performance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multiplexing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Server push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One client request, multiple response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Reduce round-trip latency</a:t>
            </a:r>
          </a:p>
        </p:txBody>
      </p:sp>
    </p:spTree>
    <p:extLst>
      <p:ext uri="{BB962C8B-B14F-4D97-AF65-F5344CB8AC3E}">
        <p14:creationId xmlns:p14="http://schemas.microsoft.com/office/powerpoint/2010/main" val="2519481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9C87AF8-0B8C-48B4-AABC-CE3F07B9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http/2 works under the hood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AD5303-600D-4E93-86C8-A60C08E5445B}"/>
              </a:ext>
            </a:extLst>
          </p:cNvPr>
          <p:cNvSpPr txBox="1"/>
          <p:nvPr/>
        </p:nvSpPr>
        <p:spPr>
          <a:xfrm>
            <a:off x="1097280" y="1716024"/>
            <a:ext cx="5608320" cy="4194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Single TCP connection carries multiple bidirectional streams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stream has a unique ID and caries multiple bidirectional messages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message (request/ response) is broken down into multiple binary frames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Frame is the smallest unit that carries different types pf data : HEADERS, SETTINGS, PRIORITY, DATA, etc.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C7F52F-9955-43F4-A7BE-9DC6F7693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229" y="1526559"/>
            <a:ext cx="4647807" cy="338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7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2115" y="633874"/>
            <a:ext cx="5981171" cy="5590250"/>
          </a:xfrm>
        </p:spPr>
        <p:txBody>
          <a:bodyPr>
            <a:normAutofit/>
          </a:bodyPr>
          <a:lstStyle/>
          <a:p>
            <a:r>
              <a:rPr lang="en-US" dirty="0"/>
              <a:t>http/2 vs http/1.1</a:t>
            </a:r>
          </a:p>
          <a:p>
            <a:r>
              <a:rPr lang="en-US" dirty="0"/>
              <a:t>Client/server communication</a:t>
            </a:r>
          </a:p>
          <a:p>
            <a:r>
              <a:rPr lang="en-US" dirty="0"/>
              <a:t>protocol buffers</a:t>
            </a:r>
          </a:p>
          <a:p>
            <a:r>
              <a:rPr lang="en-US" dirty="0"/>
              <a:t>An introduction to gRPC and protocol buffers</a:t>
            </a:r>
          </a:p>
          <a:p>
            <a:r>
              <a:rPr lang="en-US" dirty="0"/>
              <a:t>HOW grpc works</a:t>
            </a:r>
          </a:p>
          <a:p>
            <a:r>
              <a:rPr lang="en-US" dirty="0"/>
              <a:t>How stubs are generated</a:t>
            </a:r>
          </a:p>
          <a:p>
            <a:r>
              <a:rPr lang="en-US" dirty="0"/>
              <a:t>Why gRPC users protocol buffer?</a:t>
            </a:r>
          </a:p>
          <a:p>
            <a:r>
              <a:rPr lang="en-US" dirty="0"/>
              <a:t>What languages are supported by grpc?</a:t>
            </a:r>
          </a:p>
          <a:p>
            <a:r>
              <a:rPr lang="en-US" dirty="0"/>
              <a:t>WHAT makes grpc efficient?</a:t>
            </a:r>
          </a:p>
          <a:p>
            <a:r>
              <a:rPr lang="en-US" dirty="0"/>
              <a:t>HOW http/2 works under the hood</a:t>
            </a:r>
          </a:p>
          <a:p>
            <a:r>
              <a:rPr lang="en-US" dirty="0"/>
              <a:t>gRPC modes</a:t>
            </a:r>
          </a:p>
          <a:p>
            <a:r>
              <a:rPr lang="en-US" dirty="0"/>
              <a:t>coding</a:t>
            </a:r>
          </a:p>
          <a:p>
            <a:r>
              <a:rPr lang="en-US" dirty="0"/>
              <a:t>Pros and cons</a:t>
            </a:r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68DF5B4-E5B3-4D5B-872F-75707B5F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gRPC modes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27F46B-0B8A-4EF3-9C00-37B0998DAD4F}"/>
              </a:ext>
            </a:extLst>
          </p:cNvPr>
          <p:cNvSpPr txBox="1"/>
          <p:nvPr/>
        </p:nvSpPr>
        <p:spPr>
          <a:xfrm>
            <a:off x="1251751" y="1530455"/>
            <a:ext cx="498037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Unary rpc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Server streaming rpc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Client streaming rpc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Bidirectional rpc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1C882B-579C-43FB-9CF9-71ED1D20A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591" y="2724150"/>
            <a:ext cx="36004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97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68DF5B4-E5B3-4D5B-872F-75707B5F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gRPC modes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27F46B-0B8A-4EF3-9C00-37B0998DAD4F}"/>
              </a:ext>
            </a:extLst>
          </p:cNvPr>
          <p:cNvSpPr txBox="1"/>
          <p:nvPr/>
        </p:nvSpPr>
        <p:spPr>
          <a:xfrm>
            <a:off x="1251751" y="1530455"/>
            <a:ext cx="498037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Unary rpc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Server streaming rpc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Client streaming rpc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Bidirectional rpc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1C882B-579C-43FB-9CF9-71ED1D20A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591" y="2724150"/>
            <a:ext cx="3600450" cy="14097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3135D29-3FE6-419D-AA05-1601B6D860ED}"/>
              </a:ext>
            </a:extLst>
          </p:cNvPr>
          <p:cNvCxnSpPr>
            <a:cxnSpLocks/>
          </p:cNvCxnSpPr>
          <p:nvPr/>
        </p:nvCxnSpPr>
        <p:spPr>
          <a:xfrm>
            <a:off x="8043631" y="3329126"/>
            <a:ext cx="16423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60D35E-9810-4C53-9991-58998554610C}"/>
              </a:ext>
            </a:extLst>
          </p:cNvPr>
          <p:cNvCxnSpPr>
            <a:cxnSpLocks/>
          </p:cNvCxnSpPr>
          <p:nvPr/>
        </p:nvCxnSpPr>
        <p:spPr>
          <a:xfrm flipH="1">
            <a:off x="8025414" y="3932808"/>
            <a:ext cx="15713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048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68DF5B4-E5B3-4D5B-872F-75707B5F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gRPC modes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27F46B-0B8A-4EF3-9C00-37B0998DAD4F}"/>
              </a:ext>
            </a:extLst>
          </p:cNvPr>
          <p:cNvSpPr txBox="1"/>
          <p:nvPr/>
        </p:nvSpPr>
        <p:spPr>
          <a:xfrm>
            <a:off x="1251751" y="1530455"/>
            <a:ext cx="498037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Unary rpc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Server streaming rpc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Client streaming rpc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Bidirectional rpc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1C882B-579C-43FB-9CF9-71ED1D20A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591" y="2724150"/>
            <a:ext cx="3600450" cy="14097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3135D29-3FE6-419D-AA05-1601B6D860ED}"/>
              </a:ext>
            </a:extLst>
          </p:cNvPr>
          <p:cNvCxnSpPr>
            <a:cxnSpLocks/>
          </p:cNvCxnSpPr>
          <p:nvPr/>
        </p:nvCxnSpPr>
        <p:spPr>
          <a:xfrm>
            <a:off x="8043631" y="3329126"/>
            <a:ext cx="16423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050" name="Picture 2" descr="Stream Arrows Sticker for iOS &amp; Android | GIPHY">
            <a:extLst>
              <a:ext uri="{FF2B5EF4-FFF2-40B4-BE49-F238E27FC236}">
                <a16:creationId xmlns:a16="http://schemas.microsoft.com/office/drawing/2014/main" id="{AC46AF3D-1FA7-464B-AB4D-BFB3925D2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474331" y="3388248"/>
            <a:ext cx="780968" cy="78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224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68DF5B4-E5B3-4D5B-872F-75707B5F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gRPC modes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27F46B-0B8A-4EF3-9C00-37B0998DAD4F}"/>
              </a:ext>
            </a:extLst>
          </p:cNvPr>
          <p:cNvSpPr txBox="1"/>
          <p:nvPr/>
        </p:nvSpPr>
        <p:spPr>
          <a:xfrm>
            <a:off x="1251751" y="1530455"/>
            <a:ext cx="498037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Unary rpc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Server streaming rpc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Client streaming rpc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Bidirectional rpc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1C882B-579C-43FB-9CF9-71ED1D20A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590" y="2724150"/>
            <a:ext cx="3600450" cy="14097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3135D29-3FE6-419D-AA05-1601B6D860ED}"/>
              </a:ext>
            </a:extLst>
          </p:cNvPr>
          <p:cNvCxnSpPr>
            <a:cxnSpLocks/>
          </p:cNvCxnSpPr>
          <p:nvPr/>
        </p:nvCxnSpPr>
        <p:spPr>
          <a:xfrm flipH="1">
            <a:off x="8256694" y="3861785"/>
            <a:ext cx="13844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050" name="Picture 2" descr="Stream Arrows Sticker for iOS &amp; Android | GIPHY">
            <a:extLst>
              <a:ext uri="{FF2B5EF4-FFF2-40B4-BE49-F238E27FC236}">
                <a16:creationId xmlns:a16="http://schemas.microsoft.com/office/drawing/2014/main" id="{AC46AF3D-1FA7-464B-AB4D-BFB3925D2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330" y="2916230"/>
            <a:ext cx="780968" cy="78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561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68DF5B4-E5B3-4D5B-872F-75707B5F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gRPC modes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27F46B-0B8A-4EF3-9C00-37B0998DAD4F}"/>
              </a:ext>
            </a:extLst>
          </p:cNvPr>
          <p:cNvSpPr txBox="1"/>
          <p:nvPr/>
        </p:nvSpPr>
        <p:spPr>
          <a:xfrm>
            <a:off x="1251751" y="1530455"/>
            <a:ext cx="498037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Unary rpc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Server streaming rpc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Client streaming rpc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Bidirectional rpc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1C882B-579C-43FB-9CF9-71ED1D20A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590" y="2724150"/>
            <a:ext cx="3600450" cy="1409700"/>
          </a:xfrm>
          <a:prstGeom prst="rect">
            <a:avLst/>
          </a:prstGeom>
        </p:spPr>
      </p:pic>
      <p:pic>
        <p:nvPicPr>
          <p:cNvPr id="2050" name="Picture 2" descr="Stream Arrows Sticker for iOS &amp; Android | GIPHY">
            <a:extLst>
              <a:ext uri="{FF2B5EF4-FFF2-40B4-BE49-F238E27FC236}">
                <a16:creationId xmlns:a16="http://schemas.microsoft.com/office/drawing/2014/main" id="{AC46AF3D-1FA7-464B-AB4D-BFB3925D2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330" y="2916230"/>
            <a:ext cx="780968" cy="78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tream Arrows Sticker for iOS &amp; Android | GIPHY">
            <a:extLst>
              <a:ext uri="{FF2B5EF4-FFF2-40B4-BE49-F238E27FC236}">
                <a16:creationId xmlns:a16="http://schemas.microsoft.com/office/drawing/2014/main" id="{0E7055A9-6854-4DD4-864E-38EC48B60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474330" y="3498794"/>
            <a:ext cx="780968" cy="78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95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C30942-C37B-4098-9E92-B80D34ED2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75" y="1441604"/>
            <a:ext cx="10723844" cy="43816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86A6DF-8B4C-4B32-820A-F0FE63376B2B}"/>
              </a:ext>
            </a:extLst>
          </p:cNvPr>
          <p:cNvSpPr/>
          <p:nvPr/>
        </p:nvSpPr>
        <p:spPr>
          <a:xfrm>
            <a:off x="877375" y="918384"/>
            <a:ext cx="4156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cap="all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http/2 vs http/1.1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05899F-DA89-46D2-98FE-70CBD50614FE}"/>
              </a:ext>
            </a:extLst>
          </p:cNvPr>
          <p:cNvSpPr/>
          <p:nvPr/>
        </p:nvSpPr>
        <p:spPr>
          <a:xfrm>
            <a:off x="877375" y="5823249"/>
            <a:ext cx="3169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http://www.http2demo.io/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01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6172609" cy="970990"/>
          </a:xfrm>
        </p:spPr>
        <p:txBody>
          <a:bodyPr/>
          <a:lstStyle/>
          <a:p>
            <a:r>
              <a:rPr lang="en-US" dirty="0"/>
              <a:t>Client/server communication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519246" cy="36334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SOAP, REST, GraphQL, RPC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SSE(Server-Sent Events), WebSocket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0000"/>
                </a:solidFill>
              </a:rPr>
              <a:t>Raw TCP</a:t>
            </a:r>
          </a:p>
          <a:p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EE8C1756-5CE5-427E-B356-C76275972F4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04" t="1498" r="58" b="96"/>
          <a:stretch/>
        </p:blipFill>
        <p:spPr>
          <a:xfrm>
            <a:off x="5603357" y="2281657"/>
            <a:ext cx="5826643" cy="2779602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E45F341-1E34-44CF-9AAC-CB3A5737DE19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9D1D35-67A9-4622-940A-229B2E9321FF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EB84A9-97A1-42DF-9D1D-3C4CCB8D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1" y="794014"/>
            <a:ext cx="4758478" cy="598851"/>
          </a:xfrm>
        </p:spPr>
        <p:txBody>
          <a:bodyPr>
            <a:noAutofit/>
          </a:bodyPr>
          <a:lstStyle/>
          <a:p>
            <a:r>
              <a:rPr lang="en-US" sz="2000" dirty="0"/>
              <a:t>Client/server communication</a:t>
            </a:r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2CB74E63-AB28-4D18-9BB0-1123E9915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2213" y="1526746"/>
            <a:ext cx="4519246" cy="453210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REST</a:t>
            </a:r>
          </a:p>
          <a:p>
            <a:pPr marL="486918" lvl="1" indent="-285750">
              <a:buFont typeface="Courier New" panose="02070309020205020404" pitchFamily="49" charset="0"/>
              <a:buChar char="o"/>
            </a:pPr>
            <a:r>
              <a:rPr lang="en-US" sz="1600" dirty="0"/>
              <a:t>[ xml, JSON, HTML, Plain text]</a:t>
            </a:r>
          </a:p>
          <a:p>
            <a:pPr marL="486918" lvl="1" indent="-285750">
              <a:buFont typeface="Courier New" panose="02070309020205020404" pitchFamily="49" charset="0"/>
              <a:buChar char="o"/>
            </a:pPr>
            <a:r>
              <a:rPr lang="en-US" sz="1600" dirty="0"/>
              <a:t>Large community</a:t>
            </a:r>
          </a:p>
          <a:p>
            <a:pPr marL="486918" lvl="1" indent="-285750">
              <a:buFont typeface="Courier New" panose="02070309020205020404" pitchFamily="49" charset="0"/>
              <a:buChar char="o"/>
            </a:pPr>
            <a:r>
              <a:rPr lang="en-US" sz="1600" dirty="0"/>
              <a:t>Public apis, simple resources</a:t>
            </a:r>
          </a:p>
          <a:p>
            <a:pPr marL="486918" lvl="1" indent="-285750">
              <a:buFont typeface="Courier New" panose="02070309020205020404" pitchFamily="49" charset="0"/>
              <a:buChar char="o"/>
            </a:pPr>
            <a:r>
              <a:rPr lang="en-US" sz="1600" dirty="0"/>
              <a:t>In security(</a:t>
            </a:r>
            <a:r>
              <a:rPr lang="en-US" sz="1600" dirty="0" err="1"/>
              <a:t>tls</a:t>
            </a:r>
            <a:r>
              <a:rPr lang="en-US" sz="1600" dirty="0"/>
              <a:t>, </a:t>
            </a:r>
            <a:r>
              <a:rPr lang="en-US" sz="1600" dirty="0" err="1"/>
              <a:t>ssl</a:t>
            </a:r>
            <a:r>
              <a:rPr lang="en-US" sz="1600" dirty="0"/>
              <a:t>)</a:t>
            </a:r>
          </a:p>
          <a:p>
            <a:pPr marL="486918" lvl="1" indent="-285750">
              <a:buFont typeface="Courier New" panose="02070309020205020404" pitchFamily="49" charset="0"/>
              <a:buChar char="o"/>
            </a:pPr>
            <a:r>
              <a:rPr lang="en-US" sz="1600"/>
              <a:t>Client --&gt; server  request only</a:t>
            </a:r>
            <a:endParaRPr lang="en-US" sz="1800" dirty="0"/>
          </a:p>
          <a:p>
            <a:endParaRPr lang="en-US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250B5725-0F37-48B0-8398-44C2F8E2C71E}"/>
              </a:ext>
            </a:extLst>
          </p:cNvPr>
          <p:cNvSpPr txBox="1">
            <a:spLocks/>
          </p:cNvSpPr>
          <p:nvPr/>
        </p:nvSpPr>
        <p:spPr>
          <a:xfrm>
            <a:off x="6096000" y="1526746"/>
            <a:ext cx="4519246" cy="36334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RPC</a:t>
            </a:r>
          </a:p>
          <a:p>
            <a:pPr marL="486918" lvl="1" indent="-285750">
              <a:buFont typeface="Courier New" panose="02070309020205020404" pitchFamily="49" charset="0"/>
              <a:buChar char="o"/>
            </a:pPr>
            <a:r>
              <a:rPr lang="en-US" sz="1600" dirty="0"/>
              <a:t>[JSON, XML, Protobuf, Thrift, FlatBuffers]</a:t>
            </a:r>
          </a:p>
          <a:p>
            <a:pPr marL="486918" lvl="1" indent="-285750">
              <a:buFont typeface="Courier New" panose="02070309020205020404" pitchFamily="49" charset="0"/>
              <a:buChar char="o"/>
            </a:pPr>
            <a:r>
              <a:rPr lang="en-US" dirty="0"/>
              <a:t>Large community</a:t>
            </a:r>
          </a:p>
          <a:p>
            <a:pPr marL="486918" lvl="1" indent="-285750">
              <a:buFont typeface="Courier New" panose="02070309020205020404" pitchFamily="49" charset="0"/>
              <a:buChar char="o"/>
            </a:pPr>
            <a:r>
              <a:rPr lang="en-US" dirty="0"/>
              <a:t>Command and action oriented Apis, internal high performance communication in massive micro-services systems.</a:t>
            </a:r>
          </a:p>
          <a:p>
            <a:pPr marL="486918" lvl="1" indent="-285750">
              <a:buFont typeface="Courier New" panose="02070309020205020404" pitchFamily="49" charset="0"/>
              <a:buChar char="o"/>
            </a:pPr>
            <a:r>
              <a:rPr lang="en-US" dirty="0"/>
              <a:t>In security(</a:t>
            </a:r>
            <a:r>
              <a:rPr lang="en-US" dirty="0" err="1"/>
              <a:t>tls</a:t>
            </a:r>
            <a:r>
              <a:rPr lang="en-US" dirty="0"/>
              <a:t>, </a:t>
            </a:r>
            <a:r>
              <a:rPr lang="en-US" dirty="0" err="1"/>
              <a:t>ssl</a:t>
            </a:r>
            <a:r>
              <a:rPr lang="en-US" dirty="0"/>
              <a:t>)</a:t>
            </a:r>
          </a:p>
          <a:p>
            <a:pPr marL="486918" lvl="1" indent="-285750">
              <a:buFont typeface="Courier New" panose="02070309020205020404" pitchFamily="49" charset="0"/>
              <a:buChar char="o"/>
            </a:pPr>
            <a:r>
              <a:rPr lang="en-US" dirty="0"/>
              <a:t>Bidirectional streaming</a:t>
            </a:r>
          </a:p>
          <a:p>
            <a:pPr marL="486918" lvl="1" indent="-285750">
              <a:buFont typeface="Courier New" panose="02070309020205020404" pitchFamily="49" charset="0"/>
              <a:buChar char="o"/>
            </a:pPr>
            <a:r>
              <a:rPr lang="en-US" dirty="0"/>
              <a:t>Use protocol buffer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DFC3E7-7CB7-47DB-B8E8-ECF25EA3473C}"/>
              </a:ext>
            </a:extLst>
          </p:cNvPr>
          <p:cNvCxnSpPr>
            <a:cxnSpLocks/>
          </p:cNvCxnSpPr>
          <p:nvPr/>
        </p:nvCxnSpPr>
        <p:spPr>
          <a:xfrm>
            <a:off x="5904606" y="1541721"/>
            <a:ext cx="0" cy="41892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2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353C5B-9282-4220-985D-6610EC0CB05D}"/>
              </a:ext>
            </a:extLst>
          </p:cNvPr>
          <p:cNvSpPr/>
          <p:nvPr/>
        </p:nvSpPr>
        <p:spPr>
          <a:xfrm>
            <a:off x="1027004" y="696442"/>
            <a:ext cx="41131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cap="all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protocol buffers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A51DE8-30E3-452B-A281-222CAE234C00}"/>
              </a:ext>
            </a:extLst>
          </p:cNvPr>
          <p:cNvSpPr/>
          <p:nvPr/>
        </p:nvSpPr>
        <p:spPr>
          <a:xfrm>
            <a:off x="952869" y="1403073"/>
            <a:ext cx="1014421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Roboto"/>
              </a:rPr>
              <a:t>Protocol buffers provide a language-neutral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Roboto"/>
              </a:rPr>
              <a:t> platform-neutral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Roboto"/>
              </a:rPr>
              <a:t>extensible mechanism for serializing structured data in a forward-compatible and backward-compatible way.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Roboto"/>
              </a:rPr>
              <a:t>It’s like JSON, except it's smaller and faster, and it generates native language bindings.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02124"/>
              </a:solidFill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rgbClr val="202124"/>
              </a:solidFill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Protocol buffers are the most commonly-used data format at Google.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Protocol buffer messages and services are described by engineer-authored .</a:t>
            </a:r>
            <a:r>
              <a:rPr lang="en-US" i="1" dirty="0">
                <a:solidFill>
                  <a:srgbClr val="FF0000"/>
                </a:solidFill>
              </a:rPr>
              <a:t>proto</a:t>
            </a:r>
            <a:r>
              <a:rPr lang="en-US" i="1" dirty="0"/>
              <a:t>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455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353C5B-9282-4220-985D-6610EC0CB05D}"/>
              </a:ext>
            </a:extLst>
          </p:cNvPr>
          <p:cNvSpPr/>
          <p:nvPr/>
        </p:nvSpPr>
        <p:spPr>
          <a:xfrm>
            <a:off x="1027004" y="696442"/>
            <a:ext cx="5711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cap="all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protocol buffers (Syntax)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6919A3-C280-4913-BA34-89178AFC9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6487" y="1457370"/>
            <a:ext cx="3222441" cy="3318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u="sng" dirty="0">
                <a:solidFill>
                  <a:srgbClr val="FF0000"/>
                </a:solidFill>
                <a:latin typeface="Arial" panose="020B0604020202020204" pitchFamily="34" charset="0"/>
              </a:rPr>
              <a:t>Java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int                        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Long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String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Float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Double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Bool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byte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26CD43-BA59-4609-9415-D3FD145C3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409" y="1457371"/>
            <a:ext cx="4113167" cy="3318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u="sng" dirty="0" err="1">
                <a:solidFill>
                  <a:srgbClr val="FF0000"/>
                </a:solidFill>
                <a:latin typeface="Arial" panose="020B0604020202020204" pitchFamily="34" charset="0"/>
              </a:rPr>
              <a:t>P</a:t>
            </a:r>
            <a:r>
              <a:rPr kumimoji="0" lang="en-US" altLang="en-US" sz="1600" b="1" i="0" u="sng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rotoBuf</a:t>
            </a:r>
            <a:endParaRPr kumimoji="0" lang="en-US" altLang="en-US" sz="1400" b="1" i="0" u="sng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Int32                        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Int64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Float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Double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Bool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bytes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75E7A752-2F8B-4376-9FE9-9CC7AFE0AC40}"/>
              </a:ext>
            </a:extLst>
          </p:cNvPr>
          <p:cNvSpPr/>
          <p:nvPr/>
        </p:nvSpPr>
        <p:spPr>
          <a:xfrm>
            <a:off x="5072032" y="2944682"/>
            <a:ext cx="1124657" cy="79899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1CDB04-4D1F-4952-B83C-65477E4AB9AE}"/>
              </a:ext>
            </a:extLst>
          </p:cNvPr>
          <p:cNvSpPr/>
          <p:nvPr/>
        </p:nvSpPr>
        <p:spPr>
          <a:xfrm>
            <a:off x="1228077" y="54772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protocol-buffers/docs/proto3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10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353C5B-9282-4220-985D-6610EC0CB05D}"/>
              </a:ext>
            </a:extLst>
          </p:cNvPr>
          <p:cNvSpPr/>
          <p:nvPr/>
        </p:nvSpPr>
        <p:spPr>
          <a:xfrm>
            <a:off x="1027004" y="696442"/>
            <a:ext cx="5711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cap="all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protocol buffers (Syntax)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2562B7-8CBC-494E-9A2C-09565FBE4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986" y="2151553"/>
            <a:ext cx="3477672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var(--devsite-code-font-family)"/>
              </a:rPr>
              <a:t>message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devsite-code-font-family)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devsite-code-font-family)"/>
              </a:rPr>
              <a:t>Person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devsite-code-font-family)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i="1" dirty="0">
                <a:solidFill>
                  <a:schemeClr val="accent3">
                    <a:lumMod val="75000"/>
                  </a:schemeClr>
                </a:solidFill>
                <a:latin typeface="var(--devsite-code-font-family)"/>
              </a:rPr>
              <a:t>//data type, variable name, serialization sequence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devsite-code-font-family)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devsite-code-font-family)"/>
              </a:rPr>
              <a:t>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var(--devsite-code-font-family)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devsite-code-font-family)"/>
              </a:rPr>
              <a:t> name = 1;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devsite-code-font-family)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devsite-code-font-family)"/>
              </a:rPr>
              <a:t>  </a:t>
            </a:r>
            <a:r>
              <a:rPr lang="en-US" altLang="en-US" sz="1400" dirty="0">
                <a:solidFill>
                  <a:srgbClr val="7030A0"/>
                </a:solidFill>
                <a:latin typeface="var(--devsite-code-font-family)"/>
              </a:rPr>
              <a:t>int32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devsite-code-font-family)"/>
              </a:rPr>
              <a:t> id = 2;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devsite-code-font-family)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devsite-code-font-family)"/>
              </a:rPr>
              <a:t>  </a:t>
            </a:r>
            <a:r>
              <a:rPr lang="en-US" altLang="en-US" sz="1400" dirty="0">
                <a:solidFill>
                  <a:srgbClr val="7030A0"/>
                </a:solidFill>
                <a:latin typeface="var(--devsite-code-font-family)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devsite-code-font-family)"/>
              </a:rPr>
              <a:t> email = 3;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devsite-code-font-family)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devsite-code-font-family)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BD74F2-7F91-4204-BEDA-5533E551A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347" y="2155007"/>
            <a:ext cx="3743416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F0000"/>
                </a:solidFill>
                <a:latin typeface="var(--devsite-code-font-family)"/>
              </a:rPr>
              <a:t>Person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devsite-code-font-family)"/>
              </a:rPr>
              <a:t> john = </a:t>
            </a:r>
            <a:r>
              <a:rPr lang="en-US" altLang="en-US" sz="1400" dirty="0">
                <a:solidFill>
                  <a:srgbClr val="FF0000"/>
                </a:solidFill>
                <a:latin typeface="var(--devsite-code-font-family)"/>
              </a:rPr>
              <a:t>Person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devsite-code-font-family)"/>
              </a:rPr>
              <a:t>.newBuilder()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devsite-code-font-family)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devsite-code-font-family)"/>
              </a:rPr>
              <a:t>    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var(--devsite-code-font-family)"/>
              </a:rPr>
              <a:t>setId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devsite-code-font-family)"/>
              </a:rPr>
              <a:t>(1234)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devsite-code-font-family)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devsite-code-font-family)"/>
              </a:rPr>
              <a:t>    .</a:t>
            </a:r>
            <a:r>
              <a:rPr lang="en-US" altLang="en-US" sz="1400" dirty="0">
                <a:solidFill>
                  <a:srgbClr val="7030A0"/>
                </a:solidFill>
                <a:latin typeface="var(--devsite-code-font-family)"/>
              </a:rPr>
              <a:t>setName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devsite-code-font-family)"/>
              </a:rPr>
              <a:t>("John Doe")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devsite-code-font-family)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devsite-code-font-family)"/>
              </a:rPr>
              <a:t>    .</a:t>
            </a:r>
            <a:r>
              <a:rPr lang="en-US" altLang="en-US" sz="1400" dirty="0">
                <a:solidFill>
                  <a:srgbClr val="7030A0"/>
                </a:solidFill>
                <a:latin typeface="var(--devsite-code-font-family)"/>
              </a:rPr>
              <a:t>setEmail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devsite-code-font-family)"/>
              </a:rPr>
              <a:t>("jdoe@example.com")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devsite-code-font-family)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devsite-code-font-family)"/>
              </a:rPr>
              <a:t>  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devsite-code-font-family)"/>
              </a:rPr>
              <a:t>.build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devsite-code-font-family)"/>
              </a:rPr>
              <a:t>();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D21BABBD-01DB-4291-9E9C-D6697714E90A}"/>
              </a:ext>
            </a:extLst>
          </p:cNvPr>
          <p:cNvSpPr/>
          <p:nvPr/>
        </p:nvSpPr>
        <p:spPr>
          <a:xfrm>
            <a:off x="5613571" y="2572301"/>
            <a:ext cx="950895" cy="79899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B34E5A-73BC-45C7-846D-2EDE96B05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986" y="1382374"/>
            <a:ext cx="841455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u="sng" dirty="0">
                <a:solidFill>
                  <a:schemeClr val="bg2">
                    <a:lumMod val="50000"/>
                  </a:schemeClr>
                </a:solidFill>
              </a:rPr>
              <a:t>m</a:t>
            </a: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</a:rPr>
              <a:t>essage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converted to public final class class_name , contain defined filed , setters and getters. 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BAE3A2-5A4C-46EC-88D4-5E37A1ECAA30}"/>
              </a:ext>
            </a:extLst>
          </p:cNvPr>
          <p:cNvSpPr txBox="1"/>
          <p:nvPr/>
        </p:nvSpPr>
        <p:spPr>
          <a:xfrm>
            <a:off x="5740774" y="275087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D4A7AC-8420-48DE-93FD-8FD90BC64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986" y="3941644"/>
            <a:ext cx="841455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sng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enum</a:t>
            </a:r>
            <a:endParaRPr kumimoji="0" lang="en-US" altLang="en-US" sz="14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D147AF-BCDC-4100-96A7-38107D5B1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986" y="4504102"/>
            <a:ext cx="347767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var(--devsite-code-font-family)"/>
              </a:rPr>
              <a:t>enum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devsite-code-font-family)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devsite-code-font-family)"/>
              </a:rPr>
              <a:t>Gender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devsite-code-font-family)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var(--devsite-code-font-family)"/>
              </a:rPr>
              <a:t>    MALE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var(--devsite-code-font-family)"/>
              </a:rPr>
              <a:t>    FEMALE = 1;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devsite-code-font-family)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devsite-code-font-family)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0D988A1-90B7-426C-912C-081782A56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222" y="4112454"/>
            <a:ext cx="8213895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Roboto"/>
              </a:rPr>
              <a:t>As you can see, the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Roboto"/>
              </a:rPr>
              <a:t>enum's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Roboto"/>
              </a:rPr>
              <a:t> first constant maps to zero: every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Roboto"/>
              </a:rPr>
              <a:t>enum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Roboto"/>
              </a:rPr>
              <a:t> definition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Roboto"/>
              </a:rPr>
              <a:t>must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Roboto"/>
              </a:rPr>
              <a:t> contain a constant that maps to zero as its first element.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Roboto"/>
              </a:rPr>
              <a:t>This is because: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Roboto"/>
              </a:rPr>
              <a:t>There must be a zero value, so that we can use 0 as a numeric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Roboto"/>
                <a:hlinkClick r:id="rId2"/>
              </a:rPr>
              <a:t>default 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Roboto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Roboto"/>
              </a:rPr>
              <a:t>The zero value needs to be the first element, for compatibility with 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Roboto"/>
                <a:hlinkClick r:id="rId3"/>
              </a:rPr>
              <a:t>proto2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Roboto"/>
              </a:rPr>
              <a:t> semantics where the first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Roboto"/>
              </a:rPr>
              <a:t>enum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Roboto"/>
              </a:rPr>
              <a:t> value is always the default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09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7DAA32-E3BE-442E-8F45-234C676257A8}"/>
              </a:ext>
            </a:extLst>
          </p:cNvPr>
          <p:cNvSpPr/>
          <p:nvPr/>
        </p:nvSpPr>
        <p:spPr>
          <a:xfrm>
            <a:off x="938227" y="811852"/>
            <a:ext cx="5711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cap="all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protocol buffers (Syntax)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F26E60F-D613-4036-9F84-3397E91DD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27" y="1467464"/>
            <a:ext cx="4778992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Defining Services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F0CC10-F19F-4272-9823-9932C2B6D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151" y="2153854"/>
            <a:ext cx="7906853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990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FAF7B5-E40C-46BE-9C83-DA251FCAE61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918</Words>
  <Application>Microsoft Office PowerPoint</Application>
  <PresentationFormat>Widescreen</PresentationFormat>
  <Paragraphs>159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Century Gothic</vt:lpstr>
      <vt:lpstr>Courier New</vt:lpstr>
      <vt:lpstr>Helvetica Neue Medium</vt:lpstr>
      <vt:lpstr>open sans</vt:lpstr>
      <vt:lpstr>Roboto</vt:lpstr>
      <vt:lpstr>var(--devsite-code-font-family)</vt:lpstr>
      <vt:lpstr>RetrospectVTI</vt:lpstr>
      <vt:lpstr>GRPC</vt:lpstr>
      <vt:lpstr>OUTLINE</vt:lpstr>
      <vt:lpstr>PowerPoint Presentation</vt:lpstr>
      <vt:lpstr>Client/server communication</vt:lpstr>
      <vt:lpstr>Client/server communication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 introduction to gRPC And protopuf protocol</vt:lpstr>
      <vt:lpstr>An introduction to gRPC And protopuf protocol</vt:lpstr>
      <vt:lpstr>An introduction to gRPC And protopuf protocol</vt:lpstr>
      <vt:lpstr>HOW grpc works</vt:lpstr>
      <vt:lpstr>How stubs are generated</vt:lpstr>
      <vt:lpstr>Why gRPC uses protocol buffer?</vt:lpstr>
      <vt:lpstr>What languages are supported by grpc?</vt:lpstr>
      <vt:lpstr>WHAT makes grpc efficient?</vt:lpstr>
      <vt:lpstr>HOW http/2 works under the hood</vt:lpstr>
      <vt:lpstr>gRPC modes </vt:lpstr>
      <vt:lpstr>gRPC modes </vt:lpstr>
      <vt:lpstr>gRPC modes </vt:lpstr>
      <vt:lpstr>gRPC modes </vt:lpstr>
      <vt:lpstr>gRPC modes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2023-01-18T11:15:27Z</dcterms:created>
  <dcterms:modified xsi:type="dcterms:W3CDTF">2023-01-29T19:00:44Z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