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75" r:id="rId4"/>
    <p:sldId id="258" r:id="rId5"/>
    <p:sldId id="257" r:id="rId6"/>
    <p:sldId id="265" r:id="rId7"/>
    <p:sldId id="264" r:id="rId8"/>
    <p:sldId id="259" r:id="rId9"/>
    <p:sldId id="280" r:id="rId10"/>
    <p:sldId id="281" r:id="rId11"/>
    <p:sldId id="262" r:id="rId12"/>
    <p:sldId id="279" r:id="rId13"/>
    <p:sldId id="267" r:id="rId14"/>
    <p:sldId id="288" r:id="rId15"/>
    <p:sldId id="269" r:id="rId16"/>
    <p:sldId id="268" r:id="rId17"/>
    <p:sldId id="284" r:id="rId18"/>
    <p:sldId id="282" r:id="rId19"/>
    <p:sldId id="270" r:id="rId20"/>
    <p:sldId id="286" r:id="rId21"/>
    <p:sldId id="274" r:id="rId22"/>
    <p:sldId id="287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D7EC-AB2E-7546-A25B-830054633E9B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22E54-5024-264D-95DF-E3016F4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22E54-5024-264D-95DF-E3016F406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9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2560-21A8-E24B-B95D-51028ACE7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96E67-B92A-6247-9DD4-36C3A35B2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0345-2125-4844-9839-534CAB8B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501E-51D5-D343-9636-F38303113B9D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D12B2-08AB-3A46-A7F9-6E17DE36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2EE0B-9230-7C4D-A329-DB70BEEC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1F58-133F-9245-A1AB-32523772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9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CD21-E112-844E-B547-B9C84ED8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4F197-F7E1-0A4B-B97D-526BE964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5F3-450E-B44D-BF04-BC586157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501E-51D5-D343-9636-F38303113B9D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337A-5171-C64F-94B2-9A02071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9B50A-7393-5349-B13F-661D3092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1F58-133F-9245-A1AB-32523772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E6847-53EE-FD45-9C0F-BE2DAB269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E3663-A432-1448-B7B1-DC2D37BC5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34BE-D7AA-9043-A3FC-6EB6728F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501E-51D5-D343-9636-F38303113B9D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90CF6-AE0F-504D-B72F-AE7F7CB9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D336-D0DF-7445-94E4-51F7F430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1F58-133F-9245-A1AB-32523772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0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D178-5C35-F245-BC95-372A833D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DBC4-6877-E94D-A290-04C5DB07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2F36C-54B8-F948-BAD0-CA1656D2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501E-51D5-D343-9636-F38303113B9D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EA988-5797-A04A-9CB4-343B466E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8A2B-5A0A-A747-8238-5649D233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1F58-133F-9245-A1AB-32523772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3B65-A32F-C043-B54B-1050954C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8CD97-BE0E-5849-90E6-DA3FC368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789A5-BE53-AC4F-906D-54C99948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501E-51D5-D343-9636-F38303113B9D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8D967-A7CA-B642-A4A4-BDFB7C1C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2838F-D763-E643-8115-11338A26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1F58-133F-9245-A1AB-32523772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6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5F15-21A6-0B40-88BC-1D796CC0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CD18-79D7-5643-AC6A-E55D17F6C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A458C-0E7D-3D40-AB10-2B177336D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C904F-4462-1C41-8FAE-63699E9A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501E-51D5-D343-9636-F38303113B9D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72DBC-19CC-5543-BE86-2CA0F164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2DF26-6265-6240-B58A-A381687D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1F58-133F-9245-A1AB-32523772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8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18F-2D2F-A946-B12D-86F7F67E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93E35-0D0D-8C4D-9892-E96ECF302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79A33-F579-D548-8EE4-5D50D7135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4AC68-1099-2F4C-B591-84488A2B8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A05C2-BF03-8E4D-A3BD-331AD6593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16341-FD21-DE4E-837E-6B39B6DA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501E-51D5-D343-9636-F38303113B9D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5086E-4A3F-E043-B79C-663EF046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0EBF9-74CF-4945-B742-F1AC29EE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1F58-133F-9245-A1AB-32523772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FEA1-78AD-6E4A-A3F4-8A28F94A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AE240-889E-EE42-A158-7802EC70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501E-51D5-D343-9636-F38303113B9D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CBFC3-9A23-6848-A9E5-3B1E1980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760A1-D877-C24E-B4F9-2D49CF37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1F58-133F-9245-A1AB-32523772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1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A75FD-D92C-EC4C-BB10-ED19BAC1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501E-51D5-D343-9636-F38303113B9D}" type="datetimeFigureOut">
              <a:rPr lang="en-US" smtClean="0"/>
              <a:t>8/27/20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C20B7-B765-5948-AB1D-87C5F984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F774D-D99A-A64D-BB7D-AED52216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1F58-133F-9245-A1AB-32523772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5E83-50BA-304D-8C88-376DD618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6DE0-5D3E-DC44-86F7-508B2367B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34B3D-1377-0749-B878-3D8F03D12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5A952-6FBA-1448-970C-87AD1F6B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501E-51D5-D343-9636-F38303113B9D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7603C-5932-B14D-8DF2-6E1D81FB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E7832-B608-9542-A075-228548C9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1F58-133F-9245-A1AB-32523772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4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D52B-5BFB-8E47-BE13-7EE29D7B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3AC32-06B9-D548-A29D-65D5A183F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6978A-2437-784E-BC78-37A61FEF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713D0-9AD5-D443-8A8B-2F6C9D08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501E-51D5-D343-9636-F38303113B9D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94A7D-4C8B-1C4B-B6FA-0B1013C6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F7F21-D186-364D-A97F-F30E2F08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1F58-133F-9245-A1AB-32523772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CF4BA-26EB-A843-B392-D1D6D648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2395-A107-6143-AA0C-D94379277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48F4-E9E1-6049-8B3A-30D1BD969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501E-51D5-D343-9636-F38303113B9D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C1A8-9F3C-8743-93C9-554A37A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5968C-1D74-9B44-B642-E1C71CF59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41F58-133F-9245-A1AB-32523772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99EF-2FC0-224A-B028-B225D56D4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PVT Simulator</a:t>
            </a:r>
            <a:br>
              <a:rPr lang="en-US" dirty="0"/>
            </a:br>
            <a:r>
              <a:rPr lang="en-US" dirty="0"/>
              <a:t>PE251_V12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CE14A-7C65-764C-B2F6-449678D96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Mansoor Hussain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80C18-2B09-754A-92B7-2675D81E5617}"/>
              </a:ext>
            </a:extLst>
          </p:cNvPr>
          <p:cNvSpPr txBox="1"/>
          <p:nvPr/>
        </p:nvSpPr>
        <p:spPr>
          <a:xfrm>
            <a:off x="3561347" y="4519136"/>
            <a:ext cx="35768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Dedicated to: </a:t>
            </a:r>
          </a:p>
          <a:p>
            <a:r>
              <a:rPr lang="en-US" dirty="0"/>
              <a:t>                       Raphael Babar </a:t>
            </a:r>
          </a:p>
          <a:p>
            <a:r>
              <a:rPr lang="en-US" dirty="0"/>
              <a:t>                         who will beat </a:t>
            </a:r>
          </a:p>
          <a:p>
            <a:r>
              <a:rPr lang="en-US" dirty="0"/>
              <a:t>	      Raphael Nadal’s record</a:t>
            </a:r>
          </a:p>
          <a:p>
            <a:endParaRPr lang="en-US" dirty="0"/>
          </a:p>
          <a:p>
            <a:r>
              <a:rPr lang="en-US" dirty="0"/>
              <a:t>	Presentation Draft: 2</a:t>
            </a:r>
          </a:p>
          <a:p>
            <a:endParaRPr lang="en-US" dirty="0"/>
          </a:p>
          <a:p>
            <a:r>
              <a:rPr lang="en-US" dirty="0"/>
              <a:t>	27-August-2020</a:t>
            </a:r>
          </a:p>
        </p:txBody>
      </p:sp>
    </p:spTree>
    <p:extLst>
      <p:ext uri="{BB962C8B-B14F-4D97-AF65-F5344CB8AC3E}">
        <p14:creationId xmlns:p14="http://schemas.microsoft.com/office/powerpoint/2010/main" val="368719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D21C-B9C5-B045-B490-A8D7673B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79" y="172837"/>
            <a:ext cx="10515600" cy="591687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CCAB7-929C-6C47-8B89-3292C4D8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79" y="2111861"/>
            <a:ext cx="8300478" cy="6093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7A8FF-5979-B445-A69E-0F32F3A61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79" y="600561"/>
            <a:ext cx="100838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C528-46FD-C142-B398-2ACFB081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4C2-31B8-3F49-978A-38F226A2B3EB}"/>
              </a:ext>
            </a:extLst>
          </p:cNvPr>
          <p:cNvSpPr txBox="1"/>
          <p:nvPr/>
        </p:nvSpPr>
        <p:spPr>
          <a:xfrm>
            <a:off x="-96253" y="2072657"/>
            <a:ext cx="469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Caution:</a:t>
            </a:r>
          </a:p>
          <a:p>
            <a:r>
              <a:rPr lang="en-US" dirty="0">
                <a:solidFill>
                  <a:srgbClr val="FF0000"/>
                </a:solidFill>
              </a:rPr>
              <a:t>1.The PVTO Tables need to manually formatted as per the Eclipse Manual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A1903-ADE8-AE49-9E7A-38E537D1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74" y="715085"/>
            <a:ext cx="76200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1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60AB-B767-9642-B72D-07A3A558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Liquid Composition(x3) and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Vapour</a:t>
            </a:r>
            <a:r>
              <a:rPr lang="en-US" dirty="0"/>
              <a:t> Composition(y3)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54A87-9390-5544-926B-6B6423827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930400"/>
            <a:ext cx="9740900" cy="299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37F2AA-9DC2-5549-91AC-9830C418D7D5}"/>
              </a:ext>
            </a:extLst>
          </p:cNvPr>
          <p:cNvSpPr txBox="1"/>
          <p:nvPr/>
        </p:nvSpPr>
        <p:spPr>
          <a:xfrm>
            <a:off x="1564105" y="5606716"/>
            <a:ext cx="545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Note: </a:t>
            </a:r>
            <a:r>
              <a:rPr lang="en-US" dirty="0"/>
              <a:t>Shall improve the presentation in the next Version</a:t>
            </a:r>
          </a:p>
        </p:txBody>
      </p:sp>
    </p:spTree>
    <p:extLst>
      <p:ext uri="{BB962C8B-B14F-4D97-AF65-F5344CB8AC3E}">
        <p14:creationId xmlns:p14="http://schemas.microsoft.com/office/powerpoint/2010/main" val="183168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0B8FBD-8207-D843-9ECF-6CA07E29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321283"/>
            <a:ext cx="523240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B8FB70-C55F-CB4B-BB36-9030A8932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0" y="245249"/>
            <a:ext cx="5054600" cy="337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B499E2-A9BE-4B46-BA02-F2B37548FFBE}"/>
              </a:ext>
            </a:extLst>
          </p:cNvPr>
          <p:cNvSpPr txBox="1"/>
          <p:nvPr/>
        </p:nvSpPr>
        <p:spPr>
          <a:xfrm>
            <a:off x="2984500" y="2406316"/>
            <a:ext cx="150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Rs</a:t>
            </a:r>
            <a:r>
              <a:rPr lang="en-US" dirty="0"/>
              <a:t> vs Pressure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010B8-356D-0B4D-A6F9-CEA177592C34}"/>
              </a:ext>
            </a:extLst>
          </p:cNvPr>
          <p:cNvSpPr txBox="1"/>
          <p:nvPr/>
        </p:nvSpPr>
        <p:spPr>
          <a:xfrm>
            <a:off x="8990439" y="2036984"/>
            <a:ext cx="153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 vs Pressure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05C22-BAA9-CC47-A14D-C8EEEA26A4CB}"/>
              </a:ext>
            </a:extLst>
          </p:cNvPr>
          <p:cNvSpPr txBox="1"/>
          <p:nvPr/>
        </p:nvSpPr>
        <p:spPr>
          <a:xfrm>
            <a:off x="1222479" y="90451"/>
            <a:ext cx="2694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Plots (PVTO)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3AD6D-4D01-EF40-82F5-62352B7CE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0" y="3517900"/>
            <a:ext cx="5156200" cy="334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6742A-9D60-7048-B074-01B79965C205}"/>
              </a:ext>
            </a:extLst>
          </p:cNvPr>
          <p:cNvSpPr txBox="1"/>
          <p:nvPr/>
        </p:nvSpPr>
        <p:spPr>
          <a:xfrm>
            <a:off x="8501063" y="4886325"/>
            <a:ext cx="17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Visco</a:t>
            </a:r>
            <a:r>
              <a:rPr lang="en-US" dirty="0"/>
              <a:t> vs Pressure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B87B0-6B49-604C-91FC-34B16A3D8486}"/>
              </a:ext>
            </a:extLst>
          </p:cNvPr>
          <p:cNvSpPr txBox="1"/>
          <p:nvPr/>
        </p:nvSpPr>
        <p:spPr>
          <a:xfrm>
            <a:off x="1222479" y="5872163"/>
            <a:ext cx="69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PVTO</a:t>
            </a:r>
          </a:p>
        </p:txBody>
      </p:sp>
    </p:spTree>
    <p:extLst>
      <p:ext uri="{BB962C8B-B14F-4D97-AF65-F5344CB8AC3E}">
        <p14:creationId xmlns:p14="http://schemas.microsoft.com/office/powerpoint/2010/main" val="9423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D12FC6-36B2-1C44-B75D-867586BF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736266"/>
            <a:ext cx="5118100" cy="334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4010B8-356D-0B4D-A6F9-CEA177592C34}"/>
              </a:ext>
            </a:extLst>
          </p:cNvPr>
          <p:cNvSpPr txBox="1"/>
          <p:nvPr/>
        </p:nvSpPr>
        <p:spPr>
          <a:xfrm>
            <a:off x="8990439" y="2036984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Bg</a:t>
            </a:r>
            <a:r>
              <a:rPr lang="en-US" dirty="0"/>
              <a:t> vs Pressure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05C22-BAA9-CC47-A14D-C8EEEA26A4CB}"/>
              </a:ext>
            </a:extLst>
          </p:cNvPr>
          <p:cNvSpPr txBox="1"/>
          <p:nvPr/>
        </p:nvSpPr>
        <p:spPr>
          <a:xfrm>
            <a:off x="1222479" y="90451"/>
            <a:ext cx="273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Plots (PVDG)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D78A5-EA17-C54E-8E26-F8D873537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" y="787066"/>
            <a:ext cx="5461000" cy="3289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F26BCB-1E07-FB49-83A3-DFE76146F801}"/>
              </a:ext>
            </a:extLst>
          </p:cNvPr>
          <p:cNvSpPr txBox="1"/>
          <p:nvPr/>
        </p:nvSpPr>
        <p:spPr>
          <a:xfrm>
            <a:off x="2103489" y="1978581"/>
            <a:ext cx="204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Visc</a:t>
            </a:r>
            <a:r>
              <a:rPr lang="en-US" dirty="0"/>
              <a:t> </a:t>
            </a:r>
            <a:r>
              <a:rPr lang="en-US" dirty="0" err="1"/>
              <a:t>vap</a:t>
            </a:r>
            <a:r>
              <a:rPr lang="en-US" dirty="0"/>
              <a:t> vs Pressure</a:t>
            </a:r>
          </a:p>
        </p:txBody>
      </p:sp>
    </p:spTree>
    <p:extLst>
      <p:ext uri="{BB962C8B-B14F-4D97-AF65-F5344CB8AC3E}">
        <p14:creationId xmlns:p14="http://schemas.microsoft.com/office/powerpoint/2010/main" val="378238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634A-7973-EA45-8AEE-88E907D5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Guide: 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1D678-593C-8D4B-AB9B-ED6893D08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05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4F9-DF0E-F44A-BA49-3641C449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87951-C351-A546-A9F1-5925498F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84" y="1369929"/>
            <a:ext cx="100076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0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D21C-B9C5-B045-B490-A8D7673B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79" y="172837"/>
            <a:ext cx="10515600" cy="591687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9425E-62D3-0448-882A-43877024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654050"/>
            <a:ext cx="103124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95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D21C-B9C5-B045-B490-A8D7673B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79" y="172837"/>
            <a:ext cx="10515600" cy="591687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1DA18B-CA18-F74D-A261-95355B3C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79" y="764524"/>
            <a:ext cx="10134600" cy="172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476FB-6EE2-E646-B3AA-A604D2456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79" y="2491724"/>
            <a:ext cx="9558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16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3FDD-B3E0-B844-A38E-A51D2CD4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0005DC-8BB3-F940-86DE-3AA7EDC5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5795"/>
            <a:ext cx="3568700" cy="1295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486A0-8E8E-3249-9A07-3E7F6788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066" y="1027906"/>
            <a:ext cx="7505700" cy="612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5D55C5-B4C2-A14E-B5F5-EF1CFF39F956}"/>
              </a:ext>
            </a:extLst>
          </p:cNvPr>
          <p:cNvSpPr txBox="1"/>
          <p:nvPr/>
        </p:nvSpPr>
        <p:spPr>
          <a:xfrm>
            <a:off x="0" y="3150885"/>
            <a:ext cx="4692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Caution:</a:t>
            </a:r>
          </a:p>
          <a:p>
            <a:r>
              <a:rPr lang="en-US" dirty="0">
                <a:solidFill>
                  <a:srgbClr val="FF0000"/>
                </a:solidFill>
              </a:rPr>
              <a:t>1. The PVTO Tables need to manually formatted as per the Eclipse Manual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3. PVTG Table is as per Eclipse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7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448B-014A-BE4A-813F-CC08E58B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6A841-0212-7A4F-AB51-429FD6C1759D}"/>
              </a:ext>
            </a:extLst>
          </p:cNvPr>
          <p:cNvSpPr txBox="1"/>
          <p:nvPr/>
        </p:nvSpPr>
        <p:spPr>
          <a:xfrm>
            <a:off x="914400" y="2237874"/>
            <a:ext cx="43513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Summary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Technical Background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Features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Step By Step Guide for Oil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Step By Step Guide for Gas</a:t>
            </a:r>
          </a:p>
        </p:txBody>
      </p:sp>
    </p:spTree>
    <p:extLst>
      <p:ext uri="{BB962C8B-B14F-4D97-AF65-F5344CB8AC3E}">
        <p14:creationId xmlns:p14="http://schemas.microsoft.com/office/powerpoint/2010/main" val="142856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7EAB-6E21-314E-9957-8310948A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6F3E8-5FEF-E443-8137-A61FEA1A6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855" y="1299411"/>
            <a:ext cx="9304122" cy="5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18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5E7056-C406-464D-BFBF-F39B9C8A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38" y="701527"/>
            <a:ext cx="5270500" cy="3390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8C5A0-1CCD-8F4A-AD6D-5F3BB941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05" y="-1503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Output Plots (PVTG)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10629-E9E5-324B-9681-42D3F21E4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71" y="193803"/>
            <a:ext cx="5448300" cy="345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5B54DB-6B8D-B448-B59F-320B99C5D344}"/>
              </a:ext>
            </a:extLst>
          </p:cNvPr>
          <p:cNvSpPr txBox="1"/>
          <p:nvPr/>
        </p:nvSpPr>
        <p:spPr>
          <a:xfrm>
            <a:off x="3898232" y="2851484"/>
            <a:ext cx="151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Rv</a:t>
            </a:r>
            <a:r>
              <a:rPr lang="en-US" dirty="0"/>
              <a:t> vs Pressure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7BEA5-52F9-9B47-82C0-D3194F9B7DAC}"/>
              </a:ext>
            </a:extLst>
          </p:cNvPr>
          <p:cNvSpPr txBox="1"/>
          <p:nvPr/>
        </p:nvSpPr>
        <p:spPr>
          <a:xfrm>
            <a:off x="8105274" y="2666818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Bg</a:t>
            </a:r>
            <a:r>
              <a:rPr lang="en-US" dirty="0"/>
              <a:t> vs Pressure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A432D-CA05-E142-8EDB-D77BA0190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429" y="3357563"/>
            <a:ext cx="5347219" cy="3500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BB672B-E4BC-B644-A54F-5C5965BB317B}"/>
              </a:ext>
            </a:extLst>
          </p:cNvPr>
          <p:cNvSpPr txBox="1"/>
          <p:nvPr/>
        </p:nvSpPr>
        <p:spPr>
          <a:xfrm>
            <a:off x="7493919" y="4092427"/>
            <a:ext cx="182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Viscg</a:t>
            </a:r>
            <a:r>
              <a:rPr lang="en-US" dirty="0"/>
              <a:t> vs Pressure</a:t>
            </a:r>
          </a:p>
        </p:txBody>
      </p:sp>
    </p:spTree>
    <p:extLst>
      <p:ext uri="{BB962C8B-B14F-4D97-AF65-F5344CB8AC3E}">
        <p14:creationId xmlns:p14="http://schemas.microsoft.com/office/powerpoint/2010/main" val="3094208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9ADF-4C03-AA40-A505-B1141BC9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-2198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Output Plots (PVTO)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770913-6F32-A74B-BFCC-B759CA9A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605632"/>
            <a:ext cx="5105400" cy="3441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AF35CC-0E41-964B-99AC-07EE6DC68C13}"/>
              </a:ext>
            </a:extLst>
          </p:cNvPr>
          <p:cNvSpPr txBox="1"/>
          <p:nvPr/>
        </p:nvSpPr>
        <p:spPr>
          <a:xfrm>
            <a:off x="1914525" y="2080816"/>
            <a:ext cx="153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 vs Pressure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BF3D7-BA80-2443-8E57-A8C65A61F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94" y="332026"/>
            <a:ext cx="5257800" cy="3276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1F1EA-7D2B-964D-84B1-D07BEB1FAC29}"/>
              </a:ext>
            </a:extLst>
          </p:cNvPr>
          <p:cNvSpPr txBox="1"/>
          <p:nvPr/>
        </p:nvSpPr>
        <p:spPr>
          <a:xfrm>
            <a:off x="7758113" y="2128838"/>
            <a:ext cx="150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Rs</a:t>
            </a:r>
            <a:r>
              <a:rPr lang="en-US" dirty="0"/>
              <a:t> vs Pressure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8CF724-DB04-1B44-9556-799BBFB35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158" y="3489325"/>
            <a:ext cx="5384800" cy="359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7D5F12-B083-F540-A9F8-C01752516E41}"/>
              </a:ext>
            </a:extLst>
          </p:cNvPr>
          <p:cNvSpPr txBox="1"/>
          <p:nvPr/>
        </p:nvSpPr>
        <p:spPr>
          <a:xfrm>
            <a:off x="8029575" y="4329113"/>
            <a:ext cx="194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Visc</a:t>
            </a:r>
            <a:r>
              <a:rPr lang="en-US" dirty="0"/>
              <a:t> </a:t>
            </a:r>
            <a:r>
              <a:rPr lang="en-US" dirty="0" err="1"/>
              <a:t>liq</a:t>
            </a:r>
            <a:r>
              <a:rPr lang="en-US" dirty="0"/>
              <a:t> vs Pressure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3F480-0C00-0B44-8C72-E8B402800EC8}"/>
              </a:ext>
            </a:extLst>
          </p:cNvPr>
          <p:cNvSpPr txBox="1"/>
          <p:nvPr/>
        </p:nvSpPr>
        <p:spPr>
          <a:xfrm>
            <a:off x="714375" y="5286375"/>
            <a:ext cx="5294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u="sng" dirty="0"/>
              <a:t>ote:</a:t>
            </a:r>
          </a:p>
          <a:p>
            <a:r>
              <a:rPr lang="en-US" dirty="0"/>
              <a:t>Undersaturated Lines are generated but not shown for</a:t>
            </a:r>
          </a:p>
          <a:p>
            <a:r>
              <a:rPr lang="en-US" dirty="0"/>
              <a:t>condensate</a:t>
            </a:r>
          </a:p>
        </p:txBody>
      </p:sp>
    </p:spTree>
    <p:extLst>
      <p:ext uri="{BB962C8B-B14F-4D97-AF65-F5344CB8AC3E}">
        <p14:creationId xmlns:p14="http://schemas.microsoft.com/office/powerpoint/2010/main" val="227402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D394-6FA2-9749-B5A3-744FD29D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C3090-2A1A-064B-9E1F-712C79E78430}"/>
              </a:ext>
            </a:extLst>
          </p:cNvPr>
          <p:cNvSpPr txBox="1"/>
          <p:nvPr/>
        </p:nvSpPr>
        <p:spPr>
          <a:xfrm>
            <a:off x="1034716" y="1973179"/>
            <a:ext cx="104554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Upcoming Versions: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Include Corresponding States Model (PEDERSEN) for Viscosity Calculation (Work In Progress)</a:t>
            </a:r>
          </a:p>
          <a:p>
            <a:pPr marL="342900" indent="-342900">
              <a:buAutoNum type="arabicPeriod"/>
            </a:pPr>
            <a:r>
              <a:rPr lang="en-US" dirty="0"/>
              <a:t>More flexibility with the design of the Separators.</a:t>
            </a:r>
          </a:p>
          <a:p>
            <a:pPr marL="342900" indent="-342900">
              <a:buAutoNum type="arabicPeriod"/>
            </a:pPr>
            <a:r>
              <a:rPr lang="en-US" dirty="0"/>
              <a:t>Develop the ability to produce more than one Undersaturated Lines.</a:t>
            </a:r>
          </a:p>
          <a:p>
            <a:pPr marL="342900" indent="-342900">
              <a:buAutoNum type="arabicPeriod"/>
            </a:pPr>
            <a:r>
              <a:rPr lang="en-US" dirty="0"/>
              <a:t>Develop the ability to calculate First Contact Miscibility Pressure (FCMP)</a:t>
            </a:r>
          </a:p>
          <a:p>
            <a:pPr marL="342900" indent="-342900">
              <a:buAutoNum type="arabicPeriod"/>
            </a:pPr>
            <a:r>
              <a:rPr lang="en-US" dirty="0"/>
              <a:t>Develop the ability to calculate Multiple Contact Miscibility Pressures MCMP and Ternary Diagrams</a:t>
            </a:r>
          </a:p>
          <a:p>
            <a:pPr marL="342900" indent="-342900">
              <a:buAutoNum type="arabicPeriod"/>
            </a:pPr>
            <a:r>
              <a:rPr lang="en-US" dirty="0"/>
              <a:t>Develop the ability to carry out REGRESSION on Pc and Tc of the Heaviest Fraction to match the Experimental Data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3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F18F-BB78-7742-A700-FED08F00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F6484-35BA-E943-B642-0DA44C41939A}"/>
              </a:ext>
            </a:extLst>
          </p:cNvPr>
          <p:cNvSpPr txBox="1"/>
          <p:nvPr/>
        </p:nvSpPr>
        <p:spPr>
          <a:xfrm>
            <a:off x="838200" y="1949115"/>
            <a:ext cx="110369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have developed a PVT Simulator; which can be used if a Commercial Simulator is not available to the User.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dirty="0" err="1"/>
              <a:t>Programme</a:t>
            </a:r>
            <a:r>
              <a:rPr lang="en-US" sz="2800" dirty="0"/>
              <a:t> has been written in Python and is very straight forward to use and produces Output which after </a:t>
            </a:r>
            <a:r>
              <a:rPr lang="en-US" sz="2800" u="sng" dirty="0"/>
              <a:t>minor editing </a:t>
            </a:r>
            <a:r>
              <a:rPr lang="en-US" sz="2800" dirty="0"/>
              <a:t>can be used with the  Eclipse Simulator.</a:t>
            </a:r>
          </a:p>
          <a:p>
            <a:endParaRPr lang="en-US" sz="2800" dirty="0"/>
          </a:p>
          <a:p>
            <a:r>
              <a:rPr lang="en-US" sz="2800" dirty="0"/>
              <a:t>The results have been compared to </a:t>
            </a:r>
            <a:r>
              <a:rPr lang="en-US" sz="2800" dirty="0" err="1"/>
              <a:t>PVTi</a:t>
            </a:r>
            <a:r>
              <a:rPr lang="en-US" sz="2800" dirty="0"/>
              <a:t> and PVTSIM and fall within the Error Margin.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070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AD33-7923-F045-BB56-C772D971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Technical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1D78C-92FA-FD46-8ACE-0A32038AEB79}"/>
              </a:ext>
            </a:extLst>
          </p:cNvPr>
          <p:cNvSpPr txBox="1"/>
          <p:nvPr/>
        </p:nvSpPr>
        <p:spPr>
          <a:xfrm>
            <a:off x="457201" y="1828801"/>
            <a:ext cx="106359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Uses Peng Robinson (2-Parameter) Equation of State and Flash Equation to determine, the Liquid and </a:t>
            </a:r>
            <a:r>
              <a:rPr lang="en-US" sz="2800" dirty="0" err="1"/>
              <a:t>Vapour</a:t>
            </a:r>
            <a:r>
              <a:rPr lang="en-US" sz="2800" dirty="0"/>
              <a:t> Mole Fractions and Compositions and Volumes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Uses </a:t>
            </a:r>
            <a:r>
              <a:rPr lang="en-US" sz="2800" dirty="0" err="1"/>
              <a:t>Lohrenz</a:t>
            </a:r>
            <a:r>
              <a:rPr lang="en-US" sz="2800" dirty="0"/>
              <a:t> Bray Clark to determine Viscosity </a:t>
            </a:r>
            <a:r>
              <a:rPr lang="en-US" sz="2800" i="1" dirty="0"/>
              <a:t>(Does not </a:t>
            </a:r>
            <a:r>
              <a:rPr lang="en-US" sz="2800" i="1" dirty="0" err="1"/>
              <a:t>Psudoize</a:t>
            </a:r>
            <a:r>
              <a:rPr lang="en-US" sz="2800" i="1" dirty="0"/>
              <a:t> C7+)</a:t>
            </a:r>
          </a:p>
          <a:p>
            <a:pPr marL="342900" indent="-342900">
              <a:buAutoNum type="arabicPeriod"/>
            </a:pPr>
            <a:endParaRPr lang="en-US" sz="2800" i="1" dirty="0"/>
          </a:p>
          <a:p>
            <a:pPr marL="342900" indent="-342900">
              <a:buAutoNum type="arabicPeriod"/>
            </a:pPr>
            <a:r>
              <a:rPr lang="en-US" sz="2800" dirty="0"/>
              <a:t>The Simulator is written in Python and can be executed on </a:t>
            </a:r>
            <a:r>
              <a:rPr lang="en-US" sz="2800" dirty="0" err="1"/>
              <a:t>Jupyter</a:t>
            </a:r>
            <a:r>
              <a:rPr lang="en-US" sz="2800" dirty="0"/>
              <a:t> Notebook OR in batch mode using the Python Command</a:t>
            </a:r>
          </a:p>
        </p:txBody>
      </p:sp>
    </p:spTree>
    <p:extLst>
      <p:ext uri="{BB962C8B-B14F-4D97-AF65-F5344CB8AC3E}">
        <p14:creationId xmlns:p14="http://schemas.microsoft.com/office/powerpoint/2010/main" val="366914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B25E7C-4001-2242-A41C-2C3EA9495491}"/>
              </a:ext>
            </a:extLst>
          </p:cNvPr>
          <p:cNvSpPr txBox="1"/>
          <p:nvPr/>
        </p:nvSpPr>
        <p:spPr>
          <a:xfrm>
            <a:off x="902368" y="348915"/>
            <a:ext cx="880711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Work Flow:</a:t>
            </a:r>
          </a:p>
          <a:p>
            <a:pPr marL="342900" indent="-342900">
              <a:buAutoNum type="arabicPeriod"/>
            </a:pPr>
            <a:r>
              <a:rPr lang="en-US" sz="2000" dirty="0"/>
              <a:t>Input:</a:t>
            </a:r>
          </a:p>
          <a:p>
            <a:r>
              <a:rPr lang="en-US" sz="2000" dirty="0"/>
              <a:t>	 </a:t>
            </a:r>
            <a:r>
              <a:rPr lang="en-US" sz="2000" dirty="0" err="1"/>
              <a:t>i</a:t>
            </a:r>
            <a:r>
              <a:rPr lang="en-US" sz="2000" dirty="0"/>
              <a:t>) Composition of the Reservoir Fluid in Mole Fraction (Up to C16)</a:t>
            </a:r>
          </a:p>
          <a:p>
            <a:r>
              <a:rPr lang="en-US" sz="2000" dirty="0"/>
              <a:t>	ii) Reservoir Temperature (Degree F)</a:t>
            </a:r>
          </a:p>
          <a:p>
            <a:r>
              <a:rPr lang="en-US" sz="2000" dirty="0"/>
              <a:t>	iii) List of Pressures for which Experiment needs to be conducted</a:t>
            </a:r>
          </a:p>
          <a:p>
            <a:r>
              <a:rPr lang="en-US" sz="2000" dirty="0"/>
              <a:t>	iv) Separator Pressure and Temperature ( Two Stages are allowed)</a:t>
            </a:r>
          </a:p>
          <a:p>
            <a:r>
              <a:rPr lang="en-US" sz="2000" dirty="0"/>
              <a:t>2. Output: </a:t>
            </a:r>
          </a:p>
          <a:p>
            <a:r>
              <a:rPr lang="en-US" sz="2000" dirty="0"/>
              <a:t>	</a:t>
            </a:r>
            <a:r>
              <a:rPr lang="en-US" sz="2000" u="sng" dirty="0"/>
              <a:t>Oil: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Rs</a:t>
            </a:r>
            <a:r>
              <a:rPr lang="en-US" sz="2000" dirty="0"/>
              <a:t>, Bo, viscosity vs Pressure for Oil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Bg</a:t>
            </a:r>
            <a:r>
              <a:rPr lang="en-US" sz="2000" dirty="0"/>
              <a:t>, viscosity vs Pressure for Gas </a:t>
            </a:r>
          </a:p>
          <a:p>
            <a:r>
              <a:rPr lang="en-US" sz="2000" dirty="0"/>
              <a:t>	PVTO and PVDG Tables (in Excel Format)</a:t>
            </a:r>
          </a:p>
          <a:p>
            <a:r>
              <a:rPr lang="en-US" sz="2000" dirty="0"/>
              <a:t>	Composition of Oil and Gas at Separator (and all intermediate stages)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  <a:r>
              <a:rPr lang="en-US" sz="2000" u="sng" dirty="0"/>
              <a:t>Gas Condensates: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Rv</a:t>
            </a:r>
            <a:r>
              <a:rPr lang="en-US" sz="2000" dirty="0"/>
              <a:t>, </a:t>
            </a:r>
            <a:r>
              <a:rPr lang="en-US" sz="2000" dirty="0" err="1"/>
              <a:t>Bg</a:t>
            </a:r>
            <a:r>
              <a:rPr lang="en-US" sz="2000" dirty="0"/>
              <a:t>, Viscosity vs Pressure for Gas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Rs</a:t>
            </a:r>
            <a:r>
              <a:rPr lang="en-US" sz="2000" dirty="0"/>
              <a:t>, Bo, Viscosity vs Pressure (Saturated Only)</a:t>
            </a:r>
          </a:p>
          <a:p>
            <a:r>
              <a:rPr lang="en-US" sz="2000" dirty="0"/>
              <a:t>	PVTG and PVTO (Saturated values only) (in Excel Format)</a:t>
            </a:r>
          </a:p>
          <a:p>
            <a:r>
              <a:rPr lang="en-US" sz="2000" dirty="0"/>
              <a:t>	Composition of Oil and Gas at Separator (and all intermediate stages)</a:t>
            </a:r>
          </a:p>
          <a:p>
            <a:endParaRPr lang="en-US" sz="2000" dirty="0"/>
          </a:p>
          <a:p>
            <a:r>
              <a:rPr lang="en-US" sz="2000" dirty="0"/>
              <a:t>3. All Plots can be viewed in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5331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634A-7973-EA45-8AEE-88E907D5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Guide: OIL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1D678-593C-8D4B-AB9B-ED6893D08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5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2EB2-54AE-3541-AB50-9E43175A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517A-65CB-484E-ACEF-76DF9A11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 is required to provide:</a:t>
            </a:r>
          </a:p>
          <a:p>
            <a:pPr marL="514350" indent="-514350">
              <a:buAutoNum type="arabicPeriod"/>
            </a:pPr>
            <a:r>
              <a:rPr lang="en-US" dirty="0"/>
              <a:t>Reservoir Fluid Composition in Mole Fractions: (User must ensure they add up to 1.0)</a:t>
            </a:r>
          </a:p>
          <a:p>
            <a:pPr marL="514350" indent="-514350">
              <a:buAutoNum type="arabicPeriod"/>
            </a:pPr>
            <a:r>
              <a:rPr lang="en-US" dirty="0"/>
              <a:t>Reservoir Temperature in Degree Fahrenheit </a:t>
            </a:r>
          </a:p>
          <a:p>
            <a:pPr marL="514350" indent="-514350">
              <a:buAutoNum type="arabicPeriod"/>
            </a:pPr>
            <a:r>
              <a:rPr lang="en-US" dirty="0"/>
              <a:t>List of Reservoir Pressures in psia</a:t>
            </a:r>
          </a:p>
          <a:p>
            <a:pPr marL="514350" indent="-514350">
              <a:buAutoNum type="arabicPeriod"/>
            </a:pPr>
            <a:r>
              <a:rPr lang="en-US" dirty="0"/>
              <a:t>Fluid Type i.e. Oil or Gas</a:t>
            </a:r>
          </a:p>
          <a:p>
            <a:pPr marL="514350" indent="-514350">
              <a:buAutoNum type="arabicPeriod"/>
            </a:pPr>
            <a:r>
              <a:rPr lang="en-US" dirty="0"/>
              <a:t>Number of Separator Stages i.e. 1 or 2</a:t>
            </a:r>
          </a:p>
          <a:p>
            <a:pPr marL="514350" indent="-514350">
              <a:buAutoNum type="arabicPeriod"/>
            </a:pPr>
            <a:r>
              <a:rPr lang="en-US" dirty="0"/>
              <a:t>Pressure and Temperature of Each Separator Stage:</a:t>
            </a:r>
          </a:p>
        </p:txBody>
      </p:sp>
    </p:spTree>
    <p:extLst>
      <p:ext uri="{BB962C8B-B14F-4D97-AF65-F5344CB8AC3E}">
        <p14:creationId xmlns:p14="http://schemas.microsoft.com/office/powerpoint/2010/main" val="350536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0240-BFD8-124C-9370-DDFF64DE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87" y="77674"/>
            <a:ext cx="10515600" cy="1325563"/>
          </a:xfrm>
        </p:spPr>
        <p:txBody>
          <a:bodyPr/>
          <a:lstStyle/>
          <a:p>
            <a:r>
              <a:rPr lang="en-US" dirty="0"/>
              <a:t>User Input (Example)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8378E-430E-BC43-A4C3-9F2E1A0F6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7" y="1252309"/>
            <a:ext cx="10325100" cy="71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4FEF4-93C5-2A4C-A283-C1BCE6DF2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87" y="2057172"/>
            <a:ext cx="9893300" cy="52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E35888-9CDA-7343-932E-8449A8996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87" y="2553808"/>
            <a:ext cx="6006432" cy="42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5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AB03-0C00-654E-9677-0DE95296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3E8C8-E5C7-F946-8A53-CE67EA13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4921"/>
            <a:ext cx="9605211" cy="54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4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660</Words>
  <Application>Microsoft Macintosh PowerPoint</Application>
  <PresentationFormat>Widescreen</PresentationFormat>
  <Paragraphs>104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PVT Simulator PE251_V12</vt:lpstr>
      <vt:lpstr>Contents:</vt:lpstr>
      <vt:lpstr>SUMMARY</vt:lpstr>
      <vt:lpstr>Technical Background</vt:lpstr>
      <vt:lpstr>PowerPoint Presentation</vt:lpstr>
      <vt:lpstr>Step by Step Guide: OIL</vt:lpstr>
      <vt:lpstr>User Input</vt:lpstr>
      <vt:lpstr>User Input (Example)</vt:lpstr>
      <vt:lpstr>Execution</vt:lpstr>
      <vt:lpstr>Execution</vt:lpstr>
      <vt:lpstr>Output</vt:lpstr>
      <vt:lpstr>Liquid Composition(x3) and  Vapour Composition(y3)</vt:lpstr>
      <vt:lpstr>PowerPoint Presentation</vt:lpstr>
      <vt:lpstr>PowerPoint Presentation</vt:lpstr>
      <vt:lpstr>Step by Step Guide: GAS</vt:lpstr>
      <vt:lpstr>User Input</vt:lpstr>
      <vt:lpstr>Execution</vt:lpstr>
      <vt:lpstr>Execution</vt:lpstr>
      <vt:lpstr>Output Functions</vt:lpstr>
      <vt:lpstr>Output Functions</vt:lpstr>
      <vt:lpstr>Output Plots (PVTG)</vt:lpstr>
      <vt:lpstr>Output Plots (PVTO)</vt:lpstr>
      <vt:lpstr>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PVT Simulator</dc:title>
  <dc:creator>Mansoor Hussain</dc:creator>
  <cp:lastModifiedBy>Mansoor Hussain</cp:lastModifiedBy>
  <cp:revision>52</cp:revision>
  <dcterms:created xsi:type="dcterms:W3CDTF">2020-08-08T04:12:26Z</dcterms:created>
  <dcterms:modified xsi:type="dcterms:W3CDTF">2020-08-27T04:00:55Z</dcterms:modified>
</cp:coreProperties>
</file>