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sldIdLst>
    <p:sldId id="256" r:id="rId2"/>
    <p:sldId id="289" r:id="rId3"/>
    <p:sldId id="290" r:id="rId4"/>
    <p:sldId id="292" r:id="rId5"/>
    <p:sldId id="264" r:id="rId6"/>
    <p:sldId id="265" r:id="rId7"/>
    <p:sldId id="266" r:id="rId8"/>
    <p:sldId id="259" r:id="rId9"/>
    <p:sldId id="260" r:id="rId10"/>
    <p:sldId id="269" r:id="rId11"/>
    <p:sldId id="291" r:id="rId12"/>
    <p:sldId id="273" r:id="rId13"/>
    <p:sldId id="271" r:id="rId14"/>
    <p:sldId id="274" r:id="rId15"/>
    <p:sldId id="288" r:id="rId16"/>
    <p:sldId id="296" r:id="rId17"/>
    <p:sldId id="295" r:id="rId18"/>
    <p:sldId id="272" r:id="rId19"/>
    <p:sldId id="294" r:id="rId20"/>
    <p:sldId id="29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37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865B63E-F043-4655-8CB5-6174ADC3B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65B63E-F043-4655-8CB5-6174ADC3B9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7450B-9187-400A-B96B-7EDE57504F5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08406-9993-4C82-B168-B63C4BD6C9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4E320-2784-47AB-8AF0-BE16F5EE25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88A7-50BE-46AC-B92E-E77D0CEB73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900F9-F864-4076-9EA2-760BFC65FC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8F016-8FB7-4649-BCC1-F50CD04DED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10CCE-035B-4DA8-A032-C98086434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C444E-EB96-46FA-BC87-B27A6D05A4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5CD81-A576-4BFD-97B9-1CA0C11DFD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DDC1E-2C94-41C0-8609-68280DE407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97D5-014F-4672-A37D-FDCCFBE01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08B2E-F391-4B46-980A-F130FE43C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E8284-AB6A-47FB-9482-E018DE4FA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69BF3F5-638A-4054-8578-6D7B6F005F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65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Energy Analysis of Underground Coal Gasification with Simultaneous Storage of Carbon Dioxide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4005064"/>
            <a:ext cx="65532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Ali Akbar Eftekhari</a:t>
            </a:r>
          </a:p>
          <a:p>
            <a:pPr eaLnBrk="1" hangingPunct="1"/>
            <a:r>
              <a:rPr lang="en-US" dirty="0" smtClean="0"/>
              <a:t>Hans Bruining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" y="5632152"/>
            <a:ext cx="90360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71372" y="1314862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</a:rPr>
              <a:t>x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flow diagram (1)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0" y="1524000"/>
            <a:ext cx="666115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268538" y="1844675"/>
            <a:ext cx="790575" cy="1008063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39975" y="3716338"/>
            <a:ext cx="863600" cy="10080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5975" y="5013325"/>
            <a:ext cx="792163" cy="71913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58888" y="4508500"/>
            <a:ext cx="792162" cy="43338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84888" y="1557338"/>
            <a:ext cx="719137" cy="719137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24525" y="4868863"/>
            <a:ext cx="1439863" cy="10080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75463" y="3933825"/>
            <a:ext cx="1152525" cy="647700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1" name="TextBox 12"/>
          <p:cNvSpPr txBox="1">
            <a:spLocks noChangeArrowheads="1"/>
          </p:cNvSpPr>
          <p:nvPr/>
        </p:nvSpPr>
        <p:spPr bwMode="auto">
          <a:xfrm>
            <a:off x="8172450" y="4005263"/>
            <a:ext cx="738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endParaRPr lang="en-US" sz="24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2" name="TextBox 13"/>
          <p:cNvSpPr txBox="1">
            <a:spLocks noChangeArrowheads="1"/>
          </p:cNvSpPr>
          <p:nvPr/>
        </p:nvSpPr>
        <p:spPr bwMode="auto">
          <a:xfrm>
            <a:off x="2411413" y="1341438"/>
            <a:ext cx="4746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3" name="TextBox 14"/>
          <p:cNvSpPr txBox="1">
            <a:spLocks noChangeArrowheads="1"/>
          </p:cNvSpPr>
          <p:nvPr/>
        </p:nvSpPr>
        <p:spPr bwMode="auto">
          <a:xfrm>
            <a:off x="1908175" y="3429000"/>
            <a:ext cx="474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4" name="TextBox 15"/>
          <p:cNvSpPr txBox="1">
            <a:spLocks noChangeArrowheads="1"/>
          </p:cNvSpPr>
          <p:nvPr/>
        </p:nvSpPr>
        <p:spPr bwMode="auto">
          <a:xfrm>
            <a:off x="827088" y="4149725"/>
            <a:ext cx="4746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5" name="TextBox 16"/>
          <p:cNvSpPr txBox="1">
            <a:spLocks noChangeArrowheads="1"/>
          </p:cNvSpPr>
          <p:nvPr/>
        </p:nvSpPr>
        <p:spPr bwMode="auto">
          <a:xfrm>
            <a:off x="1619250" y="5589588"/>
            <a:ext cx="47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6" name="TextBox 17"/>
          <p:cNvSpPr txBox="1">
            <a:spLocks noChangeArrowheads="1"/>
          </p:cNvSpPr>
          <p:nvPr/>
        </p:nvSpPr>
        <p:spPr bwMode="auto">
          <a:xfrm>
            <a:off x="6588125" y="1125538"/>
            <a:ext cx="474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7" name="TextBox 18"/>
          <p:cNvSpPr txBox="1">
            <a:spLocks noChangeArrowheads="1"/>
          </p:cNvSpPr>
          <p:nvPr/>
        </p:nvSpPr>
        <p:spPr bwMode="auto">
          <a:xfrm>
            <a:off x="7164388" y="5373688"/>
            <a:ext cx="747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CCS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150" y="6237288"/>
            <a:ext cx="38779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(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+E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CCS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))/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40200" y="2924175"/>
            <a:ext cx="936625" cy="2449513"/>
          </a:xfrm>
          <a:prstGeom prst="round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56100" y="2349500"/>
            <a:ext cx="6683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1228725"/>
            <a:ext cx="82962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916832"/>
            <a:ext cx="44958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theory to practice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4941168"/>
            <a:ext cx="13260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Theoretical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661248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1052736"/>
            <a:ext cx="164660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Zero-emission</a:t>
            </a:r>
          </a:p>
          <a:p>
            <a:r>
              <a:rPr lang="en-US" dirty="0" smtClean="0"/>
              <a:t>(Sustainable)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 of PFD (1)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2736"/>
            <a:ext cx="4662117" cy="446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1561" y="55172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Theoretical, practical, and zero-emission recovery of coal energy (water to oxygen molar ratio of 3.2)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636912"/>
            <a:ext cx="110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Recovery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factor (%)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3983" y="1988840"/>
            <a:ext cx="263851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hape 7"/>
          <p:cNvCxnSpPr>
            <a:endCxn id="26626" idx="2"/>
          </p:cNvCxnSpPr>
          <p:nvPr/>
        </p:nvCxnSpPr>
        <p:spPr>
          <a:xfrm flipV="1">
            <a:off x="6444208" y="4005064"/>
            <a:ext cx="1159033" cy="100811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flow diagram (2)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9565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Sustainable recovery for other energy conversion processes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1276350"/>
            <a:ext cx="6931025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situ introduction of absorbent e.g. </a:t>
            </a:r>
            <a:r>
              <a:rPr lang="en-US" dirty="0" err="1" smtClean="0"/>
              <a:t>CaO</a:t>
            </a:r>
            <a:r>
              <a:rPr lang="en-US" dirty="0" smtClean="0"/>
              <a:t> is energetically expensive and with the current state of technology is not feasible</a:t>
            </a:r>
          </a:p>
          <a:p>
            <a:pPr eaLnBrk="1" hangingPunct="1"/>
            <a:r>
              <a:rPr lang="en-US" dirty="0" smtClean="0"/>
              <a:t>Using naturally abundant minerals can improve the </a:t>
            </a:r>
            <a:r>
              <a:rPr lang="en-US" dirty="0" err="1" smtClean="0"/>
              <a:t>exergetic</a:t>
            </a:r>
            <a:r>
              <a:rPr lang="en-US" dirty="0" smtClean="0"/>
              <a:t> recovery of UCG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 Zero-emission Recovery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20" y="980728"/>
            <a:ext cx="567478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gas sustainable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5"/>
            <a:ext cx="9144000" cy="512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Formulation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3190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58007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429000"/>
            <a:ext cx="7162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543425"/>
            <a:ext cx="7629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grpSp>
        <p:nvGrpSpPr>
          <p:cNvPr id="4" name="Group 3"/>
          <p:cNvGrpSpPr/>
          <p:nvPr/>
        </p:nvGrpSpPr>
        <p:grpSpPr>
          <a:xfrm>
            <a:off x="1907704" y="332656"/>
            <a:ext cx="5544616" cy="6130833"/>
            <a:chOff x="251520" y="1052736"/>
            <a:chExt cx="4968552" cy="541075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052736"/>
              <a:ext cx="4968552" cy="5410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Bent-Up Arrow 5"/>
            <p:cNvSpPr/>
            <p:nvPr/>
          </p:nvSpPr>
          <p:spPr>
            <a:xfrm>
              <a:off x="2388637" y="5318448"/>
              <a:ext cx="522514" cy="587830"/>
            </a:xfrm>
            <a:prstGeom prst="bentUp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204864"/>
            <a:ext cx="813690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536" y="5085184"/>
            <a:ext cx="8136904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 rot="10800000">
            <a:off x="3059832" y="2204864"/>
            <a:ext cx="4968552" cy="3456384"/>
          </a:xfrm>
          <a:prstGeom prst="bentArrow">
            <a:avLst>
              <a:gd name="adj1" fmla="val 25000"/>
              <a:gd name="adj2" fmla="val 1448"/>
              <a:gd name="adj3" fmla="val 25000"/>
              <a:gd name="adj4" fmla="val 395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0800000" flipH="1">
            <a:off x="611560" y="2204864"/>
            <a:ext cx="2600672" cy="3456384"/>
          </a:xfrm>
          <a:prstGeom prst="bentArrow">
            <a:avLst>
              <a:gd name="adj1" fmla="val 25000"/>
              <a:gd name="adj2" fmla="val 1448"/>
              <a:gd name="adj3" fmla="val 25000"/>
              <a:gd name="adj4" fmla="val 395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31640" y="5301208"/>
            <a:ext cx="309634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72683" y="5687122"/>
            <a:ext cx="2598234" cy="234176"/>
          </a:xfrm>
          <a:custGeom>
            <a:avLst/>
            <a:gdLst>
              <a:gd name="connsiteX0" fmla="*/ 0 w 2598234"/>
              <a:gd name="connsiteY0" fmla="*/ 122663 h 234176"/>
              <a:gd name="connsiteX1" fmla="*/ 223024 w 2598234"/>
              <a:gd name="connsiteY1" fmla="*/ 0 h 234176"/>
              <a:gd name="connsiteX2" fmla="*/ 334537 w 2598234"/>
              <a:gd name="connsiteY2" fmla="*/ 33454 h 234176"/>
              <a:gd name="connsiteX3" fmla="*/ 479502 w 2598234"/>
              <a:gd name="connsiteY3" fmla="*/ 89210 h 234176"/>
              <a:gd name="connsiteX4" fmla="*/ 959005 w 2598234"/>
              <a:gd name="connsiteY4" fmla="*/ 66907 h 234176"/>
              <a:gd name="connsiteX5" fmla="*/ 1215483 w 2598234"/>
              <a:gd name="connsiteY5" fmla="*/ 144966 h 234176"/>
              <a:gd name="connsiteX6" fmla="*/ 1293541 w 2598234"/>
              <a:gd name="connsiteY6" fmla="*/ 66907 h 234176"/>
              <a:gd name="connsiteX7" fmla="*/ 1371600 w 2598234"/>
              <a:gd name="connsiteY7" fmla="*/ 11151 h 234176"/>
              <a:gd name="connsiteX8" fmla="*/ 1739590 w 2598234"/>
              <a:gd name="connsiteY8" fmla="*/ 44605 h 234176"/>
              <a:gd name="connsiteX9" fmla="*/ 1773044 w 2598234"/>
              <a:gd name="connsiteY9" fmla="*/ 44605 h 234176"/>
              <a:gd name="connsiteX10" fmla="*/ 1906858 w 2598234"/>
              <a:gd name="connsiteY10" fmla="*/ 55756 h 234176"/>
              <a:gd name="connsiteX11" fmla="*/ 2129883 w 2598234"/>
              <a:gd name="connsiteY11" fmla="*/ 22302 h 234176"/>
              <a:gd name="connsiteX12" fmla="*/ 2553629 w 2598234"/>
              <a:gd name="connsiteY12" fmla="*/ 78058 h 234176"/>
              <a:gd name="connsiteX13" fmla="*/ 2598234 w 2598234"/>
              <a:gd name="connsiteY13" fmla="*/ 66907 h 234176"/>
              <a:gd name="connsiteX14" fmla="*/ 2219093 w 2598234"/>
              <a:gd name="connsiteY14" fmla="*/ 178419 h 234176"/>
              <a:gd name="connsiteX15" fmla="*/ 1839951 w 2598234"/>
              <a:gd name="connsiteY15" fmla="*/ 200722 h 234176"/>
              <a:gd name="connsiteX16" fmla="*/ 1483112 w 2598234"/>
              <a:gd name="connsiteY16" fmla="*/ 223024 h 234176"/>
              <a:gd name="connsiteX17" fmla="*/ 1304693 w 2598234"/>
              <a:gd name="connsiteY17" fmla="*/ 234176 h 234176"/>
              <a:gd name="connsiteX18" fmla="*/ 780585 w 2598234"/>
              <a:gd name="connsiteY18" fmla="*/ 234176 h 234176"/>
              <a:gd name="connsiteX19" fmla="*/ 390293 w 2598234"/>
              <a:gd name="connsiteY19" fmla="*/ 211873 h 234176"/>
              <a:gd name="connsiteX20" fmla="*/ 55756 w 2598234"/>
              <a:gd name="connsiteY20" fmla="*/ 133815 h 234176"/>
              <a:gd name="connsiteX21" fmla="*/ 0 w 2598234"/>
              <a:gd name="connsiteY21" fmla="*/ 122663 h 2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98234" h="234176">
                <a:moveTo>
                  <a:pt x="0" y="122663"/>
                </a:moveTo>
                <a:lnTo>
                  <a:pt x="223024" y="0"/>
                </a:lnTo>
                <a:lnTo>
                  <a:pt x="334537" y="33454"/>
                </a:lnTo>
                <a:lnTo>
                  <a:pt x="479502" y="89210"/>
                </a:lnTo>
                <a:lnTo>
                  <a:pt x="959005" y="66907"/>
                </a:lnTo>
                <a:lnTo>
                  <a:pt x="1215483" y="144966"/>
                </a:lnTo>
                <a:lnTo>
                  <a:pt x="1293541" y="66907"/>
                </a:lnTo>
                <a:lnTo>
                  <a:pt x="1371600" y="11151"/>
                </a:lnTo>
                <a:lnTo>
                  <a:pt x="1739590" y="44605"/>
                </a:lnTo>
                <a:lnTo>
                  <a:pt x="1773044" y="44605"/>
                </a:lnTo>
                <a:lnTo>
                  <a:pt x="1906858" y="55756"/>
                </a:lnTo>
                <a:lnTo>
                  <a:pt x="2129883" y="22302"/>
                </a:lnTo>
                <a:lnTo>
                  <a:pt x="2553629" y="78058"/>
                </a:lnTo>
                <a:lnTo>
                  <a:pt x="2598234" y="66907"/>
                </a:lnTo>
                <a:lnTo>
                  <a:pt x="2219093" y="178419"/>
                </a:lnTo>
                <a:lnTo>
                  <a:pt x="1839951" y="200722"/>
                </a:lnTo>
                <a:lnTo>
                  <a:pt x="1483112" y="223024"/>
                </a:lnTo>
                <a:lnTo>
                  <a:pt x="1304693" y="234176"/>
                </a:lnTo>
                <a:lnTo>
                  <a:pt x="780585" y="234176"/>
                </a:lnTo>
                <a:lnTo>
                  <a:pt x="390293" y="211873"/>
                </a:lnTo>
                <a:lnTo>
                  <a:pt x="55756" y="133815"/>
                </a:lnTo>
                <a:lnTo>
                  <a:pt x="0" y="12266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860032" y="548680"/>
            <a:ext cx="3118305" cy="1656183"/>
            <a:chOff x="4860032" y="548680"/>
            <a:chExt cx="3118305" cy="1656183"/>
          </a:xfrm>
        </p:grpSpPr>
        <p:sp>
          <p:nvSpPr>
            <p:cNvPr id="16" name="Trapezoid 15"/>
            <p:cNvSpPr/>
            <p:nvPr/>
          </p:nvSpPr>
          <p:spPr>
            <a:xfrm rot="5400000">
              <a:off x="5976156" y="800708"/>
              <a:ext cx="540060" cy="612068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Elbow Connector 21"/>
            <p:cNvCxnSpPr>
              <a:endCxn id="16" idx="1"/>
            </p:cNvCxnSpPr>
            <p:nvPr/>
          </p:nvCxnSpPr>
          <p:spPr>
            <a:xfrm>
              <a:off x="4860032" y="548680"/>
              <a:ext cx="1386154" cy="355540"/>
            </a:xfrm>
            <a:prstGeom prst="bent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6" idx="3"/>
              <a:endCxn id="5" idx="2"/>
            </p:cNvCxnSpPr>
            <p:nvPr/>
          </p:nvCxnSpPr>
          <p:spPr>
            <a:xfrm rot="16200000" flipH="1">
              <a:off x="6664462" y="890989"/>
              <a:ext cx="895599" cy="1732150"/>
            </a:xfrm>
            <a:prstGeom prst="bentConnector3">
              <a:avLst>
                <a:gd name="adj1" fmla="val 1770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60032" y="1628800"/>
            <a:ext cx="3118304" cy="576064"/>
            <a:chOff x="4860032" y="1628800"/>
            <a:chExt cx="3118304" cy="576064"/>
          </a:xfrm>
        </p:grpSpPr>
        <p:grpSp>
          <p:nvGrpSpPr>
            <p:cNvPr id="13" name="Group 25"/>
            <p:cNvGrpSpPr/>
            <p:nvPr/>
          </p:nvGrpSpPr>
          <p:grpSpPr>
            <a:xfrm>
              <a:off x="6012160" y="1628800"/>
              <a:ext cx="432048" cy="498926"/>
              <a:chOff x="3543875" y="1785926"/>
              <a:chExt cx="500066" cy="642942"/>
            </a:xfrm>
            <a:solidFill>
              <a:schemeClr val="bg1"/>
            </a:solidFill>
          </p:grpSpPr>
          <p:sp>
            <p:nvSpPr>
              <p:cNvPr id="14" name="Isosceles Triangle 13"/>
              <p:cNvSpPr/>
              <p:nvPr/>
            </p:nvSpPr>
            <p:spPr>
              <a:xfrm>
                <a:off x="3571868" y="2000240"/>
                <a:ext cx="428628" cy="42862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543875" y="1785926"/>
                <a:ext cx="500066" cy="50006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rot="10800000">
              <a:off x="4860032" y="1844824"/>
              <a:ext cx="136815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5" idx="0"/>
              <a:endCxn id="5" idx="2"/>
            </p:cNvCxnSpPr>
            <p:nvPr/>
          </p:nvCxnSpPr>
          <p:spPr>
            <a:xfrm rot="16200000" flipH="1">
              <a:off x="6815228" y="1041756"/>
              <a:ext cx="576064" cy="1750152"/>
            </a:xfrm>
            <a:prstGeom prst="bentConnector3">
              <a:avLst>
                <a:gd name="adj1" fmla="val -81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275856" y="404664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(Enriched) Air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03848" y="1628800"/>
            <a:ext cx="167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(Steam)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504" y="908720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CO, CO</a:t>
            </a:r>
            <a:r>
              <a:rPr lang="en-US" baseline="-25000" dirty="0" smtClean="0"/>
              <a:t>2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O, CH</a:t>
            </a:r>
            <a:r>
              <a:rPr lang="en-US" baseline="-25000" dirty="0" smtClean="0"/>
              <a:t>4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41" name="Elbow Connector 40"/>
          <p:cNvCxnSpPr>
            <a:stCxn id="9" idx="2"/>
            <a:endCxn id="37" idx="2"/>
          </p:cNvCxnSpPr>
          <p:nvPr/>
        </p:nvCxnSpPr>
        <p:spPr>
          <a:xfrm rot="5400000" flipH="1" flipV="1">
            <a:off x="453084" y="1751186"/>
            <a:ext cx="649813" cy="257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87624" y="4077072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C + 2 H</a:t>
            </a:r>
            <a:r>
              <a:rPr lang="en-US" baseline="-25000" dirty="0" smtClean="0"/>
              <a:t>2</a:t>
            </a:r>
            <a:r>
              <a:rPr lang="en-US" dirty="0" smtClean="0"/>
              <a:t>O +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 CaCO</a:t>
            </a:r>
            <a:r>
              <a:rPr lang="en-US" baseline="-25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+ 2 H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+ </a:t>
            </a:r>
            <a:r>
              <a:rPr lang="en-US" b="1" dirty="0" smtClean="0">
                <a:sym typeface="Wingdings" pitchFamily="2" charset="2"/>
              </a:rPr>
              <a:t>87.9 kJ/mol</a:t>
            </a:r>
            <a:endParaRPr lang="en-US" dirty="0"/>
          </a:p>
        </p:txBody>
      </p:sp>
      <p:cxnSp>
        <p:nvCxnSpPr>
          <p:cNvPr id="44" name="Shape 43"/>
          <p:cNvCxnSpPr>
            <a:stCxn id="11" idx="4"/>
            <a:endCxn id="42" idx="2"/>
          </p:cNvCxnSpPr>
          <p:nvPr/>
        </p:nvCxnSpPr>
        <p:spPr>
          <a:xfrm flipV="1">
            <a:off x="2631688" y="4723403"/>
            <a:ext cx="841936" cy="1030626"/>
          </a:xfrm>
          <a:prstGeom prst="bentConnector4">
            <a:avLst>
              <a:gd name="adj1" fmla="val 27152"/>
              <a:gd name="adj2" fmla="val 5324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259632" y="5157192"/>
            <a:ext cx="3456384" cy="936104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WordArt 10"/>
          <p:cNvSpPr>
            <a:spLocks noChangeArrowheads="1" noChangeShapeType="1" noTextEdit="1"/>
          </p:cNvSpPr>
          <p:nvPr/>
        </p:nvSpPr>
        <p:spPr bwMode="auto">
          <a:xfrm>
            <a:off x="3995936" y="4725144"/>
            <a:ext cx="1952625" cy="7286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1600" kern="10" dirty="0">
                <a:ln w="9525">
                  <a:noFill/>
                  <a:round/>
                  <a:headEnd/>
                  <a:tailEnd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Mathematical and </a:t>
            </a:r>
          </a:p>
          <a:p>
            <a:pPr algn="ctr"/>
            <a:r>
              <a:rPr lang="en-US" sz="1600" kern="10" dirty="0">
                <a:ln w="9525">
                  <a:noFill/>
                  <a:round/>
                  <a:headEnd/>
                  <a:tailEnd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Thermodynamic models</a:t>
            </a:r>
          </a:p>
        </p:txBody>
      </p:sp>
      <p:sp>
        <p:nvSpPr>
          <p:cNvPr id="48" name="Freeform 47"/>
          <p:cNvSpPr/>
          <p:nvPr/>
        </p:nvSpPr>
        <p:spPr>
          <a:xfrm>
            <a:off x="-10886" y="111968"/>
            <a:ext cx="9049139" cy="6548534"/>
          </a:xfrm>
          <a:custGeom>
            <a:avLst/>
            <a:gdLst>
              <a:gd name="connsiteX0" fmla="*/ 1755710 w 9049139"/>
              <a:gd name="connsiteY0" fmla="*/ 1511559 h 6548534"/>
              <a:gd name="connsiteX1" fmla="*/ 2968690 w 9049139"/>
              <a:gd name="connsiteY1" fmla="*/ 429208 h 6548534"/>
              <a:gd name="connsiteX2" fmla="*/ 4610878 w 9049139"/>
              <a:gd name="connsiteY2" fmla="*/ 18661 h 6548534"/>
              <a:gd name="connsiteX3" fmla="*/ 6411686 w 9049139"/>
              <a:gd name="connsiteY3" fmla="*/ 317240 h 6548534"/>
              <a:gd name="connsiteX4" fmla="*/ 7167466 w 9049139"/>
              <a:gd name="connsiteY4" fmla="*/ 1045028 h 6548534"/>
              <a:gd name="connsiteX5" fmla="*/ 8613710 w 9049139"/>
              <a:gd name="connsiteY5" fmla="*/ 1315616 h 6548534"/>
              <a:gd name="connsiteX6" fmla="*/ 8958943 w 9049139"/>
              <a:gd name="connsiteY6" fmla="*/ 2696546 h 6548534"/>
              <a:gd name="connsiteX7" fmla="*/ 8949613 w 9049139"/>
              <a:gd name="connsiteY7" fmla="*/ 4991877 h 6548534"/>
              <a:gd name="connsiteX8" fmla="*/ 8361784 w 9049139"/>
              <a:gd name="connsiteY8" fmla="*/ 6307493 h 6548534"/>
              <a:gd name="connsiteX9" fmla="*/ 5338666 w 9049139"/>
              <a:gd name="connsiteY9" fmla="*/ 6438122 h 6548534"/>
              <a:gd name="connsiteX10" fmla="*/ 2156927 w 9049139"/>
              <a:gd name="connsiteY10" fmla="*/ 6288832 h 6548534"/>
              <a:gd name="connsiteX11" fmla="*/ 430764 w 9049139"/>
              <a:gd name="connsiteY11" fmla="*/ 6083559 h 6548534"/>
              <a:gd name="connsiteX12" fmla="*/ 57539 w 9049139"/>
              <a:gd name="connsiteY12" fmla="*/ 5066522 h 6548534"/>
              <a:gd name="connsiteX13" fmla="*/ 85531 w 9049139"/>
              <a:gd name="connsiteY13" fmla="*/ 3554963 h 6548534"/>
              <a:gd name="connsiteX14" fmla="*/ 290804 w 9049139"/>
              <a:gd name="connsiteY14" fmla="*/ 1996750 h 6548534"/>
              <a:gd name="connsiteX15" fmla="*/ 887964 w 9049139"/>
              <a:gd name="connsiteY15" fmla="*/ 1380930 h 6548534"/>
              <a:gd name="connsiteX16" fmla="*/ 794657 w 9049139"/>
              <a:gd name="connsiteY16" fmla="*/ 1511559 h 6548534"/>
              <a:gd name="connsiteX17" fmla="*/ 328127 w 9049139"/>
              <a:gd name="connsiteY17" fmla="*/ 1502228 h 6548534"/>
              <a:gd name="connsiteX18" fmla="*/ 104192 w 9049139"/>
              <a:gd name="connsiteY18" fmla="*/ 942391 h 6548534"/>
              <a:gd name="connsiteX19" fmla="*/ 626706 w 9049139"/>
              <a:gd name="connsiteY19" fmla="*/ 326571 h 6548534"/>
              <a:gd name="connsiteX20" fmla="*/ 1905000 w 9049139"/>
              <a:gd name="connsiteY20" fmla="*/ 774440 h 6548534"/>
              <a:gd name="connsiteX21" fmla="*/ 1755710 w 9049139"/>
              <a:gd name="connsiteY21" fmla="*/ 1511559 h 6548534"/>
              <a:gd name="connsiteX0" fmla="*/ 1755710 w 9049139"/>
              <a:gd name="connsiteY0" fmla="*/ 1511559 h 6548534"/>
              <a:gd name="connsiteX1" fmla="*/ 2968690 w 9049139"/>
              <a:gd name="connsiteY1" fmla="*/ 429208 h 6548534"/>
              <a:gd name="connsiteX2" fmla="*/ 4610878 w 9049139"/>
              <a:gd name="connsiteY2" fmla="*/ 18661 h 6548534"/>
              <a:gd name="connsiteX3" fmla="*/ 6411686 w 9049139"/>
              <a:gd name="connsiteY3" fmla="*/ 317240 h 6548534"/>
              <a:gd name="connsiteX4" fmla="*/ 7167466 w 9049139"/>
              <a:gd name="connsiteY4" fmla="*/ 1045028 h 6548534"/>
              <a:gd name="connsiteX5" fmla="*/ 8613710 w 9049139"/>
              <a:gd name="connsiteY5" fmla="*/ 1315616 h 6548534"/>
              <a:gd name="connsiteX6" fmla="*/ 8958943 w 9049139"/>
              <a:gd name="connsiteY6" fmla="*/ 2696546 h 6548534"/>
              <a:gd name="connsiteX7" fmla="*/ 8949613 w 9049139"/>
              <a:gd name="connsiteY7" fmla="*/ 4991877 h 6548534"/>
              <a:gd name="connsiteX8" fmla="*/ 8361784 w 9049139"/>
              <a:gd name="connsiteY8" fmla="*/ 6307493 h 6548534"/>
              <a:gd name="connsiteX9" fmla="*/ 5338666 w 9049139"/>
              <a:gd name="connsiteY9" fmla="*/ 6438122 h 6548534"/>
              <a:gd name="connsiteX10" fmla="*/ 2156927 w 9049139"/>
              <a:gd name="connsiteY10" fmla="*/ 6288832 h 6548534"/>
              <a:gd name="connsiteX11" fmla="*/ 430764 w 9049139"/>
              <a:gd name="connsiteY11" fmla="*/ 6083559 h 6548534"/>
              <a:gd name="connsiteX12" fmla="*/ 57539 w 9049139"/>
              <a:gd name="connsiteY12" fmla="*/ 5066522 h 6548534"/>
              <a:gd name="connsiteX13" fmla="*/ 85531 w 9049139"/>
              <a:gd name="connsiteY13" fmla="*/ 3554963 h 6548534"/>
              <a:gd name="connsiteX14" fmla="*/ 290804 w 9049139"/>
              <a:gd name="connsiteY14" fmla="*/ 1996750 h 6548534"/>
              <a:gd name="connsiteX15" fmla="*/ 190398 w 9049139"/>
              <a:gd name="connsiteY15" fmla="*/ 1516832 h 6548534"/>
              <a:gd name="connsiteX16" fmla="*/ 794657 w 9049139"/>
              <a:gd name="connsiteY16" fmla="*/ 1511559 h 6548534"/>
              <a:gd name="connsiteX17" fmla="*/ 328127 w 9049139"/>
              <a:gd name="connsiteY17" fmla="*/ 1502228 h 6548534"/>
              <a:gd name="connsiteX18" fmla="*/ 104192 w 9049139"/>
              <a:gd name="connsiteY18" fmla="*/ 942391 h 6548534"/>
              <a:gd name="connsiteX19" fmla="*/ 626706 w 9049139"/>
              <a:gd name="connsiteY19" fmla="*/ 326571 h 6548534"/>
              <a:gd name="connsiteX20" fmla="*/ 1905000 w 9049139"/>
              <a:gd name="connsiteY20" fmla="*/ 774440 h 6548534"/>
              <a:gd name="connsiteX21" fmla="*/ 1755710 w 9049139"/>
              <a:gd name="connsiteY21" fmla="*/ 1511559 h 6548534"/>
              <a:gd name="connsiteX0" fmla="*/ 1755710 w 9049139"/>
              <a:gd name="connsiteY0" fmla="*/ 1511559 h 6548534"/>
              <a:gd name="connsiteX1" fmla="*/ 2968690 w 9049139"/>
              <a:gd name="connsiteY1" fmla="*/ 429208 h 6548534"/>
              <a:gd name="connsiteX2" fmla="*/ 4610878 w 9049139"/>
              <a:gd name="connsiteY2" fmla="*/ 18661 h 6548534"/>
              <a:gd name="connsiteX3" fmla="*/ 6411686 w 9049139"/>
              <a:gd name="connsiteY3" fmla="*/ 317240 h 6548534"/>
              <a:gd name="connsiteX4" fmla="*/ 7167466 w 9049139"/>
              <a:gd name="connsiteY4" fmla="*/ 1045028 h 6548534"/>
              <a:gd name="connsiteX5" fmla="*/ 8613710 w 9049139"/>
              <a:gd name="connsiteY5" fmla="*/ 1315616 h 6548534"/>
              <a:gd name="connsiteX6" fmla="*/ 8958943 w 9049139"/>
              <a:gd name="connsiteY6" fmla="*/ 2696546 h 6548534"/>
              <a:gd name="connsiteX7" fmla="*/ 8949613 w 9049139"/>
              <a:gd name="connsiteY7" fmla="*/ 4991877 h 6548534"/>
              <a:gd name="connsiteX8" fmla="*/ 8361784 w 9049139"/>
              <a:gd name="connsiteY8" fmla="*/ 6307493 h 6548534"/>
              <a:gd name="connsiteX9" fmla="*/ 5338666 w 9049139"/>
              <a:gd name="connsiteY9" fmla="*/ 6438122 h 6548534"/>
              <a:gd name="connsiteX10" fmla="*/ 2156927 w 9049139"/>
              <a:gd name="connsiteY10" fmla="*/ 6288832 h 6548534"/>
              <a:gd name="connsiteX11" fmla="*/ 430764 w 9049139"/>
              <a:gd name="connsiteY11" fmla="*/ 6083559 h 6548534"/>
              <a:gd name="connsiteX12" fmla="*/ 57539 w 9049139"/>
              <a:gd name="connsiteY12" fmla="*/ 5066522 h 6548534"/>
              <a:gd name="connsiteX13" fmla="*/ 85531 w 9049139"/>
              <a:gd name="connsiteY13" fmla="*/ 3554963 h 6548534"/>
              <a:gd name="connsiteX14" fmla="*/ 290804 w 9049139"/>
              <a:gd name="connsiteY14" fmla="*/ 1996750 h 6548534"/>
              <a:gd name="connsiteX15" fmla="*/ 190398 w 9049139"/>
              <a:gd name="connsiteY15" fmla="*/ 1516832 h 6548534"/>
              <a:gd name="connsiteX16" fmla="*/ 190398 w 9049139"/>
              <a:gd name="connsiteY16" fmla="*/ 1444824 h 6548534"/>
              <a:gd name="connsiteX17" fmla="*/ 328127 w 9049139"/>
              <a:gd name="connsiteY17" fmla="*/ 1502228 h 6548534"/>
              <a:gd name="connsiteX18" fmla="*/ 104192 w 9049139"/>
              <a:gd name="connsiteY18" fmla="*/ 942391 h 6548534"/>
              <a:gd name="connsiteX19" fmla="*/ 626706 w 9049139"/>
              <a:gd name="connsiteY19" fmla="*/ 326571 h 6548534"/>
              <a:gd name="connsiteX20" fmla="*/ 1905000 w 9049139"/>
              <a:gd name="connsiteY20" fmla="*/ 774440 h 6548534"/>
              <a:gd name="connsiteX21" fmla="*/ 1755710 w 9049139"/>
              <a:gd name="connsiteY21" fmla="*/ 1511559 h 6548534"/>
              <a:gd name="connsiteX0" fmla="*/ 1755710 w 9049139"/>
              <a:gd name="connsiteY0" fmla="*/ 1511559 h 6548534"/>
              <a:gd name="connsiteX1" fmla="*/ 2968690 w 9049139"/>
              <a:gd name="connsiteY1" fmla="*/ 429208 h 6548534"/>
              <a:gd name="connsiteX2" fmla="*/ 4610878 w 9049139"/>
              <a:gd name="connsiteY2" fmla="*/ 18661 h 6548534"/>
              <a:gd name="connsiteX3" fmla="*/ 6411686 w 9049139"/>
              <a:gd name="connsiteY3" fmla="*/ 317240 h 6548534"/>
              <a:gd name="connsiteX4" fmla="*/ 7167466 w 9049139"/>
              <a:gd name="connsiteY4" fmla="*/ 1045028 h 6548534"/>
              <a:gd name="connsiteX5" fmla="*/ 8613710 w 9049139"/>
              <a:gd name="connsiteY5" fmla="*/ 1315616 h 6548534"/>
              <a:gd name="connsiteX6" fmla="*/ 8958943 w 9049139"/>
              <a:gd name="connsiteY6" fmla="*/ 2696546 h 6548534"/>
              <a:gd name="connsiteX7" fmla="*/ 8949613 w 9049139"/>
              <a:gd name="connsiteY7" fmla="*/ 4991877 h 6548534"/>
              <a:gd name="connsiteX8" fmla="*/ 8361784 w 9049139"/>
              <a:gd name="connsiteY8" fmla="*/ 6307493 h 6548534"/>
              <a:gd name="connsiteX9" fmla="*/ 5338666 w 9049139"/>
              <a:gd name="connsiteY9" fmla="*/ 6438122 h 6548534"/>
              <a:gd name="connsiteX10" fmla="*/ 2156927 w 9049139"/>
              <a:gd name="connsiteY10" fmla="*/ 6288832 h 6548534"/>
              <a:gd name="connsiteX11" fmla="*/ 430764 w 9049139"/>
              <a:gd name="connsiteY11" fmla="*/ 6083559 h 6548534"/>
              <a:gd name="connsiteX12" fmla="*/ 57539 w 9049139"/>
              <a:gd name="connsiteY12" fmla="*/ 5066522 h 6548534"/>
              <a:gd name="connsiteX13" fmla="*/ 85531 w 9049139"/>
              <a:gd name="connsiteY13" fmla="*/ 3554963 h 6548534"/>
              <a:gd name="connsiteX14" fmla="*/ 290804 w 9049139"/>
              <a:gd name="connsiteY14" fmla="*/ 1996750 h 6548534"/>
              <a:gd name="connsiteX15" fmla="*/ 190398 w 9049139"/>
              <a:gd name="connsiteY15" fmla="*/ 1516832 h 6548534"/>
              <a:gd name="connsiteX16" fmla="*/ 190398 w 9049139"/>
              <a:gd name="connsiteY16" fmla="*/ 1444824 h 6548534"/>
              <a:gd name="connsiteX17" fmla="*/ 118390 w 9049139"/>
              <a:gd name="connsiteY17" fmla="*/ 1300808 h 6548534"/>
              <a:gd name="connsiteX18" fmla="*/ 104192 w 9049139"/>
              <a:gd name="connsiteY18" fmla="*/ 942391 h 6548534"/>
              <a:gd name="connsiteX19" fmla="*/ 626706 w 9049139"/>
              <a:gd name="connsiteY19" fmla="*/ 326571 h 6548534"/>
              <a:gd name="connsiteX20" fmla="*/ 1905000 w 9049139"/>
              <a:gd name="connsiteY20" fmla="*/ 774440 h 6548534"/>
              <a:gd name="connsiteX21" fmla="*/ 1755710 w 9049139"/>
              <a:gd name="connsiteY21" fmla="*/ 1511559 h 6548534"/>
              <a:gd name="connsiteX0" fmla="*/ 2206622 w 9049139"/>
              <a:gd name="connsiteY0" fmla="*/ 724744 h 6548534"/>
              <a:gd name="connsiteX1" fmla="*/ 2968690 w 9049139"/>
              <a:gd name="connsiteY1" fmla="*/ 429208 h 6548534"/>
              <a:gd name="connsiteX2" fmla="*/ 4610878 w 9049139"/>
              <a:gd name="connsiteY2" fmla="*/ 18661 h 6548534"/>
              <a:gd name="connsiteX3" fmla="*/ 6411686 w 9049139"/>
              <a:gd name="connsiteY3" fmla="*/ 317240 h 6548534"/>
              <a:gd name="connsiteX4" fmla="*/ 7167466 w 9049139"/>
              <a:gd name="connsiteY4" fmla="*/ 1045028 h 6548534"/>
              <a:gd name="connsiteX5" fmla="*/ 8613710 w 9049139"/>
              <a:gd name="connsiteY5" fmla="*/ 1315616 h 6548534"/>
              <a:gd name="connsiteX6" fmla="*/ 8958943 w 9049139"/>
              <a:gd name="connsiteY6" fmla="*/ 2696546 h 6548534"/>
              <a:gd name="connsiteX7" fmla="*/ 8949613 w 9049139"/>
              <a:gd name="connsiteY7" fmla="*/ 4991877 h 6548534"/>
              <a:gd name="connsiteX8" fmla="*/ 8361784 w 9049139"/>
              <a:gd name="connsiteY8" fmla="*/ 6307493 h 6548534"/>
              <a:gd name="connsiteX9" fmla="*/ 5338666 w 9049139"/>
              <a:gd name="connsiteY9" fmla="*/ 6438122 h 6548534"/>
              <a:gd name="connsiteX10" fmla="*/ 2156927 w 9049139"/>
              <a:gd name="connsiteY10" fmla="*/ 6288832 h 6548534"/>
              <a:gd name="connsiteX11" fmla="*/ 430764 w 9049139"/>
              <a:gd name="connsiteY11" fmla="*/ 6083559 h 6548534"/>
              <a:gd name="connsiteX12" fmla="*/ 57539 w 9049139"/>
              <a:gd name="connsiteY12" fmla="*/ 5066522 h 6548534"/>
              <a:gd name="connsiteX13" fmla="*/ 85531 w 9049139"/>
              <a:gd name="connsiteY13" fmla="*/ 3554963 h 6548534"/>
              <a:gd name="connsiteX14" fmla="*/ 290804 w 9049139"/>
              <a:gd name="connsiteY14" fmla="*/ 1996750 h 6548534"/>
              <a:gd name="connsiteX15" fmla="*/ 190398 w 9049139"/>
              <a:gd name="connsiteY15" fmla="*/ 1516832 h 6548534"/>
              <a:gd name="connsiteX16" fmla="*/ 190398 w 9049139"/>
              <a:gd name="connsiteY16" fmla="*/ 1444824 h 6548534"/>
              <a:gd name="connsiteX17" fmla="*/ 118390 w 9049139"/>
              <a:gd name="connsiteY17" fmla="*/ 1300808 h 6548534"/>
              <a:gd name="connsiteX18" fmla="*/ 104192 w 9049139"/>
              <a:gd name="connsiteY18" fmla="*/ 942391 h 6548534"/>
              <a:gd name="connsiteX19" fmla="*/ 626706 w 9049139"/>
              <a:gd name="connsiteY19" fmla="*/ 326571 h 6548534"/>
              <a:gd name="connsiteX20" fmla="*/ 1905000 w 9049139"/>
              <a:gd name="connsiteY20" fmla="*/ 774440 h 6548534"/>
              <a:gd name="connsiteX21" fmla="*/ 2206622 w 9049139"/>
              <a:gd name="connsiteY21" fmla="*/ 724744 h 654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49139" h="6548534">
                <a:moveTo>
                  <a:pt x="2206622" y="724744"/>
                </a:moveTo>
                <a:cubicBezTo>
                  <a:pt x="2383904" y="667205"/>
                  <a:pt x="2567981" y="546888"/>
                  <a:pt x="2968690" y="429208"/>
                </a:cubicBezTo>
                <a:cubicBezTo>
                  <a:pt x="3369399" y="311528"/>
                  <a:pt x="4037045" y="37322"/>
                  <a:pt x="4610878" y="18661"/>
                </a:cubicBezTo>
                <a:cubicBezTo>
                  <a:pt x="5184711" y="0"/>
                  <a:pt x="5985588" y="146179"/>
                  <a:pt x="6411686" y="317240"/>
                </a:cubicBezTo>
                <a:cubicBezTo>
                  <a:pt x="6837784" y="488301"/>
                  <a:pt x="6800462" y="878632"/>
                  <a:pt x="7167466" y="1045028"/>
                </a:cubicBezTo>
                <a:cubicBezTo>
                  <a:pt x="7534470" y="1211424"/>
                  <a:pt x="8315130" y="1040363"/>
                  <a:pt x="8613710" y="1315616"/>
                </a:cubicBezTo>
                <a:cubicBezTo>
                  <a:pt x="8912290" y="1590869"/>
                  <a:pt x="8902959" y="2083836"/>
                  <a:pt x="8958943" y="2696546"/>
                </a:cubicBezTo>
                <a:cubicBezTo>
                  <a:pt x="9014927" y="3309256"/>
                  <a:pt x="9049139" y="4390053"/>
                  <a:pt x="8949613" y="4991877"/>
                </a:cubicBezTo>
                <a:cubicBezTo>
                  <a:pt x="8850087" y="5593701"/>
                  <a:pt x="8963609" y="6066452"/>
                  <a:pt x="8361784" y="6307493"/>
                </a:cubicBezTo>
                <a:cubicBezTo>
                  <a:pt x="7759959" y="6548534"/>
                  <a:pt x="6372809" y="6441232"/>
                  <a:pt x="5338666" y="6438122"/>
                </a:cubicBezTo>
                <a:cubicBezTo>
                  <a:pt x="4304523" y="6435012"/>
                  <a:pt x="2974911" y="6347926"/>
                  <a:pt x="2156927" y="6288832"/>
                </a:cubicBezTo>
                <a:cubicBezTo>
                  <a:pt x="1338943" y="6229738"/>
                  <a:pt x="780662" y="6287277"/>
                  <a:pt x="430764" y="6083559"/>
                </a:cubicBezTo>
                <a:cubicBezTo>
                  <a:pt x="80866" y="5879841"/>
                  <a:pt x="115078" y="5487955"/>
                  <a:pt x="57539" y="5066522"/>
                </a:cubicBezTo>
                <a:cubicBezTo>
                  <a:pt x="0" y="4645089"/>
                  <a:pt x="46653" y="4066592"/>
                  <a:pt x="85531" y="3554963"/>
                </a:cubicBezTo>
                <a:cubicBezTo>
                  <a:pt x="124409" y="3043334"/>
                  <a:pt x="273326" y="2336439"/>
                  <a:pt x="290804" y="1996750"/>
                </a:cubicBezTo>
                <a:cubicBezTo>
                  <a:pt x="308282" y="1657061"/>
                  <a:pt x="207132" y="1608820"/>
                  <a:pt x="190398" y="1516832"/>
                </a:cubicBezTo>
                <a:cubicBezTo>
                  <a:pt x="173664" y="1424844"/>
                  <a:pt x="202399" y="1480828"/>
                  <a:pt x="190398" y="1444824"/>
                </a:cubicBezTo>
                <a:cubicBezTo>
                  <a:pt x="178397" y="1408820"/>
                  <a:pt x="132758" y="1384547"/>
                  <a:pt x="118390" y="1300808"/>
                </a:cubicBezTo>
                <a:cubicBezTo>
                  <a:pt x="104022" y="1217069"/>
                  <a:pt x="19473" y="1104764"/>
                  <a:pt x="104192" y="942391"/>
                </a:cubicBezTo>
                <a:cubicBezTo>
                  <a:pt x="188911" y="780018"/>
                  <a:pt x="326571" y="354563"/>
                  <a:pt x="626706" y="326571"/>
                </a:cubicBezTo>
                <a:cubicBezTo>
                  <a:pt x="926841" y="298579"/>
                  <a:pt x="1641681" y="708078"/>
                  <a:pt x="1905000" y="774440"/>
                </a:cubicBezTo>
                <a:cubicBezTo>
                  <a:pt x="2168319" y="840802"/>
                  <a:pt x="2029340" y="782283"/>
                  <a:pt x="2206622" y="724744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660232" y="620688"/>
            <a:ext cx="220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10" dirty="0" smtClean="0">
                <a:ln w="9525">
                  <a:solidFill>
                    <a:srgbClr val="00B0F0"/>
                  </a:solidFill>
                  <a:round/>
                  <a:headEnd/>
                  <a:tailEnd/>
                </a:ln>
                <a:solidFill>
                  <a:srgbClr val="00B0F0"/>
                </a:solidFill>
                <a:latin typeface="Arial Black"/>
              </a:rPr>
              <a:t>Exergy Analysis</a:t>
            </a:r>
            <a:endParaRPr lang="en-US" kern="10" dirty="0">
              <a:ln w="9525">
                <a:solidFill>
                  <a:srgbClr val="00B0F0"/>
                </a:solidFill>
                <a:round/>
                <a:headEnd/>
                <a:tailEnd/>
              </a:ln>
              <a:solidFill>
                <a:srgbClr val="00B0F0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  <p:bldP spid="8" grpId="1" animBg="1"/>
      <p:bldP spid="11" grpId="0" animBg="1"/>
      <p:bldP spid="11" grpId="1" animBg="1"/>
      <p:bldP spid="35" grpId="0"/>
      <p:bldP spid="36" grpId="0"/>
      <p:bldP spid="37" grpId="0"/>
      <p:bldP spid="37" grpId="1"/>
      <p:bldP spid="42" grpId="0" animBg="1"/>
      <p:bldP spid="45" grpId="0" animBg="1"/>
      <p:bldP spid="46" grpId="0"/>
      <p:bldP spid="48" grpId="0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= Exergy + </a:t>
            </a:r>
            <a:r>
              <a:rPr lang="en-US" dirty="0" err="1" smtClean="0"/>
              <a:t>Anergy</a:t>
            </a:r>
            <a:endParaRPr lang="en-US" dirty="0" smtClean="0"/>
          </a:p>
          <a:p>
            <a:r>
              <a:rPr lang="en-US" dirty="0" smtClean="0"/>
              <a:t>Exergy is a portion of energy that potentially can be converted to mechanical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84984"/>
            <a:ext cx="337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kJ of Electricity = </a:t>
            </a:r>
          </a:p>
          <a:p>
            <a:r>
              <a:rPr lang="en-US" dirty="0" smtClean="0"/>
              <a:t>1 kJ of Exergy + 0 kJ of </a:t>
            </a:r>
            <a:r>
              <a:rPr lang="en-US" dirty="0" err="1" smtClean="0"/>
              <a:t>Anergy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284984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kJ of energy in hot water at 70</a:t>
            </a:r>
            <a:r>
              <a:rPr lang="en-US" baseline="30000" dirty="0" smtClean="0"/>
              <a:t>o</a:t>
            </a:r>
            <a:r>
              <a:rPr lang="en-US" dirty="0" smtClean="0"/>
              <a:t>C = </a:t>
            </a:r>
          </a:p>
          <a:p>
            <a:r>
              <a:rPr lang="en-US" dirty="0" smtClean="0"/>
              <a:t>0.13 kJ Exergy + 0.87 </a:t>
            </a:r>
            <a:r>
              <a:rPr lang="en-US" dirty="0" err="1" smtClean="0"/>
              <a:t>Anergy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6237312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Energy is conserved; Exergy is consumed</a:t>
            </a:r>
            <a:endParaRPr lang="en-US" b="1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933056"/>
            <a:ext cx="2448272" cy="210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78" y="4005064"/>
            <a:ext cx="2434778" cy="20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Exergy Analysis of Energy </a:t>
            </a:r>
            <a:r>
              <a:rPr lang="en-US" smtClean="0"/>
              <a:t>Recovery Processes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5856" y="1268760"/>
            <a:ext cx="5400600" cy="49685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79911" y="3501008"/>
            <a:ext cx="2376264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Recovery Process Energy Consumption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5936" y="1700808"/>
            <a:ext cx="4320480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Capture and Storage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4437112"/>
            <a:ext cx="171072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Energy Source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95936" y="1700808"/>
            <a:ext cx="4320480" cy="18722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Capture and Storage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63889" y="3501008"/>
            <a:ext cx="2376264" cy="2304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Recovery Process Energy Consumption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55776" y="3212976"/>
            <a:ext cx="6588224" cy="3024336"/>
          </a:xfrm>
          <a:prstGeom prst="round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Recovery Process Energy Consumption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59832" y="1124744"/>
            <a:ext cx="6084168" cy="2088232"/>
          </a:xfrm>
          <a:prstGeom prst="round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Capture and Storage Energy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8560" y="908720"/>
            <a:ext cx="617088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241" y="2348880"/>
            <a:ext cx="417727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Zero-emission recovery factor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56612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Coal (56%)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414908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Gas (62%)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6237312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Ref: </a:t>
            </a:r>
            <a:r>
              <a:rPr lang="en-US" sz="1400" i="1" dirty="0" err="1" smtClean="0"/>
              <a:t>Dellucci</a:t>
            </a:r>
            <a:r>
              <a:rPr lang="en-US" sz="1400" i="1" dirty="0" smtClean="0"/>
              <a:t>, 2003; </a:t>
            </a:r>
          </a:p>
          <a:p>
            <a:r>
              <a:rPr lang="en-US" sz="1400" i="1" dirty="0" smtClean="0"/>
              <a:t>Except the CCS data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UCG with mineral injection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4D072EC-C245-481D-AAD5-BF565136C0EF}" type="slidenum">
              <a:rPr lang="en-US" altLang="en-US" sz="1200">
                <a:latin typeface="+mj-lt"/>
                <a:cs typeface="+mn-cs"/>
              </a:rPr>
              <a:pPr algn="r">
                <a:defRPr/>
              </a:pPr>
              <a:t>5</a:t>
            </a:fld>
            <a:endParaRPr lang="en-US" altLang="en-US" sz="1200">
              <a:latin typeface="+mj-lt"/>
              <a:cs typeface="+mn-cs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30003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12776"/>
            <a:ext cx="26289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284984"/>
            <a:ext cx="27908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495925"/>
            <a:ext cx="4229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5448300"/>
            <a:ext cx="438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441016" y="2132856"/>
            <a:ext cx="2702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Temperature:</a:t>
            </a:r>
          </a:p>
          <a:p>
            <a:r>
              <a:rPr lang="en-US" dirty="0" smtClean="0"/>
              <a:t>CaCO3 </a:t>
            </a:r>
            <a:r>
              <a:rPr lang="en-US" dirty="0" smtClean="0">
                <a:sym typeface="Wingdings" pitchFamily="2" charset="2"/>
              </a:rPr>
              <a:t> </a:t>
            </a:r>
            <a:r>
              <a:rPr lang="en-US" dirty="0" err="1" smtClean="0">
                <a:sym typeface="Wingdings" pitchFamily="2" charset="2"/>
              </a:rPr>
              <a:t>CaO</a:t>
            </a:r>
            <a:r>
              <a:rPr lang="en-US" dirty="0" smtClean="0">
                <a:sym typeface="Wingdings" pitchFamily="2" charset="2"/>
              </a:rPr>
              <a:t> + CO</a:t>
            </a:r>
            <a:r>
              <a:rPr lang="en-US" baseline="-25000" dirty="0" smtClean="0">
                <a:sym typeface="Wingdings" pitchFamily="2" charset="2"/>
              </a:rPr>
              <a:t>2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085059"/>
            <a:ext cx="2143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444208" y="3725019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Volume Constraint: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Independent reactions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Combustion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 + 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CO</a:t>
            </a:r>
            <a:r>
              <a:rPr lang="en-US" sz="2200" baseline="-25000" dirty="0" smtClean="0">
                <a:sym typeface="Wingdings" pitchFamily="2" charset="2"/>
              </a:rPr>
              <a:t>2</a:t>
            </a:r>
            <a:r>
              <a:rPr lang="en-US" sz="2200" dirty="0" smtClean="0">
                <a:sym typeface="Wingdings" pitchFamily="2" charset="2"/>
              </a:rPr>
              <a:t> + 393.77 kJ/mol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Gasification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Global reaction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 + 2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+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 CaCO</a:t>
            </a:r>
            <a:r>
              <a:rPr lang="en-US" sz="2000" baseline="-25000" dirty="0" smtClean="0">
                <a:sym typeface="Wingdings" pitchFamily="2" charset="2"/>
              </a:rPr>
              <a:t>3</a:t>
            </a:r>
            <a:r>
              <a:rPr lang="en-US" sz="2000" dirty="0" smtClean="0">
                <a:sym typeface="Wingdings" pitchFamily="2" charset="2"/>
              </a:rPr>
              <a:t> + 2 H</a:t>
            </a:r>
            <a:r>
              <a:rPr lang="en-US" sz="2000" baseline="-25000" dirty="0" smtClean="0"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b="1" dirty="0" smtClean="0">
                <a:sym typeface="Wingdings" pitchFamily="2" charset="2"/>
              </a:rPr>
              <a:t>87.9 kJ/mol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Boudouard</a:t>
            </a:r>
            <a:r>
              <a:rPr lang="en-US" sz="2200" dirty="0" smtClean="0"/>
              <a:t> reaction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 +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 2 CO </a:t>
            </a:r>
            <a:r>
              <a:rPr lang="en-US" sz="2000" b="1" dirty="0" smtClean="0">
                <a:sym typeface="Wingdings" pitchFamily="2" charset="2"/>
              </a:rPr>
              <a:t>– 172.58 kJ/mol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Shift reaction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 +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</a:t>
            </a:r>
            <a:r>
              <a:rPr lang="en-US" sz="2000" dirty="0" smtClean="0">
                <a:sym typeface="Wingdings" pitchFamily="2" charset="2"/>
              </a:rPr>
              <a:t> CO</a:t>
            </a:r>
            <a:r>
              <a:rPr lang="en-US" sz="2000" baseline="-25000" dirty="0" smtClean="0"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 + H</a:t>
            </a:r>
            <a:r>
              <a:rPr lang="en-US" sz="2000" baseline="-25000" dirty="0" smtClean="0"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– 41.98 kJ/mol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>
                <a:sym typeface="Wingdings" pitchFamily="2" charset="2"/>
              </a:rPr>
              <a:t>Methanation</a:t>
            </a:r>
            <a:endParaRPr lang="en-US" sz="2200" dirty="0" smtClean="0">
              <a:sym typeface="Wingdings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 + 2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 CH</a:t>
            </a:r>
            <a:r>
              <a:rPr lang="en-US" sz="2000" baseline="-25000" dirty="0" smtClean="0">
                <a:sym typeface="Wingdings" pitchFamily="2" charset="2"/>
              </a:rPr>
              <a:t>4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+ 74.90 kJ/mol</a:t>
            </a:r>
            <a:endParaRPr lang="en-US" sz="2000" b="1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6372200" y="3789363"/>
            <a:ext cx="215925" cy="12238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43663" y="2708275"/>
            <a:ext cx="792162" cy="433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76256" y="2204864"/>
            <a:ext cx="18614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Exothermic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60232" y="4149080"/>
            <a:ext cx="20649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Endothermic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2206204"/>
            <a:ext cx="1584176" cy="214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5445224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61944" y="5301208"/>
            <a:ext cx="16376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Very Slow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Equilibrium relations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38200" y="1295400"/>
          <a:ext cx="2514600" cy="755650"/>
        </p:xfrm>
        <a:graphic>
          <a:graphicData uri="http://schemas.openxmlformats.org/presentationml/2006/ole">
            <p:oleObj spid="_x0000_s1026" name="Equation" r:id="rId3" imgW="1549400" imgH="469900" progId="Equation.3">
              <p:embed/>
            </p:oleObj>
          </a:graphicData>
        </a:graphic>
      </p:graphicFrame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5800" y="2286000"/>
            <a:ext cx="8016875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: gas phase mole fraction</a:t>
            </a:r>
          </a:p>
          <a:p>
            <a:pPr>
              <a:lnSpc>
                <a:spcPct val="140000"/>
              </a:lnSpc>
            </a:pP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30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: standard pressure (1 bar)</a:t>
            </a:r>
          </a:p>
          <a:p>
            <a:pPr>
              <a:lnSpc>
                <a:spcPct val="140000"/>
              </a:lnSpc>
            </a:pP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P: system pressure</a:t>
            </a:r>
          </a:p>
          <a:p>
            <a:pPr>
              <a:lnSpc>
                <a:spcPct val="140000"/>
              </a:lnSpc>
            </a:pP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b="1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: equilibrium constant of reaction j</a:t>
            </a:r>
          </a:p>
          <a:p>
            <a:pPr>
              <a:lnSpc>
                <a:spcPct val="140000"/>
              </a:lnSpc>
            </a:pP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b="1" i="1" baseline="-2500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: stoichiometric coefficient of component i in reaction j</a:t>
            </a:r>
          </a:p>
          <a:p>
            <a:pPr>
              <a:lnSpc>
                <a:spcPct val="140000"/>
              </a:lnSpc>
            </a:pPr>
            <a:r>
              <a:rPr lang="el-GR" sz="1400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4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i="1">
                <a:latin typeface="Times New Roman" pitchFamily="18" charset="0"/>
                <a:cs typeface="Times New Roman" pitchFamily="18" charset="0"/>
              </a:rPr>
              <a:t>: fugacity coefficient of component i in a gas mixture</a:t>
            </a:r>
            <a:endParaRPr lang="el-GR" sz="1400" b="1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92163" y="4191000"/>
          <a:ext cx="1874837" cy="769938"/>
        </p:xfrm>
        <a:graphic>
          <a:graphicData uri="http://schemas.openxmlformats.org/presentationml/2006/ole">
            <p:oleObj spid="_x0000_s1027" name="Equation" r:id="rId4" imgW="1269720" imgH="52056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62000" y="5073650"/>
          <a:ext cx="4754563" cy="717550"/>
        </p:xfrm>
        <a:graphic>
          <a:graphicData uri="http://schemas.openxmlformats.org/presentationml/2006/ole">
            <p:oleObj spid="_x0000_s1028" name="Equation" r:id="rId5" imgW="3276600" imgH="4953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096000" y="4814888"/>
          <a:ext cx="1600200" cy="519112"/>
        </p:xfrm>
        <a:graphic>
          <a:graphicData uri="http://schemas.openxmlformats.org/presentationml/2006/ole">
            <p:oleObj spid="_x0000_s1029" name="Equation" r:id="rId6" imgW="1054100" imgH="3429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096000" y="5334000"/>
          <a:ext cx="1736725" cy="579438"/>
        </p:xfrm>
        <a:graphic>
          <a:graphicData uri="http://schemas.openxmlformats.org/presentationml/2006/ole">
            <p:oleObj spid="_x0000_s1030" name="Equation" r:id="rId7" imgW="1054100" imgH="3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60350"/>
            <a:ext cx="69119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284538"/>
            <a:ext cx="6911975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5292725" y="4005263"/>
            <a:ext cx="574675" cy="2159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>
            <a:stCxn id="6" idx="3"/>
            <a:endCxn id="12294" idx="1"/>
          </p:cNvCxnSpPr>
          <p:nvPr/>
        </p:nvCxnSpPr>
        <p:spPr>
          <a:xfrm flipV="1">
            <a:off x="5867400" y="4086225"/>
            <a:ext cx="1944688" cy="2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94" name="TextBox 8"/>
          <p:cNvSpPr txBox="1">
            <a:spLocks noChangeArrowheads="1"/>
          </p:cNvSpPr>
          <p:nvPr/>
        </p:nvSpPr>
        <p:spPr bwMode="auto">
          <a:xfrm>
            <a:off x="7812088" y="3716338"/>
            <a:ext cx="15843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Temperature constraint at P=80 bar</a:t>
            </a:r>
          </a:p>
        </p:txBody>
      </p:sp>
      <p:sp>
        <p:nvSpPr>
          <p:cNvPr id="12" name="Oval 11"/>
          <p:cNvSpPr/>
          <p:nvPr/>
        </p:nvSpPr>
        <p:spPr>
          <a:xfrm>
            <a:off x="3851275" y="3789363"/>
            <a:ext cx="360363" cy="28733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Curved Connector 13"/>
          <p:cNvCxnSpPr>
            <a:stCxn id="12" idx="4"/>
          </p:cNvCxnSpPr>
          <p:nvPr/>
        </p:nvCxnSpPr>
        <p:spPr>
          <a:xfrm rot="16200000" flipH="1">
            <a:off x="3258344" y="4850606"/>
            <a:ext cx="2232025" cy="6842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TextBox 14"/>
          <p:cNvSpPr txBox="1">
            <a:spLocks noChangeArrowheads="1"/>
          </p:cNvSpPr>
          <p:nvPr/>
        </p:nvSpPr>
        <p:spPr bwMode="auto">
          <a:xfrm>
            <a:off x="4356100" y="6308725"/>
            <a:ext cx="18145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Volume constraint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Optimum composition (O</a:t>
            </a:r>
            <a:r>
              <a:rPr lang="en-US" baseline="-25000" smtClean="0"/>
              <a:t>2</a:t>
            </a:r>
            <a:r>
              <a:rPr lang="en-US" smtClean="0"/>
              <a:t> injection)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12875"/>
            <a:ext cx="5448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66" name="Group 86"/>
          <p:cNvGraphicFramePr>
            <a:graphicFrameLocks noGrp="1"/>
          </p:cNvGraphicFramePr>
          <p:nvPr>
            <p:ph idx="1"/>
          </p:nvPr>
        </p:nvGraphicFramePr>
        <p:xfrm>
          <a:off x="4500563" y="3573463"/>
          <a:ext cx="4391025" cy="2447926"/>
        </p:xfrm>
        <a:graphic>
          <a:graphicData uri="http://schemas.openxmlformats.org/drawingml/2006/table">
            <a:tbl>
              <a:tblPr/>
              <a:tblGrid>
                <a:gridCol w="2474912"/>
                <a:gridCol w="1916113"/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Composition (dry basis)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Higher heating value (MJ/m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14.679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Lower heating value (MJ/m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13.286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2" name="Oval 87"/>
          <p:cNvSpPr>
            <a:spLocks noChangeArrowheads="1"/>
          </p:cNvSpPr>
          <p:nvPr/>
        </p:nvSpPr>
        <p:spPr bwMode="auto">
          <a:xfrm>
            <a:off x="2871788" y="2060575"/>
            <a:ext cx="215900" cy="287338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43" name="AutoShape 89"/>
          <p:cNvCxnSpPr>
            <a:cxnSpLocks noChangeShapeType="1"/>
            <a:stCxn id="13342" idx="7"/>
          </p:cNvCxnSpPr>
          <p:nvPr/>
        </p:nvCxnSpPr>
        <p:spPr bwMode="auto">
          <a:xfrm rot="5400000" flipV="1">
            <a:off x="4760119" y="399257"/>
            <a:ext cx="1470025" cy="4878387"/>
          </a:xfrm>
          <a:prstGeom prst="curvedConnector3">
            <a:avLst>
              <a:gd name="adj1" fmla="val -18468"/>
            </a:avLst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2767</TotalTime>
  <Words>461</Words>
  <Application>Microsoft Office PowerPoint</Application>
  <PresentationFormat>On-screen Show (4:3)</PresentationFormat>
  <Paragraphs>106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Edge</vt:lpstr>
      <vt:lpstr>Equation</vt:lpstr>
      <vt:lpstr>Energy Analysis of Underground Coal Gasification with Simultaneous Storage of Carbon Dioxide</vt:lpstr>
      <vt:lpstr>Slide 2</vt:lpstr>
      <vt:lpstr>Exergy Analysis of Energy Recovery Processes</vt:lpstr>
      <vt:lpstr>Zero-emission recovery factor</vt:lpstr>
      <vt:lpstr>UCG with mineral injection</vt:lpstr>
      <vt:lpstr>Independent reactions</vt:lpstr>
      <vt:lpstr>Equilibrium relations</vt:lpstr>
      <vt:lpstr>Slide 8</vt:lpstr>
      <vt:lpstr>Optimum composition (O2 injection)</vt:lpstr>
      <vt:lpstr>Process flow diagram (1)</vt:lpstr>
      <vt:lpstr>From theory to practice</vt:lpstr>
      <vt:lpstr>Results of PFD (1)</vt:lpstr>
      <vt:lpstr>Process flow diagram (2)</vt:lpstr>
      <vt:lpstr>Sustainable recovery for other energy conversion processes</vt:lpstr>
      <vt:lpstr>Conclusion</vt:lpstr>
      <vt:lpstr>Coal Zero-emission Recovery</vt:lpstr>
      <vt:lpstr>Natural gas sustainable recovery</vt:lpstr>
      <vt:lpstr>Formulation</vt:lpstr>
      <vt:lpstr>Slide 19</vt:lpstr>
      <vt:lpstr>Exergy?</vt:lpstr>
    </vt:vector>
  </TitlesOfParts>
  <Company>Technische Universiteit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and thermodynamic modelling of UCG process</dc:title>
  <dc:creator>aeftekhari</dc:creator>
  <cp:lastModifiedBy>Me</cp:lastModifiedBy>
  <cp:revision>218</cp:revision>
  <dcterms:created xsi:type="dcterms:W3CDTF">2010-06-21T13:35:55Z</dcterms:created>
  <dcterms:modified xsi:type="dcterms:W3CDTF">2010-10-13T13:07:22Z</dcterms:modified>
</cp:coreProperties>
</file>