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4A045-BBA0-44EF-AC22-6AA43549CE4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6D801-792F-4829-9AC1-F4A6B71D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D084-13C9-4859-BA82-0807002DB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799774"/>
            <a:ext cx="8637073" cy="937725"/>
          </a:xfrm>
        </p:spPr>
        <p:txBody>
          <a:bodyPr>
            <a:normAutofit fontScale="90000"/>
          </a:bodyPr>
          <a:lstStyle/>
          <a:p>
            <a:r>
              <a:rPr lang="en-US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221144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0A972-5A63-4F07-8DA1-11B2CD593CB1}"/>
              </a:ext>
            </a:extLst>
          </p:cNvPr>
          <p:cNvSpPr txBox="1"/>
          <p:nvPr/>
        </p:nvSpPr>
        <p:spPr>
          <a:xfrm>
            <a:off x="186431" y="213064"/>
            <a:ext cx="4755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What’s the NumPy (numerical python)?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A7247C-29B3-4275-9010-4C90ED4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11529"/>
              </p:ext>
            </p:extLst>
          </p:nvPr>
        </p:nvGraphicFramePr>
        <p:xfrm>
          <a:off x="603680" y="4181383"/>
          <a:ext cx="2947387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24">
                  <a:extLst>
                    <a:ext uri="{9D8B030D-6E8A-4147-A177-3AD203B41FA5}">
                      <a16:colId xmlns:a16="http://schemas.microsoft.com/office/drawing/2014/main" val="2886222061"/>
                    </a:ext>
                  </a:extLst>
                </a:gridCol>
                <a:gridCol w="322643">
                  <a:extLst>
                    <a:ext uri="{9D8B030D-6E8A-4147-A177-3AD203B41FA5}">
                      <a16:colId xmlns:a16="http://schemas.microsoft.com/office/drawing/2014/main" val="3236828685"/>
                    </a:ext>
                  </a:extLst>
                </a:gridCol>
                <a:gridCol w="332141">
                  <a:extLst>
                    <a:ext uri="{9D8B030D-6E8A-4147-A177-3AD203B41FA5}">
                      <a16:colId xmlns:a16="http://schemas.microsoft.com/office/drawing/2014/main" val="3432773044"/>
                    </a:ext>
                  </a:extLst>
                </a:gridCol>
                <a:gridCol w="283076">
                  <a:extLst>
                    <a:ext uri="{9D8B030D-6E8A-4147-A177-3AD203B41FA5}">
                      <a16:colId xmlns:a16="http://schemas.microsoft.com/office/drawing/2014/main" val="1883937716"/>
                    </a:ext>
                  </a:extLst>
                </a:gridCol>
                <a:gridCol w="283076">
                  <a:extLst>
                    <a:ext uri="{9D8B030D-6E8A-4147-A177-3AD203B41FA5}">
                      <a16:colId xmlns:a16="http://schemas.microsoft.com/office/drawing/2014/main" val="1210378883"/>
                    </a:ext>
                  </a:extLst>
                </a:gridCol>
                <a:gridCol w="283076">
                  <a:extLst>
                    <a:ext uri="{9D8B030D-6E8A-4147-A177-3AD203B41FA5}">
                      <a16:colId xmlns:a16="http://schemas.microsoft.com/office/drawing/2014/main" val="2540350406"/>
                    </a:ext>
                  </a:extLst>
                </a:gridCol>
                <a:gridCol w="283076">
                  <a:extLst>
                    <a:ext uri="{9D8B030D-6E8A-4147-A177-3AD203B41FA5}">
                      <a16:colId xmlns:a16="http://schemas.microsoft.com/office/drawing/2014/main" val="1261605613"/>
                    </a:ext>
                  </a:extLst>
                </a:gridCol>
                <a:gridCol w="283076">
                  <a:extLst>
                    <a:ext uri="{9D8B030D-6E8A-4147-A177-3AD203B41FA5}">
                      <a16:colId xmlns:a16="http://schemas.microsoft.com/office/drawing/2014/main" val="3040735111"/>
                    </a:ext>
                  </a:extLst>
                </a:gridCol>
                <a:gridCol w="283076">
                  <a:extLst>
                    <a:ext uri="{9D8B030D-6E8A-4147-A177-3AD203B41FA5}">
                      <a16:colId xmlns:a16="http://schemas.microsoft.com/office/drawing/2014/main" val="3016795811"/>
                    </a:ext>
                  </a:extLst>
                </a:gridCol>
                <a:gridCol w="323823">
                  <a:extLst>
                    <a:ext uri="{9D8B030D-6E8A-4147-A177-3AD203B41FA5}">
                      <a16:colId xmlns:a16="http://schemas.microsoft.com/office/drawing/2014/main" val="184667169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678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A2B379-B99E-4037-B56A-003F45A155A9}"/>
              </a:ext>
            </a:extLst>
          </p:cNvPr>
          <p:cNvCxnSpPr>
            <a:cxnSpLocks/>
          </p:cNvCxnSpPr>
          <p:nvPr/>
        </p:nvCxnSpPr>
        <p:spPr>
          <a:xfrm>
            <a:off x="1686748" y="5016386"/>
            <a:ext cx="727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8F5C86-8E8B-46DD-BDFC-CAA64594A392}"/>
              </a:ext>
            </a:extLst>
          </p:cNvPr>
          <p:cNvSpPr txBox="1"/>
          <p:nvPr/>
        </p:nvSpPr>
        <p:spPr>
          <a:xfrm>
            <a:off x="5554578" y="464705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4AB31-15FF-414F-8757-6B723CA2702D}"/>
              </a:ext>
            </a:extLst>
          </p:cNvPr>
          <p:cNvSpPr txBox="1"/>
          <p:nvPr/>
        </p:nvSpPr>
        <p:spPr>
          <a:xfrm>
            <a:off x="1201527" y="5286804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Shape: (10,)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998D5FA-CFB3-4F3A-BC4A-8F33575F9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40772"/>
              </p:ext>
            </p:extLst>
          </p:nvPr>
        </p:nvGraphicFramePr>
        <p:xfrm>
          <a:off x="4941772" y="3505951"/>
          <a:ext cx="193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64956697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0430614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7068040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2578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2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1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117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5BD8C8-C9F4-46FC-BC75-E15C92E78CFA}"/>
              </a:ext>
            </a:extLst>
          </p:cNvPr>
          <p:cNvSpPr txBox="1"/>
          <p:nvPr/>
        </p:nvSpPr>
        <p:spPr>
          <a:xfrm>
            <a:off x="1530043" y="3744295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E03-A915-4BFF-B56A-6F2155F76A54}"/>
              </a:ext>
            </a:extLst>
          </p:cNvPr>
          <p:cNvSpPr txBox="1"/>
          <p:nvPr/>
        </p:nvSpPr>
        <p:spPr>
          <a:xfrm>
            <a:off x="5359642" y="2982717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1845D-C8BE-4F33-8B7E-0468A7216019}"/>
              </a:ext>
            </a:extLst>
          </p:cNvPr>
          <p:cNvSpPr txBox="1"/>
          <p:nvPr/>
        </p:nvSpPr>
        <p:spPr>
          <a:xfrm>
            <a:off x="1662835" y="457929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F5E1F-C19E-4C8F-825C-C0ABB1849F46}"/>
              </a:ext>
            </a:extLst>
          </p:cNvPr>
          <p:cNvSpPr txBox="1"/>
          <p:nvPr/>
        </p:nvSpPr>
        <p:spPr>
          <a:xfrm rot="5400000">
            <a:off x="4110399" y="387754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1A6A37-0255-4B30-87F6-B2EDA54131BC}"/>
              </a:ext>
            </a:extLst>
          </p:cNvPr>
          <p:cNvCxnSpPr>
            <a:cxnSpLocks/>
          </p:cNvCxnSpPr>
          <p:nvPr/>
        </p:nvCxnSpPr>
        <p:spPr>
          <a:xfrm>
            <a:off x="4727356" y="3726399"/>
            <a:ext cx="0" cy="67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83A460-BCB1-4F10-9EB7-F69B5751F8D3}"/>
              </a:ext>
            </a:extLst>
          </p:cNvPr>
          <p:cNvCxnSpPr>
            <a:cxnSpLocks/>
          </p:cNvCxnSpPr>
          <p:nvPr/>
        </p:nvCxnSpPr>
        <p:spPr>
          <a:xfrm>
            <a:off x="5605129" y="5016386"/>
            <a:ext cx="727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CC605B-D2C2-45F8-A439-873A9407019F}"/>
              </a:ext>
            </a:extLst>
          </p:cNvPr>
          <p:cNvSpPr txBox="1"/>
          <p:nvPr/>
        </p:nvSpPr>
        <p:spPr>
          <a:xfrm>
            <a:off x="5251224" y="5312983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Shape: (3,4)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F504A3-BCF7-4856-81CB-5CAA26BE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37" y="1752536"/>
            <a:ext cx="2619741" cy="35342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3D17E7-72AB-4087-A9E0-04B0D1ACF361}"/>
              </a:ext>
            </a:extLst>
          </p:cNvPr>
          <p:cNvSpPr txBox="1"/>
          <p:nvPr/>
        </p:nvSpPr>
        <p:spPr>
          <a:xfrm>
            <a:off x="9151886" y="1297439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array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25F3D-A3C2-4055-887A-C4B3B9515137}"/>
              </a:ext>
            </a:extLst>
          </p:cNvPr>
          <p:cNvSpPr txBox="1"/>
          <p:nvPr/>
        </p:nvSpPr>
        <p:spPr>
          <a:xfrm>
            <a:off x="9300921" y="5312983"/>
            <a:ext cx="168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Shape: (4,3,2)</a:t>
            </a:r>
          </a:p>
        </p:txBody>
      </p:sp>
    </p:spTree>
    <p:extLst>
      <p:ext uri="{BB962C8B-B14F-4D97-AF65-F5344CB8AC3E}">
        <p14:creationId xmlns:p14="http://schemas.microsoft.com/office/powerpoint/2010/main" val="1573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1" grpId="0"/>
      <p:bldP spid="12" grpId="0"/>
      <p:bldP spid="13" grpId="0"/>
      <p:bldP spid="18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A9B64-ADA1-4B4F-973D-CDEE6434E247}"/>
              </a:ext>
            </a:extLst>
          </p:cNvPr>
          <p:cNvSpPr txBox="1"/>
          <p:nvPr/>
        </p:nvSpPr>
        <p:spPr>
          <a:xfrm>
            <a:off x="106532" y="230820"/>
            <a:ext cx="481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are lists are different from Numpy?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31F8184-CBE5-4CE4-8F8E-9743BB70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31080"/>
              </p:ext>
            </p:extLst>
          </p:nvPr>
        </p:nvGraphicFramePr>
        <p:xfrm>
          <a:off x="2103021" y="1323347"/>
          <a:ext cx="8292728" cy="441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364">
                  <a:extLst>
                    <a:ext uri="{9D8B030D-6E8A-4147-A177-3AD203B41FA5}">
                      <a16:colId xmlns:a16="http://schemas.microsoft.com/office/drawing/2014/main" val="718805035"/>
                    </a:ext>
                  </a:extLst>
                </a:gridCol>
                <a:gridCol w="4146364">
                  <a:extLst>
                    <a:ext uri="{9D8B030D-6E8A-4147-A177-3AD203B41FA5}">
                      <a16:colId xmlns:a16="http://schemas.microsoft.com/office/drawing/2014/main" val="1862791879"/>
                    </a:ext>
                  </a:extLst>
                </a:gridCol>
              </a:tblGrid>
              <a:tr h="60437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23166"/>
                  </a:ext>
                </a:extLst>
              </a:tr>
              <a:tr h="38072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143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6E27B0-00CC-4ABF-A0D1-6C19CA26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23" y="3027286"/>
            <a:ext cx="3085384" cy="2311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48273-EB38-4A6F-8DF5-89884EEE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813" y="3027287"/>
            <a:ext cx="2601156" cy="2311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EB1ABB-EC8E-4896-BF70-FBF743A1E4D8}"/>
              </a:ext>
            </a:extLst>
          </p:cNvPr>
          <p:cNvSpPr txBox="1"/>
          <p:nvPr/>
        </p:nvSpPr>
        <p:spPr>
          <a:xfrm>
            <a:off x="3697733" y="2104037"/>
            <a:ext cx="87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A437B-E99F-40A5-8EC6-429314D27B12}"/>
              </a:ext>
            </a:extLst>
          </p:cNvPr>
          <p:cNvSpPr txBox="1"/>
          <p:nvPr/>
        </p:nvSpPr>
        <p:spPr>
          <a:xfrm>
            <a:off x="7621786" y="2104036"/>
            <a:ext cx="15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4A1D5-0840-49DB-94B5-B50CCF1CD786}"/>
              </a:ext>
            </a:extLst>
          </p:cNvPr>
          <p:cNvSpPr txBox="1"/>
          <p:nvPr/>
        </p:nvSpPr>
        <p:spPr>
          <a:xfrm>
            <a:off x="7721428" y="1354523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NumPy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1E00F-2271-449F-9ED2-198DCD236180}"/>
              </a:ext>
            </a:extLst>
          </p:cNvPr>
          <p:cNvSpPr txBox="1"/>
          <p:nvPr/>
        </p:nvSpPr>
        <p:spPr>
          <a:xfrm>
            <a:off x="3697732" y="1351278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5461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C3260-48E0-4794-AD2D-9EEB0EB37DC6}"/>
              </a:ext>
            </a:extLst>
          </p:cNvPr>
          <p:cNvSpPr txBox="1"/>
          <p:nvPr/>
        </p:nvSpPr>
        <p:spPr>
          <a:xfrm>
            <a:off x="115410" y="248574"/>
            <a:ext cx="4239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is NumPy faster? –Fixed Type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32FC9E-5AD2-4690-A5BC-82EF84F2A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75994"/>
              </p:ext>
            </p:extLst>
          </p:nvPr>
        </p:nvGraphicFramePr>
        <p:xfrm>
          <a:off x="181160" y="1385491"/>
          <a:ext cx="2646531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177">
                  <a:extLst>
                    <a:ext uri="{9D8B030D-6E8A-4147-A177-3AD203B41FA5}">
                      <a16:colId xmlns:a16="http://schemas.microsoft.com/office/drawing/2014/main" val="3683809166"/>
                    </a:ext>
                  </a:extLst>
                </a:gridCol>
                <a:gridCol w="882177">
                  <a:extLst>
                    <a:ext uri="{9D8B030D-6E8A-4147-A177-3AD203B41FA5}">
                      <a16:colId xmlns:a16="http://schemas.microsoft.com/office/drawing/2014/main" val="1208808201"/>
                    </a:ext>
                  </a:extLst>
                </a:gridCol>
                <a:gridCol w="882177">
                  <a:extLst>
                    <a:ext uri="{9D8B030D-6E8A-4147-A177-3AD203B41FA5}">
                      <a16:colId xmlns:a16="http://schemas.microsoft.com/office/drawing/2014/main" val="132576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5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490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5AE1CC-0634-4E56-8387-9F3293FD6084}"/>
              </a:ext>
            </a:extLst>
          </p:cNvPr>
          <p:cNvSpPr txBox="1"/>
          <p:nvPr/>
        </p:nvSpPr>
        <p:spPr>
          <a:xfrm>
            <a:off x="399495" y="421267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64F7DD-2500-4D5A-AB6A-3629BCBC202A}"/>
              </a:ext>
            </a:extLst>
          </p:cNvPr>
          <p:cNvCxnSpPr>
            <a:cxnSpLocks/>
          </p:cNvCxnSpPr>
          <p:nvPr/>
        </p:nvCxnSpPr>
        <p:spPr>
          <a:xfrm>
            <a:off x="896644" y="4492101"/>
            <a:ext cx="193104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F29265-E635-4EC9-85B9-EF4F47D51D45}"/>
              </a:ext>
            </a:extLst>
          </p:cNvPr>
          <p:cNvSpPr txBox="1"/>
          <p:nvPr/>
        </p:nvSpPr>
        <p:spPr>
          <a:xfrm>
            <a:off x="2957420" y="3923250"/>
            <a:ext cx="1456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Binary Int8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D2AB0-7D2B-4FFE-9A7A-E87418658278}"/>
              </a:ext>
            </a:extLst>
          </p:cNvPr>
          <p:cNvSpPr txBox="1"/>
          <p:nvPr/>
        </p:nvSpPr>
        <p:spPr>
          <a:xfrm>
            <a:off x="3190208" y="43233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30DE-16E7-4CBB-AF6F-9BF825C8C977}"/>
              </a:ext>
            </a:extLst>
          </p:cNvPr>
          <p:cNvSpPr txBox="1"/>
          <p:nvPr/>
        </p:nvSpPr>
        <p:spPr>
          <a:xfrm>
            <a:off x="399495" y="5210899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F74D3-B3D7-4484-AA2A-A461C1C0A719}"/>
              </a:ext>
            </a:extLst>
          </p:cNvPr>
          <p:cNvSpPr txBox="1"/>
          <p:nvPr/>
        </p:nvSpPr>
        <p:spPr>
          <a:xfrm>
            <a:off x="1389922" y="51031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81728C-867B-4601-86D3-71B2402650D9}"/>
              </a:ext>
            </a:extLst>
          </p:cNvPr>
          <p:cNvCxnSpPr>
            <a:cxnSpLocks/>
          </p:cNvCxnSpPr>
          <p:nvPr/>
        </p:nvCxnSpPr>
        <p:spPr>
          <a:xfrm>
            <a:off x="940034" y="5472509"/>
            <a:ext cx="193104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D5434A-DDEF-4570-9B68-0CC4E2DD2D09}"/>
              </a:ext>
            </a:extLst>
          </p:cNvPr>
          <p:cNvSpPr txBox="1"/>
          <p:nvPr/>
        </p:nvSpPr>
        <p:spPr>
          <a:xfrm>
            <a:off x="4544393" y="4964677"/>
            <a:ext cx="1596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Binary Int32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8019B-4136-406C-87E7-249356F99526}"/>
              </a:ext>
            </a:extLst>
          </p:cNvPr>
          <p:cNvSpPr txBox="1"/>
          <p:nvPr/>
        </p:nvSpPr>
        <p:spPr>
          <a:xfrm>
            <a:off x="3162957" y="5287842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00000000 00000000 00000000 00000101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627CE-FB68-45A0-90AE-CA8B7C9C4919}"/>
              </a:ext>
            </a:extLst>
          </p:cNvPr>
          <p:cNvSpPr txBox="1"/>
          <p:nvPr/>
        </p:nvSpPr>
        <p:spPr>
          <a:xfrm>
            <a:off x="1176179" y="410494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38418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0" grpId="0"/>
      <p:bldP spid="13" grpId="0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FA839-D0BD-4028-B899-1EA43AEA5D43}"/>
              </a:ext>
            </a:extLst>
          </p:cNvPr>
          <p:cNvSpPr txBox="1"/>
          <p:nvPr/>
        </p:nvSpPr>
        <p:spPr>
          <a:xfrm>
            <a:off x="166976" y="995212"/>
            <a:ext cx="23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int type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DFCE2-19C4-4A78-91D2-8545A7BB9F65}"/>
              </a:ext>
            </a:extLst>
          </p:cNvPr>
          <p:cNvSpPr txBox="1"/>
          <p:nvPr/>
        </p:nvSpPr>
        <p:spPr>
          <a:xfrm>
            <a:off x="66183" y="26017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in lists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CAD330-2BEC-4943-B009-CF5156E10E8E}"/>
              </a:ext>
            </a:extLst>
          </p:cNvPr>
          <p:cNvCxnSpPr/>
          <p:nvPr/>
        </p:nvCxnSpPr>
        <p:spPr>
          <a:xfrm flipV="1">
            <a:off x="1225118" y="1873188"/>
            <a:ext cx="1597981" cy="772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7E8CC6-476C-43AA-8E58-434AE552A8CE}"/>
              </a:ext>
            </a:extLst>
          </p:cNvPr>
          <p:cNvCxnSpPr>
            <a:cxnSpLocks/>
          </p:cNvCxnSpPr>
          <p:nvPr/>
        </p:nvCxnSpPr>
        <p:spPr>
          <a:xfrm flipV="1">
            <a:off x="1255932" y="2459115"/>
            <a:ext cx="1638188" cy="292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2EDFF3-5C0F-42DD-A7EC-65F3B0F5B57D}"/>
              </a:ext>
            </a:extLst>
          </p:cNvPr>
          <p:cNvCxnSpPr>
            <a:cxnSpLocks/>
          </p:cNvCxnSpPr>
          <p:nvPr/>
        </p:nvCxnSpPr>
        <p:spPr>
          <a:xfrm>
            <a:off x="1225118" y="2880233"/>
            <a:ext cx="1669002" cy="22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5F1BD-8207-43B0-A2BA-A2F1D997B9FA}"/>
              </a:ext>
            </a:extLst>
          </p:cNvPr>
          <p:cNvCxnSpPr>
            <a:cxnSpLocks/>
          </p:cNvCxnSpPr>
          <p:nvPr/>
        </p:nvCxnSpPr>
        <p:spPr>
          <a:xfrm>
            <a:off x="1225118" y="2997181"/>
            <a:ext cx="1597981" cy="757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13E624-B3E9-45DF-A34A-2E6E405B43A1}"/>
              </a:ext>
            </a:extLst>
          </p:cNvPr>
          <p:cNvSpPr txBox="1"/>
          <p:nvPr/>
        </p:nvSpPr>
        <p:spPr>
          <a:xfrm>
            <a:off x="2894120" y="1688522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EF5AC-8BAE-4BF1-96CB-41CF9E57221F}"/>
              </a:ext>
            </a:extLst>
          </p:cNvPr>
          <p:cNvSpPr txBox="1"/>
          <p:nvPr/>
        </p:nvSpPr>
        <p:spPr>
          <a:xfrm>
            <a:off x="2890381" y="2263495"/>
            <a:ext cx="19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C6435-DE03-427A-B2F8-7A6656C6129B}"/>
              </a:ext>
            </a:extLst>
          </p:cNvPr>
          <p:cNvSpPr txBox="1"/>
          <p:nvPr/>
        </p:nvSpPr>
        <p:spPr>
          <a:xfrm>
            <a:off x="2890381" y="2908371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D71F5-8374-45E1-AF3D-EB50E3966E9C}"/>
              </a:ext>
            </a:extLst>
          </p:cNvPr>
          <p:cNvSpPr txBox="1"/>
          <p:nvPr/>
        </p:nvSpPr>
        <p:spPr>
          <a:xfrm>
            <a:off x="2890380" y="3553247"/>
            <a:ext cx="15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CEA18-EA53-49A1-A3B4-0ECB857A37B8}"/>
              </a:ext>
            </a:extLst>
          </p:cNvPr>
          <p:cNvSpPr txBox="1"/>
          <p:nvPr/>
        </p:nvSpPr>
        <p:spPr>
          <a:xfrm>
            <a:off x="4201957" y="1695428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00000000 00000000 00000000 00011100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F8EFF-0BC0-4BA8-A23B-D15AD151EC02}"/>
              </a:ext>
            </a:extLst>
          </p:cNvPr>
          <p:cNvSpPr txBox="1"/>
          <p:nvPr/>
        </p:nvSpPr>
        <p:spPr>
          <a:xfrm>
            <a:off x="4867866" y="2305226"/>
            <a:ext cx="685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000000001 00111101 11111110 10111100 00000000 00000000 00000000 00011100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847FA-B81F-4D23-A3AB-F72E17CEF597}"/>
              </a:ext>
            </a:extLst>
          </p:cNvPr>
          <p:cNvSpPr txBox="1"/>
          <p:nvPr/>
        </p:nvSpPr>
        <p:spPr>
          <a:xfrm>
            <a:off x="4867866" y="2939148"/>
            <a:ext cx="685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110001010 10111110 01100001 01000100 11111100 00000000 11001100 01011111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F03D0-9309-439D-BAED-4D09B90485FB}"/>
              </a:ext>
            </a:extLst>
          </p:cNvPr>
          <p:cNvSpPr txBox="1"/>
          <p:nvPr/>
        </p:nvSpPr>
        <p:spPr>
          <a:xfrm>
            <a:off x="4867866" y="3600685"/>
            <a:ext cx="685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000000000 00000000 00000000 00000000 00000000 00000000 00000000 00000101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A796E-F948-491B-AE95-BFA0909911B1}"/>
              </a:ext>
            </a:extLst>
          </p:cNvPr>
          <p:cNvSpPr txBox="1"/>
          <p:nvPr/>
        </p:nvSpPr>
        <p:spPr>
          <a:xfrm>
            <a:off x="88556" y="189663"/>
            <a:ext cx="27386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is NumPy faster?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7998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6AC17-6AAD-4F56-9954-C2F920A5E623}"/>
              </a:ext>
            </a:extLst>
          </p:cNvPr>
          <p:cNvSpPr txBox="1"/>
          <p:nvPr/>
        </p:nvSpPr>
        <p:spPr>
          <a:xfrm>
            <a:off x="192122" y="194713"/>
            <a:ext cx="610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Why is NumPy faster?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E78E9-051E-40F2-B38C-B1DBC95BAE31}"/>
              </a:ext>
            </a:extLst>
          </p:cNvPr>
          <p:cNvSpPr txBox="1"/>
          <p:nvPr/>
        </p:nvSpPr>
        <p:spPr>
          <a:xfrm>
            <a:off x="476655" y="1225685"/>
            <a:ext cx="5653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to read less bytes of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type checking when iterating through objects</a:t>
            </a:r>
          </a:p>
        </p:txBody>
      </p:sp>
    </p:spTree>
    <p:extLst>
      <p:ext uri="{BB962C8B-B14F-4D97-AF65-F5344CB8AC3E}">
        <p14:creationId xmlns:p14="http://schemas.microsoft.com/office/powerpoint/2010/main" val="2519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F4935-3FF1-45D4-8168-92288FC16845}"/>
              </a:ext>
            </a:extLst>
          </p:cNvPr>
          <p:cNvSpPr txBox="1"/>
          <p:nvPr/>
        </p:nvSpPr>
        <p:spPr>
          <a:xfrm>
            <a:off x="188536" y="216816"/>
            <a:ext cx="494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NumPy faster?      -Contiguous storing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DAADF1E-4A03-407B-8305-1639E0CF6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00852"/>
              </p:ext>
            </p:extLst>
          </p:nvPr>
        </p:nvGraphicFramePr>
        <p:xfrm>
          <a:off x="2343083" y="1388969"/>
          <a:ext cx="72816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076">
                  <a:extLst>
                    <a:ext uri="{9D8B030D-6E8A-4147-A177-3AD203B41FA5}">
                      <a16:colId xmlns:a16="http://schemas.microsoft.com/office/drawing/2014/main" val="581548817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585734643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76261082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746098235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695993532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1545979834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2860240338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021387747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387354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057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9984D5-3272-4F27-8BE6-AF94135A119E}"/>
              </a:ext>
            </a:extLst>
          </p:cNvPr>
          <p:cNvSpPr txBox="1"/>
          <p:nvPr/>
        </p:nvSpPr>
        <p:spPr>
          <a:xfrm>
            <a:off x="5272942" y="895547"/>
            <a:ext cx="10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15634-F4F4-4221-BB84-F4239CC40A92}"/>
              </a:ext>
            </a:extLst>
          </p:cNvPr>
          <p:cNvSpPr txBox="1"/>
          <p:nvPr/>
        </p:nvSpPr>
        <p:spPr>
          <a:xfrm>
            <a:off x="4015819" y="254700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FA8A1B0-3D5B-4373-B3CA-71E9902EC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625"/>
              </p:ext>
            </p:extLst>
          </p:nvPr>
        </p:nvGraphicFramePr>
        <p:xfrm>
          <a:off x="4935456" y="2547005"/>
          <a:ext cx="17575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94">
                  <a:extLst>
                    <a:ext uri="{9D8B030D-6E8A-4147-A177-3AD203B41FA5}">
                      <a16:colId xmlns:a16="http://schemas.microsoft.com/office/drawing/2014/main" val="480089456"/>
                    </a:ext>
                  </a:extLst>
                </a:gridCol>
                <a:gridCol w="439394">
                  <a:extLst>
                    <a:ext uri="{9D8B030D-6E8A-4147-A177-3AD203B41FA5}">
                      <a16:colId xmlns:a16="http://schemas.microsoft.com/office/drawing/2014/main" val="4012650161"/>
                    </a:ext>
                  </a:extLst>
                </a:gridCol>
                <a:gridCol w="439394">
                  <a:extLst>
                    <a:ext uri="{9D8B030D-6E8A-4147-A177-3AD203B41FA5}">
                      <a16:colId xmlns:a16="http://schemas.microsoft.com/office/drawing/2014/main" val="2384090387"/>
                    </a:ext>
                  </a:extLst>
                </a:gridCol>
                <a:gridCol w="439394">
                  <a:extLst>
                    <a:ext uri="{9D8B030D-6E8A-4147-A177-3AD203B41FA5}">
                      <a16:colId xmlns:a16="http://schemas.microsoft.com/office/drawing/2014/main" val="335947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6655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30665D-6859-4D83-91A8-1EEA74637B7B}"/>
              </a:ext>
            </a:extLst>
          </p:cNvPr>
          <p:cNvCxnSpPr>
            <a:cxnSpLocks/>
          </p:cNvCxnSpPr>
          <p:nvPr/>
        </p:nvCxnSpPr>
        <p:spPr>
          <a:xfrm flipV="1">
            <a:off x="5112320" y="1759809"/>
            <a:ext cx="3268109" cy="72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6373E-B668-4C51-B87E-683F9C739C75}"/>
              </a:ext>
            </a:extLst>
          </p:cNvPr>
          <p:cNvCxnSpPr>
            <a:cxnSpLocks/>
          </p:cNvCxnSpPr>
          <p:nvPr/>
        </p:nvCxnSpPr>
        <p:spPr>
          <a:xfrm flipV="1">
            <a:off x="5556288" y="1759809"/>
            <a:ext cx="1268718" cy="72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3D66CA-9C57-464D-BA18-D32496BBC0C6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983925" y="1759809"/>
            <a:ext cx="112076" cy="7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B72FE8-FCFB-412F-8A3A-A735A3FD02D9}"/>
              </a:ext>
            </a:extLst>
          </p:cNvPr>
          <p:cNvCxnSpPr>
            <a:cxnSpLocks/>
          </p:cNvCxnSpPr>
          <p:nvPr/>
        </p:nvCxnSpPr>
        <p:spPr>
          <a:xfrm flipH="1" flipV="1">
            <a:off x="4383315" y="1799628"/>
            <a:ext cx="2149460" cy="67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E16C30-2D58-48B8-AD34-DACDCE7D3422}"/>
              </a:ext>
            </a:extLst>
          </p:cNvPr>
          <p:cNvSpPr txBox="1"/>
          <p:nvPr/>
        </p:nvSpPr>
        <p:spPr>
          <a:xfrm>
            <a:off x="5272942" y="3244334"/>
            <a:ext cx="10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1006C16F-C742-483A-A193-F0A445E23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20011"/>
              </p:ext>
            </p:extLst>
          </p:nvPr>
        </p:nvGraphicFramePr>
        <p:xfrm>
          <a:off x="2343083" y="3703533"/>
          <a:ext cx="72816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076">
                  <a:extLst>
                    <a:ext uri="{9D8B030D-6E8A-4147-A177-3AD203B41FA5}">
                      <a16:colId xmlns:a16="http://schemas.microsoft.com/office/drawing/2014/main" val="581548817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585734643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76261082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746098235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695993532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1545979834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2860240338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021387747"/>
                    </a:ext>
                  </a:extLst>
                </a:gridCol>
                <a:gridCol w="809076">
                  <a:extLst>
                    <a:ext uri="{9D8B030D-6E8A-4147-A177-3AD203B41FA5}">
                      <a16:colId xmlns:a16="http://schemas.microsoft.com/office/drawing/2014/main" val="3387354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0574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E798971-6337-4835-9AFE-8C732E387F9A}"/>
              </a:ext>
            </a:extLst>
          </p:cNvPr>
          <p:cNvSpPr txBox="1"/>
          <p:nvPr/>
        </p:nvSpPr>
        <p:spPr>
          <a:xfrm>
            <a:off x="3911070" y="46456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NumPy</a:t>
            </a:r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A8CBECD0-AECD-4320-B038-594A80E53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66110"/>
              </p:ext>
            </p:extLst>
          </p:nvPr>
        </p:nvGraphicFramePr>
        <p:xfrm>
          <a:off x="4930686" y="4644112"/>
          <a:ext cx="17575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94">
                  <a:extLst>
                    <a:ext uri="{9D8B030D-6E8A-4147-A177-3AD203B41FA5}">
                      <a16:colId xmlns:a16="http://schemas.microsoft.com/office/drawing/2014/main" val="480089456"/>
                    </a:ext>
                  </a:extLst>
                </a:gridCol>
                <a:gridCol w="439394">
                  <a:extLst>
                    <a:ext uri="{9D8B030D-6E8A-4147-A177-3AD203B41FA5}">
                      <a16:colId xmlns:a16="http://schemas.microsoft.com/office/drawing/2014/main" val="4012650161"/>
                    </a:ext>
                  </a:extLst>
                </a:gridCol>
                <a:gridCol w="439394">
                  <a:extLst>
                    <a:ext uri="{9D8B030D-6E8A-4147-A177-3AD203B41FA5}">
                      <a16:colId xmlns:a16="http://schemas.microsoft.com/office/drawing/2014/main" val="2384090387"/>
                    </a:ext>
                  </a:extLst>
                </a:gridCol>
                <a:gridCol w="439394">
                  <a:extLst>
                    <a:ext uri="{9D8B030D-6E8A-4147-A177-3AD203B41FA5}">
                      <a16:colId xmlns:a16="http://schemas.microsoft.com/office/drawing/2014/main" val="335947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6655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0E9D49D-3D21-4474-9936-84AF9FDBFA11}"/>
              </a:ext>
            </a:extLst>
          </p:cNvPr>
          <p:cNvSpPr txBox="1"/>
          <p:nvPr/>
        </p:nvSpPr>
        <p:spPr>
          <a:xfrm>
            <a:off x="3412503" y="5373251"/>
            <a:ext cx="4586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Benefits:- can do SIMD vector processing.</a:t>
            </a:r>
          </a:p>
          <a:p>
            <a:r>
              <a:rPr lang="en-US" dirty="0"/>
              <a:t>		   Effective cache utilization.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3B19E-64AE-4DCD-9D55-5BC80A66A6EA}"/>
              </a:ext>
            </a:extLst>
          </p:cNvPr>
          <p:cNvSpPr txBox="1"/>
          <p:nvPr/>
        </p:nvSpPr>
        <p:spPr>
          <a:xfrm>
            <a:off x="4954788" y="4246725"/>
            <a:ext cx="134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9E2B33-F889-47C0-81FD-97DF585EFC7C}"/>
              </a:ext>
            </a:extLst>
          </p:cNvPr>
          <p:cNvCxnSpPr>
            <a:cxnSpLocks/>
          </p:cNvCxnSpPr>
          <p:nvPr/>
        </p:nvCxnSpPr>
        <p:spPr>
          <a:xfrm flipH="1" flipV="1">
            <a:off x="3553905" y="4105539"/>
            <a:ext cx="1558415" cy="49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D0DB83-19D8-4E56-93AB-C2EC3204463C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4282619" y="4059851"/>
            <a:ext cx="1344236" cy="55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3B5289-7084-4FF7-9EAC-A9412790F703}"/>
              </a:ext>
            </a:extLst>
          </p:cNvPr>
          <p:cNvCxnSpPr>
            <a:cxnSpLocks/>
          </p:cNvCxnSpPr>
          <p:nvPr/>
        </p:nvCxnSpPr>
        <p:spPr>
          <a:xfrm flipH="1" flipV="1">
            <a:off x="5272942" y="4088497"/>
            <a:ext cx="948962" cy="62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6AD7AB-49D8-45C1-B28F-0030EC129656}"/>
              </a:ext>
            </a:extLst>
          </p:cNvPr>
          <p:cNvCxnSpPr>
            <a:endCxn id="25" idx="2"/>
          </p:cNvCxnSpPr>
          <p:nvPr/>
        </p:nvCxnSpPr>
        <p:spPr>
          <a:xfrm flipH="1" flipV="1">
            <a:off x="5983925" y="4074373"/>
            <a:ext cx="371621" cy="54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24" grpId="0"/>
      <p:bldP spid="26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D8801-7C33-4492-957F-439EA7BB3293}"/>
              </a:ext>
            </a:extLst>
          </p:cNvPr>
          <p:cNvSpPr txBox="1"/>
          <p:nvPr/>
        </p:nvSpPr>
        <p:spPr>
          <a:xfrm>
            <a:off x="160256" y="263951"/>
            <a:ext cx="467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lists are different from NumPy arrays?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5192FA1-DD96-4CAA-8542-90B4E3A0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05863"/>
              </p:ext>
            </p:extLst>
          </p:nvPr>
        </p:nvGraphicFramePr>
        <p:xfrm>
          <a:off x="2032000" y="1294700"/>
          <a:ext cx="8128000" cy="37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076593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3868306"/>
                    </a:ext>
                  </a:extLst>
                </a:gridCol>
              </a:tblGrid>
              <a:tr h="5152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42811"/>
                  </a:ext>
                </a:extLst>
              </a:tr>
              <a:tr h="886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15438"/>
                  </a:ext>
                </a:extLst>
              </a:tr>
              <a:tr h="236451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16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6ACB95-CE99-4695-8029-75FF17DABDD6}"/>
              </a:ext>
            </a:extLst>
          </p:cNvPr>
          <p:cNvSpPr txBox="1"/>
          <p:nvPr/>
        </p:nvSpPr>
        <p:spPr>
          <a:xfrm>
            <a:off x="3695307" y="13340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EDBC9-4B2A-4442-9559-E7A45B084606}"/>
              </a:ext>
            </a:extLst>
          </p:cNvPr>
          <p:cNvSpPr txBox="1"/>
          <p:nvPr/>
        </p:nvSpPr>
        <p:spPr>
          <a:xfrm>
            <a:off x="7363905" y="1334094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NumPy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753D5-CCDB-4FCC-8261-990CA42190A9}"/>
              </a:ext>
            </a:extLst>
          </p:cNvPr>
          <p:cNvSpPr txBox="1"/>
          <p:nvPr/>
        </p:nvSpPr>
        <p:spPr>
          <a:xfrm>
            <a:off x="2032000" y="1864335"/>
            <a:ext cx="3431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Insertion, deletion, </a:t>
            </a:r>
          </a:p>
          <a:p>
            <a:r>
              <a:rPr lang="en-US" dirty="0">
                <a:solidFill>
                  <a:schemeClr val="bg1"/>
                </a:solidFill>
              </a:rPr>
              <a:t>appending, concatenation, etc.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34B4F-939D-4AD6-883D-7C6C6C9B9C18}"/>
              </a:ext>
            </a:extLst>
          </p:cNvPr>
          <p:cNvSpPr txBox="1"/>
          <p:nvPr/>
        </p:nvSpPr>
        <p:spPr>
          <a:xfrm>
            <a:off x="6428937" y="1864335"/>
            <a:ext cx="3431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Insertion, deletion, </a:t>
            </a:r>
          </a:p>
          <a:p>
            <a:r>
              <a:rPr lang="en-US" dirty="0">
                <a:solidFill>
                  <a:schemeClr val="bg1"/>
                </a:solidFill>
              </a:rPr>
              <a:t>appending, concatenation, etc.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026D-6E6E-4282-9B16-039575AA521F}"/>
              </a:ext>
            </a:extLst>
          </p:cNvPr>
          <p:cNvSpPr txBox="1"/>
          <p:nvPr/>
        </p:nvSpPr>
        <p:spPr>
          <a:xfrm>
            <a:off x="2070845" y="3223816"/>
            <a:ext cx="778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= [1,3,5]							A = [1,3,5]</a:t>
            </a:r>
          </a:p>
          <a:p>
            <a:r>
              <a:rPr lang="en-US" dirty="0">
                <a:solidFill>
                  <a:schemeClr val="bg1"/>
                </a:solidFill>
              </a:rPr>
              <a:t>											</a:t>
            </a:r>
          </a:p>
          <a:p>
            <a:r>
              <a:rPr lang="en-US" dirty="0">
                <a:solidFill>
                  <a:schemeClr val="bg1"/>
                </a:solidFill>
              </a:rPr>
              <a:t>B = [1,2,3]							B = [1,2,3]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A33F5-0A4D-4B63-9C18-304B195CB5BB}"/>
              </a:ext>
            </a:extLst>
          </p:cNvPr>
          <p:cNvSpPr txBox="1"/>
          <p:nvPr/>
        </p:nvSpPr>
        <p:spPr>
          <a:xfrm>
            <a:off x="2070845" y="448715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A*B =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EDB04-5978-4C2C-8C0E-B127BCF26CCC}"/>
              </a:ext>
            </a:extLst>
          </p:cNvPr>
          <p:cNvSpPr txBox="1"/>
          <p:nvPr/>
        </p:nvSpPr>
        <p:spPr>
          <a:xfrm>
            <a:off x="6128622" y="4520994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A*B = [1,16,15]</a:t>
            </a:r>
          </a:p>
        </p:txBody>
      </p:sp>
    </p:spTree>
    <p:extLst>
      <p:ext uri="{BB962C8B-B14F-4D97-AF65-F5344CB8AC3E}">
        <p14:creationId xmlns:p14="http://schemas.microsoft.com/office/powerpoint/2010/main" val="31766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1C871-37D0-4414-A7B8-FDAC720D67A5}"/>
              </a:ext>
            </a:extLst>
          </p:cNvPr>
          <p:cNvSpPr txBox="1"/>
          <p:nvPr/>
        </p:nvSpPr>
        <p:spPr>
          <a:xfrm>
            <a:off x="216817" y="26395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NumPy?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28DAE-FD98-48E8-B3A8-9FDE3DA7F376}"/>
              </a:ext>
            </a:extLst>
          </p:cNvPr>
          <p:cNvSpPr txBox="1"/>
          <p:nvPr/>
        </p:nvSpPr>
        <p:spPr>
          <a:xfrm>
            <a:off x="612742" y="1385740"/>
            <a:ext cx="5912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Mathematics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Plotting (Matplotlib)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(Pandas, Connect 4,  Digital photography)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89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9D5"/>
    </a:lt2>
    <a:accent1>
      <a:srgbClr val="FB8C29"/>
    </a:accent1>
    <a:accent2>
      <a:srgbClr val="F2C351"/>
    </a:accent2>
    <a:accent3>
      <a:srgbClr val="D0CBA5"/>
    </a:accent3>
    <a:accent4>
      <a:srgbClr val="A2C476"/>
    </a:accent4>
    <a:accent5>
      <a:srgbClr val="57C293"/>
    </a:accent5>
    <a:accent6>
      <a:srgbClr val="06BFDE"/>
    </a:accent6>
    <a:hlink>
      <a:srgbClr val="FBAE29"/>
    </a:hlink>
    <a:folHlink>
      <a:srgbClr val="EDC4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302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Rockwell</vt:lpstr>
      <vt:lpstr>Gallery</vt:lpstr>
      <vt:lpstr>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Say my name</dc:creator>
  <cp:lastModifiedBy>Say my name</cp:lastModifiedBy>
  <cp:revision>16</cp:revision>
  <dcterms:created xsi:type="dcterms:W3CDTF">2021-11-12T12:16:24Z</dcterms:created>
  <dcterms:modified xsi:type="dcterms:W3CDTF">2021-11-12T18:14:59Z</dcterms:modified>
</cp:coreProperties>
</file>