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404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663C4E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663C4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663C4E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663C4E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9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36747" y="2177795"/>
            <a:ext cx="8770620" cy="0"/>
          </a:xfrm>
          <a:custGeom>
            <a:avLst/>
            <a:gdLst/>
            <a:ahLst/>
            <a:cxnLst/>
            <a:rect l="l" t="t" r="r" b="b"/>
            <a:pathLst>
              <a:path w="8770620">
                <a:moveTo>
                  <a:pt x="0" y="0"/>
                </a:moveTo>
                <a:lnTo>
                  <a:pt x="8770620" y="0"/>
                </a:lnTo>
              </a:path>
            </a:pathLst>
          </a:custGeom>
          <a:ln w="38100">
            <a:solidFill>
              <a:srgbClr val="A7D0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76" y="12699"/>
            <a:ext cx="3776343" cy="68453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13788" y="586181"/>
            <a:ext cx="7964423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663C4E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5784" y="2451354"/>
            <a:ext cx="11060430" cy="3363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663C4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381" y="1029665"/>
            <a:ext cx="2784475" cy="124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900"/>
              </a:lnSpc>
            </a:pPr>
            <a:r>
              <a:rPr sz="3900" spc="170" dirty="0">
                <a:solidFill>
                  <a:srgbClr val="F9FCFC"/>
                </a:solidFill>
              </a:rPr>
              <a:t>Informat</a:t>
            </a:r>
            <a:r>
              <a:rPr sz="3900" spc="85" dirty="0">
                <a:solidFill>
                  <a:srgbClr val="F9FCFC"/>
                </a:solidFill>
              </a:rPr>
              <a:t>i</a:t>
            </a:r>
            <a:r>
              <a:rPr sz="3900" spc="35" dirty="0">
                <a:solidFill>
                  <a:srgbClr val="F9FCFC"/>
                </a:solidFill>
              </a:rPr>
              <a:t>on  </a:t>
            </a:r>
            <a:r>
              <a:rPr sz="3900" spc="150" dirty="0">
                <a:solidFill>
                  <a:srgbClr val="F9FCFC"/>
                </a:solidFill>
              </a:rPr>
              <a:t>Networks</a:t>
            </a:r>
            <a:endParaRPr sz="3900"/>
          </a:p>
        </p:txBody>
      </p:sp>
      <p:sp>
        <p:nvSpPr>
          <p:cNvPr id="4" name="object 4"/>
          <p:cNvSpPr txBox="1"/>
          <p:nvPr/>
        </p:nvSpPr>
        <p:spPr>
          <a:xfrm>
            <a:off x="8001381" y="5026533"/>
            <a:ext cx="1692910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3200" spc="-20" dirty="0" smtClean="0">
                <a:solidFill>
                  <a:srgbClr val="F9FCFC"/>
                </a:solidFill>
                <a:latin typeface="Bahnschrift SemiBold" pitchFamily="34" charset="0"/>
                <a:cs typeface="Calibri"/>
              </a:rPr>
              <a:t>GROUP K</a:t>
            </a:r>
            <a:endParaRPr sz="3200" dirty="0">
              <a:latin typeface="Bahnschrift SemiBold" pitchFamily="34" charset="0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6201" y="586181"/>
            <a:ext cx="514413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35" dirty="0"/>
              <a:t>Wide</a:t>
            </a:r>
            <a:r>
              <a:rPr spc="200" dirty="0"/>
              <a:t> </a:t>
            </a:r>
            <a:r>
              <a:rPr spc="220" dirty="0"/>
              <a:t>Area</a:t>
            </a:r>
            <a:r>
              <a:rPr spc="245" dirty="0"/>
              <a:t> </a:t>
            </a:r>
            <a:r>
              <a:rPr spc="165" dirty="0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3075" y="2437402"/>
            <a:ext cx="8612505" cy="31915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370"/>
              </a:spcBef>
              <a:buFont typeface="Corbel"/>
              <a:buChar char="–"/>
              <a:tabLst>
                <a:tab pos="332740" algn="l"/>
                <a:tab pos="333375" algn="l"/>
              </a:tabLst>
            </a:pP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A</a:t>
            </a:r>
            <a:r>
              <a:rPr sz="2000" spc="1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Wide</a:t>
            </a:r>
            <a:r>
              <a:rPr sz="2000" spc="14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Area</a:t>
            </a:r>
            <a:r>
              <a:rPr sz="2000" spc="13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Network</a:t>
            </a:r>
            <a:r>
              <a:rPr sz="2000" spc="14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663C4E"/>
                </a:solidFill>
                <a:latin typeface="Calibri"/>
                <a:cs typeface="Calibri"/>
              </a:rPr>
              <a:t>is</a:t>
            </a:r>
            <a:r>
              <a:rPr sz="2000" spc="1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a</a:t>
            </a:r>
            <a:r>
              <a:rPr sz="2000" spc="13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network</a:t>
            </a:r>
            <a:r>
              <a:rPr sz="2000" spc="14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that</a:t>
            </a:r>
            <a:r>
              <a:rPr sz="2000" spc="15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extends</a:t>
            </a:r>
            <a:r>
              <a:rPr sz="2000" spc="1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over</a:t>
            </a:r>
            <a:r>
              <a:rPr sz="2000" spc="15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a</a:t>
            </a:r>
            <a:r>
              <a:rPr sz="2000" spc="13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large</a:t>
            </a:r>
            <a:r>
              <a:rPr sz="2000" spc="14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geographical</a:t>
            </a:r>
            <a:r>
              <a:rPr sz="2000" spc="13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area</a:t>
            </a:r>
            <a:endParaRPr sz="2000">
              <a:latin typeface="Calibri"/>
              <a:cs typeface="Calibri"/>
            </a:endParaRPr>
          </a:p>
          <a:p>
            <a:pPr marL="332740">
              <a:lnSpc>
                <a:spcPct val="100000"/>
              </a:lnSpc>
              <a:spcBef>
                <a:spcPts val="265"/>
              </a:spcBef>
            </a:pP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such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as</a:t>
            </a:r>
            <a:r>
              <a:rPr sz="2000" spc="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663C4E"/>
                </a:solidFill>
                <a:latin typeface="Calibri"/>
                <a:cs typeface="Calibri"/>
              </a:rPr>
              <a:t>states</a:t>
            </a:r>
            <a:r>
              <a:rPr sz="2000" spc="6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or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countries.</a:t>
            </a:r>
            <a:endParaRPr sz="20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1175"/>
              </a:spcBef>
              <a:buFont typeface="Corbel"/>
              <a:buChar char="–"/>
              <a:tabLst>
                <a:tab pos="332740" algn="l"/>
                <a:tab pos="333375" algn="l"/>
              </a:tabLst>
            </a:pP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Wide</a:t>
            </a:r>
            <a:r>
              <a:rPr sz="2000" spc="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Area</a:t>
            </a:r>
            <a:r>
              <a:rPr sz="2000" spc="3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Network</a:t>
            </a:r>
            <a:r>
              <a:rPr sz="2000" spc="2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is</a:t>
            </a:r>
            <a:r>
              <a:rPr sz="2000" spc="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quite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 a</a:t>
            </a:r>
            <a:r>
              <a:rPr sz="2000" spc="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bigger</a:t>
            </a:r>
            <a:r>
              <a:rPr sz="2000" spc="3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network</a:t>
            </a:r>
            <a:r>
              <a:rPr sz="2000" spc="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than</a:t>
            </a:r>
            <a:r>
              <a:rPr sz="2000" spc="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 LAN.</a:t>
            </a:r>
            <a:endParaRPr sz="2000">
              <a:latin typeface="Calibri"/>
              <a:cs typeface="Calibri"/>
            </a:endParaRPr>
          </a:p>
          <a:p>
            <a:pPr marL="332740" marR="5080" indent="-320675">
              <a:lnSpc>
                <a:spcPct val="111100"/>
              </a:lnSpc>
              <a:spcBef>
                <a:spcPts val="890"/>
              </a:spcBef>
              <a:buFont typeface="Corbel"/>
              <a:buChar char="–"/>
              <a:tabLst>
                <a:tab pos="332740" algn="l"/>
                <a:tab pos="333375" algn="l"/>
              </a:tabLst>
            </a:pP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A</a:t>
            </a:r>
            <a:r>
              <a:rPr sz="2000" spc="2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Wide</a:t>
            </a:r>
            <a:r>
              <a:rPr sz="2000" spc="2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Area</a:t>
            </a:r>
            <a:r>
              <a:rPr sz="2000" spc="4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Network</a:t>
            </a:r>
            <a:r>
              <a:rPr sz="2000" spc="4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663C4E"/>
                </a:solidFill>
                <a:latin typeface="Calibri"/>
                <a:cs typeface="Calibri"/>
              </a:rPr>
              <a:t>is</a:t>
            </a:r>
            <a:r>
              <a:rPr sz="2000" spc="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not</a:t>
            </a:r>
            <a:r>
              <a:rPr sz="2000" spc="4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limited</a:t>
            </a:r>
            <a:r>
              <a:rPr sz="2000" spc="3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to</a:t>
            </a:r>
            <a:r>
              <a:rPr sz="2000" spc="3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a</a:t>
            </a:r>
            <a:r>
              <a:rPr sz="2000" spc="3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single</a:t>
            </a:r>
            <a:r>
              <a:rPr sz="2000" spc="2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location,</a:t>
            </a:r>
            <a:r>
              <a:rPr sz="2000" spc="3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but</a:t>
            </a:r>
            <a:r>
              <a:rPr sz="2000" spc="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it</a:t>
            </a:r>
            <a:r>
              <a:rPr sz="2000" spc="3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spans</a:t>
            </a:r>
            <a:r>
              <a:rPr sz="2000" spc="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over</a:t>
            </a:r>
            <a:r>
              <a:rPr sz="2000" spc="3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large </a:t>
            </a:r>
            <a:r>
              <a:rPr sz="2000" spc="-434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geographical</a:t>
            </a:r>
            <a:r>
              <a:rPr sz="2000" spc="6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area</a:t>
            </a:r>
            <a:r>
              <a:rPr sz="2000" spc="3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through</a:t>
            </a:r>
            <a:r>
              <a:rPr sz="2000" spc="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 telephone</a:t>
            </a:r>
            <a:r>
              <a:rPr sz="2000" spc="6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line,</a:t>
            </a:r>
            <a:r>
              <a:rPr sz="2000" spc="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fiber</a:t>
            </a:r>
            <a:r>
              <a:rPr sz="2000" spc="3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optic</a:t>
            </a:r>
            <a:r>
              <a:rPr sz="2000" spc="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cable</a:t>
            </a:r>
            <a:r>
              <a:rPr sz="2000" spc="2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or</a:t>
            </a:r>
            <a:r>
              <a:rPr sz="2000" spc="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satellite</a:t>
            </a:r>
            <a:r>
              <a:rPr sz="2000" spc="8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links.</a:t>
            </a:r>
            <a:endParaRPr sz="20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1175"/>
              </a:spcBef>
              <a:buFont typeface="Corbel"/>
              <a:buChar char="–"/>
              <a:tabLst>
                <a:tab pos="332740" algn="l"/>
                <a:tab pos="333375" algn="l"/>
              </a:tabLst>
            </a:pP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The</a:t>
            </a:r>
            <a:r>
              <a:rPr sz="2000" spc="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internet</a:t>
            </a:r>
            <a:r>
              <a:rPr sz="2000" spc="3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is</a:t>
            </a:r>
            <a:r>
              <a:rPr sz="2000" spc="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one of 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biggest</a:t>
            </a:r>
            <a:r>
              <a:rPr sz="2000" spc="6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663C4E"/>
                </a:solidFill>
                <a:latin typeface="Calibri"/>
                <a:cs typeface="Calibri"/>
              </a:rPr>
              <a:t>WAN</a:t>
            </a:r>
            <a:r>
              <a:rPr sz="2000" spc="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in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the</a:t>
            </a:r>
            <a:r>
              <a:rPr sz="2000" spc="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world.</a:t>
            </a:r>
            <a:endParaRPr sz="20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1155"/>
              </a:spcBef>
              <a:buFont typeface="Corbel"/>
              <a:buChar char="–"/>
              <a:tabLst>
                <a:tab pos="332740" algn="l"/>
                <a:tab pos="333375" algn="l"/>
              </a:tabLst>
            </a:pP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A</a:t>
            </a:r>
            <a:r>
              <a:rPr sz="2000" spc="17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Wide</a:t>
            </a:r>
            <a:r>
              <a:rPr sz="2000" spc="16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Area</a:t>
            </a:r>
            <a:r>
              <a:rPr sz="2000" spc="18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Network</a:t>
            </a:r>
            <a:r>
              <a:rPr sz="2000" spc="19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is</a:t>
            </a:r>
            <a:r>
              <a:rPr sz="2000" spc="16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widely</a:t>
            </a:r>
            <a:r>
              <a:rPr sz="2000" spc="18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used</a:t>
            </a:r>
            <a:r>
              <a:rPr sz="2000" spc="17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in</a:t>
            </a:r>
            <a:r>
              <a:rPr sz="2000" spc="18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the</a:t>
            </a:r>
            <a:r>
              <a:rPr sz="2000" spc="17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field</a:t>
            </a:r>
            <a:r>
              <a:rPr sz="2000" spc="18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of</a:t>
            </a:r>
            <a:r>
              <a:rPr sz="2000" spc="16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Business,</a:t>
            </a:r>
            <a:r>
              <a:rPr sz="2000" spc="18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government,</a:t>
            </a:r>
            <a:r>
              <a:rPr sz="2000" spc="19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332740">
              <a:lnSpc>
                <a:spcPct val="100000"/>
              </a:lnSpc>
              <a:spcBef>
                <a:spcPts val="260"/>
              </a:spcBef>
            </a:pP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education.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6201" y="586181"/>
            <a:ext cx="514413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35" dirty="0"/>
              <a:t>Wide</a:t>
            </a:r>
            <a:r>
              <a:rPr spc="200" dirty="0"/>
              <a:t> </a:t>
            </a:r>
            <a:r>
              <a:rPr spc="220" dirty="0"/>
              <a:t>Area</a:t>
            </a:r>
            <a:r>
              <a:rPr spc="245" dirty="0"/>
              <a:t> </a:t>
            </a:r>
            <a:r>
              <a:rPr spc="165" dirty="0"/>
              <a:t>Network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4552" y="2688335"/>
            <a:ext cx="7202424" cy="36027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6201" y="586181"/>
            <a:ext cx="47529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70" dirty="0"/>
              <a:t>Topologies</a:t>
            </a:r>
            <a:r>
              <a:rPr spc="210" dirty="0"/>
              <a:t> </a:t>
            </a:r>
            <a:r>
              <a:rPr spc="-5" dirty="0"/>
              <a:t>of</a:t>
            </a:r>
            <a:r>
              <a:rPr spc="229" dirty="0"/>
              <a:t> </a:t>
            </a:r>
            <a:r>
              <a:rPr spc="525" dirty="0"/>
              <a:t>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3075" y="2441956"/>
            <a:ext cx="8615045" cy="3148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11200"/>
              </a:lnSpc>
              <a:spcBef>
                <a:spcPts val="100"/>
              </a:spcBef>
              <a:buFont typeface="Corbel"/>
              <a:buChar char="–"/>
              <a:tabLst>
                <a:tab pos="332740" algn="l"/>
                <a:tab pos="333375" algn="l"/>
                <a:tab pos="1314450" algn="l"/>
                <a:tab pos="2134235" algn="l"/>
                <a:tab pos="2592070" algn="l"/>
                <a:tab pos="3585210" algn="l"/>
                <a:tab pos="3921125" algn="l"/>
                <a:tab pos="4378325" algn="l"/>
                <a:tab pos="5295900" algn="l"/>
                <a:tab pos="5631180" algn="l"/>
                <a:tab pos="6179820" algn="l"/>
                <a:tab pos="6543040" algn="l"/>
                <a:tab pos="6997065" algn="l"/>
                <a:tab pos="8298815" algn="l"/>
              </a:tabLst>
            </a:pPr>
            <a:r>
              <a:rPr sz="1800" spc="-160" dirty="0">
                <a:solidFill>
                  <a:srgbClr val="663C4E"/>
                </a:solidFill>
                <a:latin typeface="Calibri"/>
                <a:cs typeface="Calibri"/>
              </a:rPr>
              <a:t>T</a:t>
            </a:r>
            <a:r>
              <a:rPr sz="1800" spc="5" dirty="0">
                <a:solidFill>
                  <a:srgbClr val="663C4E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663C4E"/>
                </a:solidFill>
                <a:latin typeface="Calibri"/>
                <a:cs typeface="Calibri"/>
              </a:rPr>
              <a:t>p</a:t>
            </a:r>
            <a:r>
              <a:rPr sz="1800" spc="5" dirty="0">
                <a:solidFill>
                  <a:srgbClr val="663C4E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663C4E"/>
                </a:solidFill>
                <a:latin typeface="Calibri"/>
                <a:cs typeface="Calibri"/>
              </a:rPr>
              <a:t>l</a:t>
            </a:r>
            <a:r>
              <a:rPr sz="1800" spc="5" dirty="0">
                <a:solidFill>
                  <a:srgbClr val="663C4E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663C4E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663C4E"/>
                </a:solidFill>
                <a:latin typeface="Calibri"/>
                <a:cs typeface="Calibri"/>
              </a:rPr>
              <a:t>y	</a:t>
            </a:r>
            <a:r>
              <a:rPr sz="1800" spc="10" dirty="0">
                <a:solidFill>
                  <a:srgbClr val="663C4E"/>
                </a:solidFill>
                <a:latin typeface="Calibri"/>
                <a:cs typeface="Calibri"/>
              </a:rPr>
              <a:t>d</a:t>
            </a:r>
            <a:r>
              <a:rPr sz="1800" spc="-35" dirty="0">
                <a:solidFill>
                  <a:srgbClr val="663C4E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663C4E"/>
                </a:solidFill>
                <a:latin typeface="Calibri"/>
                <a:cs typeface="Calibri"/>
              </a:rPr>
              <a:t>fi</a:t>
            </a:r>
            <a:r>
              <a:rPr sz="1800" spc="10" dirty="0">
                <a:solidFill>
                  <a:srgbClr val="663C4E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663C4E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663C4E"/>
                </a:solidFill>
                <a:latin typeface="Calibri"/>
                <a:cs typeface="Calibri"/>
              </a:rPr>
              <a:t>s	</a:t>
            </a:r>
            <a:r>
              <a:rPr sz="1800" spc="15" dirty="0">
                <a:solidFill>
                  <a:srgbClr val="663C4E"/>
                </a:solidFill>
                <a:latin typeface="Calibri"/>
                <a:cs typeface="Calibri"/>
              </a:rPr>
              <a:t>t</a:t>
            </a:r>
            <a:r>
              <a:rPr sz="1800" spc="10" dirty="0">
                <a:solidFill>
                  <a:srgbClr val="663C4E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663C4E"/>
                </a:solidFill>
                <a:latin typeface="Calibri"/>
                <a:cs typeface="Calibri"/>
              </a:rPr>
              <a:t>e	</a:t>
            </a:r>
            <a:r>
              <a:rPr sz="1800" spc="-35" dirty="0">
                <a:solidFill>
                  <a:srgbClr val="663C4E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663C4E"/>
                </a:solidFill>
                <a:latin typeface="Calibri"/>
                <a:cs typeface="Calibri"/>
              </a:rPr>
              <a:t>t</a:t>
            </a:r>
            <a:r>
              <a:rPr sz="1800" spc="10" dirty="0">
                <a:solidFill>
                  <a:srgbClr val="663C4E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663C4E"/>
                </a:solidFill>
                <a:latin typeface="Calibri"/>
                <a:cs typeface="Calibri"/>
              </a:rPr>
              <a:t>u</a:t>
            </a:r>
            <a:r>
              <a:rPr sz="1800" spc="5" dirty="0">
                <a:solidFill>
                  <a:srgbClr val="663C4E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663C4E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663C4E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663C4E"/>
                </a:solidFill>
                <a:latin typeface="Calibri"/>
                <a:cs typeface="Calibri"/>
              </a:rPr>
              <a:t>re	</a:t>
            </a:r>
            <a:r>
              <a:rPr sz="1800" spc="10" dirty="0">
                <a:solidFill>
                  <a:srgbClr val="663C4E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663C4E"/>
                </a:solidFill>
                <a:latin typeface="Calibri"/>
                <a:cs typeface="Calibri"/>
              </a:rPr>
              <a:t>f	t</a:t>
            </a:r>
            <a:r>
              <a:rPr sz="1800" spc="10" dirty="0">
                <a:solidFill>
                  <a:srgbClr val="663C4E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663C4E"/>
                </a:solidFill>
                <a:latin typeface="Calibri"/>
                <a:cs typeface="Calibri"/>
              </a:rPr>
              <a:t>e	</a:t>
            </a:r>
            <a:r>
              <a:rPr sz="1800" spc="-10" dirty="0">
                <a:solidFill>
                  <a:srgbClr val="663C4E"/>
                </a:solidFill>
                <a:latin typeface="Calibri"/>
                <a:cs typeface="Calibri"/>
              </a:rPr>
              <a:t>ne</a:t>
            </a:r>
            <a:r>
              <a:rPr sz="1800" dirty="0">
                <a:solidFill>
                  <a:srgbClr val="663C4E"/>
                </a:solidFill>
                <a:latin typeface="Calibri"/>
                <a:cs typeface="Calibri"/>
              </a:rPr>
              <a:t>t</a:t>
            </a:r>
            <a:r>
              <a:rPr sz="1800" spc="-20" dirty="0">
                <a:solidFill>
                  <a:srgbClr val="663C4E"/>
                </a:solidFill>
                <a:latin typeface="Calibri"/>
                <a:cs typeface="Calibri"/>
              </a:rPr>
              <a:t>w</a:t>
            </a:r>
            <a:r>
              <a:rPr sz="1800" spc="5" dirty="0">
                <a:solidFill>
                  <a:srgbClr val="663C4E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663C4E"/>
                </a:solidFill>
                <a:latin typeface="Calibri"/>
                <a:cs typeface="Calibri"/>
              </a:rPr>
              <a:t>rk	</a:t>
            </a:r>
            <a:r>
              <a:rPr sz="1800" spc="10" dirty="0">
                <a:solidFill>
                  <a:srgbClr val="663C4E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663C4E"/>
                </a:solidFill>
                <a:latin typeface="Calibri"/>
                <a:cs typeface="Calibri"/>
              </a:rPr>
              <a:t>f	</a:t>
            </a:r>
            <a:r>
              <a:rPr sz="1800" spc="-10" dirty="0">
                <a:solidFill>
                  <a:srgbClr val="663C4E"/>
                </a:solidFill>
                <a:latin typeface="Calibri"/>
                <a:cs typeface="Calibri"/>
              </a:rPr>
              <a:t>h</a:t>
            </a:r>
            <a:r>
              <a:rPr sz="1800" spc="5" dirty="0">
                <a:solidFill>
                  <a:srgbClr val="663C4E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663C4E"/>
                </a:solidFill>
                <a:latin typeface="Calibri"/>
                <a:cs typeface="Calibri"/>
              </a:rPr>
              <a:t>w	all	t</a:t>
            </a:r>
            <a:r>
              <a:rPr sz="1800" spc="-15" dirty="0">
                <a:solidFill>
                  <a:srgbClr val="663C4E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663C4E"/>
                </a:solidFill>
                <a:latin typeface="Calibri"/>
                <a:cs typeface="Calibri"/>
              </a:rPr>
              <a:t>e	</a:t>
            </a:r>
            <a:r>
              <a:rPr sz="1800" spc="-20" dirty="0">
                <a:solidFill>
                  <a:srgbClr val="663C4E"/>
                </a:solidFill>
                <a:latin typeface="Calibri"/>
                <a:cs typeface="Calibri"/>
              </a:rPr>
              <a:t>c</a:t>
            </a:r>
            <a:r>
              <a:rPr sz="1800" spc="5" dirty="0">
                <a:solidFill>
                  <a:srgbClr val="663C4E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663C4E"/>
                </a:solidFill>
                <a:latin typeface="Calibri"/>
                <a:cs typeface="Calibri"/>
              </a:rPr>
              <a:t>m</a:t>
            </a:r>
            <a:r>
              <a:rPr sz="1800" spc="-10" dirty="0">
                <a:solidFill>
                  <a:srgbClr val="663C4E"/>
                </a:solidFill>
                <a:latin typeface="Calibri"/>
                <a:cs typeface="Calibri"/>
              </a:rPr>
              <a:t>p</a:t>
            </a:r>
            <a:r>
              <a:rPr sz="1800" spc="5" dirty="0">
                <a:solidFill>
                  <a:srgbClr val="663C4E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663C4E"/>
                </a:solidFill>
                <a:latin typeface="Calibri"/>
                <a:cs typeface="Calibri"/>
              </a:rPr>
              <a:t>n</a:t>
            </a:r>
            <a:r>
              <a:rPr sz="1800" spc="15" dirty="0">
                <a:solidFill>
                  <a:srgbClr val="663C4E"/>
                </a:solidFill>
                <a:latin typeface="Calibri"/>
                <a:cs typeface="Calibri"/>
              </a:rPr>
              <a:t>e</a:t>
            </a:r>
            <a:r>
              <a:rPr sz="1800" spc="-35" dirty="0">
                <a:solidFill>
                  <a:srgbClr val="663C4E"/>
                </a:solidFill>
                <a:latin typeface="Calibri"/>
                <a:cs typeface="Calibri"/>
              </a:rPr>
              <a:t>n</a:t>
            </a:r>
            <a:r>
              <a:rPr sz="1800" spc="15" dirty="0">
                <a:solidFill>
                  <a:srgbClr val="663C4E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663C4E"/>
                </a:solidFill>
                <a:latin typeface="Calibri"/>
                <a:cs typeface="Calibri"/>
              </a:rPr>
              <a:t>s	are  </a:t>
            </a:r>
            <a:r>
              <a:rPr sz="1800" spc="-15" dirty="0">
                <a:solidFill>
                  <a:srgbClr val="663C4E"/>
                </a:solidFill>
                <a:latin typeface="Calibri"/>
                <a:cs typeface="Calibri"/>
              </a:rPr>
              <a:t>interconnected</a:t>
            </a:r>
            <a:r>
              <a:rPr sz="1800" spc="9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663C4E"/>
                </a:solidFill>
                <a:latin typeface="Calibri"/>
                <a:cs typeface="Calibri"/>
              </a:rPr>
              <a:t>to</a:t>
            </a:r>
            <a:r>
              <a:rPr sz="1800" spc="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63C4E"/>
                </a:solidFill>
                <a:latin typeface="Calibri"/>
                <a:cs typeface="Calibri"/>
              </a:rPr>
              <a:t>each</a:t>
            </a:r>
            <a:r>
              <a:rPr sz="1800" spc="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663C4E"/>
                </a:solidFill>
                <a:latin typeface="Calibri"/>
                <a:cs typeface="Calibri"/>
              </a:rPr>
              <a:t>other.</a:t>
            </a:r>
            <a:endParaRPr sz="18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1125"/>
              </a:spcBef>
              <a:buFont typeface="Corbel"/>
              <a:buChar char="–"/>
              <a:tabLst>
                <a:tab pos="332740" algn="l"/>
                <a:tab pos="333375" algn="l"/>
              </a:tabLst>
            </a:pPr>
            <a:r>
              <a:rPr sz="1800" spc="-10" dirty="0">
                <a:solidFill>
                  <a:srgbClr val="663C4E"/>
                </a:solidFill>
                <a:latin typeface="Calibri"/>
                <a:cs typeface="Calibri"/>
              </a:rPr>
              <a:t>There</a:t>
            </a:r>
            <a:r>
              <a:rPr sz="1800" spc="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63C4E"/>
                </a:solidFill>
                <a:latin typeface="Calibri"/>
                <a:cs typeface="Calibri"/>
              </a:rPr>
              <a:t>are</a:t>
            </a:r>
            <a:r>
              <a:rPr sz="1800" spc="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63C4E"/>
                </a:solidFill>
                <a:latin typeface="Calibri"/>
                <a:cs typeface="Calibri"/>
              </a:rPr>
              <a:t>various</a:t>
            </a:r>
            <a:r>
              <a:rPr sz="1800" spc="-5" dirty="0">
                <a:solidFill>
                  <a:srgbClr val="663C4E"/>
                </a:solidFill>
                <a:latin typeface="Calibri"/>
                <a:cs typeface="Calibri"/>
              </a:rPr>
              <a:t> types</a:t>
            </a:r>
            <a:r>
              <a:rPr sz="1800" spc="3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663C4E"/>
                </a:solidFill>
                <a:latin typeface="Calibri"/>
                <a:cs typeface="Calibri"/>
              </a:rPr>
              <a:t>of</a:t>
            </a:r>
            <a:r>
              <a:rPr sz="1800" spc="-2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663C4E"/>
                </a:solidFill>
                <a:latin typeface="Calibri"/>
                <a:cs typeface="Calibri"/>
              </a:rPr>
              <a:t>Topologies,</a:t>
            </a:r>
            <a:r>
              <a:rPr sz="1800" spc="3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663C4E"/>
                </a:solidFill>
                <a:latin typeface="Calibri"/>
                <a:cs typeface="Calibri"/>
              </a:rPr>
              <a:t>some</a:t>
            </a:r>
            <a:r>
              <a:rPr sz="1800" spc="-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63C4E"/>
                </a:solidFill>
                <a:latin typeface="Calibri"/>
                <a:cs typeface="Calibri"/>
              </a:rPr>
              <a:t>are</a:t>
            </a:r>
            <a:r>
              <a:rPr sz="1800" spc="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663C4E"/>
                </a:solidFill>
                <a:latin typeface="Calibri"/>
                <a:cs typeface="Calibri"/>
              </a:rPr>
              <a:t>listed</a:t>
            </a:r>
            <a:r>
              <a:rPr sz="1800" spc="4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63C4E"/>
                </a:solidFill>
                <a:latin typeface="Calibri"/>
                <a:cs typeface="Calibri"/>
              </a:rPr>
              <a:t>below:</a:t>
            </a:r>
            <a:endParaRPr sz="1800">
              <a:latin typeface="Calibri"/>
              <a:cs typeface="Calibri"/>
            </a:endParaRPr>
          </a:p>
          <a:p>
            <a:pPr marL="652780" lvl="1" indent="-320675">
              <a:lnSpc>
                <a:spcPct val="100000"/>
              </a:lnSpc>
              <a:spcBef>
                <a:spcPts val="1155"/>
              </a:spcBef>
              <a:buFont typeface="Corbel"/>
              <a:buChar char="–"/>
              <a:tabLst>
                <a:tab pos="652780" algn="l"/>
                <a:tab pos="653415" algn="l"/>
              </a:tabLst>
            </a:pPr>
            <a:r>
              <a:rPr sz="1800" dirty="0">
                <a:solidFill>
                  <a:srgbClr val="663C4E"/>
                </a:solidFill>
                <a:latin typeface="Calibri"/>
                <a:cs typeface="Calibri"/>
              </a:rPr>
              <a:t>Bus</a:t>
            </a:r>
            <a:endParaRPr sz="1800">
              <a:latin typeface="Calibri"/>
              <a:cs typeface="Calibri"/>
            </a:endParaRPr>
          </a:p>
          <a:p>
            <a:pPr marL="652780" lvl="1" indent="-320675">
              <a:lnSpc>
                <a:spcPct val="100000"/>
              </a:lnSpc>
              <a:spcBef>
                <a:spcPts val="1130"/>
              </a:spcBef>
              <a:buFont typeface="Corbel"/>
              <a:buChar char="–"/>
              <a:tabLst>
                <a:tab pos="652780" algn="l"/>
                <a:tab pos="653415" algn="l"/>
              </a:tabLst>
            </a:pPr>
            <a:r>
              <a:rPr sz="1800" spc="-5" dirty="0">
                <a:solidFill>
                  <a:srgbClr val="663C4E"/>
                </a:solidFill>
                <a:latin typeface="Calibri"/>
                <a:cs typeface="Calibri"/>
              </a:rPr>
              <a:t>Ring</a:t>
            </a:r>
            <a:endParaRPr sz="1800">
              <a:latin typeface="Calibri"/>
              <a:cs typeface="Calibri"/>
            </a:endParaRPr>
          </a:p>
          <a:p>
            <a:pPr marL="652780" lvl="1" indent="-320675">
              <a:lnSpc>
                <a:spcPct val="100000"/>
              </a:lnSpc>
              <a:spcBef>
                <a:spcPts val="1130"/>
              </a:spcBef>
              <a:buFont typeface="Corbel"/>
              <a:buChar char="–"/>
              <a:tabLst>
                <a:tab pos="652780" algn="l"/>
                <a:tab pos="653415" algn="l"/>
              </a:tabLst>
            </a:pPr>
            <a:r>
              <a:rPr sz="1800" spc="-15" dirty="0">
                <a:solidFill>
                  <a:srgbClr val="663C4E"/>
                </a:solidFill>
                <a:latin typeface="Calibri"/>
                <a:cs typeface="Calibri"/>
              </a:rPr>
              <a:t>Star</a:t>
            </a:r>
            <a:endParaRPr sz="1800">
              <a:latin typeface="Calibri"/>
              <a:cs typeface="Calibri"/>
            </a:endParaRPr>
          </a:p>
          <a:p>
            <a:pPr marL="652780" lvl="1" indent="-320675">
              <a:lnSpc>
                <a:spcPct val="100000"/>
              </a:lnSpc>
              <a:spcBef>
                <a:spcPts val="1155"/>
              </a:spcBef>
              <a:buFont typeface="Corbel"/>
              <a:buChar char="–"/>
              <a:tabLst>
                <a:tab pos="652780" algn="l"/>
                <a:tab pos="653415" algn="l"/>
              </a:tabLst>
            </a:pPr>
            <a:r>
              <a:rPr sz="1800" spc="-10" dirty="0">
                <a:solidFill>
                  <a:srgbClr val="663C4E"/>
                </a:solidFill>
                <a:latin typeface="Calibri"/>
                <a:cs typeface="Calibri"/>
              </a:rPr>
              <a:t>Mesh</a:t>
            </a:r>
            <a:endParaRPr sz="1800">
              <a:latin typeface="Calibri"/>
              <a:cs typeface="Calibri"/>
            </a:endParaRPr>
          </a:p>
          <a:p>
            <a:pPr marL="652780" lvl="1" indent="-320675">
              <a:lnSpc>
                <a:spcPct val="100000"/>
              </a:lnSpc>
              <a:spcBef>
                <a:spcPts val="1125"/>
              </a:spcBef>
              <a:buFont typeface="Corbel"/>
              <a:buChar char="–"/>
              <a:tabLst>
                <a:tab pos="652780" algn="l"/>
                <a:tab pos="653415" algn="l"/>
              </a:tabLst>
            </a:pPr>
            <a:r>
              <a:rPr sz="1800" spc="-5" dirty="0">
                <a:solidFill>
                  <a:srgbClr val="663C4E"/>
                </a:solidFill>
                <a:latin typeface="Calibri"/>
                <a:cs typeface="Calibri"/>
              </a:rPr>
              <a:t>Hybrid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6201" y="586181"/>
            <a:ext cx="348996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90" dirty="0"/>
              <a:t>Bus</a:t>
            </a:r>
            <a:r>
              <a:rPr spc="185" dirty="0"/>
              <a:t> </a:t>
            </a:r>
            <a:r>
              <a:rPr spc="60" dirty="0"/>
              <a:t>Topology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3075" y="2433066"/>
            <a:ext cx="8616315" cy="3522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675">
              <a:lnSpc>
                <a:spcPts val="2170"/>
              </a:lnSpc>
              <a:spcBef>
                <a:spcPts val="95"/>
              </a:spcBef>
              <a:buFont typeface="Corbel"/>
              <a:buChar char="–"/>
              <a:tabLst>
                <a:tab pos="332740" algn="l"/>
                <a:tab pos="333375" algn="l"/>
              </a:tabLst>
            </a:pPr>
            <a:r>
              <a:rPr sz="1900" dirty="0">
                <a:solidFill>
                  <a:srgbClr val="663C4E"/>
                </a:solidFill>
                <a:latin typeface="Calibri"/>
                <a:cs typeface="Calibri"/>
              </a:rPr>
              <a:t>The</a:t>
            </a:r>
            <a:r>
              <a:rPr sz="1900" spc="37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663C4E"/>
                </a:solidFill>
                <a:latin typeface="Calibri"/>
                <a:cs typeface="Calibri"/>
              </a:rPr>
              <a:t>bus</a:t>
            </a:r>
            <a:r>
              <a:rPr sz="1900" spc="36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topology</a:t>
            </a:r>
            <a:r>
              <a:rPr sz="1900" spc="39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is</a:t>
            </a:r>
            <a:r>
              <a:rPr sz="1900" spc="38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designed</a:t>
            </a:r>
            <a:r>
              <a:rPr sz="1900" spc="39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in</a:t>
            </a:r>
            <a:r>
              <a:rPr sz="1900" spc="40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such</a:t>
            </a:r>
            <a:r>
              <a:rPr sz="1900" spc="39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a</a:t>
            </a:r>
            <a:r>
              <a:rPr sz="1900" spc="39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663C4E"/>
                </a:solidFill>
                <a:latin typeface="Calibri"/>
                <a:cs typeface="Calibri"/>
              </a:rPr>
              <a:t>way</a:t>
            </a:r>
            <a:r>
              <a:rPr sz="1900" spc="40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that</a:t>
            </a:r>
            <a:r>
              <a:rPr sz="1900" spc="37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all</a:t>
            </a:r>
            <a:r>
              <a:rPr sz="1900" spc="38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the</a:t>
            </a:r>
            <a:r>
              <a:rPr sz="1900" spc="38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stations</a:t>
            </a:r>
            <a:r>
              <a:rPr sz="1900" spc="38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are</a:t>
            </a:r>
            <a:r>
              <a:rPr sz="1900" spc="38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connected</a:t>
            </a:r>
            <a:endParaRPr sz="1900">
              <a:latin typeface="Calibri"/>
              <a:cs typeface="Calibri"/>
            </a:endParaRPr>
          </a:p>
          <a:p>
            <a:pPr marL="332740">
              <a:lnSpc>
                <a:spcPts val="2170"/>
              </a:lnSpc>
            </a:pP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through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a</a:t>
            </a:r>
            <a:r>
              <a:rPr sz="1900" spc="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single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 cable</a:t>
            </a:r>
            <a:r>
              <a:rPr sz="1900" spc="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known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as</a:t>
            </a:r>
            <a:r>
              <a:rPr sz="1900" spc="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a</a:t>
            </a:r>
            <a:r>
              <a:rPr sz="1900" spc="-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663C4E"/>
                </a:solidFill>
                <a:latin typeface="Calibri"/>
                <a:cs typeface="Calibri"/>
              </a:rPr>
              <a:t>backbone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 cable.</a:t>
            </a:r>
            <a:endParaRPr sz="1900">
              <a:latin typeface="Calibri"/>
              <a:cs typeface="Calibri"/>
            </a:endParaRPr>
          </a:p>
          <a:p>
            <a:pPr marL="332740" indent="-320675">
              <a:lnSpc>
                <a:spcPts val="2170"/>
              </a:lnSpc>
              <a:spcBef>
                <a:spcPts val="695"/>
              </a:spcBef>
              <a:buFont typeface="Corbel"/>
              <a:buChar char="–"/>
              <a:tabLst>
                <a:tab pos="332740" algn="l"/>
                <a:tab pos="333375" algn="l"/>
              </a:tabLst>
            </a:pP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Each</a:t>
            </a:r>
            <a:r>
              <a:rPr sz="1900" spc="4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node</a:t>
            </a:r>
            <a:r>
              <a:rPr sz="1900" spc="409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is</a:t>
            </a:r>
            <a:r>
              <a:rPr sz="1900" spc="4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either</a:t>
            </a:r>
            <a:r>
              <a:rPr sz="1900" spc="42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connected</a:t>
            </a:r>
            <a:r>
              <a:rPr sz="1900" spc="4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663C4E"/>
                </a:solidFill>
                <a:latin typeface="Calibri"/>
                <a:cs typeface="Calibri"/>
              </a:rPr>
              <a:t>to</a:t>
            </a:r>
            <a:r>
              <a:rPr sz="1900" spc="42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the</a:t>
            </a:r>
            <a:r>
              <a:rPr sz="1900" spc="409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663C4E"/>
                </a:solidFill>
                <a:latin typeface="Calibri"/>
                <a:cs typeface="Calibri"/>
              </a:rPr>
              <a:t>backbone</a:t>
            </a:r>
            <a:r>
              <a:rPr sz="1900" spc="4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cable</a:t>
            </a:r>
            <a:r>
              <a:rPr sz="1900" spc="40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663C4E"/>
                </a:solidFill>
                <a:latin typeface="Calibri"/>
                <a:cs typeface="Calibri"/>
              </a:rPr>
              <a:t>by</a:t>
            </a:r>
            <a:r>
              <a:rPr sz="1900" spc="39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drop</a:t>
            </a:r>
            <a:r>
              <a:rPr sz="1900" spc="42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cable</a:t>
            </a:r>
            <a:r>
              <a:rPr sz="1900" spc="40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663C4E"/>
                </a:solidFill>
                <a:latin typeface="Calibri"/>
                <a:cs typeface="Calibri"/>
              </a:rPr>
              <a:t>or</a:t>
            </a:r>
            <a:r>
              <a:rPr sz="1900" spc="40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directly</a:t>
            </a:r>
            <a:endParaRPr sz="1900">
              <a:latin typeface="Calibri"/>
              <a:cs typeface="Calibri"/>
            </a:endParaRPr>
          </a:p>
          <a:p>
            <a:pPr marL="332740">
              <a:lnSpc>
                <a:spcPts val="2170"/>
              </a:lnSpc>
            </a:pPr>
            <a:r>
              <a:rPr sz="1900" spc="-15" dirty="0">
                <a:solidFill>
                  <a:srgbClr val="663C4E"/>
                </a:solidFill>
                <a:latin typeface="Calibri"/>
                <a:cs typeface="Calibri"/>
              </a:rPr>
              <a:t>connected</a:t>
            </a:r>
            <a:r>
              <a:rPr sz="1900" spc="3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663C4E"/>
                </a:solidFill>
                <a:latin typeface="Calibri"/>
                <a:cs typeface="Calibri"/>
              </a:rPr>
              <a:t>to</a:t>
            </a:r>
            <a:r>
              <a:rPr sz="190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the</a:t>
            </a:r>
            <a:r>
              <a:rPr sz="1900" spc="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663C4E"/>
                </a:solidFill>
                <a:latin typeface="Calibri"/>
                <a:cs typeface="Calibri"/>
              </a:rPr>
              <a:t>backbone</a:t>
            </a:r>
            <a:r>
              <a:rPr sz="1900" spc="-3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cable.</a:t>
            </a:r>
            <a:endParaRPr sz="1900">
              <a:latin typeface="Calibri"/>
              <a:cs typeface="Calibri"/>
            </a:endParaRPr>
          </a:p>
          <a:p>
            <a:pPr marL="332740" indent="-320675">
              <a:lnSpc>
                <a:spcPts val="2185"/>
              </a:lnSpc>
              <a:spcBef>
                <a:spcPts val="700"/>
              </a:spcBef>
              <a:buFont typeface="Corbel"/>
              <a:buChar char="–"/>
              <a:tabLst>
                <a:tab pos="332740" algn="l"/>
                <a:tab pos="333375" algn="l"/>
              </a:tabLst>
            </a:pP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When</a:t>
            </a:r>
            <a:r>
              <a:rPr sz="1900" spc="3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a</a:t>
            </a:r>
            <a:r>
              <a:rPr sz="1900" spc="3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node</a:t>
            </a:r>
            <a:r>
              <a:rPr sz="1900" spc="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663C4E"/>
                </a:solidFill>
                <a:latin typeface="Calibri"/>
                <a:cs typeface="Calibri"/>
              </a:rPr>
              <a:t>wants</a:t>
            </a:r>
            <a:r>
              <a:rPr sz="1900" spc="2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663C4E"/>
                </a:solidFill>
                <a:latin typeface="Calibri"/>
                <a:cs typeface="Calibri"/>
              </a:rPr>
              <a:t>to</a:t>
            </a:r>
            <a:r>
              <a:rPr sz="1900" spc="3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send</a:t>
            </a:r>
            <a:r>
              <a:rPr sz="1900" spc="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a</a:t>
            </a:r>
            <a:r>
              <a:rPr sz="1900" spc="-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message</a:t>
            </a:r>
            <a:r>
              <a:rPr sz="1900" spc="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over</a:t>
            </a:r>
            <a:r>
              <a:rPr sz="1900" spc="3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the</a:t>
            </a:r>
            <a:r>
              <a:rPr sz="1900" spc="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network,</a:t>
            </a:r>
            <a:r>
              <a:rPr sz="1900" spc="3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it</a:t>
            </a:r>
            <a:r>
              <a:rPr sz="1900" spc="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puts</a:t>
            </a:r>
            <a:r>
              <a:rPr sz="1900" spc="3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a</a:t>
            </a:r>
            <a:r>
              <a:rPr sz="1900" spc="3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message</a:t>
            </a:r>
            <a:r>
              <a:rPr sz="1900" spc="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over</a:t>
            </a:r>
            <a:r>
              <a:rPr sz="1900" spc="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the</a:t>
            </a:r>
            <a:endParaRPr sz="1900">
              <a:latin typeface="Calibri"/>
              <a:cs typeface="Calibri"/>
            </a:endParaRPr>
          </a:p>
          <a:p>
            <a:pPr marL="332740">
              <a:lnSpc>
                <a:spcPts val="2185"/>
              </a:lnSpc>
            </a:pP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network.</a:t>
            </a:r>
            <a:endParaRPr sz="1900">
              <a:latin typeface="Calibri"/>
              <a:cs typeface="Calibri"/>
            </a:endParaRPr>
          </a:p>
          <a:p>
            <a:pPr marL="332740" indent="-320675">
              <a:lnSpc>
                <a:spcPts val="2170"/>
              </a:lnSpc>
              <a:spcBef>
                <a:spcPts val="700"/>
              </a:spcBef>
              <a:buFont typeface="Corbel"/>
              <a:buChar char="–"/>
              <a:tabLst>
                <a:tab pos="332740" algn="l"/>
                <a:tab pos="333375" algn="l"/>
              </a:tabLst>
            </a:pP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All</a:t>
            </a:r>
            <a:r>
              <a:rPr sz="1900" spc="28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the</a:t>
            </a:r>
            <a:r>
              <a:rPr sz="1900" spc="29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stations</a:t>
            </a:r>
            <a:r>
              <a:rPr sz="1900" spc="30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available</a:t>
            </a:r>
            <a:r>
              <a:rPr sz="1900" spc="3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in</a:t>
            </a:r>
            <a:r>
              <a:rPr sz="1900" spc="33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663C4E"/>
                </a:solidFill>
                <a:latin typeface="Calibri"/>
                <a:cs typeface="Calibri"/>
              </a:rPr>
              <a:t>the</a:t>
            </a:r>
            <a:r>
              <a:rPr sz="1900" spc="3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network</a:t>
            </a:r>
            <a:r>
              <a:rPr sz="1900" spc="32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will</a:t>
            </a:r>
            <a:r>
              <a:rPr sz="1900" spc="3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receive</a:t>
            </a:r>
            <a:r>
              <a:rPr sz="1900" spc="30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the</a:t>
            </a:r>
            <a:r>
              <a:rPr sz="1900" spc="3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message</a:t>
            </a:r>
            <a:r>
              <a:rPr sz="1900" spc="30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whether</a:t>
            </a:r>
            <a:r>
              <a:rPr sz="1900" spc="33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it</a:t>
            </a:r>
            <a:r>
              <a:rPr sz="1900" spc="30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663C4E"/>
                </a:solidFill>
                <a:latin typeface="Calibri"/>
                <a:cs typeface="Calibri"/>
              </a:rPr>
              <a:t>has</a:t>
            </a:r>
            <a:endParaRPr sz="1900">
              <a:latin typeface="Calibri"/>
              <a:cs typeface="Calibri"/>
            </a:endParaRPr>
          </a:p>
          <a:p>
            <a:pPr marL="332740">
              <a:lnSpc>
                <a:spcPts val="2170"/>
              </a:lnSpc>
            </a:pP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been addressed</a:t>
            </a:r>
            <a:r>
              <a:rPr sz="1900" spc="-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663C4E"/>
                </a:solidFill>
                <a:latin typeface="Calibri"/>
                <a:cs typeface="Calibri"/>
              </a:rPr>
              <a:t>or</a:t>
            </a:r>
            <a:r>
              <a:rPr sz="1900" spc="-3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not.</a:t>
            </a:r>
            <a:endParaRPr sz="19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700"/>
              </a:spcBef>
              <a:buFont typeface="Corbel"/>
              <a:buChar char="–"/>
              <a:tabLst>
                <a:tab pos="332740" algn="l"/>
                <a:tab pos="333375" algn="l"/>
              </a:tabLst>
            </a:pPr>
            <a:r>
              <a:rPr sz="1900" dirty="0">
                <a:solidFill>
                  <a:srgbClr val="663C4E"/>
                </a:solidFill>
                <a:latin typeface="Calibri"/>
                <a:cs typeface="Calibri"/>
              </a:rPr>
              <a:t>The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663C4E"/>
                </a:solidFill>
                <a:latin typeface="Calibri"/>
                <a:cs typeface="Calibri"/>
              </a:rPr>
              <a:t>bus</a:t>
            </a:r>
            <a:r>
              <a:rPr sz="1900" spc="-4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topology</a:t>
            </a:r>
            <a:r>
              <a:rPr sz="1900" spc="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is</a:t>
            </a:r>
            <a:r>
              <a:rPr sz="1900" spc="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mainly</a:t>
            </a:r>
            <a:r>
              <a:rPr sz="1900" spc="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used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in</a:t>
            </a:r>
            <a:r>
              <a:rPr sz="1900" spc="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802.3</a:t>
            </a:r>
            <a:r>
              <a:rPr sz="1900" spc="-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(ethernet)</a:t>
            </a:r>
            <a:r>
              <a:rPr sz="1900" spc="4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663C4E"/>
                </a:solidFill>
                <a:latin typeface="Calibri"/>
                <a:cs typeface="Calibri"/>
              </a:rPr>
              <a:t>and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 802.4</a:t>
            </a:r>
            <a:r>
              <a:rPr sz="1900" spc="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standard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networks.</a:t>
            </a:r>
            <a:endParaRPr sz="1900">
              <a:latin typeface="Calibri"/>
              <a:cs typeface="Calibri"/>
            </a:endParaRPr>
          </a:p>
          <a:p>
            <a:pPr marL="332740" marR="5715" indent="-320675">
              <a:lnSpc>
                <a:spcPts val="2090"/>
              </a:lnSpc>
              <a:spcBef>
                <a:spcPts val="925"/>
              </a:spcBef>
              <a:buFont typeface="Corbel"/>
              <a:buChar char="–"/>
              <a:tabLst>
                <a:tab pos="332740" algn="l"/>
                <a:tab pos="333375" algn="l"/>
                <a:tab pos="844550" algn="l"/>
                <a:tab pos="2296160" algn="l"/>
                <a:tab pos="2640330" algn="l"/>
                <a:tab pos="2899410" algn="l"/>
                <a:tab pos="3390265" algn="l"/>
                <a:tab pos="4402455" algn="l"/>
                <a:tab pos="4698365" algn="l"/>
                <a:tab pos="5347970" algn="l"/>
                <a:tab pos="6223000" algn="l"/>
                <a:tab pos="6579234" algn="l"/>
                <a:tab pos="7716520" algn="l"/>
                <a:tab pos="8064500" algn="l"/>
              </a:tabLst>
            </a:pPr>
            <a:r>
              <a:rPr sz="1900" spc="5" dirty="0">
                <a:solidFill>
                  <a:srgbClr val="663C4E"/>
                </a:solidFill>
                <a:latin typeface="Calibri"/>
                <a:cs typeface="Calibri"/>
              </a:rPr>
              <a:t>Th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e</a:t>
            </a:r>
            <a:r>
              <a:rPr sz="1900" dirty="0">
                <a:solidFill>
                  <a:srgbClr val="663C4E"/>
                </a:solidFill>
                <a:latin typeface="Calibri"/>
                <a:cs typeface="Calibri"/>
              </a:rPr>
              <a:t>	</a:t>
            </a:r>
            <a:r>
              <a:rPr sz="1900" spc="-40" dirty="0">
                <a:solidFill>
                  <a:srgbClr val="663C4E"/>
                </a:solidFill>
                <a:latin typeface="Calibri"/>
                <a:cs typeface="Calibri"/>
              </a:rPr>
              <a:t>c</a:t>
            </a:r>
            <a:r>
              <a:rPr sz="1900" dirty="0">
                <a:solidFill>
                  <a:srgbClr val="663C4E"/>
                </a:solidFill>
                <a:latin typeface="Calibri"/>
                <a:cs typeface="Calibri"/>
              </a:rPr>
              <a:t>o</a:t>
            </a:r>
            <a:r>
              <a:rPr sz="1900" spc="5" dirty="0">
                <a:solidFill>
                  <a:srgbClr val="663C4E"/>
                </a:solidFill>
                <a:latin typeface="Calibri"/>
                <a:cs typeface="Calibri"/>
              </a:rPr>
              <a:t>n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f</a:t>
            </a:r>
            <a:r>
              <a:rPr sz="1900" spc="-15" dirty="0">
                <a:solidFill>
                  <a:srgbClr val="663C4E"/>
                </a:solidFill>
                <a:latin typeface="Calibri"/>
                <a:cs typeface="Calibri"/>
              </a:rPr>
              <a:t>i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g</a:t>
            </a:r>
            <a:r>
              <a:rPr sz="1900" dirty="0">
                <a:solidFill>
                  <a:srgbClr val="663C4E"/>
                </a:solidFill>
                <a:latin typeface="Calibri"/>
                <a:cs typeface="Calibri"/>
              </a:rPr>
              <a:t>u</a:t>
            </a:r>
            <a:r>
              <a:rPr sz="1900" spc="-45" dirty="0">
                <a:solidFill>
                  <a:srgbClr val="663C4E"/>
                </a:solidFill>
                <a:latin typeface="Calibri"/>
                <a:cs typeface="Calibri"/>
              </a:rPr>
              <a:t>r</a:t>
            </a:r>
            <a:r>
              <a:rPr sz="1900" spc="-30" dirty="0">
                <a:solidFill>
                  <a:srgbClr val="663C4E"/>
                </a:solidFill>
                <a:latin typeface="Calibri"/>
                <a:cs typeface="Calibri"/>
              </a:rPr>
              <a:t>a</a:t>
            </a:r>
            <a:r>
              <a:rPr sz="1900" spc="-20" dirty="0">
                <a:solidFill>
                  <a:srgbClr val="663C4E"/>
                </a:solidFill>
                <a:latin typeface="Calibri"/>
                <a:cs typeface="Calibri"/>
              </a:rPr>
              <a:t>t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ion</a:t>
            </a:r>
            <a:r>
              <a:rPr sz="1900" dirty="0">
                <a:solidFill>
                  <a:srgbClr val="663C4E"/>
                </a:solidFill>
                <a:latin typeface="Calibri"/>
                <a:cs typeface="Calibri"/>
              </a:rPr>
              <a:t>	o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f</a:t>
            </a:r>
            <a:r>
              <a:rPr sz="1900" dirty="0">
                <a:solidFill>
                  <a:srgbClr val="663C4E"/>
                </a:solidFill>
                <a:latin typeface="Calibri"/>
                <a:cs typeface="Calibri"/>
              </a:rPr>
              <a:t>	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a</a:t>
            </a:r>
            <a:r>
              <a:rPr sz="1900" dirty="0">
                <a:solidFill>
                  <a:srgbClr val="663C4E"/>
                </a:solidFill>
                <a:latin typeface="Calibri"/>
                <a:cs typeface="Calibri"/>
              </a:rPr>
              <a:t>	</a:t>
            </a:r>
            <a:r>
              <a:rPr sz="1900" spc="5" dirty="0">
                <a:solidFill>
                  <a:srgbClr val="663C4E"/>
                </a:solidFill>
                <a:latin typeface="Calibri"/>
                <a:cs typeface="Calibri"/>
              </a:rPr>
              <a:t>bu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s</a:t>
            </a:r>
            <a:r>
              <a:rPr sz="1900" dirty="0">
                <a:solidFill>
                  <a:srgbClr val="663C4E"/>
                </a:solidFill>
                <a:latin typeface="Calibri"/>
                <a:cs typeface="Calibri"/>
              </a:rPr>
              <a:t>	</a:t>
            </a:r>
            <a:r>
              <a:rPr sz="1900" spc="-45" dirty="0">
                <a:solidFill>
                  <a:srgbClr val="663C4E"/>
                </a:solidFill>
                <a:latin typeface="Calibri"/>
                <a:cs typeface="Calibri"/>
              </a:rPr>
              <a:t>t</a:t>
            </a:r>
            <a:r>
              <a:rPr sz="1900" dirty="0">
                <a:solidFill>
                  <a:srgbClr val="663C4E"/>
                </a:solidFill>
                <a:latin typeface="Calibri"/>
                <a:cs typeface="Calibri"/>
              </a:rPr>
              <a:t>o</a:t>
            </a:r>
            <a:r>
              <a:rPr sz="1900" spc="5" dirty="0">
                <a:solidFill>
                  <a:srgbClr val="663C4E"/>
                </a:solidFill>
                <a:latin typeface="Calibri"/>
                <a:cs typeface="Calibri"/>
              </a:rPr>
              <a:t>p</a:t>
            </a:r>
            <a:r>
              <a:rPr sz="1900" dirty="0">
                <a:solidFill>
                  <a:srgbClr val="663C4E"/>
                </a:solidFill>
                <a:latin typeface="Calibri"/>
                <a:cs typeface="Calibri"/>
              </a:rPr>
              <a:t>o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logy</a:t>
            </a:r>
            <a:r>
              <a:rPr sz="1900" dirty="0">
                <a:solidFill>
                  <a:srgbClr val="663C4E"/>
                </a:solidFill>
                <a:latin typeface="Calibri"/>
                <a:cs typeface="Calibri"/>
              </a:rPr>
              <a:t>	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i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s</a:t>
            </a:r>
            <a:r>
              <a:rPr sz="1900" dirty="0">
                <a:solidFill>
                  <a:srgbClr val="663C4E"/>
                </a:solidFill>
                <a:latin typeface="Calibri"/>
                <a:cs typeface="Calibri"/>
              </a:rPr>
              <a:t>	</a:t>
            </a:r>
            <a:r>
              <a:rPr sz="1900" spc="-20" dirty="0">
                <a:solidFill>
                  <a:srgbClr val="663C4E"/>
                </a:solidFill>
                <a:latin typeface="Calibri"/>
                <a:cs typeface="Calibri"/>
              </a:rPr>
              <a:t>q</a:t>
            </a:r>
            <a:r>
              <a:rPr sz="1900" spc="5" dirty="0">
                <a:solidFill>
                  <a:srgbClr val="663C4E"/>
                </a:solidFill>
                <a:latin typeface="Calibri"/>
                <a:cs typeface="Calibri"/>
              </a:rPr>
              <a:t>u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i</a:t>
            </a:r>
            <a:r>
              <a:rPr sz="1900" spc="-45" dirty="0">
                <a:solidFill>
                  <a:srgbClr val="663C4E"/>
                </a:solidFill>
                <a:latin typeface="Calibri"/>
                <a:cs typeface="Calibri"/>
              </a:rPr>
              <a:t>t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e</a:t>
            </a:r>
            <a:r>
              <a:rPr sz="1900" dirty="0">
                <a:solidFill>
                  <a:srgbClr val="663C4E"/>
                </a:solidFill>
                <a:latin typeface="Calibri"/>
                <a:cs typeface="Calibri"/>
              </a:rPr>
              <a:t>	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sim</a:t>
            </a:r>
            <a:r>
              <a:rPr sz="1900" dirty="0">
                <a:solidFill>
                  <a:srgbClr val="663C4E"/>
                </a:solidFill>
                <a:latin typeface="Calibri"/>
                <a:cs typeface="Calibri"/>
              </a:rPr>
              <a:t>p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l</a:t>
            </a:r>
            <a:r>
              <a:rPr sz="1900" spc="-20" dirty="0">
                <a:solidFill>
                  <a:srgbClr val="663C4E"/>
                </a:solidFill>
                <a:latin typeface="Calibri"/>
                <a:cs typeface="Calibri"/>
              </a:rPr>
              <a:t>e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r</a:t>
            </a:r>
            <a:r>
              <a:rPr sz="1900" dirty="0">
                <a:solidFill>
                  <a:srgbClr val="663C4E"/>
                </a:solidFill>
                <a:latin typeface="Calibri"/>
                <a:cs typeface="Calibri"/>
              </a:rPr>
              <a:t>	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as</a:t>
            </a:r>
            <a:r>
              <a:rPr sz="1900" dirty="0">
                <a:solidFill>
                  <a:srgbClr val="663C4E"/>
                </a:solidFill>
                <a:latin typeface="Calibri"/>
                <a:cs typeface="Calibri"/>
              </a:rPr>
              <a:t>	</a:t>
            </a:r>
            <a:r>
              <a:rPr sz="1900" spc="-40" dirty="0">
                <a:solidFill>
                  <a:srgbClr val="663C4E"/>
                </a:solidFill>
                <a:latin typeface="Calibri"/>
                <a:cs typeface="Calibri"/>
              </a:rPr>
              <a:t>c</a:t>
            </a:r>
            <a:r>
              <a:rPr sz="1900" dirty="0">
                <a:solidFill>
                  <a:srgbClr val="663C4E"/>
                </a:solidFill>
                <a:latin typeface="Calibri"/>
                <a:cs typeface="Calibri"/>
              </a:rPr>
              <a:t>o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m</a:t>
            </a:r>
            <a:r>
              <a:rPr sz="1900" dirty="0">
                <a:solidFill>
                  <a:srgbClr val="663C4E"/>
                </a:solidFill>
                <a:latin typeface="Calibri"/>
                <a:cs typeface="Calibri"/>
              </a:rPr>
              <a:t>p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a</a:t>
            </a:r>
            <a:r>
              <a:rPr sz="1900" spc="-15" dirty="0">
                <a:solidFill>
                  <a:srgbClr val="663C4E"/>
                </a:solidFill>
                <a:latin typeface="Calibri"/>
                <a:cs typeface="Calibri"/>
              </a:rPr>
              <a:t>re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d</a:t>
            </a:r>
            <a:r>
              <a:rPr sz="1900" dirty="0">
                <a:solidFill>
                  <a:srgbClr val="663C4E"/>
                </a:solidFill>
                <a:latin typeface="Calibri"/>
                <a:cs typeface="Calibri"/>
              </a:rPr>
              <a:t>	</a:t>
            </a:r>
            <a:r>
              <a:rPr sz="1900" spc="-45" dirty="0">
                <a:solidFill>
                  <a:srgbClr val="663C4E"/>
                </a:solidFill>
                <a:latin typeface="Calibri"/>
                <a:cs typeface="Calibri"/>
              </a:rPr>
              <a:t>t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o</a:t>
            </a:r>
            <a:r>
              <a:rPr sz="1900" dirty="0">
                <a:solidFill>
                  <a:srgbClr val="663C4E"/>
                </a:solidFill>
                <a:latin typeface="Calibri"/>
                <a:cs typeface="Calibri"/>
              </a:rPr>
              <a:t>	o</a:t>
            </a:r>
            <a:r>
              <a:rPr sz="1900" spc="-20" dirty="0">
                <a:solidFill>
                  <a:srgbClr val="663C4E"/>
                </a:solidFill>
                <a:latin typeface="Calibri"/>
                <a:cs typeface="Calibri"/>
              </a:rPr>
              <a:t>t</a:t>
            </a:r>
            <a:r>
              <a:rPr sz="1900" spc="5" dirty="0">
                <a:solidFill>
                  <a:srgbClr val="663C4E"/>
                </a:solidFill>
                <a:latin typeface="Calibri"/>
                <a:cs typeface="Calibri"/>
              </a:rPr>
              <a:t>h</a:t>
            </a:r>
            <a:r>
              <a:rPr sz="1900" spc="-15" dirty="0">
                <a:solidFill>
                  <a:srgbClr val="663C4E"/>
                </a:solidFill>
                <a:latin typeface="Calibri"/>
                <a:cs typeface="Calibri"/>
              </a:rPr>
              <a:t>e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r  topologies.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6201" y="586181"/>
            <a:ext cx="348996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90" dirty="0"/>
              <a:t>Bus</a:t>
            </a:r>
            <a:r>
              <a:rPr spc="185" dirty="0"/>
              <a:t> </a:t>
            </a:r>
            <a:r>
              <a:rPr spc="60" dirty="0"/>
              <a:t>Topology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0" y="2688335"/>
            <a:ext cx="6888480" cy="360273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6201" y="586181"/>
            <a:ext cx="371094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50" dirty="0"/>
              <a:t>Ring</a:t>
            </a:r>
            <a:r>
              <a:rPr spc="210" dirty="0"/>
              <a:t> </a:t>
            </a:r>
            <a:r>
              <a:rPr spc="60" dirty="0"/>
              <a:t>Topology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3075" y="2321439"/>
            <a:ext cx="8615680" cy="342328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280"/>
              </a:spcBef>
              <a:buFont typeface="Corbel"/>
              <a:buChar char="–"/>
              <a:tabLst>
                <a:tab pos="332740" algn="l"/>
                <a:tab pos="333375" algn="l"/>
              </a:tabLst>
            </a:pP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Ring topology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is</a:t>
            </a:r>
            <a:r>
              <a:rPr sz="2000" spc="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663C4E"/>
                </a:solidFill>
                <a:latin typeface="Calibri"/>
                <a:cs typeface="Calibri"/>
              </a:rPr>
              <a:t>like</a:t>
            </a:r>
            <a:r>
              <a:rPr sz="2000" spc="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bus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663C4E"/>
                </a:solidFill>
                <a:latin typeface="Calibri"/>
                <a:cs typeface="Calibri"/>
              </a:rPr>
              <a:t>topology,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but</a:t>
            </a:r>
            <a:r>
              <a:rPr sz="2000" spc="-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with</a:t>
            </a:r>
            <a:r>
              <a:rPr sz="2000" spc="3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connected</a:t>
            </a:r>
            <a:r>
              <a:rPr sz="2000" spc="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ends.</a:t>
            </a:r>
            <a:endParaRPr sz="20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1180"/>
              </a:spcBef>
              <a:buFont typeface="Corbel"/>
              <a:buChar char="–"/>
              <a:tabLst>
                <a:tab pos="332740" algn="l"/>
                <a:tab pos="333375" algn="l"/>
              </a:tabLst>
            </a:pP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The</a:t>
            </a:r>
            <a:r>
              <a:rPr sz="2000" spc="3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node</a:t>
            </a:r>
            <a:r>
              <a:rPr sz="2000" spc="4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that</a:t>
            </a:r>
            <a:r>
              <a:rPr sz="2000" spc="4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receives</a:t>
            </a:r>
            <a:r>
              <a:rPr sz="2000" spc="3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the</a:t>
            </a:r>
            <a:r>
              <a:rPr sz="2000" spc="5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message</a:t>
            </a:r>
            <a:r>
              <a:rPr sz="2000" spc="6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from</a:t>
            </a:r>
            <a:r>
              <a:rPr sz="2000" spc="3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the</a:t>
            </a:r>
            <a:r>
              <a:rPr sz="2000" spc="3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previous</a:t>
            </a:r>
            <a:r>
              <a:rPr sz="2000" spc="5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computer</a:t>
            </a:r>
            <a:r>
              <a:rPr sz="2000" spc="5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will</a:t>
            </a:r>
            <a:r>
              <a:rPr sz="2000" spc="4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retransmit</a:t>
            </a:r>
            <a:endParaRPr sz="2000">
              <a:latin typeface="Calibri"/>
              <a:cs typeface="Calibri"/>
            </a:endParaRPr>
          </a:p>
          <a:p>
            <a:pPr marL="332740">
              <a:lnSpc>
                <a:spcPct val="100000"/>
              </a:lnSpc>
              <a:spcBef>
                <a:spcPts val="265"/>
              </a:spcBef>
            </a:pP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to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next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 node.</a:t>
            </a:r>
            <a:endParaRPr sz="20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1150"/>
              </a:spcBef>
              <a:buFont typeface="Corbel"/>
              <a:buChar char="–"/>
              <a:tabLst>
                <a:tab pos="332740" algn="l"/>
                <a:tab pos="333375" algn="l"/>
              </a:tabLst>
            </a:pP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The</a:t>
            </a:r>
            <a:r>
              <a:rPr sz="2000" spc="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data</a:t>
            </a:r>
            <a:r>
              <a:rPr sz="2000" spc="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flows</a:t>
            </a:r>
            <a:r>
              <a:rPr sz="2000" spc="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in</a:t>
            </a:r>
            <a:r>
              <a:rPr sz="2000" spc="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one</a:t>
            </a:r>
            <a:r>
              <a:rPr sz="2000" spc="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direction,</a:t>
            </a:r>
            <a:r>
              <a:rPr sz="2000" spc="4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i.e.,</a:t>
            </a:r>
            <a:r>
              <a:rPr sz="2000" spc="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it</a:t>
            </a:r>
            <a:r>
              <a:rPr sz="2000" spc="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is</a:t>
            </a:r>
            <a:r>
              <a:rPr sz="2000" spc="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unidirectional.</a:t>
            </a:r>
            <a:endParaRPr sz="20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1180"/>
              </a:spcBef>
              <a:buFont typeface="Corbel"/>
              <a:buChar char="–"/>
              <a:tabLst>
                <a:tab pos="332740" algn="l"/>
                <a:tab pos="333375" algn="l"/>
              </a:tabLst>
            </a:pP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The</a:t>
            </a:r>
            <a:r>
              <a:rPr sz="2000" spc="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data</a:t>
            </a:r>
            <a:r>
              <a:rPr sz="2000" spc="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flows</a:t>
            </a:r>
            <a:r>
              <a:rPr sz="2000" spc="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in</a:t>
            </a:r>
            <a:r>
              <a:rPr sz="2000" spc="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single</a:t>
            </a:r>
            <a:r>
              <a:rPr sz="2000" spc="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loop</a:t>
            </a:r>
            <a:r>
              <a:rPr sz="2000" spc="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continuously</a:t>
            </a:r>
            <a:r>
              <a:rPr sz="2000" spc="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known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as</a:t>
            </a:r>
            <a:r>
              <a:rPr sz="2000" spc="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an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endless</a:t>
            </a:r>
            <a:r>
              <a:rPr sz="2000" spc="6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loop.</a:t>
            </a:r>
            <a:endParaRPr sz="20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1155"/>
              </a:spcBef>
              <a:buFont typeface="Corbel"/>
              <a:buChar char="–"/>
              <a:tabLst>
                <a:tab pos="332740" algn="l"/>
                <a:tab pos="333375" algn="l"/>
              </a:tabLst>
            </a:pP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It</a:t>
            </a:r>
            <a:r>
              <a:rPr sz="2000" spc="44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has</a:t>
            </a:r>
            <a:r>
              <a:rPr sz="2000" spc="43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no</a:t>
            </a:r>
            <a:r>
              <a:rPr sz="2000" spc="4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terminated</a:t>
            </a:r>
            <a:r>
              <a:rPr sz="2000" spc="45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ends,</a:t>
            </a:r>
            <a:r>
              <a:rPr sz="2000" spc="45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i.e.,</a:t>
            </a:r>
            <a:r>
              <a:rPr sz="2000" spc="44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each</a:t>
            </a:r>
            <a:r>
              <a:rPr sz="2000" spc="44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node</a:t>
            </a:r>
            <a:r>
              <a:rPr sz="2000" spc="44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is</a:t>
            </a:r>
            <a:r>
              <a:rPr sz="2000" spc="42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connected</a:t>
            </a:r>
            <a:r>
              <a:rPr sz="2000" spc="45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to</a:t>
            </a:r>
            <a:r>
              <a:rPr sz="2000" spc="44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other</a:t>
            </a:r>
            <a:r>
              <a:rPr sz="2000" spc="45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node</a:t>
            </a:r>
            <a:r>
              <a:rPr sz="2000" spc="43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332740">
              <a:lnSpc>
                <a:spcPct val="100000"/>
              </a:lnSpc>
              <a:spcBef>
                <a:spcPts val="265"/>
              </a:spcBef>
            </a:pP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having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no</a:t>
            </a:r>
            <a:r>
              <a:rPr sz="2000" spc="-2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termination</a:t>
            </a:r>
            <a:r>
              <a:rPr sz="2000" spc="5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point.</a:t>
            </a:r>
            <a:endParaRPr sz="20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1180"/>
              </a:spcBef>
              <a:buFont typeface="Corbel"/>
              <a:buChar char="–"/>
              <a:tabLst>
                <a:tab pos="332740" algn="l"/>
                <a:tab pos="333375" algn="l"/>
              </a:tabLst>
            </a:pP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The</a:t>
            </a:r>
            <a:r>
              <a:rPr sz="2000" spc="2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data</a:t>
            </a:r>
            <a:r>
              <a:rPr sz="2000" spc="2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in</a:t>
            </a:r>
            <a:r>
              <a:rPr sz="2000" spc="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ring</a:t>
            </a:r>
            <a:r>
              <a:rPr sz="2000" spc="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topology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flow</a:t>
            </a:r>
            <a:r>
              <a:rPr sz="2000" spc="3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in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 a</a:t>
            </a:r>
            <a:r>
              <a:rPr sz="2000" spc="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clockwise</a:t>
            </a:r>
            <a:r>
              <a:rPr sz="2000" spc="8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direction.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6201" y="586181"/>
            <a:ext cx="371094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50" dirty="0"/>
              <a:t>Ring</a:t>
            </a:r>
            <a:r>
              <a:rPr spc="210" dirty="0"/>
              <a:t> </a:t>
            </a:r>
            <a:r>
              <a:rPr spc="60" dirty="0"/>
              <a:t>Topology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4552" y="2688335"/>
            <a:ext cx="7202424" cy="360273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6201" y="586181"/>
            <a:ext cx="36163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00" dirty="0"/>
              <a:t>Star</a:t>
            </a:r>
            <a:r>
              <a:rPr spc="215" dirty="0"/>
              <a:t> </a:t>
            </a:r>
            <a:r>
              <a:rPr spc="60" dirty="0"/>
              <a:t>Topology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780030" indent="-320675">
              <a:lnSpc>
                <a:spcPct val="100000"/>
              </a:lnSpc>
              <a:spcBef>
                <a:spcPts val="370"/>
              </a:spcBef>
              <a:buFont typeface="Corbel"/>
              <a:buChar char="–"/>
              <a:tabLst>
                <a:tab pos="2780030" algn="l"/>
                <a:tab pos="2780665" algn="l"/>
                <a:tab pos="3331845" algn="l"/>
                <a:tab pos="4386580" algn="l"/>
                <a:tab pos="4685030" algn="l"/>
                <a:tab pos="5085080" algn="l"/>
                <a:tab pos="6566534" algn="l"/>
                <a:tab pos="6922770" algn="l"/>
                <a:tab pos="7410450" algn="l"/>
                <a:tab pos="8413750" algn="l"/>
                <a:tab pos="8749665" algn="l"/>
                <a:tab pos="9508490" algn="l"/>
                <a:tab pos="10219055" algn="l"/>
                <a:tab pos="10889615" algn="l"/>
              </a:tabLst>
            </a:pPr>
            <a:r>
              <a:rPr spc="-10" dirty="0"/>
              <a:t>S</a:t>
            </a:r>
            <a:r>
              <a:rPr spc="-30" dirty="0"/>
              <a:t>t</a:t>
            </a:r>
            <a:r>
              <a:rPr spc="-5" dirty="0"/>
              <a:t>ar</a:t>
            </a:r>
            <a:r>
              <a:rPr dirty="0"/>
              <a:t>	</a:t>
            </a:r>
            <a:r>
              <a:rPr spc="-25" dirty="0"/>
              <a:t>t</a:t>
            </a:r>
            <a:r>
              <a:rPr spc="-10" dirty="0"/>
              <a:t>o</a:t>
            </a:r>
            <a:r>
              <a:rPr spc="5" dirty="0"/>
              <a:t>p</a:t>
            </a:r>
            <a:r>
              <a:rPr spc="-10" dirty="0"/>
              <a:t>ol</a:t>
            </a:r>
            <a:r>
              <a:rPr dirty="0"/>
              <a:t>o</a:t>
            </a:r>
            <a:r>
              <a:rPr spc="-5" dirty="0"/>
              <a:t>gy</a:t>
            </a:r>
            <a:r>
              <a:rPr dirty="0"/>
              <a:t>	</a:t>
            </a:r>
            <a:r>
              <a:rPr spc="-10" dirty="0"/>
              <a:t>i</a:t>
            </a:r>
            <a:r>
              <a:rPr spc="-5" dirty="0"/>
              <a:t>s</a:t>
            </a:r>
            <a:r>
              <a:rPr dirty="0"/>
              <a:t>	</a:t>
            </a:r>
            <a:r>
              <a:rPr spc="-5" dirty="0"/>
              <a:t>an</a:t>
            </a:r>
            <a:r>
              <a:rPr dirty="0"/>
              <a:t>	</a:t>
            </a:r>
            <a:r>
              <a:rPr spc="-5" dirty="0"/>
              <a:t>ar</a:t>
            </a:r>
            <a:r>
              <a:rPr spc="-50" dirty="0"/>
              <a:t>r</a:t>
            </a:r>
            <a:r>
              <a:rPr spc="-5" dirty="0"/>
              <a:t>a</a:t>
            </a:r>
            <a:r>
              <a:rPr spc="5" dirty="0"/>
              <a:t>n</a:t>
            </a:r>
            <a:r>
              <a:rPr spc="-5" dirty="0"/>
              <a:t>g</a:t>
            </a:r>
            <a:r>
              <a:rPr spc="5" dirty="0"/>
              <a:t>e</a:t>
            </a:r>
            <a:r>
              <a:rPr spc="-15" dirty="0"/>
              <a:t>me</a:t>
            </a:r>
            <a:r>
              <a:rPr spc="-25" dirty="0"/>
              <a:t>n</a:t>
            </a:r>
            <a:r>
              <a:rPr spc="-5" dirty="0"/>
              <a:t>t</a:t>
            </a:r>
            <a:r>
              <a:rPr dirty="0"/>
              <a:t>	</a:t>
            </a:r>
            <a:r>
              <a:rPr spc="20" dirty="0"/>
              <a:t>o</a:t>
            </a:r>
            <a:r>
              <a:rPr spc="-5" dirty="0"/>
              <a:t>f</a:t>
            </a:r>
            <a:r>
              <a:rPr dirty="0"/>
              <a:t>	</a:t>
            </a:r>
            <a:r>
              <a:rPr spc="-5" dirty="0"/>
              <a:t>t</a:t>
            </a:r>
            <a:r>
              <a:rPr spc="5" dirty="0"/>
              <a:t>h</a:t>
            </a:r>
            <a:r>
              <a:rPr spc="-5" dirty="0"/>
              <a:t>e</a:t>
            </a:r>
            <a:r>
              <a:rPr dirty="0"/>
              <a:t>	n</a:t>
            </a:r>
            <a:r>
              <a:rPr spc="-15" dirty="0"/>
              <a:t>e</a:t>
            </a:r>
            <a:r>
              <a:rPr spc="-5" dirty="0"/>
              <a:t>t</a:t>
            </a:r>
            <a:r>
              <a:rPr spc="-40" dirty="0"/>
              <a:t>w</a:t>
            </a:r>
            <a:r>
              <a:rPr dirty="0"/>
              <a:t>o</a:t>
            </a:r>
            <a:r>
              <a:rPr spc="-5" dirty="0"/>
              <a:t>rk</a:t>
            </a:r>
            <a:r>
              <a:rPr dirty="0"/>
              <a:t>	</a:t>
            </a:r>
            <a:r>
              <a:rPr spc="-10" dirty="0"/>
              <a:t>i</a:t>
            </a:r>
            <a:r>
              <a:rPr spc="-5" dirty="0"/>
              <a:t>n</a:t>
            </a:r>
            <a:r>
              <a:rPr dirty="0"/>
              <a:t>	</a:t>
            </a:r>
            <a:r>
              <a:rPr spc="5" dirty="0"/>
              <a:t>w</a:t>
            </a:r>
            <a:r>
              <a:rPr dirty="0"/>
              <a:t>h</a:t>
            </a:r>
            <a:r>
              <a:rPr spc="-5" dirty="0"/>
              <a:t>i</a:t>
            </a:r>
            <a:r>
              <a:rPr spc="-10" dirty="0"/>
              <a:t>c</a:t>
            </a:r>
            <a:r>
              <a:rPr spc="-5" dirty="0"/>
              <a:t>h</a:t>
            </a:r>
            <a:r>
              <a:rPr dirty="0"/>
              <a:t>	</a:t>
            </a:r>
            <a:r>
              <a:rPr spc="-15" dirty="0"/>
              <a:t>e</a:t>
            </a:r>
            <a:r>
              <a:rPr spc="-20" dirty="0"/>
              <a:t>v</a:t>
            </a:r>
            <a:r>
              <a:rPr spc="-15" dirty="0"/>
              <a:t>e</a:t>
            </a:r>
            <a:r>
              <a:rPr spc="-5" dirty="0"/>
              <a:t>ry</a:t>
            </a:r>
            <a:r>
              <a:rPr dirty="0"/>
              <a:t>	n</a:t>
            </a:r>
            <a:r>
              <a:rPr spc="-10" dirty="0"/>
              <a:t>o</a:t>
            </a:r>
            <a:r>
              <a:rPr spc="5" dirty="0"/>
              <a:t>d</a:t>
            </a:r>
            <a:r>
              <a:rPr spc="-5" dirty="0"/>
              <a:t>e</a:t>
            </a:r>
            <a:r>
              <a:rPr dirty="0"/>
              <a:t>	</a:t>
            </a:r>
            <a:r>
              <a:rPr spc="-10" dirty="0"/>
              <a:t>is</a:t>
            </a:r>
          </a:p>
          <a:p>
            <a:pPr marL="2780030">
              <a:lnSpc>
                <a:spcPct val="100000"/>
              </a:lnSpc>
              <a:spcBef>
                <a:spcPts val="265"/>
              </a:spcBef>
            </a:pPr>
            <a:r>
              <a:rPr spc="-15" dirty="0"/>
              <a:t>connected</a:t>
            </a:r>
            <a:r>
              <a:rPr spc="45" dirty="0"/>
              <a:t> </a:t>
            </a:r>
            <a:r>
              <a:rPr spc="-15" dirty="0"/>
              <a:t>to</a:t>
            </a:r>
            <a:r>
              <a:rPr spc="10" dirty="0"/>
              <a:t> </a:t>
            </a:r>
            <a:r>
              <a:rPr spc="-5" dirty="0"/>
              <a:t>the</a:t>
            </a:r>
            <a:r>
              <a:rPr spc="25" dirty="0"/>
              <a:t> </a:t>
            </a:r>
            <a:r>
              <a:rPr spc="-15" dirty="0"/>
              <a:t>central</a:t>
            </a:r>
            <a:r>
              <a:rPr spc="35" dirty="0"/>
              <a:t> </a:t>
            </a:r>
            <a:r>
              <a:rPr dirty="0"/>
              <a:t>hub,</a:t>
            </a:r>
            <a:r>
              <a:rPr spc="-10" dirty="0"/>
              <a:t> </a:t>
            </a:r>
            <a:r>
              <a:rPr spc="-15" dirty="0"/>
              <a:t>switch</a:t>
            </a:r>
            <a:r>
              <a:rPr spc="30" dirty="0"/>
              <a:t> </a:t>
            </a:r>
            <a:r>
              <a:rPr spc="-5" dirty="0"/>
              <a:t>or</a:t>
            </a:r>
            <a:r>
              <a:rPr spc="10" dirty="0"/>
              <a:t> </a:t>
            </a:r>
            <a:r>
              <a:rPr spc="-5" dirty="0"/>
              <a:t>a</a:t>
            </a:r>
            <a:r>
              <a:rPr spc="10" dirty="0"/>
              <a:t> </a:t>
            </a:r>
            <a:r>
              <a:rPr spc="-15" dirty="0"/>
              <a:t>central</a:t>
            </a:r>
            <a:r>
              <a:rPr spc="60" dirty="0"/>
              <a:t> </a:t>
            </a:r>
            <a:r>
              <a:rPr spc="-35" dirty="0"/>
              <a:t>computer.</a:t>
            </a:r>
          </a:p>
          <a:p>
            <a:pPr marL="2780030" indent="-320675">
              <a:lnSpc>
                <a:spcPct val="100000"/>
              </a:lnSpc>
              <a:spcBef>
                <a:spcPts val="1175"/>
              </a:spcBef>
              <a:buFont typeface="Corbel"/>
              <a:buChar char="–"/>
              <a:tabLst>
                <a:tab pos="2780030" algn="l"/>
                <a:tab pos="2780665" algn="l"/>
              </a:tabLst>
            </a:pPr>
            <a:r>
              <a:rPr spc="-10" dirty="0"/>
              <a:t>The</a:t>
            </a:r>
            <a:r>
              <a:rPr spc="75" dirty="0"/>
              <a:t> </a:t>
            </a:r>
            <a:r>
              <a:rPr spc="-10" dirty="0"/>
              <a:t>central</a:t>
            </a:r>
            <a:r>
              <a:rPr spc="90" dirty="0"/>
              <a:t> </a:t>
            </a:r>
            <a:r>
              <a:rPr spc="-10" dirty="0"/>
              <a:t>computer</a:t>
            </a:r>
            <a:r>
              <a:rPr spc="95" dirty="0"/>
              <a:t> </a:t>
            </a:r>
            <a:r>
              <a:rPr spc="5" dirty="0"/>
              <a:t>is</a:t>
            </a:r>
            <a:r>
              <a:rPr spc="65" dirty="0"/>
              <a:t> </a:t>
            </a:r>
            <a:r>
              <a:rPr spc="-5" dirty="0"/>
              <a:t>known</a:t>
            </a:r>
            <a:r>
              <a:rPr spc="85" dirty="0"/>
              <a:t> </a:t>
            </a:r>
            <a:r>
              <a:rPr spc="-5" dirty="0"/>
              <a:t>as</a:t>
            </a:r>
            <a:r>
              <a:rPr spc="70" dirty="0"/>
              <a:t> </a:t>
            </a:r>
            <a:r>
              <a:rPr spc="-5" dirty="0"/>
              <a:t>a</a:t>
            </a:r>
            <a:r>
              <a:rPr spc="90" dirty="0"/>
              <a:t> </a:t>
            </a:r>
            <a:r>
              <a:rPr spc="-30" dirty="0"/>
              <a:t>server,</a:t>
            </a:r>
            <a:r>
              <a:rPr spc="90" dirty="0"/>
              <a:t> </a:t>
            </a:r>
            <a:r>
              <a:rPr dirty="0"/>
              <a:t>and</a:t>
            </a:r>
            <a:r>
              <a:rPr spc="90" dirty="0"/>
              <a:t> </a:t>
            </a:r>
            <a:r>
              <a:rPr dirty="0"/>
              <a:t>the</a:t>
            </a:r>
            <a:r>
              <a:rPr spc="75" dirty="0"/>
              <a:t> </a:t>
            </a:r>
            <a:r>
              <a:rPr spc="-10" dirty="0"/>
              <a:t>peripheral</a:t>
            </a:r>
            <a:r>
              <a:rPr spc="95" dirty="0"/>
              <a:t> </a:t>
            </a:r>
            <a:r>
              <a:rPr spc="-5" dirty="0"/>
              <a:t>devices</a:t>
            </a:r>
            <a:r>
              <a:rPr spc="80" dirty="0"/>
              <a:t> </a:t>
            </a:r>
            <a:r>
              <a:rPr spc="-10" dirty="0"/>
              <a:t>attached</a:t>
            </a:r>
          </a:p>
          <a:p>
            <a:pPr marL="2780030">
              <a:lnSpc>
                <a:spcPct val="100000"/>
              </a:lnSpc>
              <a:spcBef>
                <a:spcPts val="265"/>
              </a:spcBef>
            </a:pPr>
            <a:r>
              <a:rPr spc="-15" dirty="0"/>
              <a:t>to</a:t>
            </a:r>
            <a:r>
              <a:rPr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15" dirty="0"/>
              <a:t>server</a:t>
            </a:r>
            <a:r>
              <a:rPr spc="75" dirty="0"/>
              <a:t> </a:t>
            </a:r>
            <a:r>
              <a:rPr spc="-15" dirty="0"/>
              <a:t>are</a:t>
            </a:r>
            <a:r>
              <a:rPr spc="-5" dirty="0"/>
              <a:t> known</a:t>
            </a:r>
            <a:r>
              <a:rPr spc="-15" dirty="0"/>
              <a:t> </a:t>
            </a:r>
            <a:r>
              <a:rPr spc="-5" dirty="0"/>
              <a:t>as</a:t>
            </a:r>
            <a:r>
              <a:rPr spc="10" dirty="0"/>
              <a:t> </a:t>
            </a:r>
            <a:r>
              <a:rPr spc="-10" dirty="0"/>
              <a:t>clients.</a:t>
            </a:r>
          </a:p>
          <a:p>
            <a:pPr marL="2780030" indent="-320675">
              <a:lnSpc>
                <a:spcPct val="100000"/>
              </a:lnSpc>
              <a:spcBef>
                <a:spcPts val="1155"/>
              </a:spcBef>
              <a:buFont typeface="Corbel"/>
              <a:buChar char="–"/>
              <a:tabLst>
                <a:tab pos="2780030" algn="l"/>
                <a:tab pos="2780665" algn="l"/>
              </a:tabLst>
            </a:pPr>
            <a:r>
              <a:rPr spc="-10" dirty="0"/>
              <a:t>Coaxial</a:t>
            </a:r>
            <a:r>
              <a:rPr spc="30" dirty="0"/>
              <a:t> </a:t>
            </a:r>
            <a:r>
              <a:rPr spc="-10" dirty="0"/>
              <a:t>cable</a:t>
            </a:r>
            <a:r>
              <a:rPr spc="25" dirty="0"/>
              <a:t> </a:t>
            </a:r>
            <a:r>
              <a:rPr spc="-5" dirty="0"/>
              <a:t>or</a:t>
            </a:r>
            <a:r>
              <a:rPr spc="10" dirty="0"/>
              <a:t> </a:t>
            </a:r>
            <a:r>
              <a:rPr spc="-15" dirty="0"/>
              <a:t>RJ-45</a:t>
            </a:r>
            <a:r>
              <a:rPr spc="30" dirty="0"/>
              <a:t> </a:t>
            </a:r>
            <a:r>
              <a:rPr spc="-10" dirty="0"/>
              <a:t>cables</a:t>
            </a:r>
            <a:r>
              <a:rPr spc="40" dirty="0"/>
              <a:t> </a:t>
            </a:r>
            <a:r>
              <a:rPr spc="-15" dirty="0"/>
              <a:t>are</a:t>
            </a:r>
            <a:r>
              <a:rPr spc="25" dirty="0"/>
              <a:t> </a:t>
            </a:r>
            <a:r>
              <a:rPr spc="-10" dirty="0"/>
              <a:t>used</a:t>
            </a:r>
            <a:r>
              <a:rPr spc="30" dirty="0"/>
              <a:t> </a:t>
            </a:r>
            <a:r>
              <a:rPr spc="-15" dirty="0"/>
              <a:t>to </a:t>
            </a:r>
            <a:r>
              <a:rPr spc="-10" dirty="0"/>
              <a:t>connect</a:t>
            </a:r>
            <a:r>
              <a:rPr spc="40" dirty="0"/>
              <a:t> </a:t>
            </a:r>
            <a:r>
              <a:rPr spc="-5" dirty="0"/>
              <a:t>the</a:t>
            </a:r>
            <a:r>
              <a:rPr spc="25" dirty="0"/>
              <a:t> </a:t>
            </a:r>
            <a:r>
              <a:rPr spc="-15" dirty="0"/>
              <a:t>computers.</a:t>
            </a:r>
          </a:p>
          <a:p>
            <a:pPr marL="2780030" indent="-320675">
              <a:lnSpc>
                <a:spcPct val="100000"/>
              </a:lnSpc>
              <a:spcBef>
                <a:spcPts val="1175"/>
              </a:spcBef>
              <a:buFont typeface="Corbel"/>
              <a:buChar char="–"/>
              <a:tabLst>
                <a:tab pos="2780030" algn="l"/>
                <a:tab pos="2780665" algn="l"/>
              </a:tabLst>
            </a:pPr>
            <a:r>
              <a:rPr spc="-5" dirty="0"/>
              <a:t>Hubs</a:t>
            </a:r>
            <a:r>
              <a:rPr spc="525" dirty="0"/>
              <a:t> </a:t>
            </a:r>
            <a:r>
              <a:rPr spc="-5" dirty="0"/>
              <a:t>or</a:t>
            </a:r>
            <a:r>
              <a:rPr spc="535" dirty="0"/>
              <a:t> </a:t>
            </a:r>
            <a:r>
              <a:rPr spc="-10" dirty="0"/>
              <a:t>Switches</a:t>
            </a:r>
            <a:r>
              <a:rPr spc="530" dirty="0"/>
              <a:t> </a:t>
            </a:r>
            <a:r>
              <a:rPr spc="-5" dirty="0"/>
              <a:t>are</a:t>
            </a:r>
            <a:r>
              <a:rPr spc="530" dirty="0"/>
              <a:t> </a:t>
            </a:r>
            <a:r>
              <a:rPr dirty="0"/>
              <a:t>mainly</a:t>
            </a:r>
            <a:r>
              <a:rPr spc="550" dirty="0"/>
              <a:t> </a:t>
            </a:r>
            <a:r>
              <a:rPr spc="-10" dirty="0"/>
              <a:t>used</a:t>
            </a:r>
            <a:r>
              <a:rPr spc="545" dirty="0"/>
              <a:t> </a:t>
            </a:r>
            <a:r>
              <a:rPr spc="-5" dirty="0"/>
              <a:t>as</a:t>
            </a:r>
            <a:r>
              <a:rPr spc="545" dirty="0"/>
              <a:t> </a:t>
            </a:r>
            <a:r>
              <a:rPr spc="-10" dirty="0"/>
              <a:t>connected</a:t>
            </a:r>
            <a:r>
              <a:rPr spc="555" dirty="0"/>
              <a:t> </a:t>
            </a:r>
            <a:r>
              <a:rPr dirty="0"/>
              <a:t>devices</a:t>
            </a:r>
            <a:r>
              <a:rPr spc="530" dirty="0"/>
              <a:t> </a:t>
            </a:r>
            <a:r>
              <a:rPr spc="-5" dirty="0"/>
              <a:t>in</a:t>
            </a:r>
            <a:r>
              <a:rPr spc="545" dirty="0"/>
              <a:t> </a:t>
            </a:r>
            <a:r>
              <a:rPr spc="-5" dirty="0"/>
              <a:t>a</a:t>
            </a:r>
            <a:r>
              <a:rPr spc="535" dirty="0"/>
              <a:t> </a:t>
            </a:r>
            <a:r>
              <a:rPr spc="-10" dirty="0"/>
              <a:t>physical</a:t>
            </a:r>
            <a:r>
              <a:rPr spc="545" dirty="0"/>
              <a:t> </a:t>
            </a:r>
            <a:r>
              <a:rPr spc="-15" dirty="0"/>
              <a:t>star</a:t>
            </a:r>
          </a:p>
          <a:p>
            <a:pPr marL="2780030">
              <a:lnSpc>
                <a:spcPct val="100000"/>
              </a:lnSpc>
              <a:spcBef>
                <a:spcPts val="270"/>
              </a:spcBef>
            </a:pPr>
            <a:r>
              <a:rPr spc="-20" dirty="0"/>
              <a:t>topology.</a:t>
            </a:r>
          </a:p>
          <a:p>
            <a:pPr marL="2780030" indent="-320675">
              <a:lnSpc>
                <a:spcPct val="100000"/>
              </a:lnSpc>
              <a:spcBef>
                <a:spcPts val="1150"/>
              </a:spcBef>
              <a:buFont typeface="Corbel"/>
              <a:buChar char="–"/>
              <a:tabLst>
                <a:tab pos="2780030" algn="l"/>
                <a:tab pos="2780665" algn="l"/>
              </a:tabLst>
            </a:pPr>
            <a:r>
              <a:rPr spc="-10" dirty="0"/>
              <a:t>Star</a:t>
            </a:r>
            <a:r>
              <a:rPr spc="25" dirty="0"/>
              <a:t> </a:t>
            </a:r>
            <a:r>
              <a:rPr spc="-5" dirty="0"/>
              <a:t>topology</a:t>
            </a:r>
            <a:r>
              <a:rPr spc="-1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spc="-20" dirty="0"/>
              <a:t>most</a:t>
            </a:r>
            <a:r>
              <a:rPr spc="30" dirty="0"/>
              <a:t> </a:t>
            </a:r>
            <a:r>
              <a:rPr spc="-5" dirty="0"/>
              <a:t>popular</a:t>
            </a:r>
            <a:r>
              <a:rPr spc="-10" dirty="0"/>
              <a:t> </a:t>
            </a:r>
            <a:r>
              <a:rPr spc="-5" dirty="0"/>
              <a:t>topology</a:t>
            </a:r>
            <a:r>
              <a:rPr spc="-15" dirty="0"/>
              <a:t> </a:t>
            </a:r>
            <a:r>
              <a:rPr spc="-5" dirty="0"/>
              <a:t>in</a:t>
            </a:r>
            <a:r>
              <a:rPr spc="15" dirty="0"/>
              <a:t> </a:t>
            </a:r>
            <a:r>
              <a:rPr spc="-10" dirty="0"/>
              <a:t>network</a:t>
            </a:r>
            <a:r>
              <a:rPr spc="15" dirty="0"/>
              <a:t> </a:t>
            </a:r>
            <a:r>
              <a:rPr spc="-10" dirty="0"/>
              <a:t>implementation.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6201" y="586181"/>
            <a:ext cx="36163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00" dirty="0"/>
              <a:t>Star</a:t>
            </a:r>
            <a:r>
              <a:rPr spc="215" dirty="0"/>
              <a:t> </a:t>
            </a:r>
            <a:r>
              <a:rPr spc="60" dirty="0"/>
              <a:t>Topology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4552" y="2688335"/>
            <a:ext cx="7202424" cy="360273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6201" y="586181"/>
            <a:ext cx="38957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50" dirty="0"/>
              <a:t>Mesh</a:t>
            </a:r>
            <a:r>
              <a:rPr spc="200" dirty="0"/>
              <a:t> </a:t>
            </a:r>
            <a:r>
              <a:rPr spc="60" dirty="0"/>
              <a:t>Topology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780030" marR="6350" indent="-320675">
              <a:lnSpc>
                <a:spcPct val="101099"/>
              </a:lnSpc>
              <a:spcBef>
                <a:spcPts val="65"/>
              </a:spcBef>
              <a:buFont typeface="Corbel"/>
              <a:buChar char="–"/>
              <a:tabLst>
                <a:tab pos="2780030" algn="l"/>
                <a:tab pos="2780665" algn="l"/>
              </a:tabLst>
            </a:pPr>
            <a:r>
              <a:rPr spc="-10" dirty="0"/>
              <a:t>Mesh</a:t>
            </a:r>
            <a:r>
              <a:rPr spc="380" dirty="0"/>
              <a:t> </a:t>
            </a:r>
            <a:r>
              <a:rPr spc="-10" dirty="0"/>
              <a:t>technology</a:t>
            </a:r>
            <a:r>
              <a:rPr spc="395" dirty="0"/>
              <a:t> </a:t>
            </a:r>
            <a:r>
              <a:rPr spc="-5" dirty="0"/>
              <a:t>is</a:t>
            </a:r>
            <a:r>
              <a:rPr spc="365" dirty="0"/>
              <a:t> </a:t>
            </a:r>
            <a:r>
              <a:rPr spc="-5" dirty="0"/>
              <a:t>an</a:t>
            </a:r>
            <a:r>
              <a:rPr spc="385" dirty="0"/>
              <a:t> </a:t>
            </a:r>
            <a:r>
              <a:rPr spc="-15" dirty="0"/>
              <a:t>arrangement</a:t>
            </a:r>
            <a:r>
              <a:rPr spc="390" dirty="0"/>
              <a:t> </a:t>
            </a:r>
            <a:r>
              <a:rPr spc="-5" dirty="0"/>
              <a:t>of</a:t>
            </a:r>
            <a:r>
              <a:rPr spc="365" dirty="0"/>
              <a:t> </a:t>
            </a:r>
            <a:r>
              <a:rPr spc="-5" dirty="0"/>
              <a:t>the</a:t>
            </a:r>
            <a:r>
              <a:rPr spc="365" dirty="0"/>
              <a:t> </a:t>
            </a:r>
            <a:r>
              <a:rPr spc="-10" dirty="0"/>
              <a:t>network</a:t>
            </a:r>
            <a:r>
              <a:rPr spc="390" dirty="0"/>
              <a:t> </a:t>
            </a:r>
            <a:r>
              <a:rPr spc="-10" dirty="0"/>
              <a:t>in</a:t>
            </a:r>
            <a:r>
              <a:rPr spc="385" dirty="0"/>
              <a:t> </a:t>
            </a:r>
            <a:r>
              <a:rPr spc="-5" dirty="0"/>
              <a:t>which</a:t>
            </a:r>
            <a:r>
              <a:rPr spc="380" dirty="0"/>
              <a:t> </a:t>
            </a:r>
            <a:r>
              <a:rPr spc="-15" dirty="0"/>
              <a:t>computers</a:t>
            </a:r>
            <a:r>
              <a:rPr spc="375" dirty="0"/>
              <a:t> </a:t>
            </a:r>
            <a:r>
              <a:rPr spc="-15" dirty="0"/>
              <a:t>are </a:t>
            </a:r>
            <a:r>
              <a:rPr spc="-440" dirty="0"/>
              <a:t> </a:t>
            </a:r>
            <a:r>
              <a:rPr spc="-15" dirty="0"/>
              <a:t>interconnected</a:t>
            </a:r>
            <a:r>
              <a:rPr spc="90" dirty="0"/>
              <a:t> </a:t>
            </a:r>
            <a:r>
              <a:rPr spc="-10" dirty="0"/>
              <a:t>with</a:t>
            </a:r>
            <a:r>
              <a:rPr spc="15" dirty="0"/>
              <a:t> </a:t>
            </a:r>
            <a:r>
              <a:rPr spc="-5" dirty="0"/>
              <a:t>each</a:t>
            </a:r>
            <a:r>
              <a:rPr spc="35" dirty="0"/>
              <a:t> </a:t>
            </a:r>
            <a:r>
              <a:rPr spc="-5" dirty="0"/>
              <a:t>other</a:t>
            </a:r>
            <a:r>
              <a:rPr spc="10" dirty="0"/>
              <a:t> </a:t>
            </a:r>
            <a:r>
              <a:rPr spc="-10" dirty="0"/>
              <a:t>through</a:t>
            </a:r>
            <a:r>
              <a:rPr spc="-25" dirty="0"/>
              <a:t> </a:t>
            </a:r>
            <a:r>
              <a:rPr spc="-10" dirty="0"/>
              <a:t>various</a:t>
            </a:r>
            <a:r>
              <a:rPr spc="25" dirty="0"/>
              <a:t> </a:t>
            </a:r>
            <a:r>
              <a:rPr spc="-10" dirty="0"/>
              <a:t>redundant</a:t>
            </a:r>
            <a:r>
              <a:rPr spc="15" dirty="0"/>
              <a:t> </a:t>
            </a:r>
            <a:r>
              <a:rPr spc="-10" dirty="0"/>
              <a:t>connections.</a:t>
            </a:r>
          </a:p>
          <a:p>
            <a:pPr marL="2780030" indent="-320675">
              <a:lnSpc>
                <a:spcPct val="100000"/>
              </a:lnSpc>
              <a:spcBef>
                <a:spcPts val="910"/>
              </a:spcBef>
              <a:buFont typeface="Corbel"/>
              <a:buChar char="–"/>
              <a:tabLst>
                <a:tab pos="2780030" algn="l"/>
                <a:tab pos="2780665" algn="l"/>
              </a:tabLst>
            </a:pPr>
            <a:r>
              <a:rPr spc="-15" dirty="0"/>
              <a:t>There</a:t>
            </a:r>
            <a:r>
              <a:rPr spc="50" dirty="0"/>
              <a:t> </a:t>
            </a:r>
            <a:r>
              <a:rPr spc="-10" dirty="0"/>
              <a:t>are</a:t>
            </a:r>
            <a:r>
              <a:rPr dirty="0"/>
              <a:t> </a:t>
            </a:r>
            <a:r>
              <a:rPr spc="-5" dirty="0"/>
              <a:t>multiple</a:t>
            </a:r>
            <a:r>
              <a:rPr spc="45" dirty="0"/>
              <a:t> </a:t>
            </a:r>
            <a:r>
              <a:rPr spc="-5" dirty="0"/>
              <a:t>paths</a:t>
            </a:r>
            <a:r>
              <a:rPr dirty="0"/>
              <a:t> </a:t>
            </a:r>
            <a:r>
              <a:rPr spc="-15" dirty="0"/>
              <a:t>from</a:t>
            </a:r>
            <a:r>
              <a:rPr spc="25" dirty="0"/>
              <a:t> </a:t>
            </a:r>
            <a:r>
              <a:rPr spc="-5" dirty="0"/>
              <a:t>one</a:t>
            </a:r>
            <a:r>
              <a:rPr dirty="0"/>
              <a:t> </a:t>
            </a:r>
            <a:r>
              <a:rPr spc="-15" dirty="0"/>
              <a:t>computer</a:t>
            </a:r>
            <a:r>
              <a:rPr spc="35" dirty="0"/>
              <a:t> </a:t>
            </a:r>
            <a:r>
              <a:rPr spc="-15" dirty="0"/>
              <a:t>to</a:t>
            </a:r>
            <a:r>
              <a:rPr spc="15" dirty="0"/>
              <a:t> </a:t>
            </a:r>
            <a:r>
              <a:rPr spc="-5" dirty="0"/>
              <a:t>another</a:t>
            </a:r>
            <a:r>
              <a:rPr spc="15" dirty="0"/>
              <a:t> </a:t>
            </a:r>
            <a:r>
              <a:rPr spc="-35" dirty="0"/>
              <a:t>computer.</a:t>
            </a:r>
          </a:p>
          <a:p>
            <a:pPr marL="2780030" indent="-320675">
              <a:lnSpc>
                <a:spcPct val="100000"/>
              </a:lnSpc>
              <a:spcBef>
                <a:spcPts val="940"/>
              </a:spcBef>
              <a:buFont typeface="Corbel"/>
              <a:buChar char="–"/>
              <a:tabLst>
                <a:tab pos="2780030" algn="l"/>
                <a:tab pos="2780665" algn="l"/>
              </a:tabLst>
            </a:pPr>
            <a:r>
              <a:rPr spc="-5" dirty="0"/>
              <a:t>It</a:t>
            </a:r>
            <a:r>
              <a:rPr spc="320" dirty="0"/>
              <a:t> </a:t>
            </a:r>
            <a:r>
              <a:rPr spc="-10" dirty="0"/>
              <a:t>does</a:t>
            </a:r>
            <a:r>
              <a:rPr spc="310" dirty="0"/>
              <a:t> </a:t>
            </a:r>
            <a:r>
              <a:rPr spc="-5" dirty="0"/>
              <a:t>not</a:t>
            </a:r>
            <a:r>
              <a:rPr spc="330" dirty="0"/>
              <a:t> </a:t>
            </a:r>
            <a:r>
              <a:rPr spc="-15" dirty="0"/>
              <a:t>contain</a:t>
            </a:r>
            <a:r>
              <a:rPr spc="340" dirty="0"/>
              <a:t> </a:t>
            </a:r>
            <a:r>
              <a:rPr spc="-5" dirty="0"/>
              <a:t>the</a:t>
            </a:r>
            <a:r>
              <a:rPr spc="310" dirty="0"/>
              <a:t> </a:t>
            </a:r>
            <a:r>
              <a:rPr spc="-10" dirty="0"/>
              <a:t>switch,</a:t>
            </a:r>
            <a:r>
              <a:rPr spc="325" dirty="0"/>
              <a:t> </a:t>
            </a:r>
            <a:r>
              <a:rPr spc="-10" dirty="0"/>
              <a:t>hub</a:t>
            </a:r>
            <a:r>
              <a:rPr spc="335" dirty="0"/>
              <a:t> </a:t>
            </a:r>
            <a:r>
              <a:rPr spc="-5" dirty="0"/>
              <a:t>or</a:t>
            </a:r>
            <a:r>
              <a:rPr spc="295" dirty="0"/>
              <a:t> </a:t>
            </a:r>
            <a:r>
              <a:rPr spc="-20" dirty="0"/>
              <a:t>any</a:t>
            </a:r>
            <a:r>
              <a:rPr spc="330" dirty="0"/>
              <a:t> </a:t>
            </a:r>
            <a:r>
              <a:rPr spc="-15" dirty="0"/>
              <a:t>central</a:t>
            </a:r>
            <a:r>
              <a:rPr spc="320" dirty="0"/>
              <a:t> </a:t>
            </a:r>
            <a:r>
              <a:rPr spc="-10" dirty="0"/>
              <a:t>computer</a:t>
            </a:r>
            <a:r>
              <a:rPr spc="330" dirty="0"/>
              <a:t> </a:t>
            </a:r>
            <a:r>
              <a:rPr spc="-5" dirty="0"/>
              <a:t>which</a:t>
            </a:r>
            <a:r>
              <a:rPr spc="325" dirty="0"/>
              <a:t> </a:t>
            </a:r>
            <a:r>
              <a:rPr dirty="0"/>
              <a:t>acts</a:t>
            </a:r>
            <a:r>
              <a:rPr spc="310" dirty="0"/>
              <a:t> </a:t>
            </a:r>
            <a:r>
              <a:rPr spc="5" dirty="0"/>
              <a:t>as</a:t>
            </a:r>
            <a:r>
              <a:rPr spc="310" dirty="0"/>
              <a:t> </a:t>
            </a:r>
            <a:r>
              <a:rPr spc="-5" dirty="0"/>
              <a:t>a</a:t>
            </a:r>
          </a:p>
          <a:p>
            <a:pPr marL="2780030">
              <a:lnSpc>
                <a:spcPct val="100000"/>
              </a:lnSpc>
              <a:spcBef>
                <a:spcPts val="25"/>
              </a:spcBef>
            </a:pPr>
            <a:r>
              <a:rPr spc="-15" dirty="0"/>
              <a:t>central</a:t>
            </a:r>
            <a:r>
              <a:rPr spc="45" dirty="0"/>
              <a:t> </a:t>
            </a:r>
            <a:r>
              <a:rPr spc="-10" dirty="0"/>
              <a:t>point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10" dirty="0"/>
              <a:t>communication.</a:t>
            </a:r>
          </a:p>
          <a:p>
            <a:pPr marL="2780030" indent="-320675">
              <a:lnSpc>
                <a:spcPct val="100000"/>
              </a:lnSpc>
              <a:spcBef>
                <a:spcPts val="915"/>
              </a:spcBef>
              <a:buFont typeface="Corbel"/>
              <a:buChar char="–"/>
              <a:tabLst>
                <a:tab pos="2780030" algn="l"/>
                <a:tab pos="2780665" algn="l"/>
              </a:tabLst>
            </a:pPr>
            <a:r>
              <a:rPr spc="-10" dirty="0"/>
              <a:t>The</a:t>
            </a:r>
            <a:r>
              <a:rPr spc="15" dirty="0"/>
              <a:t> </a:t>
            </a:r>
            <a:r>
              <a:rPr spc="-10" dirty="0"/>
              <a:t>Internet</a:t>
            </a:r>
            <a:r>
              <a:rPr spc="3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spc="-5" dirty="0"/>
              <a:t>an</a:t>
            </a:r>
            <a:r>
              <a:rPr spc="10" dirty="0"/>
              <a:t> </a:t>
            </a:r>
            <a:r>
              <a:rPr spc="-20" dirty="0"/>
              <a:t>example</a:t>
            </a:r>
            <a:r>
              <a:rPr spc="45" dirty="0"/>
              <a:t> </a:t>
            </a:r>
            <a:r>
              <a:rPr spc="-5" dirty="0"/>
              <a:t>of the</a:t>
            </a:r>
            <a:r>
              <a:rPr dirty="0"/>
              <a:t> </a:t>
            </a:r>
            <a:r>
              <a:rPr spc="-15" dirty="0"/>
              <a:t>mesh</a:t>
            </a:r>
            <a:r>
              <a:rPr spc="60" dirty="0"/>
              <a:t> </a:t>
            </a:r>
            <a:r>
              <a:rPr spc="-20" dirty="0"/>
              <a:t>topology.</a:t>
            </a:r>
          </a:p>
          <a:p>
            <a:pPr marL="2780030" marR="6985" indent="-320675">
              <a:lnSpc>
                <a:spcPct val="101000"/>
              </a:lnSpc>
              <a:spcBef>
                <a:spcPts val="910"/>
              </a:spcBef>
              <a:buFont typeface="Corbel"/>
              <a:buChar char="–"/>
              <a:tabLst>
                <a:tab pos="2780030" algn="l"/>
                <a:tab pos="2780665" algn="l"/>
              </a:tabLst>
            </a:pPr>
            <a:r>
              <a:rPr spc="-10" dirty="0"/>
              <a:t>Mesh</a:t>
            </a:r>
            <a:r>
              <a:rPr spc="90" dirty="0"/>
              <a:t> </a:t>
            </a:r>
            <a:r>
              <a:rPr spc="-10" dirty="0"/>
              <a:t>topology</a:t>
            </a:r>
            <a:r>
              <a:rPr spc="100" dirty="0"/>
              <a:t> </a:t>
            </a:r>
            <a:r>
              <a:rPr spc="-5" dirty="0"/>
              <a:t>is</a:t>
            </a:r>
            <a:r>
              <a:rPr spc="65" dirty="0"/>
              <a:t> </a:t>
            </a:r>
            <a:r>
              <a:rPr spc="-5" dirty="0"/>
              <a:t>mainly</a:t>
            </a:r>
            <a:r>
              <a:rPr spc="90" dirty="0"/>
              <a:t> </a:t>
            </a:r>
            <a:r>
              <a:rPr spc="-5" dirty="0"/>
              <a:t>used</a:t>
            </a:r>
            <a:r>
              <a:rPr spc="120" dirty="0"/>
              <a:t> </a:t>
            </a:r>
            <a:r>
              <a:rPr spc="-25" dirty="0"/>
              <a:t>for</a:t>
            </a:r>
            <a:r>
              <a:rPr spc="85" dirty="0"/>
              <a:t> </a:t>
            </a:r>
            <a:r>
              <a:rPr spc="-40" dirty="0"/>
              <a:t>WAN</a:t>
            </a:r>
            <a:r>
              <a:rPr spc="90" dirty="0"/>
              <a:t> </a:t>
            </a:r>
            <a:r>
              <a:rPr spc="-5" dirty="0"/>
              <a:t>implementations</a:t>
            </a:r>
            <a:r>
              <a:rPr spc="85" dirty="0"/>
              <a:t> </a:t>
            </a:r>
            <a:r>
              <a:rPr spc="-10" dirty="0"/>
              <a:t>where</a:t>
            </a:r>
            <a:r>
              <a:rPr spc="105" dirty="0"/>
              <a:t> </a:t>
            </a:r>
            <a:r>
              <a:rPr spc="-10" dirty="0"/>
              <a:t>communication </a:t>
            </a:r>
            <a:r>
              <a:rPr spc="-440" dirty="0"/>
              <a:t> </a:t>
            </a:r>
            <a:r>
              <a:rPr spc="-15" dirty="0"/>
              <a:t>failures</a:t>
            </a:r>
            <a:r>
              <a:rPr spc="60" dirty="0"/>
              <a:t> </a:t>
            </a:r>
            <a:r>
              <a:rPr spc="-15" dirty="0"/>
              <a:t>are</a:t>
            </a:r>
            <a:r>
              <a:rPr dirty="0"/>
              <a:t> </a:t>
            </a:r>
            <a:r>
              <a:rPr spc="-5" dirty="0"/>
              <a:t>a</a:t>
            </a:r>
            <a:r>
              <a:rPr spc="5" dirty="0"/>
              <a:t> </a:t>
            </a:r>
            <a:r>
              <a:rPr spc="-10" dirty="0"/>
              <a:t>critical</a:t>
            </a:r>
            <a:r>
              <a:rPr spc="55" dirty="0"/>
              <a:t> </a:t>
            </a:r>
            <a:r>
              <a:rPr spc="-10" dirty="0"/>
              <a:t>concern.</a:t>
            </a:r>
          </a:p>
          <a:p>
            <a:pPr marL="2780030" indent="-320675">
              <a:lnSpc>
                <a:spcPct val="100000"/>
              </a:lnSpc>
              <a:spcBef>
                <a:spcPts val="915"/>
              </a:spcBef>
              <a:buFont typeface="Corbel"/>
              <a:buChar char="–"/>
              <a:tabLst>
                <a:tab pos="2780030" algn="l"/>
                <a:tab pos="2780665" algn="l"/>
              </a:tabLst>
            </a:pPr>
            <a:r>
              <a:rPr spc="-15" dirty="0"/>
              <a:t>Mesh</a:t>
            </a:r>
            <a:r>
              <a:rPr spc="35" dirty="0"/>
              <a:t> </a:t>
            </a:r>
            <a:r>
              <a:rPr spc="-10" dirty="0"/>
              <a:t>topology</a:t>
            </a:r>
            <a:r>
              <a:rPr spc="5" dirty="0"/>
              <a:t> </a:t>
            </a:r>
            <a:r>
              <a:rPr spc="-5" dirty="0"/>
              <a:t>is</a:t>
            </a:r>
            <a:r>
              <a:rPr spc="20" dirty="0"/>
              <a:t> </a:t>
            </a:r>
            <a:r>
              <a:rPr spc="-5" dirty="0"/>
              <a:t>mainly</a:t>
            </a:r>
            <a:r>
              <a:rPr spc="20" dirty="0"/>
              <a:t> </a:t>
            </a:r>
            <a:r>
              <a:rPr spc="-10" dirty="0"/>
              <a:t>used</a:t>
            </a:r>
            <a:r>
              <a:rPr spc="40" dirty="0"/>
              <a:t> </a:t>
            </a:r>
            <a:r>
              <a:rPr spc="-25" dirty="0"/>
              <a:t>for</a:t>
            </a:r>
            <a:r>
              <a:rPr spc="35" dirty="0"/>
              <a:t> </a:t>
            </a:r>
            <a:r>
              <a:rPr spc="-15" dirty="0"/>
              <a:t>wireless</a:t>
            </a:r>
            <a:r>
              <a:rPr spc="65" dirty="0"/>
              <a:t> </a:t>
            </a:r>
            <a:r>
              <a:rPr spc="-15" dirty="0"/>
              <a:t>networks.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6201" y="586181"/>
            <a:ext cx="1990089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29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3075" y="2321439"/>
            <a:ext cx="3362960" cy="229171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280"/>
              </a:spcBef>
              <a:buFont typeface="Corbel"/>
              <a:buChar char="–"/>
              <a:tabLst>
                <a:tab pos="332740" algn="l"/>
                <a:tab pos="333375" algn="l"/>
              </a:tabLst>
            </a:pP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Computer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Networks</a:t>
            </a:r>
            <a:endParaRPr sz="20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1180"/>
              </a:spcBef>
              <a:buFont typeface="Corbel"/>
              <a:buChar char="–"/>
              <a:tabLst>
                <a:tab pos="332740" algn="l"/>
                <a:tab pos="333375" algn="l"/>
              </a:tabLst>
            </a:pPr>
            <a:r>
              <a:rPr sz="2000" spc="-25" dirty="0">
                <a:solidFill>
                  <a:srgbClr val="663C4E"/>
                </a:solidFill>
                <a:latin typeface="Calibri"/>
                <a:cs typeface="Calibri"/>
              </a:rPr>
              <a:t>Topologies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 of</a:t>
            </a:r>
            <a:r>
              <a:rPr sz="2000" spc="-3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LAN</a:t>
            </a:r>
            <a:endParaRPr sz="20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1155"/>
              </a:spcBef>
              <a:buFont typeface="Corbel"/>
              <a:buChar char="–"/>
              <a:tabLst>
                <a:tab pos="332740" algn="l"/>
                <a:tab pos="333375" algn="l"/>
              </a:tabLst>
            </a:pP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Models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LAN</a:t>
            </a:r>
            <a:endParaRPr sz="20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1175"/>
              </a:spcBef>
              <a:buFont typeface="Corbel"/>
              <a:buChar char="–"/>
              <a:tabLst>
                <a:tab pos="332740" algn="l"/>
                <a:tab pos="333375" algn="l"/>
              </a:tabLst>
            </a:pPr>
            <a:r>
              <a:rPr sz="2000" spc="-20" dirty="0">
                <a:solidFill>
                  <a:srgbClr val="663C4E"/>
                </a:solidFill>
                <a:latin typeface="Calibri"/>
                <a:cs typeface="Calibri"/>
              </a:rPr>
              <a:t>Routers,</a:t>
            </a:r>
            <a:r>
              <a:rPr sz="2000" spc="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Bridges,</a:t>
            </a:r>
            <a:r>
              <a:rPr sz="2000" spc="4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&amp;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663C4E"/>
                </a:solidFill>
                <a:latin typeface="Calibri"/>
                <a:cs typeface="Calibri"/>
              </a:rPr>
              <a:t>Gateways</a:t>
            </a:r>
            <a:endParaRPr sz="20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1155"/>
              </a:spcBef>
              <a:buFont typeface="Corbel"/>
              <a:buChar char="–"/>
              <a:tabLst>
                <a:tab pos="332740" algn="l"/>
                <a:tab pos="333375" algn="l"/>
              </a:tabLst>
            </a:pP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Internet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6201" y="586181"/>
            <a:ext cx="38957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50" dirty="0"/>
              <a:t>Mesh</a:t>
            </a:r>
            <a:r>
              <a:rPr spc="200" dirty="0"/>
              <a:t> </a:t>
            </a:r>
            <a:r>
              <a:rPr spc="60" dirty="0"/>
              <a:t>Topology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0" y="2688335"/>
            <a:ext cx="6888480" cy="360273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6201" y="586181"/>
            <a:ext cx="430784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90" dirty="0"/>
              <a:t>Hybrid</a:t>
            </a:r>
            <a:r>
              <a:rPr spc="225" dirty="0"/>
              <a:t> </a:t>
            </a:r>
            <a:r>
              <a:rPr spc="60" dirty="0"/>
              <a:t>Topology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3075" y="2321439"/>
            <a:ext cx="8615680" cy="2401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332740" indent="-320675" algn="just">
              <a:lnSpc>
                <a:spcPct val="100000"/>
              </a:lnSpc>
              <a:spcBef>
                <a:spcPts val="1280"/>
              </a:spcBef>
              <a:buFont typeface="Corbel"/>
              <a:buChar char="–"/>
              <a:tabLst>
                <a:tab pos="333375" algn="l"/>
              </a:tabLst>
            </a:pP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The</a:t>
            </a:r>
            <a:r>
              <a:rPr sz="2000" spc="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combination</a:t>
            </a:r>
            <a:r>
              <a:rPr sz="2000" spc="5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of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various</a:t>
            </a:r>
            <a:r>
              <a:rPr sz="2000" spc="3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topologies</a:t>
            </a:r>
            <a:r>
              <a:rPr sz="2000" spc="2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is</a:t>
            </a:r>
            <a:r>
              <a:rPr sz="2000" spc="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known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as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Hybrid</a:t>
            </a:r>
            <a:r>
              <a:rPr sz="2000" spc="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663C4E"/>
                </a:solidFill>
                <a:latin typeface="Calibri"/>
                <a:cs typeface="Calibri"/>
              </a:rPr>
              <a:t>topology.</a:t>
            </a:r>
            <a:endParaRPr sz="2000">
              <a:latin typeface="Calibri"/>
              <a:cs typeface="Calibri"/>
            </a:endParaRPr>
          </a:p>
          <a:p>
            <a:pPr marL="332740" indent="-320675" algn="just">
              <a:lnSpc>
                <a:spcPct val="100000"/>
              </a:lnSpc>
              <a:spcBef>
                <a:spcPts val="1180"/>
              </a:spcBef>
              <a:buFont typeface="Corbel"/>
              <a:buChar char="–"/>
              <a:tabLst>
                <a:tab pos="333375" algn="l"/>
              </a:tabLst>
            </a:pP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A</a:t>
            </a:r>
            <a:r>
              <a:rPr sz="2000" spc="7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hybrid</a:t>
            </a:r>
            <a:r>
              <a:rPr sz="2000" spc="9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topology</a:t>
            </a:r>
            <a:r>
              <a:rPr sz="2000" spc="8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is</a:t>
            </a:r>
            <a:r>
              <a:rPr sz="2000" spc="6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a</a:t>
            </a:r>
            <a:r>
              <a:rPr sz="2000" spc="8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connection</a:t>
            </a:r>
            <a:r>
              <a:rPr sz="2000" spc="10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between</a:t>
            </a:r>
            <a:r>
              <a:rPr sz="2000" spc="9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different</a:t>
            </a:r>
            <a:r>
              <a:rPr sz="2000" spc="9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links</a:t>
            </a:r>
            <a:r>
              <a:rPr sz="2000" spc="7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663C4E"/>
                </a:solidFill>
                <a:latin typeface="Calibri"/>
                <a:cs typeface="Calibri"/>
              </a:rPr>
              <a:t>and</a:t>
            </a:r>
            <a:r>
              <a:rPr sz="2000" spc="8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nodes</a:t>
            </a:r>
            <a:r>
              <a:rPr sz="2000" spc="7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to</a:t>
            </a:r>
            <a:r>
              <a:rPr sz="2000" spc="8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663C4E"/>
                </a:solidFill>
                <a:latin typeface="Calibri"/>
                <a:cs typeface="Calibri"/>
              </a:rPr>
              <a:t>transfer</a:t>
            </a:r>
            <a:endParaRPr sz="2000">
              <a:latin typeface="Calibri"/>
              <a:cs typeface="Calibri"/>
            </a:endParaRPr>
          </a:p>
          <a:p>
            <a:pPr marL="332740" algn="just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 marL="332740" marR="5080" indent="-320675" algn="just">
              <a:lnSpc>
                <a:spcPct val="111100"/>
              </a:lnSpc>
              <a:spcBef>
                <a:spcPts val="885"/>
              </a:spcBef>
              <a:buFont typeface="Corbel"/>
              <a:buChar char="–"/>
              <a:tabLst>
                <a:tab pos="333375" algn="l"/>
              </a:tabLst>
            </a:pP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When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two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or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more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different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topologies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are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 combined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663C4E"/>
                </a:solidFill>
                <a:latin typeface="Calibri"/>
                <a:cs typeface="Calibri"/>
              </a:rPr>
              <a:t>is</a:t>
            </a:r>
            <a:r>
              <a:rPr sz="2000" spc="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termed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663C4E"/>
                </a:solidFill>
                <a:latin typeface="Calibri"/>
                <a:cs typeface="Calibri"/>
              </a:rPr>
              <a:t>as</a:t>
            </a:r>
            <a:r>
              <a:rPr sz="2000" spc="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Hybrid 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topology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 if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similar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topologies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are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connected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will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 not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result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 in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 Hybrid 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663C4E"/>
                </a:solidFill>
                <a:latin typeface="Calibri"/>
                <a:cs typeface="Calibri"/>
              </a:rPr>
              <a:t>topology.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6201" y="586181"/>
            <a:ext cx="430784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90" dirty="0"/>
              <a:t>Hybrid</a:t>
            </a:r>
            <a:r>
              <a:rPr spc="225" dirty="0"/>
              <a:t> </a:t>
            </a:r>
            <a:r>
              <a:rPr spc="60" dirty="0"/>
              <a:t>Topology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0600" y="2688335"/>
            <a:ext cx="4910328" cy="360273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6201" y="586181"/>
            <a:ext cx="3872229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45" dirty="0"/>
              <a:t>Models</a:t>
            </a:r>
            <a:r>
              <a:rPr spc="204" dirty="0"/>
              <a:t> </a:t>
            </a:r>
            <a:r>
              <a:rPr spc="-5" dirty="0"/>
              <a:t>of</a:t>
            </a:r>
            <a:r>
              <a:rPr spc="229" dirty="0"/>
              <a:t> </a:t>
            </a:r>
            <a:r>
              <a:rPr spc="525" dirty="0"/>
              <a:t>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3075" y="2308715"/>
            <a:ext cx="7941945" cy="2880360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380"/>
              </a:spcBef>
              <a:buFont typeface="Corbel"/>
              <a:buChar char="–"/>
              <a:tabLst>
                <a:tab pos="332740" algn="l"/>
                <a:tab pos="333375" algn="l"/>
              </a:tabLst>
            </a:pP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There</a:t>
            </a:r>
            <a:r>
              <a:rPr sz="2000" spc="3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are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 two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types</a:t>
            </a:r>
            <a:r>
              <a:rPr sz="2000" spc="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of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model</a:t>
            </a:r>
            <a:r>
              <a:rPr sz="2000" spc="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in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LAN:</a:t>
            </a:r>
            <a:endParaRPr sz="2000">
              <a:latin typeface="Calibri"/>
              <a:cs typeface="Calibri"/>
            </a:endParaRPr>
          </a:p>
          <a:p>
            <a:pPr marL="652780" lvl="1" indent="-320675">
              <a:lnSpc>
                <a:spcPct val="100000"/>
              </a:lnSpc>
              <a:spcBef>
                <a:spcPts val="1165"/>
              </a:spcBef>
              <a:buFont typeface="Corbel"/>
              <a:buChar char="–"/>
              <a:tabLst>
                <a:tab pos="652780" algn="l"/>
                <a:tab pos="653415" algn="l"/>
              </a:tabLst>
            </a:pPr>
            <a:r>
              <a:rPr sz="1800" spc="-10" dirty="0">
                <a:solidFill>
                  <a:srgbClr val="663C4E"/>
                </a:solidFill>
                <a:latin typeface="Calibri"/>
                <a:cs typeface="Calibri"/>
              </a:rPr>
              <a:t>Client-Server</a:t>
            </a:r>
            <a:endParaRPr sz="1800">
              <a:latin typeface="Calibri"/>
              <a:cs typeface="Calibri"/>
            </a:endParaRPr>
          </a:p>
          <a:p>
            <a:pPr marL="972819" lvl="2" indent="-320675">
              <a:lnSpc>
                <a:spcPct val="100000"/>
              </a:lnSpc>
              <a:spcBef>
                <a:spcPts val="1160"/>
              </a:spcBef>
              <a:buFont typeface="Corbel"/>
              <a:buChar char="–"/>
              <a:tabLst>
                <a:tab pos="972819" algn="l"/>
                <a:tab pos="973455" algn="l"/>
              </a:tabLst>
            </a:pPr>
            <a:r>
              <a:rPr sz="1600" i="1" spc="-5" dirty="0">
                <a:solidFill>
                  <a:srgbClr val="663C4E"/>
                </a:solidFill>
                <a:latin typeface="Calibri"/>
                <a:cs typeface="Calibri"/>
              </a:rPr>
              <a:t>Main</a:t>
            </a:r>
            <a:r>
              <a:rPr sz="1600" i="1" spc="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663C4E"/>
                </a:solidFill>
                <a:latin typeface="Calibri"/>
                <a:cs typeface="Calibri"/>
              </a:rPr>
              <a:t>Computer</a:t>
            </a:r>
            <a:r>
              <a:rPr sz="1600" i="1" spc="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600" i="1" spc="-5" dirty="0">
                <a:solidFill>
                  <a:srgbClr val="663C4E"/>
                </a:solidFill>
                <a:latin typeface="Calibri"/>
                <a:cs typeface="Calibri"/>
              </a:rPr>
              <a:t>is</a:t>
            </a:r>
            <a:r>
              <a:rPr sz="1600" i="1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600" i="1" spc="-5" dirty="0">
                <a:solidFill>
                  <a:srgbClr val="663C4E"/>
                </a:solidFill>
                <a:latin typeface="Calibri"/>
                <a:cs typeface="Calibri"/>
              </a:rPr>
              <a:t>known</a:t>
            </a:r>
            <a:r>
              <a:rPr sz="1600" i="1" spc="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600" i="1" spc="-5" dirty="0">
                <a:solidFill>
                  <a:srgbClr val="663C4E"/>
                </a:solidFill>
                <a:latin typeface="Calibri"/>
                <a:cs typeface="Calibri"/>
              </a:rPr>
              <a:t>as</a:t>
            </a:r>
            <a:r>
              <a:rPr sz="1600" i="1" spc="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600" i="1" spc="5" dirty="0">
                <a:solidFill>
                  <a:srgbClr val="663C4E"/>
                </a:solidFill>
                <a:latin typeface="Calibri"/>
                <a:cs typeface="Calibri"/>
              </a:rPr>
              <a:t>Server</a:t>
            </a:r>
            <a:r>
              <a:rPr sz="1600" i="1" spc="-2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663C4E"/>
                </a:solidFill>
                <a:latin typeface="Calibri"/>
                <a:cs typeface="Calibri"/>
              </a:rPr>
              <a:t>whereas</a:t>
            </a:r>
            <a:r>
              <a:rPr sz="1600" i="1" spc="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663C4E"/>
                </a:solidFill>
                <a:latin typeface="Calibri"/>
                <a:cs typeface="Calibri"/>
              </a:rPr>
              <a:t>computer</a:t>
            </a:r>
            <a:r>
              <a:rPr sz="1600" i="1" spc="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663C4E"/>
                </a:solidFill>
                <a:latin typeface="Calibri"/>
                <a:cs typeface="Calibri"/>
              </a:rPr>
              <a:t>on</a:t>
            </a:r>
            <a:r>
              <a:rPr sz="1600" i="1" spc="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663C4E"/>
                </a:solidFill>
                <a:latin typeface="Calibri"/>
                <a:cs typeface="Calibri"/>
              </a:rPr>
              <a:t>networks</a:t>
            </a:r>
            <a:r>
              <a:rPr sz="1600" i="1" spc="2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600" i="1" spc="-5" dirty="0">
                <a:solidFill>
                  <a:srgbClr val="663C4E"/>
                </a:solidFill>
                <a:latin typeface="Calibri"/>
                <a:cs typeface="Calibri"/>
              </a:rPr>
              <a:t>are</a:t>
            </a:r>
            <a:r>
              <a:rPr sz="1600" i="1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600" i="1" spc="-5" dirty="0">
                <a:solidFill>
                  <a:srgbClr val="663C4E"/>
                </a:solidFill>
                <a:latin typeface="Calibri"/>
                <a:cs typeface="Calibri"/>
              </a:rPr>
              <a:t>called </a:t>
            </a:r>
            <a:r>
              <a:rPr sz="1600" i="1" spc="-10" dirty="0">
                <a:solidFill>
                  <a:srgbClr val="663C4E"/>
                </a:solidFill>
                <a:latin typeface="Calibri"/>
                <a:cs typeface="Calibri"/>
              </a:rPr>
              <a:t>clients.</a:t>
            </a:r>
            <a:endParaRPr sz="1600">
              <a:latin typeface="Calibri"/>
              <a:cs typeface="Calibri"/>
            </a:endParaRPr>
          </a:p>
          <a:p>
            <a:pPr marL="972819" lvl="2" indent="-320675">
              <a:lnSpc>
                <a:spcPct val="100000"/>
              </a:lnSpc>
              <a:spcBef>
                <a:spcPts val="1105"/>
              </a:spcBef>
              <a:buFont typeface="Corbel"/>
              <a:buChar char="–"/>
              <a:tabLst>
                <a:tab pos="972819" algn="l"/>
                <a:tab pos="973455" algn="l"/>
              </a:tabLst>
            </a:pPr>
            <a:r>
              <a:rPr sz="1600" i="1" spc="5" dirty="0">
                <a:solidFill>
                  <a:srgbClr val="663C4E"/>
                </a:solidFill>
                <a:latin typeface="Calibri"/>
                <a:cs typeface="Calibri"/>
              </a:rPr>
              <a:t>Server</a:t>
            </a:r>
            <a:r>
              <a:rPr sz="1600" i="1" spc="-3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600" i="1" spc="-5" dirty="0">
                <a:solidFill>
                  <a:srgbClr val="663C4E"/>
                </a:solidFill>
                <a:latin typeface="Calibri"/>
                <a:cs typeface="Calibri"/>
              </a:rPr>
              <a:t>provides </a:t>
            </a:r>
            <a:r>
              <a:rPr sz="1600" i="1" spc="-10" dirty="0">
                <a:solidFill>
                  <a:srgbClr val="663C4E"/>
                </a:solidFill>
                <a:latin typeface="Calibri"/>
                <a:cs typeface="Calibri"/>
              </a:rPr>
              <a:t>that</a:t>
            </a:r>
            <a:r>
              <a:rPr sz="1600" i="1" spc="3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663C4E"/>
                </a:solidFill>
                <a:latin typeface="Calibri"/>
                <a:cs typeface="Calibri"/>
              </a:rPr>
              <a:t>resources</a:t>
            </a:r>
            <a:r>
              <a:rPr sz="1600" i="1" spc="-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663C4E"/>
                </a:solidFill>
                <a:latin typeface="Calibri"/>
                <a:cs typeface="Calibri"/>
              </a:rPr>
              <a:t>need</a:t>
            </a:r>
            <a:r>
              <a:rPr sz="1600" i="1" spc="-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600" i="1" spc="-5" dirty="0">
                <a:solidFill>
                  <a:srgbClr val="663C4E"/>
                </a:solidFill>
                <a:latin typeface="Calibri"/>
                <a:cs typeface="Calibri"/>
              </a:rPr>
              <a:t>by</a:t>
            </a:r>
            <a:r>
              <a:rPr sz="1600" i="1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663C4E"/>
                </a:solidFill>
                <a:latin typeface="Calibri"/>
                <a:cs typeface="Calibri"/>
              </a:rPr>
              <a:t>the</a:t>
            </a:r>
            <a:r>
              <a:rPr sz="1600" i="1" spc="-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663C4E"/>
                </a:solidFill>
                <a:latin typeface="Calibri"/>
                <a:cs typeface="Calibri"/>
              </a:rPr>
              <a:t>client</a:t>
            </a:r>
            <a:r>
              <a:rPr sz="1600" i="1" spc="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600" i="1" spc="-20" dirty="0">
                <a:solidFill>
                  <a:srgbClr val="663C4E"/>
                </a:solidFill>
                <a:latin typeface="Calibri"/>
                <a:cs typeface="Calibri"/>
              </a:rPr>
              <a:t>to</a:t>
            </a:r>
            <a:r>
              <a:rPr sz="1600" i="1" spc="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600" i="1" spc="-5" dirty="0">
                <a:solidFill>
                  <a:srgbClr val="663C4E"/>
                </a:solidFill>
                <a:latin typeface="Calibri"/>
                <a:cs typeface="Calibri"/>
              </a:rPr>
              <a:t>preform</a:t>
            </a:r>
            <a:r>
              <a:rPr sz="1600" i="1" spc="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663C4E"/>
                </a:solidFill>
                <a:latin typeface="Calibri"/>
                <a:cs typeface="Calibri"/>
              </a:rPr>
              <a:t>its</a:t>
            </a:r>
            <a:r>
              <a:rPr sz="1600" i="1" spc="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600" i="1" spc="-5" dirty="0">
                <a:solidFill>
                  <a:srgbClr val="663C4E"/>
                </a:solidFill>
                <a:latin typeface="Calibri"/>
                <a:cs typeface="Calibri"/>
              </a:rPr>
              <a:t>duties.</a:t>
            </a:r>
            <a:endParaRPr sz="1600">
              <a:latin typeface="Calibri"/>
              <a:cs typeface="Calibri"/>
            </a:endParaRPr>
          </a:p>
          <a:p>
            <a:pPr marL="652780" lvl="1" indent="-320675">
              <a:lnSpc>
                <a:spcPct val="100000"/>
              </a:lnSpc>
              <a:spcBef>
                <a:spcPts val="1100"/>
              </a:spcBef>
              <a:buFont typeface="Corbel"/>
              <a:buChar char="–"/>
              <a:tabLst>
                <a:tab pos="652780" algn="l"/>
                <a:tab pos="653415" algn="l"/>
              </a:tabLst>
            </a:pPr>
            <a:r>
              <a:rPr sz="1800" spc="-15" dirty="0">
                <a:solidFill>
                  <a:srgbClr val="663C4E"/>
                </a:solidFill>
                <a:latin typeface="Calibri"/>
                <a:cs typeface="Calibri"/>
              </a:rPr>
              <a:t>Peer-to-Peer</a:t>
            </a:r>
            <a:endParaRPr sz="1800">
              <a:latin typeface="Calibri"/>
              <a:cs typeface="Calibri"/>
            </a:endParaRPr>
          </a:p>
          <a:p>
            <a:pPr marL="972819" lvl="2" indent="-320675">
              <a:lnSpc>
                <a:spcPct val="100000"/>
              </a:lnSpc>
              <a:spcBef>
                <a:spcPts val="1135"/>
              </a:spcBef>
              <a:buFont typeface="Corbel"/>
              <a:buChar char="–"/>
              <a:tabLst>
                <a:tab pos="972819" algn="l"/>
                <a:tab pos="973455" algn="l"/>
              </a:tabLst>
            </a:pPr>
            <a:r>
              <a:rPr sz="1600" i="1" dirty="0">
                <a:solidFill>
                  <a:srgbClr val="663C4E"/>
                </a:solidFill>
                <a:latin typeface="Calibri"/>
                <a:cs typeface="Calibri"/>
              </a:rPr>
              <a:t>In</a:t>
            </a:r>
            <a:r>
              <a:rPr sz="1600" i="1" spc="-5" dirty="0">
                <a:solidFill>
                  <a:srgbClr val="663C4E"/>
                </a:solidFill>
                <a:latin typeface="Calibri"/>
                <a:cs typeface="Calibri"/>
              </a:rPr>
              <a:t> peer-to-peer</a:t>
            </a:r>
            <a:r>
              <a:rPr sz="1600" i="1" spc="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663C4E"/>
                </a:solidFill>
                <a:latin typeface="Calibri"/>
                <a:cs typeface="Calibri"/>
              </a:rPr>
              <a:t>all</a:t>
            </a:r>
            <a:r>
              <a:rPr sz="1600" i="1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663C4E"/>
                </a:solidFill>
                <a:latin typeface="Calibri"/>
                <a:cs typeface="Calibri"/>
              </a:rPr>
              <a:t>computers</a:t>
            </a:r>
            <a:r>
              <a:rPr sz="1600" i="1" spc="3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600" i="1" spc="-5" dirty="0">
                <a:solidFill>
                  <a:srgbClr val="663C4E"/>
                </a:solidFill>
                <a:latin typeface="Calibri"/>
                <a:cs typeface="Calibri"/>
              </a:rPr>
              <a:t>are</a:t>
            </a:r>
            <a:r>
              <a:rPr sz="1600" i="1" spc="2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663C4E"/>
                </a:solidFill>
                <a:latin typeface="Calibri"/>
                <a:cs typeface="Calibri"/>
              </a:rPr>
              <a:t>connected</a:t>
            </a:r>
            <a:r>
              <a:rPr sz="1600" i="1" spc="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600" i="1" spc="-20" dirty="0">
                <a:solidFill>
                  <a:srgbClr val="663C4E"/>
                </a:solidFill>
                <a:latin typeface="Calibri"/>
                <a:cs typeface="Calibri"/>
              </a:rPr>
              <a:t>to</a:t>
            </a:r>
            <a:r>
              <a:rPr sz="1600" i="1" spc="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663C4E"/>
                </a:solidFill>
                <a:latin typeface="Calibri"/>
                <a:cs typeface="Calibri"/>
              </a:rPr>
              <a:t>each </a:t>
            </a:r>
            <a:r>
              <a:rPr sz="1600" i="1" spc="-10" dirty="0">
                <a:solidFill>
                  <a:srgbClr val="663C4E"/>
                </a:solidFill>
                <a:latin typeface="Calibri"/>
                <a:cs typeface="Calibri"/>
              </a:rPr>
              <a:t>other</a:t>
            </a:r>
            <a:r>
              <a:rPr sz="1600" i="1" spc="3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600" i="1" spc="-15" dirty="0">
                <a:solidFill>
                  <a:srgbClr val="663C4E"/>
                </a:solidFill>
                <a:latin typeface="Calibri"/>
                <a:cs typeface="Calibri"/>
              </a:rPr>
              <a:t>directly.</a:t>
            </a:r>
            <a:endParaRPr sz="1600">
              <a:latin typeface="Calibri"/>
              <a:cs typeface="Calibri"/>
            </a:endParaRPr>
          </a:p>
          <a:p>
            <a:pPr marL="972819" lvl="2" indent="-320675">
              <a:lnSpc>
                <a:spcPct val="100000"/>
              </a:lnSpc>
              <a:spcBef>
                <a:spcPts val="1130"/>
              </a:spcBef>
              <a:buFont typeface="Corbel"/>
              <a:buChar char="–"/>
              <a:tabLst>
                <a:tab pos="972819" algn="l"/>
                <a:tab pos="973455" algn="l"/>
              </a:tabLst>
            </a:pPr>
            <a:r>
              <a:rPr sz="1600" i="1" dirty="0">
                <a:solidFill>
                  <a:srgbClr val="663C4E"/>
                </a:solidFill>
                <a:latin typeface="Calibri"/>
                <a:cs typeface="Calibri"/>
              </a:rPr>
              <a:t>They</a:t>
            </a:r>
            <a:r>
              <a:rPr sz="1600" i="1" spc="-2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600" i="1" spc="-5" dirty="0">
                <a:solidFill>
                  <a:srgbClr val="663C4E"/>
                </a:solidFill>
                <a:latin typeface="Calibri"/>
                <a:cs typeface="Calibri"/>
              </a:rPr>
              <a:t>share</a:t>
            </a:r>
            <a:r>
              <a:rPr sz="1600" i="1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663C4E"/>
                </a:solidFill>
                <a:latin typeface="Calibri"/>
                <a:cs typeface="Calibri"/>
              </a:rPr>
              <a:t>their</a:t>
            </a:r>
            <a:r>
              <a:rPr sz="1600" i="1" spc="2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663C4E"/>
                </a:solidFill>
                <a:latin typeface="Calibri"/>
                <a:cs typeface="Calibri"/>
              </a:rPr>
              <a:t>resources </a:t>
            </a:r>
            <a:r>
              <a:rPr sz="1600" i="1" spc="-5" dirty="0">
                <a:solidFill>
                  <a:srgbClr val="663C4E"/>
                </a:solidFill>
                <a:latin typeface="Calibri"/>
                <a:cs typeface="Calibri"/>
              </a:rPr>
              <a:t>with </a:t>
            </a:r>
            <a:r>
              <a:rPr sz="1600" i="1" dirty="0">
                <a:solidFill>
                  <a:srgbClr val="663C4E"/>
                </a:solidFill>
                <a:latin typeface="Calibri"/>
                <a:cs typeface="Calibri"/>
              </a:rPr>
              <a:t>each</a:t>
            </a:r>
            <a:r>
              <a:rPr sz="1600" i="1" spc="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600" i="1" spc="-5" dirty="0">
                <a:solidFill>
                  <a:srgbClr val="663C4E"/>
                </a:solidFill>
                <a:latin typeface="Calibri"/>
                <a:cs typeface="Calibri"/>
              </a:rPr>
              <a:t>other</a:t>
            </a:r>
            <a:r>
              <a:rPr sz="1600" i="1" spc="2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663C4E"/>
                </a:solidFill>
                <a:latin typeface="Calibri"/>
                <a:cs typeface="Calibri"/>
              </a:rPr>
              <a:t>without</a:t>
            </a:r>
            <a:r>
              <a:rPr sz="1600" i="1" spc="3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663C4E"/>
                </a:solidFill>
                <a:latin typeface="Calibri"/>
                <a:cs typeface="Calibri"/>
              </a:rPr>
              <a:t>the</a:t>
            </a:r>
            <a:r>
              <a:rPr sz="1600" i="1" spc="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663C4E"/>
                </a:solidFill>
                <a:latin typeface="Calibri"/>
                <a:cs typeface="Calibri"/>
              </a:rPr>
              <a:t>middle</a:t>
            </a:r>
            <a:r>
              <a:rPr sz="1600" i="1" spc="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600" i="1" spc="-5" dirty="0">
                <a:solidFill>
                  <a:srgbClr val="663C4E"/>
                </a:solidFill>
                <a:latin typeface="Calibri"/>
                <a:cs typeface="Calibri"/>
              </a:rPr>
              <a:t>man.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6201" y="586181"/>
            <a:ext cx="7260590" cy="13601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5240"/>
              </a:lnSpc>
              <a:spcBef>
                <a:spcPts val="225"/>
              </a:spcBef>
            </a:pPr>
            <a:r>
              <a:rPr spc="204" dirty="0"/>
              <a:t>Client-Sever</a:t>
            </a:r>
            <a:r>
              <a:rPr spc="280" dirty="0"/>
              <a:t> </a:t>
            </a:r>
            <a:r>
              <a:rPr spc="555" dirty="0"/>
              <a:t>&amp;</a:t>
            </a:r>
            <a:r>
              <a:rPr spc="260" dirty="0"/>
              <a:t> </a:t>
            </a:r>
            <a:r>
              <a:rPr spc="114" dirty="0"/>
              <a:t>Peer-to-Peer </a:t>
            </a:r>
            <a:r>
              <a:rPr spc="-955" dirty="0"/>
              <a:t> </a:t>
            </a:r>
            <a:r>
              <a:rPr spc="165" dirty="0"/>
              <a:t>Network</a:t>
            </a:r>
            <a:r>
              <a:rPr spc="260" dirty="0"/>
              <a:t> </a:t>
            </a:r>
            <a:r>
              <a:rPr spc="155" dirty="0"/>
              <a:t>Architecture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50592" y="2609088"/>
            <a:ext cx="9253855" cy="3599815"/>
            <a:chOff x="2450592" y="2609088"/>
            <a:chExt cx="9253855" cy="35998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0592" y="2609088"/>
              <a:ext cx="4803648" cy="35996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72072" y="2609088"/>
              <a:ext cx="5032247" cy="35996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6201" y="586181"/>
            <a:ext cx="780986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75" dirty="0"/>
              <a:t>Routers,</a:t>
            </a:r>
            <a:r>
              <a:rPr spc="220" dirty="0"/>
              <a:t> </a:t>
            </a:r>
            <a:r>
              <a:rPr spc="190" dirty="0"/>
              <a:t>Bridges,</a:t>
            </a:r>
            <a:r>
              <a:rPr spc="250" dirty="0"/>
              <a:t> </a:t>
            </a:r>
            <a:r>
              <a:rPr spc="555" dirty="0"/>
              <a:t>&amp;</a:t>
            </a:r>
            <a:r>
              <a:rPr spc="225" dirty="0"/>
              <a:t> </a:t>
            </a:r>
            <a:r>
              <a:rPr spc="229" dirty="0"/>
              <a:t>Gateways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3075" y="2308715"/>
            <a:ext cx="8611870" cy="3269615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380"/>
              </a:spcBef>
              <a:buFont typeface="Corbel"/>
              <a:buChar char="–"/>
              <a:tabLst>
                <a:tab pos="332740" algn="l"/>
                <a:tab pos="333375" algn="l"/>
              </a:tabLst>
            </a:pPr>
            <a:r>
              <a:rPr sz="2000" spc="-20" dirty="0">
                <a:solidFill>
                  <a:srgbClr val="663C4E"/>
                </a:solidFill>
                <a:latin typeface="Calibri"/>
                <a:cs typeface="Calibri"/>
              </a:rPr>
              <a:t>Router</a:t>
            </a:r>
            <a:endParaRPr sz="2000">
              <a:latin typeface="Calibri"/>
              <a:cs typeface="Calibri"/>
            </a:endParaRPr>
          </a:p>
          <a:p>
            <a:pPr marL="652780" lvl="1" indent="-320675">
              <a:lnSpc>
                <a:spcPct val="100000"/>
              </a:lnSpc>
              <a:spcBef>
                <a:spcPts val="1165"/>
              </a:spcBef>
              <a:buFont typeface="Corbel"/>
              <a:buChar char="–"/>
              <a:tabLst>
                <a:tab pos="652780" algn="l"/>
                <a:tab pos="653415" algn="l"/>
              </a:tabLst>
            </a:pPr>
            <a:r>
              <a:rPr sz="1800" dirty="0">
                <a:solidFill>
                  <a:srgbClr val="663C4E"/>
                </a:solidFill>
                <a:latin typeface="Calibri"/>
                <a:cs typeface="Calibri"/>
              </a:rPr>
              <a:t>It</a:t>
            </a:r>
            <a:r>
              <a:rPr sz="1800" spc="1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63C4E"/>
                </a:solidFill>
                <a:latin typeface="Calibri"/>
                <a:cs typeface="Calibri"/>
              </a:rPr>
              <a:t>is</a:t>
            </a:r>
            <a:r>
              <a:rPr sz="1800" spc="114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663C4E"/>
                </a:solidFill>
                <a:latin typeface="Calibri"/>
                <a:cs typeface="Calibri"/>
              </a:rPr>
              <a:t>a</a:t>
            </a:r>
            <a:r>
              <a:rPr sz="1800" spc="12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63C4E"/>
                </a:solidFill>
                <a:latin typeface="Calibri"/>
                <a:cs typeface="Calibri"/>
              </a:rPr>
              <a:t>special</a:t>
            </a:r>
            <a:r>
              <a:rPr sz="1800" spc="114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63C4E"/>
                </a:solidFill>
                <a:latin typeface="Calibri"/>
                <a:cs typeface="Calibri"/>
              </a:rPr>
              <a:t>computer</a:t>
            </a:r>
            <a:r>
              <a:rPr sz="1800" spc="12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63C4E"/>
                </a:solidFill>
                <a:latin typeface="Calibri"/>
                <a:cs typeface="Calibri"/>
              </a:rPr>
              <a:t>that</a:t>
            </a:r>
            <a:r>
              <a:rPr sz="1800" spc="1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663C4E"/>
                </a:solidFill>
                <a:latin typeface="Calibri"/>
                <a:cs typeface="Calibri"/>
              </a:rPr>
              <a:t>oversees</a:t>
            </a:r>
            <a:r>
              <a:rPr sz="1800" spc="1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663C4E"/>
                </a:solidFill>
                <a:latin typeface="Calibri"/>
                <a:cs typeface="Calibri"/>
              </a:rPr>
              <a:t>the</a:t>
            </a:r>
            <a:r>
              <a:rPr sz="1800" spc="1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63C4E"/>
                </a:solidFill>
                <a:latin typeface="Calibri"/>
                <a:cs typeface="Calibri"/>
              </a:rPr>
              <a:t>communication</a:t>
            </a:r>
            <a:r>
              <a:rPr sz="1800" spc="12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63C4E"/>
                </a:solidFill>
                <a:latin typeface="Calibri"/>
                <a:cs typeface="Calibri"/>
              </a:rPr>
              <a:t>between</a:t>
            </a:r>
            <a:r>
              <a:rPr sz="1800" spc="114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663C4E"/>
                </a:solidFill>
                <a:latin typeface="Calibri"/>
                <a:cs typeface="Calibri"/>
              </a:rPr>
              <a:t>several</a:t>
            </a:r>
            <a:r>
              <a:rPr sz="1800" spc="12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63C4E"/>
                </a:solidFill>
                <a:latin typeface="Calibri"/>
                <a:cs typeface="Calibri"/>
              </a:rPr>
              <a:t>networks</a:t>
            </a:r>
            <a:endParaRPr sz="1800">
              <a:latin typeface="Calibri"/>
              <a:cs typeface="Calibri"/>
            </a:endParaRPr>
          </a:p>
          <a:p>
            <a:pPr marL="652780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solidFill>
                  <a:srgbClr val="663C4E"/>
                </a:solidFill>
                <a:latin typeface="Calibri"/>
                <a:cs typeface="Calibri"/>
              </a:rPr>
              <a:t>connected</a:t>
            </a:r>
            <a:r>
              <a:rPr sz="1800" spc="3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663C4E"/>
                </a:solidFill>
                <a:latin typeface="Calibri"/>
                <a:cs typeface="Calibri"/>
              </a:rPr>
              <a:t>together.</a:t>
            </a:r>
            <a:endParaRPr sz="18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1145"/>
              </a:spcBef>
              <a:buFont typeface="Corbel"/>
              <a:buChar char="–"/>
              <a:tabLst>
                <a:tab pos="332740" algn="l"/>
                <a:tab pos="333375" algn="l"/>
              </a:tabLst>
            </a:pP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Bridge</a:t>
            </a:r>
            <a:endParaRPr sz="2000">
              <a:latin typeface="Calibri"/>
              <a:cs typeface="Calibri"/>
            </a:endParaRPr>
          </a:p>
          <a:p>
            <a:pPr marL="652780" lvl="1" indent="-320675">
              <a:lnSpc>
                <a:spcPct val="100000"/>
              </a:lnSpc>
              <a:spcBef>
                <a:spcPts val="1165"/>
              </a:spcBef>
              <a:buFont typeface="Corbel"/>
              <a:buChar char="–"/>
              <a:tabLst>
                <a:tab pos="652780" algn="l"/>
                <a:tab pos="653415" algn="l"/>
              </a:tabLst>
            </a:pPr>
            <a:r>
              <a:rPr sz="1800" dirty="0">
                <a:solidFill>
                  <a:srgbClr val="663C4E"/>
                </a:solidFill>
                <a:latin typeface="Calibri"/>
                <a:cs typeface="Calibri"/>
              </a:rPr>
              <a:t>It</a:t>
            </a:r>
            <a:r>
              <a:rPr sz="1800" spc="-5" dirty="0">
                <a:solidFill>
                  <a:srgbClr val="663C4E"/>
                </a:solidFill>
                <a:latin typeface="Calibri"/>
                <a:cs typeface="Calibri"/>
              </a:rPr>
              <a:t> is </a:t>
            </a:r>
            <a:r>
              <a:rPr sz="1800" dirty="0">
                <a:solidFill>
                  <a:srgbClr val="663C4E"/>
                </a:solidFill>
                <a:latin typeface="Calibri"/>
                <a:cs typeface="Calibri"/>
              </a:rPr>
              <a:t>a</a:t>
            </a:r>
            <a:r>
              <a:rPr sz="1800" spc="3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63C4E"/>
                </a:solidFill>
                <a:latin typeface="Calibri"/>
                <a:cs typeface="Calibri"/>
              </a:rPr>
              <a:t>combination</a:t>
            </a:r>
            <a:r>
              <a:rPr sz="1800" spc="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663C4E"/>
                </a:solidFill>
                <a:latin typeface="Calibri"/>
                <a:cs typeface="Calibri"/>
              </a:rPr>
              <a:t>of</a:t>
            </a:r>
            <a:r>
              <a:rPr sz="1800" spc="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663C4E"/>
                </a:solidFill>
                <a:latin typeface="Calibri"/>
                <a:cs typeface="Calibri"/>
              </a:rPr>
              <a:t>hardware</a:t>
            </a:r>
            <a:r>
              <a:rPr sz="1800" spc="4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63C4E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63C4E"/>
                </a:solidFill>
                <a:latin typeface="Calibri"/>
                <a:cs typeface="Calibri"/>
              </a:rPr>
              <a:t>software</a:t>
            </a:r>
            <a:r>
              <a:rPr sz="180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63C4E"/>
                </a:solidFill>
                <a:latin typeface="Calibri"/>
                <a:cs typeface="Calibri"/>
              </a:rPr>
              <a:t>that</a:t>
            </a:r>
            <a:r>
              <a:rPr sz="1800" spc="2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63C4E"/>
                </a:solidFill>
                <a:latin typeface="Calibri"/>
                <a:cs typeface="Calibri"/>
              </a:rPr>
              <a:t>connect</a:t>
            </a:r>
            <a:r>
              <a:rPr sz="1800" spc="5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63C4E"/>
                </a:solidFill>
                <a:latin typeface="Calibri"/>
                <a:cs typeface="Calibri"/>
              </a:rPr>
              <a:t>same types</a:t>
            </a:r>
            <a:r>
              <a:rPr sz="1800" spc="4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663C4E"/>
                </a:solidFill>
                <a:latin typeface="Calibri"/>
                <a:cs typeface="Calibri"/>
              </a:rPr>
              <a:t>of</a:t>
            </a:r>
            <a:r>
              <a:rPr sz="1800" spc="-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63C4E"/>
                </a:solidFill>
                <a:latin typeface="Calibri"/>
                <a:cs typeface="Calibri"/>
              </a:rPr>
              <a:t>networks.</a:t>
            </a:r>
            <a:endParaRPr sz="18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1140"/>
              </a:spcBef>
              <a:buFont typeface="Corbel"/>
              <a:buChar char="–"/>
              <a:tabLst>
                <a:tab pos="332740" algn="l"/>
                <a:tab pos="333375" algn="l"/>
              </a:tabLst>
            </a:pPr>
            <a:r>
              <a:rPr sz="2000" spc="-25" dirty="0">
                <a:solidFill>
                  <a:srgbClr val="663C4E"/>
                </a:solidFill>
                <a:latin typeface="Calibri"/>
                <a:cs typeface="Calibri"/>
              </a:rPr>
              <a:t>Gateway</a:t>
            </a:r>
            <a:endParaRPr sz="2000">
              <a:latin typeface="Calibri"/>
              <a:cs typeface="Calibri"/>
            </a:endParaRPr>
          </a:p>
          <a:p>
            <a:pPr marL="652780" lvl="1" indent="-320675">
              <a:lnSpc>
                <a:spcPct val="100000"/>
              </a:lnSpc>
              <a:spcBef>
                <a:spcPts val="1165"/>
              </a:spcBef>
              <a:buFont typeface="Corbel"/>
              <a:buChar char="–"/>
              <a:tabLst>
                <a:tab pos="652780" algn="l"/>
                <a:tab pos="653415" algn="l"/>
              </a:tabLst>
            </a:pPr>
            <a:r>
              <a:rPr sz="1800" dirty="0">
                <a:solidFill>
                  <a:srgbClr val="663C4E"/>
                </a:solidFill>
                <a:latin typeface="Calibri"/>
                <a:cs typeface="Calibri"/>
              </a:rPr>
              <a:t>It</a:t>
            </a:r>
            <a:r>
              <a:rPr sz="1800" spc="39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63C4E"/>
                </a:solidFill>
                <a:latin typeface="Calibri"/>
                <a:cs typeface="Calibri"/>
              </a:rPr>
              <a:t>enables</a:t>
            </a:r>
            <a:r>
              <a:rPr sz="1800" spc="4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63C4E"/>
                </a:solidFill>
                <a:latin typeface="Calibri"/>
                <a:cs typeface="Calibri"/>
              </a:rPr>
              <a:t>communication</a:t>
            </a:r>
            <a:r>
              <a:rPr sz="1800" spc="4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63C4E"/>
                </a:solidFill>
                <a:latin typeface="Calibri"/>
                <a:cs typeface="Calibri"/>
              </a:rPr>
              <a:t>between</a:t>
            </a:r>
            <a:r>
              <a:rPr sz="1800" spc="39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663C4E"/>
                </a:solidFill>
                <a:latin typeface="Calibri"/>
                <a:cs typeface="Calibri"/>
              </a:rPr>
              <a:t>different</a:t>
            </a:r>
            <a:r>
              <a:rPr sz="1800" spc="40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63C4E"/>
                </a:solidFill>
                <a:latin typeface="Calibri"/>
                <a:cs typeface="Calibri"/>
              </a:rPr>
              <a:t>networks</a:t>
            </a:r>
            <a:r>
              <a:rPr sz="1800" spc="39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63C4E"/>
                </a:solidFill>
                <a:latin typeface="Calibri"/>
                <a:cs typeface="Calibri"/>
              </a:rPr>
              <a:t>having</a:t>
            </a:r>
            <a:r>
              <a:rPr sz="1800" spc="4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663C4E"/>
                </a:solidFill>
                <a:latin typeface="Calibri"/>
                <a:cs typeface="Calibri"/>
              </a:rPr>
              <a:t>different</a:t>
            </a:r>
            <a:r>
              <a:rPr sz="1800" spc="40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63C4E"/>
                </a:solidFill>
                <a:latin typeface="Calibri"/>
                <a:cs typeface="Calibri"/>
              </a:rPr>
              <a:t>structures</a:t>
            </a:r>
            <a:endParaRPr sz="1800">
              <a:latin typeface="Calibri"/>
              <a:cs typeface="Calibri"/>
            </a:endParaRPr>
          </a:p>
          <a:p>
            <a:pPr marL="652780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solidFill>
                  <a:srgbClr val="663C4E"/>
                </a:solidFill>
                <a:latin typeface="Calibri"/>
                <a:cs typeface="Calibri"/>
              </a:rPr>
              <a:t>and</a:t>
            </a:r>
            <a:r>
              <a:rPr sz="1800" spc="-2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663C4E"/>
                </a:solidFill>
                <a:latin typeface="Calibri"/>
                <a:cs typeface="Calibri"/>
              </a:rPr>
              <a:t>standards.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6201" y="586181"/>
            <a:ext cx="704024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80" dirty="0"/>
              <a:t>Router,</a:t>
            </a:r>
            <a:r>
              <a:rPr spc="235" dirty="0"/>
              <a:t> </a:t>
            </a:r>
            <a:r>
              <a:rPr spc="195" dirty="0"/>
              <a:t>Bridge,</a:t>
            </a:r>
            <a:r>
              <a:rPr spc="270" dirty="0"/>
              <a:t> </a:t>
            </a:r>
            <a:r>
              <a:rPr spc="555" dirty="0"/>
              <a:t>&amp;</a:t>
            </a:r>
            <a:r>
              <a:rPr spc="260" dirty="0"/>
              <a:t> </a:t>
            </a:r>
            <a:r>
              <a:rPr spc="245" dirty="0"/>
              <a:t>Gateway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47288" y="2191511"/>
            <a:ext cx="8257540" cy="4099560"/>
            <a:chOff x="3447288" y="2191511"/>
            <a:chExt cx="8257540" cy="40995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5408" y="2389631"/>
              <a:ext cx="3685032" cy="23378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47288" y="4584191"/>
              <a:ext cx="8257031" cy="17068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0040" y="2191511"/>
              <a:ext cx="3157728" cy="25359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6201" y="586181"/>
            <a:ext cx="526478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90" dirty="0"/>
              <a:t>Computer</a:t>
            </a:r>
            <a:r>
              <a:rPr spc="160" dirty="0"/>
              <a:t> 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3075" y="2472385"/>
            <a:ext cx="861187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2740" algn="l"/>
              </a:tabLst>
            </a:pPr>
            <a:r>
              <a:rPr sz="2000" spc="-5" dirty="0">
                <a:solidFill>
                  <a:srgbClr val="663C4E"/>
                </a:solidFill>
                <a:latin typeface="Corbel"/>
                <a:cs typeface="Corbel"/>
              </a:rPr>
              <a:t>–	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A</a:t>
            </a:r>
            <a:r>
              <a:rPr sz="2000" spc="1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computer</a:t>
            </a:r>
            <a:r>
              <a:rPr sz="2000" spc="13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network</a:t>
            </a:r>
            <a:r>
              <a:rPr sz="2000" spc="14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is</a:t>
            </a:r>
            <a:r>
              <a:rPr sz="2000" spc="1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a</a:t>
            </a:r>
            <a:r>
              <a:rPr sz="2000" spc="13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group</a:t>
            </a:r>
            <a:r>
              <a:rPr sz="2000" spc="13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of</a:t>
            </a:r>
            <a:r>
              <a:rPr sz="2000" spc="114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computers</a:t>
            </a:r>
            <a:r>
              <a:rPr sz="2000" spc="1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linked</a:t>
            </a:r>
            <a:r>
              <a:rPr sz="2000" spc="13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to</a:t>
            </a:r>
            <a:r>
              <a:rPr sz="2000" spc="13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each</a:t>
            </a:r>
            <a:r>
              <a:rPr sz="2000" spc="13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other</a:t>
            </a:r>
            <a:r>
              <a:rPr sz="2000" spc="13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that</a:t>
            </a:r>
            <a:r>
              <a:rPr sz="2000" spc="13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enables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3369" y="2811272"/>
            <a:ext cx="829055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30225" algn="l"/>
                <a:tab pos="1710689" algn="l"/>
                <a:tab pos="2100580" algn="l"/>
                <a:tab pos="3676650" algn="l"/>
                <a:tab pos="4307840" algn="l"/>
                <a:tab pos="5304790" algn="l"/>
                <a:tab pos="6484620" algn="l"/>
                <a:tab pos="7048500" algn="l"/>
                <a:tab pos="7786370" algn="l"/>
              </a:tabLst>
            </a:pP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t</a:t>
            </a:r>
            <a:r>
              <a:rPr sz="2000" spc="5" dirty="0">
                <a:solidFill>
                  <a:srgbClr val="663C4E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	</a:t>
            </a:r>
            <a:r>
              <a:rPr sz="2000" spc="-35" dirty="0">
                <a:solidFill>
                  <a:srgbClr val="663C4E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o</a:t>
            </a:r>
            <a:r>
              <a:rPr sz="2000" spc="-20" dirty="0">
                <a:solidFill>
                  <a:srgbClr val="663C4E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pu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ter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	</a:t>
            </a:r>
            <a:r>
              <a:rPr sz="2000" spc="-25" dirty="0">
                <a:solidFill>
                  <a:srgbClr val="663C4E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	</a:t>
            </a:r>
            <a:r>
              <a:rPr sz="2000" spc="-35" dirty="0">
                <a:solidFill>
                  <a:srgbClr val="663C4E"/>
                </a:solidFill>
                <a:latin typeface="Calibri"/>
                <a:cs typeface="Calibri"/>
              </a:rPr>
              <a:t>c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om</a:t>
            </a:r>
            <a:r>
              <a:rPr sz="2000" spc="-20" dirty="0">
                <a:solidFill>
                  <a:srgbClr val="663C4E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un</a:t>
            </a:r>
            <a:r>
              <a:rPr sz="2000" spc="15" dirty="0">
                <a:solidFill>
                  <a:srgbClr val="663C4E"/>
                </a:solidFill>
                <a:latin typeface="Calibri"/>
                <a:cs typeface="Calibri"/>
              </a:rPr>
              <a:t>i</a:t>
            </a:r>
            <a:r>
              <a:rPr sz="2000" spc="-35" dirty="0">
                <a:solidFill>
                  <a:srgbClr val="663C4E"/>
                </a:solidFill>
                <a:latin typeface="Calibri"/>
                <a:cs typeface="Calibri"/>
              </a:rPr>
              <a:t>c</a:t>
            </a:r>
            <a:r>
              <a:rPr sz="2000" spc="-25" dirty="0">
                <a:solidFill>
                  <a:srgbClr val="663C4E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te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	</a:t>
            </a:r>
            <a:r>
              <a:rPr sz="2000" spc="-20" dirty="0">
                <a:solidFill>
                  <a:srgbClr val="663C4E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ith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	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663C4E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ot</a:t>
            </a:r>
            <a:r>
              <a:rPr sz="2000" spc="5" dirty="0">
                <a:solidFill>
                  <a:srgbClr val="663C4E"/>
                </a:solidFill>
                <a:latin typeface="Calibri"/>
                <a:cs typeface="Calibri"/>
              </a:rPr>
              <a:t>h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	</a:t>
            </a:r>
            <a:r>
              <a:rPr sz="2000" spc="-35" dirty="0">
                <a:solidFill>
                  <a:srgbClr val="663C4E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o</a:t>
            </a:r>
            <a:r>
              <a:rPr sz="2000" spc="-20" dirty="0">
                <a:solidFill>
                  <a:srgbClr val="663C4E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pu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ter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	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663C4E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	</a:t>
            </a:r>
            <a:r>
              <a:rPr sz="2000" spc="-20" dirty="0">
                <a:solidFill>
                  <a:srgbClr val="663C4E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663C4E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	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t</a:t>
            </a:r>
            <a:r>
              <a:rPr sz="2000" spc="5" dirty="0">
                <a:solidFill>
                  <a:srgbClr val="663C4E"/>
                </a:solidFill>
                <a:latin typeface="Calibri"/>
                <a:cs typeface="Calibri"/>
              </a:rPr>
              <a:t>h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ir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3075" y="2998349"/>
            <a:ext cx="8615045" cy="127317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resources,</a:t>
            </a:r>
            <a:r>
              <a:rPr sz="2000" spc="5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data,</a:t>
            </a:r>
            <a:r>
              <a:rPr sz="2000" spc="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and</a:t>
            </a:r>
            <a:r>
              <a:rPr sz="2000" spc="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332740" algn="l"/>
              </a:tabLst>
            </a:pPr>
            <a:r>
              <a:rPr sz="2000" spc="-5" dirty="0">
                <a:solidFill>
                  <a:srgbClr val="663C4E"/>
                </a:solidFill>
                <a:latin typeface="Corbel"/>
                <a:cs typeface="Corbel"/>
              </a:rPr>
              <a:t>–	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A</a:t>
            </a:r>
            <a:r>
              <a:rPr sz="2000" spc="26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computer</a:t>
            </a:r>
            <a:r>
              <a:rPr sz="2000" spc="28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network</a:t>
            </a:r>
            <a:r>
              <a:rPr sz="2000" spc="27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can</a:t>
            </a:r>
            <a:r>
              <a:rPr sz="2000" spc="28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be</a:t>
            </a:r>
            <a:r>
              <a:rPr sz="2000" spc="254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categorized</a:t>
            </a:r>
            <a:r>
              <a:rPr sz="2000" spc="28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by</a:t>
            </a:r>
            <a:r>
              <a:rPr sz="2000" spc="27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their</a:t>
            </a:r>
            <a:r>
              <a:rPr sz="2000" spc="27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663C4E"/>
                </a:solidFill>
                <a:latin typeface="Calibri"/>
                <a:cs typeface="Calibri"/>
              </a:rPr>
              <a:t>size.</a:t>
            </a:r>
            <a:r>
              <a:rPr sz="2000" spc="27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A</a:t>
            </a:r>
            <a:r>
              <a:rPr sz="2000" spc="26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computer</a:t>
            </a:r>
            <a:r>
              <a:rPr sz="2000" spc="27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network</a:t>
            </a:r>
            <a:r>
              <a:rPr sz="2000" spc="27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663C4E"/>
                </a:solidFill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  <a:p>
            <a:pPr marL="332740">
              <a:lnSpc>
                <a:spcPct val="100000"/>
              </a:lnSpc>
              <a:spcBef>
                <a:spcPts val="265"/>
              </a:spcBef>
            </a:pP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mainly of</a:t>
            </a:r>
            <a:r>
              <a:rPr sz="2000" spc="-20" dirty="0">
                <a:solidFill>
                  <a:srgbClr val="663C4E"/>
                </a:solidFill>
                <a:latin typeface="Calibri"/>
                <a:cs typeface="Calibri"/>
              </a:rPr>
              <a:t> four</a:t>
            </a:r>
            <a:r>
              <a:rPr sz="2000" spc="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types: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3369" y="4250309"/>
            <a:ext cx="3582670" cy="169989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230"/>
              </a:spcBef>
              <a:buFont typeface="Corbel"/>
              <a:buChar char="–"/>
              <a:tabLst>
                <a:tab pos="332105" algn="l"/>
                <a:tab pos="332740" algn="l"/>
              </a:tabLst>
            </a:pPr>
            <a:r>
              <a:rPr sz="1800" spc="-55" dirty="0">
                <a:solidFill>
                  <a:srgbClr val="663C4E"/>
                </a:solidFill>
                <a:latin typeface="Calibri"/>
                <a:cs typeface="Calibri"/>
              </a:rPr>
              <a:t>PAN</a:t>
            </a:r>
            <a:r>
              <a:rPr sz="1800" spc="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663C4E"/>
                </a:solidFill>
                <a:latin typeface="Calibri"/>
                <a:cs typeface="Calibri"/>
              </a:rPr>
              <a:t>(Personal</a:t>
            </a:r>
            <a:r>
              <a:rPr sz="1800" spc="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663C4E"/>
                </a:solidFill>
                <a:latin typeface="Calibri"/>
                <a:cs typeface="Calibri"/>
              </a:rPr>
              <a:t>Area</a:t>
            </a:r>
            <a:r>
              <a:rPr sz="1800" spc="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63C4E"/>
                </a:solidFill>
                <a:latin typeface="Calibri"/>
                <a:cs typeface="Calibri"/>
              </a:rPr>
              <a:t>Network)</a:t>
            </a:r>
            <a:endParaRPr sz="1800">
              <a:latin typeface="Calibri"/>
              <a:cs typeface="Calibri"/>
            </a:endParaRPr>
          </a:p>
          <a:p>
            <a:pPr marL="332740" indent="-320040">
              <a:lnSpc>
                <a:spcPct val="100000"/>
              </a:lnSpc>
              <a:spcBef>
                <a:spcPts val="1130"/>
              </a:spcBef>
              <a:buFont typeface="Corbel"/>
              <a:buChar char="–"/>
              <a:tabLst>
                <a:tab pos="332105" algn="l"/>
                <a:tab pos="332740" algn="l"/>
              </a:tabLst>
            </a:pPr>
            <a:r>
              <a:rPr sz="1800" spc="-5" dirty="0">
                <a:solidFill>
                  <a:srgbClr val="663C4E"/>
                </a:solidFill>
                <a:latin typeface="Calibri"/>
                <a:cs typeface="Calibri"/>
              </a:rPr>
              <a:t>LAN</a:t>
            </a:r>
            <a:r>
              <a:rPr sz="1800" dirty="0">
                <a:solidFill>
                  <a:srgbClr val="663C4E"/>
                </a:solidFill>
                <a:latin typeface="Calibri"/>
                <a:cs typeface="Calibri"/>
              </a:rPr>
              <a:t> (Local</a:t>
            </a:r>
            <a:r>
              <a:rPr sz="1800" spc="-3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663C4E"/>
                </a:solidFill>
                <a:latin typeface="Calibri"/>
                <a:cs typeface="Calibri"/>
              </a:rPr>
              <a:t>Area</a:t>
            </a:r>
            <a:r>
              <a:rPr sz="1800" spc="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63C4E"/>
                </a:solidFill>
                <a:latin typeface="Calibri"/>
                <a:cs typeface="Calibri"/>
              </a:rPr>
              <a:t>Network)</a:t>
            </a:r>
            <a:endParaRPr sz="1800">
              <a:latin typeface="Calibri"/>
              <a:cs typeface="Calibri"/>
            </a:endParaRPr>
          </a:p>
          <a:p>
            <a:pPr marL="332740" indent="-320040">
              <a:lnSpc>
                <a:spcPct val="100000"/>
              </a:lnSpc>
              <a:spcBef>
                <a:spcPts val="1150"/>
              </a:spcBef>
              <a:buFont typeface="Corbel"/>
              <a:buChar char="–"/>
              <a:tabLst>
                <a:tab pos="332105" algn="l"/>
                <a:tab pos="332740" algn="l"/>
              </a:tabLst>
            </a:pPr>
            <a:r>
              <a:rPr sz="1800" spc="-5" dirty="0">
                <a:solidFill>
                  <a:srgbClr val="663C4E"/>
                </a:solidFill>
                <a:latin typeface="Calibri"/>
                <a:cs typeface="Calibri"/>
              </a:rPr>
              <a:t>MAN</a:t>
            </a:r>
            <a:r>
              <a:rPr sz="1800" spc="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63C4E"/>
                </a:solidFill>
                <a:latin typeface="Calibri"/>
                <a:cs typeface="Calibri"/>
              </a:rPr>
              <a:t>(Metropolitan</a:t>
            </a:r>
            <a:r>
              <a:rPr sz="1800" spc="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663C4E"/>
                </a:solidFill>
                <a:latin typeface="Calibri"/>
                <a:cs typeface="Calibri"/>
              </a:rPr>
              <a:t>Area</a:t>
            </a:r>
            <a:r>
              <a:rPr sz="1800" spc="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63C4E"/>
                </a:solidFill>
                <a:latin typeface="Calibri"/>
                <a:cs typeface="Calibri"/>
              </a:rPr>
              <a:t>Network)</a:t>
            </a:r>
            <a:endParaRPr sz="1800">
              <a:latin typeface="Calibri"/>
              <a:cs typeface="Calibri"/>
            </a:endParaRPr>
          </a:p>
          <a:p>
            <a:pPr marL="332740" indent="-320040">
              <a:lnSpc>
                <a:spcPct val="100000"/>
              </a:lnSpc>
              <a:spcBef>
                <a:spcPts val="1130"/>
              </a:spcBef>
              <a:buFont typeface="Corbel"/>
              <a:buChar char="–"/>
              <a:tabLst>
                <a:tab pos="332105" algn="l"/>
                <a:tab pos="332740" algn="l"/>
              </a:tabLst>
            </a:pPr>
            <a:r>
              <a:rPr sz="1800" spc="-30" dirty="0">
                <a:solidFill>
                  <a:srgbClr val="663C4E"/>
                </a:solidFill>
                <a:latin typeface="Calibri"/>
                <a:cs typeface="Calibri"/>
              </a:rPr>
              <a:t>WAN</a:t>
            </a:r>
            <a:r>
              <a:rPr sz="1800" spc="-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63C4E"/>
                </a:solidFill>
                <a:latin typeface="Calibri"/>
                <a:cs typeface="Calibri"/>
              </a:rPr>
              <a:t>(Wide</a:t>
            </a:r>
            <a:r>
              <a:rPr sz="1800" spc="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663C4E"/>
                </a:solidFill>
                <a:latin typeface="Calibri"/>
                <a:cs typeface="Calibri"/>
              </a:rPr>
              <a:t>Area</a:t>
            </a:r>
            <a:r>
              <a:rPr sz="1800" spc="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63C4E"/>
                </a:solidFill>
                <a:latin typeface="Calibri"/>
                <a:cs typeface="Calibri"/>
              </a:rPr>
              <a:t>Network)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6201" y="586181"/>
            <a:ext cx="608393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5" dirty="0"/>
              <a:t>Personal</a:t>
            </a:r>
            <a:r>
              <a:rPr spc="240" dirty="0"/>
              <a:t> </a:t>
            </a:r>
            <a:r>
              <a:rPr spc="220" dirty="0"/>
              <a:t>Area</a:t>
            </a:r>
            <a:r>
              <a:rPr spc="229" dirty="0"/>
              <a:t> </a:t>
            </a:r>
            <a:r>
              <a:rPr spc="160" dirty="0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3075" y="2433066"/>
            <a:ext cx="8618220" cy="3580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675">
              <a:lnSpc>
                <a:spcPts val="2170"/>
              </a:lnSpc>
              <a:spcBef>
                <a:spcPts val="95"/>
              </a:spcBef>
              <a:buFont typeface="Corbel"/>
              <a:buChar char="–"/>
              <a:tabLst>
                <a:tab pos="332740" algn="l"/>
                <a:tab pos="333375" algn="l"/>
              </a:tabLst>
            </a:pP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Personal</a:t>
            </a:r>
            <a:r>
              <a:rPr sz="1900" spc="3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Area</a:t>
            </a:r>
            <a:r>
              <a:rPr sz="1900" spc="3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Network</a:t>
            </a:r>
            <a:r>
              <a:rPr sz="1900" spc="32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is</a:t>
            </a:r>
            <a:r>
              <a:rPr sz="1900" spc="3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a</a:t>
            </a:r>
            <a:r>
              <a:rPr sz="1900" spc="3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network</a:t>
            </a:r>
            <a:r>
              <a:rPr sz="1900" spc="33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arranged</a:t>
            </a:r>
            <a:r>
              <a:rPr sz="1900" spc="36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within</a:t>
            </a:r>
            <a:r>
              <a:rPr sz="1900" spc="3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a</a:t>
            </a:r>
            <a:r>
              <a:rPr sz="1900" spc="34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person,</a:t>
            </a:r>
            <a:r>
              <a:rPr sz="1900" spc="32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typically</a:t>
            </a:r>
            <a:r>
              <a:rPr sz="1900" spc="35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within</a:t>
            </a:r>
            <a:r>
              <a:rPr sz="1900" spc="34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a</a:t>
            </a:r>
            <a:endParaRPr sz="1900">
              <a:latin typeface="Calibri"/>
              <a:cs typeface="Calibri"/>
            </a:endParaRPr>
          </a:p>
          <a:p>
            <a:pPr marL="332740">
              <a:lnSpc>
                <a:spcPts val="2170"/>
              </a:lnSpc>
            </a:pPr>
            <a:r>
              <a:rPr sz="1900" spc="-15" dirty="0">
                <a:solidFill>
                  <a:srgbClr val="663C4E"/>
                </a:solidFill>
                <a:latin typeface="Calibri"/>
                <a:cs typeface="Calibri"/>
              </a:rPr>
              <a:t>range</a:t>
            </a:r>
            <a:r>
              <a:rPr sz="1900" dirty="0">
                <a:solidFill>
                  <a:srgbClr val="663C4E"/>
                </a:solidFill>
                <a:latin typeface="Calibri"/>
                <a:cs typeface="Calibri"/>
              </a:rPr>
              <a:t> of</a:t>
            </a:r>
            <a:r>
              <a:rPr sz="1900" spc="-4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10</a:t>
            </a:r>
            <a:r>
              <a:rPr sz="1900" spc="-15" dirty="0">
                <a:solidFill>
                  <a:srgbClr val="663C4E"/>
                </a:solidFill>
                <a:latin typeface="Calibri"/>
                <a:cs typeface="Calibri"/>
              </a:rPr>
              <a:t> meters.</a:t>
            </a:r>
            <a:endParaRPr sz="1900">
              <a:latin typeface="Calibri"/>
              <a:cs typeface="Calibri"/>
            </a:endParaRPr>
          </a:p>
          <a:p>
            <a:pPr marL="332740" indent="-320675">
              <a:lnSpc>
                <a:spcPts val="2170"/>
              </a:lnSpc>
              <a:spcBef>
                <a:spcPts val="695"/>
              </a:spcBef>
              <a:buFont typeface="Corbel"/>
              <a:buChar char="–"/>
              <a:tabLst>
                <a:tab pos="332740" algn="l"/>
                <a:tab pos="333375" algn="l"/>
              </a:tabLst>
            </a:pP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Personal</a:t>
            </a:r>
            <a:r>
              <a:rPr sz="1900" spc="7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663C4E"/>
                </a:solidFill>
                <a:latin typeface="Calibri"/>
                <a:cs typeface="Calibri"/>
              </a:rPr>
              <a:t>Area</a:t>
            </a:r>
            <a:r>
              <a:rPr sz="1900" spc="7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Network</a:t>
            </a:r>
            <a:r>
              <a:rPr sz="1900" spc="8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is</a:t>
            </a:r>
            <a:r>
              <a:rPr sz="1900" spc="7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used</a:t>
            </a:r>
            <a:r>
              <a:rPr sz="1900" spc="4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663C4E"/>
                </a:solidFill>
                <a:latin typeface="Calibri"/>
                <a:cs typeface="Calibri"/>
              </a:rPr>
              <a:t>for</a:t>
            </a:r>
            <a:r>
              <a:rPr sz="1900" spc="9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connecting</a:t>
            </a:r>
            <a:r>
              <a:rPr sz="1900" spc="7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the</a:t>
            </a:r>
            <a:r>
              <a:rPr sz="1900" spc="7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663C4E"/>
                </a:solidFill>
                <a:latin typeface="Calibri"/>
                <a:cs typeface="Calibri"/>
              </a:rPr>
              <a:t>computer</a:t>
            </a:r>
            <a:r>
              <a:rPr sz="1900" spc="9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devices</a:t>
            </a:r>
            <a:r>
              <a:rPr sz="1900" spc="8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663C4E"/>
                </a:solidFill>
                <a:latin typeface="Calibri"/>
                <a:cs typeface="Calibri"/>
              </a:rPr>
              <a:t>of</a:t>
            </a:r>
            <a:r>
              <a:rPr sz="1900" spc="7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personal</a:t>
            </a:r>
            <a:r>
              <a:rPr sz="1900" spc="6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use</a:t>
            </a:r>
            <a:endParaRPr sz="1900">
              <a:latin typeface="Calibri"/>
              <a:cs typeface="Calibri"/>
            </a:endParaRPr>
          </a:p>
          <a:p>
            <a:pPr marL="332740">
              <a:lnSpc>
                <a:spcPts val="2170"/>
              </a:lnSpc>
            </a:pP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is known</a:t>
            </a:r>
            <a:r>
              <a:rPr sz="1900" spc="-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663C4E"/>
                </a:solidFill>
                <a:latin typeface="Calibri"/>
                <a:cs typeface="Calibri"/>
              </a:rPr>
              <a:t>as</a:t>
            </a:r>
            <a:r>
              <a:rPr sz="1900" spc="-2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Personal</a:t>
            </a:r>
            <a:r>
              <a:rPr sz="190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Area</a:t>
            </a:r>
            <a:r>
              <a:rPr sz="1900" spc="-2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Network.</a:t>
            </a:r>
            <a:endParaRPr sz="1900">
              <a:latin typeface="Calibri"/>
              <a:cs typeface="Calibri"/>
            </a:endParaRPr>
          </a:p>
          <a:p>
            <a:pPr marL="332740" indent="-320675">
              <a:lnSpc>
                <a:spcPts val="2185"/>
              </a:lnSpc>
              <a:spcBef>
                <a:spcPts val="700"/>
              </a:spcBef>
              <a:buFont typeface="Corbel"/>
              <a:buChar char="–"/>
              <a:tabLst>
                <a:tab pos="332740" algn="l"/>
                <a:tab pos="333375" algn="l"/>
              </a:tabLst>
            </a:pP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Personal</a:t>
            </a:r>
            <a:r>
              <a:rPr sz="1900" spc="1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computer</a:t>
            </a:r>
            <a:r>
              <a:rPr sz="1900" spc="13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devices</a:t>
            </a:r>
            <a:r>
              <a:rPr sz="1900" spc="13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that</a:t>
            </a:r>
            <a:r>
              <a:rPr sz="1900" spc="1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are</a:t>
            </a:r>
            <a:r>
              <a:rPr sz="1900" spc="1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used</a:t>
            </a:r>
            <a:r>
              <a:rPr sz="1900" spc="13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663C4E"/>
                </a:solidFill>
                <a:latin typeface="Calibri"/>
                <a:cs typeface="Calibri"/>
              </a:rPr>
              <a:t>to</a:t>
            </a:r>
            <a:r>
              <a:rPr sz="1900" spc="1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develop</a:t>
            </a:r>
            <a:r>
              <a:rPr sz="1900" spc="14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the</a:t>
            </a:r>
            <a:r>
              <a:rPr sz="1900" spc="1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personal</a:t>
            </a:r>
            <a:r>
              <a:rPr sz="1900" spc="13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area</a:t>
            </a:r>
            <a:r>
              <a:rPr sz="1900" spc="10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network</a:t>
            </a:r>
            <a:r>
              <a:rPr sz="1900" spc="114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are</a:t>
            </a:r>
            <a:endParaRPr sz="1900">
              <a:latin typeface="Calibri"/>
              <a:cs typeface="Calibri"/>
            </a:endParaRPr>
          </a:p>
          <a:p>
            <a:pPr marL="332740">
              <a:lnSpc>
                <a:spcPts val="2185"/>
              </a:lnSpc>
            </a:pP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the</a:t>
            </a:r>
            <a:r>
              <a:rPr sz="1900" spc="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laptop,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mobile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663C4E"/>
                </a:solidFill>
                <a:latin typeface="Calibri"/>
                <a:cs typeface="Calibri"/>
              </a:rPr>
              <a:t>phones,</a:t>
            </a:r>
            <a:r>
              <a:rPr sz="1900" spc="-3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media</a:t>
            </a:r>
            <a:r>
              <a:rPr sz="1900" spc="2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player</a:t>
            </a:r>
            <a:r>
              <a:rPr sz="1900" spc="-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663C4E"/>
                </a:solidFill>
                <a:latin typeface="Calibri"/>
                <a:cs typeface="Calibri"/>
              </a:rPr>
              <a:t>and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 play</a:t>
            </a:r>
            <a:r>
              <a:rPr sz="1900" spc="-15" dirty="0">
                <a:solidFill>
                  <a:srgbClr val="663C4E"/>
                </a:solidFill>
                <a:latin typeface="Calibri"/>
                <a:cs typeface="Calibri"/>
              </a:rPr>
              <a:t> stations.</a:t>
            </a:r>
            <a:endParaRPr sz="19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700"/>
              </a:spcBef>
              <a:buFont typeface="Corbel"/>
              <a:buChar char="–"/>
              <a:tabLst>
                <a:tab pos="332740" algn="l"/>
                <a:tab pos="333375" algn="l"/>
              </a:tabLst>
            </a:pP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There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 are </a:t>
            </a:r>
            <a:r>
              <a:rPr sz="1900" spc="-25" dirty="0">
                <a:solidFill>
                  <a:srgbClr val="663C4E"/>
                </a:solidFill>
                <a:latin typeface="Calibri"/>
                <a:cs typeface="Calibri"/>
              </a:rPr>
              <a:t>two</a:t>
            </a:r>
            <a:r>
              <a:rPr sz="1900" spc="3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types</a:t>
            </a:r>
            <a:r>
              <a:rPr sz="1900" dirty="0">
                <a:solidFill>
                  <a:srgbClr val="663C4E"/>
                </a:solidFill>
                <a:latin typeface="Calibri"/>
                <a:cs typeface="Calibri"/>
              </a:rPr>
              <a:t> of</a:t>
            </a:r>
            <a:r>
              <a:rPr sz="1900" spc="-2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Personal</a:t>
            </a:r>
            <a:r>
              <a:rPr sz="1900" spc="-2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Area</a:t>
            </a:r>
            <a:r>
              <a:rPr sz="190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Network:</a:t>
            </a:r>
            <a:endParaRPr sz="1900">
              <a:latin typeface="Calibri"/>
              <a:cs typeface="Calibri"/>
            </a:endParaRPr>
          </a:p>
          <a:p>
            <a:pPr marL="652780" lvl="1" indent="-320675">
              <a:lnSpc>
                <a:spcPct val="100000"/>
              </a:lnSpc>
              <a:spcBef>
                <a:spcPts val="730"/>
              </a:spcBef>
              <a:buFont typeface="Corbel"/>
              <a:buChar char="–"/>
              <a:tabLst>
                <a:tab pos="652780" algn="l"/>
                <a:tab pos="653415" algn="l"/>
              </a:tabLst>
            </a:pPr>
            <a:r>
              <a:rPr sz="1700" spc="-10" dirty="0">
                <a:solidFill>
                  <a:srgbClr val="663C4E"/>
                </a:solidFill>
                <a:latin typeface="Calibri"/>
                <a:cs typeface="Calibri"/>
              </a:rPr>
              <a:t>Wired</a:t>
            </a:r>
            <a:r>
              <a:rPr sz="1700" spc="-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663C4E"/>
                </a:solidFill>
                <a:latin typeface="Calibri"/>
                <a:cs typeface="Calibri"/>
              </a:rPr>
              <a:t>Personal</a:t>
            </a:r>
            <a:r>
              <a:rPr sz="1700" spc="-5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663C4E"/>
                </a:solidFill>
                <a:latin typeface="Calibri"/>
                <a:cs typeface="Calibri"/>
              </a:rPr>
              <a:t>Area</a:t>
            </a:r>
            <a:r>
              <a:rPr sz="1700" spc="-5" dirty="0">
                <a:solidFill>
                  <a:srgbClr val="663C4E"/>
                </a:solidFill>
                <a:latin typeface="Calibri"/>
                <a:cs typeface="Calibri"/>
              </a:rPr>
              <a:t> Network</a:t>
            </a:r>
            <a:endParaRPr sz="1700">
              <a:latin typeface="Calibri"/>
              <a:cs typeface="Calibri"/>
            </a:endParaRPr>
          </a:p>
          <a:p>
            <a:pPr marL="652780" lvl="1" indent="-320675">
              <a:lnSpc>
                <a:spcPct val="100000"/>
              </a:lnSpc>
              <a:spcBef>
                <a:spcPts val="720"/>
              </a:spcBef>
              <a:buFont typeface="Corbel"/>
              <a:buChar char="–"/>
              <a:tabLst>
                <a:tab pos="652780" algn="l"/>
                <a:tab pos="653415" algn="l"/>
              </a:tabLst>
            </a:pPr>
            <a:r>
              <a:rPr sz="1700" spc="-10" dirty="0">
                <a:solidFill>
                  <a:srgbClr val="663C4E"/>
                </a:solidFill>
                <a:latin typeface="Calibri"/>
                <a:cs typeface="Calibri"/>
              </a:rPr>
              <a:t>Wireless</a:t>
            </a:r>
            <a:r>
              <a:rPr sz="170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663C4E"/>
                </a:solidFill>
                <a:latin typeface="Calibri"/>
                <a:cs typeface="Calibri"/>
              </a:rPr>
              <a:t>Personal</a:t>
            </a:r>
            <a:r>
              <a:rPr sz="1700" spc="-3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663C4E"/>
                </a:solidFill>
                <a:latin typeface="Calibri"/>
                <a:cs typeface="Calibri"/>
              </a:rPr>
              <a:t>Area </a:t>
            </a:r>
            <a:r>
              <a:rPr sz="1700" spc="-5" dirty="0">
                <a:solidFill>
                  <a:srgbClr val="663C4E"/>
                </a:solidFill>
                <a:latin typeface="Calibri"/>
                <a:cs typeface="Calibri"/>
              </a:rPr>
              <a:t>Network</a:t>
            </a:r>
            <a:endParaRPr sz="1700">
              <a:latin typeface="Calibri"/>
              <a:cs typeface="Calibri"/>
            </a:endParaRPr>
          </a:p>
          <a:p>
            <a:pPr marL="332740" marR="10795" indent="-320675">
              <a:lnSpc>
                <a:spcPts val="2090"/>
              </a:lnSpc>
              <a:spcBef>
                <a:spcPts val="894"/>
              </a:spcBef>
              <a:buFont typeface="Corbel"/>
              <a:buChar char="–"/>
              <a:tabLst>
                <a:tab pos="332740" algn="l"/>
                <a:tab pos="333375" algn="l"/>
              </a:tabLst>
            </a:pP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Examples:</a:t>
            </a:r>
            <a:r>
              <a:rPr sz="1900" spc="37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663C4E"/>
                </a:solidFill>
                <a:latin typeface="Calibri"/>
                <a:cs typeface="Calibri"/>
              </a:rPr>
              <a:t>Body</a:t>
            </a:r>
            <a:r>
              <a:rPr sz="1900" spc="38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663C4E"/>
                </a:solidFill>
                <a:latin typeface="Calibri"/>
                <a:cs typeface="Calibri"/>
              </a:rPr>
              <a:t>Area</a:t>
            </a:r>
            <a:r>
              <a:rPr sz="1900" spc="37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Network</a:t>
            </a:r>
            <a:r>
              <a:rPr sz="1900" spc="38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(Hotspot),</a:t>
            </a:r>
            <a:r>
              <a:rPr sz="1900" spc="39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Offline</a:t>
            </a:r>
            <a:r>
              <a:rPr sz="1900" spc="37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Network</a:t>
            </a:r>
            <a:r>
              <a:rPr sz="1900" spc="38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(Devices),</a:t>
            </a:r>
            <a:r>
              <a:rPr sz="1900" spc="38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Small</a:t>
            </a:r>
            <a:r>
              <a:rPr sz="1900" spc="39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Home </a:t>
            </a:r>
            <a:r>
              <a:rPr sz="1900" spc="-4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663C4E"/>
                </a:solidFill>
                <a:latin typeface="Calibri"/>
                <a:cs typeface="Calibri"/>
              </a:rPr>
              <a:t>Office</a:t>
            </a:r>
            <a:r>
              <a:rPr sz="1900" spc="3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(VPN)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6201" y="586181"/>
            <a:ext cx="608393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5" dirty="0"/>
              <a:t>Personal</a:t>
            </a:r>
            <a:r>
              <a:rPr spc="240" dirty="0"/>
              <a:t> </a:t>
            </a:r>
            <a:r>
              <a:rPr spc="220" dirty="0"/>
              <a:t>Area</a:t>
            </a:r>
            <a:r>
              <a:rPr spc="229" dirty="0"/>
              <a:t> </a:t>
            </a:r>
            <a:r>
              <a:rPr spc="160" dirty="0"/>
              <a:t>Network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6423" y="2688335"/>
            <a:ext cx="4678680" cy="36027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6201" y="586181"/>
            <a:ext cx="520827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85" dirty="0"/>
              <a:t>Local</a:t>
            </a:r>
            <a:r>
              <a:rPr spc="225" dirty="0"/>
              <a:t> </a:t>
            </a:r>
            <a:r>
              <a:rPr spc="220" dirty="0"/>
              <a:t>Area</a:t>
            </a:r>
            <a:r>
              <a:rPr spc="235" dirty="0"/>
              <a:t> </a:t>
            </a:r>
            <a:r>
              <a:rPr spc="165" dirty="0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3075" y="2437402"/>
            <a:ext cx="8616315" cy="70294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  <a:tabLst>
                <a:tab pos="332740" algn="l"/>
              </a:tabLst>
            </a:pPr>
            <a:r>
              <a:rPr sz="2000" spc="-5" dirty="0">
                <a:solidFill>
                  <a:srgbClr val="663C4E"/>
                </a:solidFill>
                <a:latin typeface="Corbel"/>
                <a:cs typeface="Corbel"/>
              </a:rPr>
              <a:t>–	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Local</a:t>
            </a:r>
            <a:r>
              <a:rPr sz="2000" spc="15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Area</a:t>
            </a:r>
            <a:r>
              <a:rPr sz="2000" spc="15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Network</a:t>
            </a:r>
            <a:r>
              <a:rPr sz="2000" spc="16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663C4E"/>
                </a:solidFill>
                <a:latin typeface="Calibri"/>
                <a:cs typeface="Calibri"/>
              </a:rPr>
              <a:t>is</a:t>
            </a:r>
            <a:r>
              <a:rPr sz="2000" spc="13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a</a:t>
            </a:r>
            <a:r>
              <a:rPr sz="2000" spc="15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group</a:t>
            </a:r>
            <a:r>
              <a:rPr sz="2000" spc="15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of</a:t>
            </a:r>
            <a:r>
              <a:rPr sz="2000" spc="14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computers</a:t>
            </a:r>
            <a:r>
              <a:rPr sz="2000" spc="17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connected</a:t>
            </a:r>
            <a:r>
              <a:rPr sz="2000" spc="18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in</a:t>
            </a:r>
            <a:r>
              <a:rPr sz="2000" spc="16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a</a:t>
            </a:r>
            <a:r>
              <a:rPr sz="2000" spc="15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small</a:t>
            </a:r>
            <a:r>
              <a:rPr sz="2000" spc="18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area</a:t>
            </a:r>
            <a:r>
              <a:rPr sz="2000" spc="18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such</a:t>
            </a:r>
            <a:r>
              <a:rPr sz="2000" spc="16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663C4E"/>
                </a:solidFill>
                <a:latin typeface="Calibri"/>
                <a:cs typeface="Calibri"/>
              </a:rPr>
              <a:t>as</a:t>
            </a:r>
            <a:endParaRPr sz="2000">
              <a:latin typeface="Calibri"/>
              <a:cs typeface="Calibri"/>
            </a:endParaRPr>
          </a:p>
          <a:p>
            <a:pPr marL="332740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building,</a:t>
            </a:r>
            <a:r>
              <a:rPr sz="2000" spc="-3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office.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3075" y="3265119"/>
            <a:ext cx="861377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2740" algn="l"/>
                <a:tab pos="902335" algn="l"/>
                <a:tab pos="1210310" algn="l"/>
                <a:tab pos="1854200" algn="l"/>
                <a:tab pos="2298700" algn="l"/>
                <a:tab pos="3588385" algn="l"/>
                <a:tab pos="4137660" algn="l"/>
                <a:tab pos="4509135" algn="l"/>
                <a:tab pos="5207635" algn="l"/>
                <a:tab pos="6250305" algn="l"/>
                <a:tab pos="7503159" algn="l"/>
                <a:tab pos="8478520" algn="l"/>
              </a:tabLst>
            </a:pPr>
            <a:r>
              <a:rPr sz="2000" spc="-5" dirty="0">
                <a:solidFill>
                  <a:srgbClr val="663C4E"/>
                </a:solidFill>
                <a:latin typeface="Corbel"/>
                <a:cs typeface="Corbel"/>
              </a:rPr>
              <a:t>–	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LA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	u</a:t>
            </a:r>
            <a:r>
              <a:rPr sz="2000" spc="-20" dirty="0">
                <a:solidFill>
                  <a:srgbClr val="663C4E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	</a:t>
            </a:r>
            <a:r>
              <a:rPr sz="2000" spc="-65" dirty="0">
                <a:solidFill>
                  <a:srgbClr val="663C4E"/>
                </a:solidFill>
                <a:latin typeface="Calibri"/>
                <a:cs typeface="Calibri"/>
              </a:rPr>
              <a:t>f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	</a:t>
            </a:r>
            <a:r>
              <a:rPr sz="2000" spc="-35" dirty="0">
                <a:solidFill>
                  <a:srgbClr val="663C4E"/>
                </a:solidFill>
                <a:latin typeface="Calibri"/>
                <a:cs typeface="Calibri"/>
              </a:rPr>
              <a:t>c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o</a:t>
            </a:r>
            <a:r>
              <a:rPr sz="2000" spc="5" dirty="0">
                <a:solidFill>
                  <a:srgbClr val="663C4E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n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c</a:t>
            </a:r>
            <a:r>
              <a:rPr sz="2000" spc="15" dirty="0">
                <a:solidFill>
                  <a:srgbClr val="663C4E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	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t</a:t>
            </a:r>
            <a:r>
              <a:rPr sz="2000" spc="-35" dirty="0">
                <a:solidFill>
                  <a:srgbClr val="663C4E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	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or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	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m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o</a:t>
            </a:r>
            <a:r>
              <a:rPr sz="2000" spc="-30" dirty="0">
                <a:solidFill>
                  <a:srgbClr val="663C4E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	p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rgbClr val="663C4E"/>
                </a:solidFill>
                <a:latin typeface="Calibri"/>
                <a:cs typeface="Calibri"/>
              </a:rPr>
              <a:t>r</a:t>
            </a:r>
            <a:r>
              <a:rPr sz="2000" spc="-20" dirty="0">
                <a:solidFill>
                  <a:srgbClr val="663C4E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o</a:t>
            </a:r>
            <a:r>
              <a:rPr sz="2000" spc="5" dirty="0">
                <a:solidFill>
                  <a:srgbClr val="663C4E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al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	</a:t>
            </a:r>
            <a:r>
              <a:rPr sz="2000" spc="-35" dirty="0">
                <a:solidFill>
                  <a:srgbClr val="663C4E"/>
                </a:solidFill>
                <a:latin typeface="Calibri"/>
                <a:cs typeface="Calibri"/>
              </a:rPr>
              <a:t>c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omp</a:t>
            </a:r>
            <a:r>
              <a:rPr sz="2000" spc="5" dirty="0">
                <a:solidFill>
                  <a:srgbClr val="663C4E"/>
                </a:solidFill>
                <a:latin typeface="Calibri"/>
                <a:cs typeface="Calibri"/>
              </a:rPr>
              <a:t>u</a:t>
            </a:r>
            <a:r>
              <a:rPr sz="2000" spc="-25" dirty="0">
                <a:solidFill>
                  <a:srgbClr val="663C4E"/>
                </a:solidFill>
                <a:latin typeface="Calibri"/>
                <a:cs typeface="Calibri"/>
              </a:rPr>
              <a:t>t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rs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	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t</a:t>
            </a:r>
            <a:r>
              <a:rPr sz="2000" spc="5" dirty="0">
                <a:solidFill>
                  <a:srgbClr val="663C4E"/>
                </a:solidFill>
                <a:latin typeface="Calibri"/>
                <a:cs typeface="Calibri"/>
              </a:rPr>
              <a:t>h</a:t>
            </a:r>
            <a:r>
              <a:rPr sz="2000" spc="-30" dirty="0">
                <a:solidFill>
                  <a:srgbClr val="663C4E"/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o</a:t>
            </a:r>
            <a:r>
              <a:rPr sz="2000" spc="5" dirty="0">
                <a:solidFill>
                  <a:srgbClr val="663C4E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gh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	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3075" y="3456101"/>
            <a:ext cx="8609330" cy="2172335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1255"/>
              </a:spcBef>
            </a:pP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communication</a:t>
            </a:r>
            <a:r>
              <a:rPr sz="2000" spc="7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medium</a:t>
            </a:r>
            <a:r>
              <a:rPr sz="2000" spc="5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such</a:t>
            </a:r>
            <a:r>
              <a:rPr sz="2000" spc="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as</a:t>
            </a:r>
            <a:r>
              <a:rPr sz="2000" spc="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twisted</a:t>
            </a:r>
            <a:r>
              <a:rPr sz="2000" spc="5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663C4E"/>
                </a:solidFill>
                <a:latin typeface="Calibri"/>
                <a:cs typeface="Calibri"/>
              </a:rPr>
              <a:t>pair,</a:t>
            </a:r>
            <a:r>
              <a:rPr sz="2000" spc="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coaxial</a:t>
            </a:r>
            <a:r>
              <a:rPr sz="2000" spc="4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cable,</a:t>
            </a:r>
            <a:r>
              <a:rPr sz="2000" spc="4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  <a:p>
            <a:pPr marL="332740" marR="5080" indent="-320675">
              <a:lnSpc>
                <a:spcPct val="111000"/>
              </a:lnSpc>
              <a:spcBef>
                <a:spcPts val="890"/>
              </a:spcBef>
              <a:buFont typeface="Corbel"/>
              <a:buChar char="–"/>
              <a:tabLst>
                <a:tab pos="332740" algn="l"/>
                <a:tab pos="333375" algn="l"/>
              </a:tabLst>
            </a:pP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It</a:t>
            </a:r>
            <a:r>
              <a:rPr sz="2000" spc="2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is</a:t>
            </a:r>
            <a:r>
              <a:rPr sz="2000" spc="24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less</a:t>
            </a:r>
            <a:r>
              <a:rPr sz="2000" spc="24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costly</a:t>
            </a:r>
            <a:r>
              <a:rPr sz="2000" spc="24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as</a:t>
            </a:r>
            <a:r>
              <a:rPr sz="2000" spc="23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it</a:t>
            </a:r>
            <a:r>
              <a:rPr sz="2000" spc="22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663C4E"/>
                </a:solidFill>
                <a:latin typeface="Calibri"/>
                <a:cs typeface="Calibri"/>
              </a:rPr>
              <a:t>is</a:t>
            </a:r>
            <a:r>
              <a:rPr sz="2000" spc="2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built</a:t>
            </a:r>
            <a:r>
              <a:rPr sz="2000" spc="25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with</a:t>
            </a:r>
            <a:r>
              <a:rPr sz="2000" spc="24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inexpensive</a:t>
            </a:r>
            <a:r>
              <a:rPr sz="2000" spc="2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hardware</a:t>
            </a:r>
            <a:r>
              <a:rPr sz="2000" spc="25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such</a:t>
            </a:r>
            <a:r>
              <a:rPr sz="2000" spc="229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as</a:t>
            </a:r>
            <a:r>
              <a:rPr sz="2000" spc="2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hubs,</a:t>
            </a:r>
            <a:r>
              <a:rPr sz="2000" spc="24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network </a:t>
            </a:r>
            <a:r>
              <a:rPr sz="2000" spc="-44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adapters,</a:t>
            </a:r>
            <a:r>
              <a:rPr sz="2000" spc="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and</a:t>
            </a:r>
            <a:r>
              <a:rPr sz="2000" spc="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ethernet</a:t>
            </a:r>
            <a:r>
              <a:rPr sz="2000" spc="3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cables.</a:t>
            </a:r>
            <a:endParaRPr sz="20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1180"/>
              </a:spcBef>
              <a:buFont typeface="Corbel"/>
              <a:buChar char="–"/>
              <a:tabLst>
                <a:tab pos="332740" algn="l"/>
                <a:tab pos="333375" algn="l"/>
              </a:tabLst>
            </a:pP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The</a:t>
            </a:r>
            <a:r>
              <a:rPr sz="2000" spc="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data</a:t>
            </a:r>
            <a:r>
              <a:rPr sz="2000" spc="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is</a:t>
            </a:r>
            <a:r>
              <a:rPr sz="2000" spc="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663C4E"/>
                </a:solidFill>
                <a:latin typeface="Calibri"/>
                <a:cs typeface="Calibri"/>
              </a:rPr>
              <a:t>transferred</a:t>
            </a:r>
            <a:r>
              <a:rPr sz="2000" spc="8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at</a:t>
            </a:r>
            <a:r>
              <a:rPr sz="2000" spc="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an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 extremely</a:t>
            </a:r>
            <a:r>
              <a:rPr sz="2000" spc="8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663C4E"/>
                </a:solidFill>
                <a:latin typeface="Calibri"/>
                <a:cs typeface="Calibri"/>
              </a:rPr>
              <a:t>faster</a:t>
            </a:r>
            <a:r>
              <a:rPr sz="2000" spc="5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663C4E"/>
                </a:solidFill>
                <a:latin typeface="Calibri"/>
                <a:cs typeface="Calibri"/>
              </a:rPr>
              <a:t>rate</a:t>
            </a:r>
            <a:r>
              <a:rPr sz="2000" spc="4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in</a:t>
            </a:r>
            <a:r>
              <a:rPr sz="2000" spc="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Local</a:t>
            </a:r>
            <a:r>
              <a:rPr sz="2000" spc="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Area</a:t>
            </a:r>
            <a:r>
              <a:rPr sz="2000" spc="3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Network.</a:t>
            </a:r>
            <a:endParaRPr sz="20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1150"/>
              </a:spcBef>
              <a:buFont typeface="Corbel"/>
              <a:buChar char="–"/>
              <a:tabLst>
                <a:tab pos="332740" algn="l"/>
                <a:tab pos="333375" algn="l"/>
              </a:tabLst>
            </a:pP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Local</a:t>
            </a:r>
            <a:r>
              <a:rPr sz="2000" spc="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3C4E"/>
                </a:solidFill>
                <a:latin typeface="Calibri"/>
                <a:cs typeface="Calibri"/>
              </a:rPr>
              <a:t>Area</a:t>
            </a:r>
            <a:r>
              <a:rPr sz="2000" spc="3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Network</a:t>
            </a:r>
            <a:r>
              <a:rPr sz="2000" spc="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3C4E"/>
                </a:solidFill>
                <a:latin typeface="Calibri"/>
                <a:cs typeface="Calibri"/>
              </a:rPr>
              <a:t>provides</a:t>
            </a:r>
            <a:r>
              <a:rPr sz="2000" spc="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3C4E"/>
                </a:solidFill>
                <a:latin typeface="Calibri"/>
                <a:cs typeface="Calibri"/>
              </a:rPr>
              <a:t>higher</a:t>
            </a:r>
            <a:r>
              <a:rPr sz="200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663C4E"/>
                </a:solidFill>
                <a:latin typeface="Calibri"/>
                <a:cs typeface="Calibri"/>
              </a:rPr>
              <a:t>security.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6201" y="586181"/>
            <a:ext cx="520827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85" dirty="0"/>
              <a:t>Local</a:t>
            </a:r>
            <a:r>
              <a:rPr spc="225" dirty="0"/>
              <a:t> </a:t>
            </a:r>
            <a:r>
              <a:rPr spc="220" dirty="0"/>
              <a:t>Area</a:t>
            </a:r>
            <a:r>
              <a:rPr spc="235" dirty="0"/>
              <a:t> </a:t>
            </a:r>
            <a:r>
              <a:rPr spc="165" dirty="0"/>
              <a:t>Network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9432" y="2688335"/>
            <a:ext cx="5312664" cy="36027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4860">
              <a:lnSpc>
                <a:spcPct val="100000"/>
              </a:lnSpc>
              <a:spcBef>
                <a:spcPts val="95"/>
              </a:spcBef>
            </a:pPr>
            <a:r>
              <a:rPr spc="150" dirty="0"/>
              <a:t>Metropolitan</a:t>
            </a:r>
            <a:r>
              <a:rPr spc="229" dirty="0"/>
              <a:t> </a:t>
            </a:r>
            <a:r>
              <a:rPr spc="220" dirty="0"/>
              <a:t>Area</a:t>
            </a:r>
            <a:r>
              <a:rPr spc="245" dirty="0"/>
              <a:t> </a:t>
            </a:r>
            <a:r>
              <a:rPr spc="165" dirty="0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3075" y="2433066"/>
            <a:ext cx="8618220" cy="3490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675">
              <a:lnSpc>
                <a:spcPts val="2170"/>
              </a:lnSpc>
              <a:spcBef>
                <a:spcPts val="95"/>
              </a:spcBef>
              <a:buFont typeface="Corbel"/>
              <a:buChar char="–"/>
              <a:tabLst>
                <a:tab pos="332740" algn="l"/>
                <a:tab pos="333375" algn="l"/>
              </a:tabLst>
            </a:pP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A</a:t>
            </a:r>
            <a:r>
              <a:rPr sz="1900" spc="229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663C4E"/>
                </a:solidFill>
                <a:latin typeface="Calibri"/>
                <a:cs typeface="Calibri"/>
              </a:rPr>
              <a:t>metropolitan</a:t>
            </a:r>
            <a:r>
              <a:rPr sz="1900" spc="24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area</a:t>
            </a:r>
            <a:r>
              <a:rPr sz="1900" spc="20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network</a:t>
            </a:r>
            <a:r>
              <a:rPr sz="1900" spc="2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is</a:t>
            </a:r>
            <a:r>
              <a:rPr sz="1900" spc="22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a</a:t>
            </a:r>
            <a:r>
              <a:rPr sz="1900" spc="204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network</a:t>
            </a:r>
            <a:r>
              <a:rPr sz="1900" spc="229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that</a:t>
            </a:r>
            <a:r>
              <a:rPr sz="1900" spc="2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663C4E"/>
                </a:solidFill>
                <a:latin typeface="Calibri"/>
                <a:cs typeface="Calibri"/>
              </a:rPr>
              <a:t>covers</a:t>
            </a:r>
            <a:r>
              <a:rPr sz="1900" spc="22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a</a:t>
            </a:r>
            <a:r>
              <a:rPr sz="1900" spc="20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663C4E"/>
                </a:solidFill>
                <a:latin typeface="Calibri"/>
                <a:cs typeface="Calibri"/>
              </a:rPr>
              <a:t>larger</a:t>
            </a:r>
            <a:r>
              <a:rPr sz="1900" spc="229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geographic</a:t>
            </a:r>
            <a:r>
              <a:rPr sz="1900" spc="2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area</a:t>
            </a:r>
            <a:r>
              <a:rPr sz="1900" spc="22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5" dirty="0">
                <a:solidFill>
                  <a:srgbClr val="663C4E"/>
                </a:solidFill>
                <a:latin typeface="Calibri"/>
                <a:cs typeface="Calibri"/>
              </a:rPr>
              <a:t>by</a:t>
            </a:r>
            <a:endParaRPr sz="1900">
              <a:latin typeface="Calibri"/>
              <a:cs typeface="Calibri"/>
            </a:endParaRPr>
          </a:p>
          <a:p>
            <a:pPr marL="332740">
              <a:lnSpc>
                <a:spcPts val="2170"/>
              </a:lnSpc>
            </a:pP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interconnecting</a:t>
            </a:r>
            <a:r>
              <a:rPr sz="1900" spc="5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a</a:t>
            </a:r>
            <a:r>
              <a:rPr sz="1900" spc="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663C4E"/>
                </a:solidFill>
                <a:latin typeface="Calibri"/>
                <a:cs typeface="Calibri"/>
              </a:rPr>
              <a:t>different</a:t>
            </a:r>
            <a:r>
              <a:rPr sz="1900" spc="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LAN</a:t>
            </a:r>
            <a:r>
              <a:rPr sz="190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663C4E"/>
                </a:solidFill>
                <a:latin typeface="Calibri"/>
                <a:cs typeface="Calibri"/>
              </a:rPr>
              <a:t>to</a:t>
            </a:r>
            <a:r>
              <a:rPr sz="1900" spc="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663C4E"/>
                </a:solidFill>
                <a:latin typeface="Calibri"/>
                <a:cs typeface="Calibri"/>
              </a:rPr>
              <a:t>form</a:t>
            </a:r>
            <a:r>
              <a:rPr sz="1900" spc="-2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a</a:t>
            </a:r>
            <a:r>
              <a:rPr sz="1900" spc="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663C4E"/>
                </a:solidFill>
                <a:latin typeface="Calibri"/>
                <a:cs typeface="Calibri"/>
              </a:rPr>
              <a:t>larger</a:t>
            </a:r>
            <a:r>
              <a:rPr sz="1900" spc="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network.</a:t>
            </a:r>
            <a:endParaRPr sz="19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695"/>
              </a:spcBef>
              <a:buFont typeface="Corbel"/>
              <a:buChar char="–"/>
              <a:tabLst>
                <a:tab pos="332740" algn="l"/>
                <a:tab pos="333375" algn="l"/>
              </a:tabLst>
            </a:pP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Government</a:t>
            </a:r>
            <a:r>
              <a:rPr sz="190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agencies</a:t>
            </a:r>
            <a:r>
              <a:rPr sz="1900" spc="6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use</a:t>
            </a:r>
            <a:r>
              <a:rPr sz="1900" spc="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MAN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663C4E"/>
                </a:solidFill>
                <a:latin typeface="Calibri"/>
                <a:cs typeface="Calibri"/>
              </a:rPr>
              <a:t>to</a:t>
            </a:r>
            <a:r>
              <a:rPr sz="1900" spc="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connect</a:t>
            </a:r>
            <a:r>
              <a:rPr sz="1900" spc="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663C4E"/>
                </a:solidFill>
                <a:latin typeface="Calibri"/>
                <a:cs typeface="Calibri"/>
              </a:rPr>
              <a:t>to</a:t>
            </a:r>
            <a:r>
              <a:rPr sz="1900" spc="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the</a:t>
            </a:r>
            <a:r>
              <a:rPr sz="1900" spc="3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663C4E"/>
                </a:solidFill>
                <a:latin typeface="Calibri"/>
                <a:cs typeface="Calibri"/>
              </a:rPr>
              <a:t>citizens</a:t>
            </a:r>
            <a:r>
              <a:rPr sz="1900" spc="3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663C4E"/>
                </a:solidFill>
                <a:latin typeface="Calibri"/>
                <a:cs typeface="Calibri"/>
              </a:rPr>
              <a:t>and </a:t>
            </a:r>
            <a:r>
              <a:rPr sz="1900" spc="-15" dirty="0">
                <a:solidFill>
                  <a:srgbClr val="663C4E"/>
                </a:solidFill>
                <a:latin typeface="Calibri"/>
                <a:cs typeface="Calibri"/>
              </a:rPr>
              <a:t>private</a:t>
            </a:r>
            <a:r>
              <a:rPr sz="1900" spc="3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industries.</a:t>
            </a:r>
            <a:endParaRPr sz="19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700"/>
              </a:spcBef>
              <a:buFont typeface="Corbel"/>
              <a:buChar char="–"/>
              <a:tabLst>
                <a:tab pos="332740" algn="l"/>
                <a:tab pos="333375" algn="l"/>
              </a:tabLst>
            </a:pP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In MAN, various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 LANs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are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663C4E"/>
                </a:solidFill>
                <a:latin typeface="Calibri"/>
                <a:cs typeface="Calibri"/>
              </a:rPr>
              <a:t>connected</a:t>
            </a:r>
            <a:r>
              <a:rPr sz="1900" spc="5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through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a</a:t>
            </a:r>
            <a:r>
              <a:rPr sz="1900" spc="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telephone</a:t>
            </a:r>
            <a:r>
              <a:rPr sz="1900" spc="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663C4E"/>
                </a:solidFill>
                <a:latin typeface="Calibri"/>
                <a:cs typeface="Calibri"/>
              </a:rPr>
              <a:t>exchange</a:t>
            </a:r>
            <a:r>
              <a:rPr sz="1900" spc="5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line.</a:t>
            </a:r>
            <a:endParaRPr sz="19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695"/>
              </a:spcBef>
              <a:buFont typeface="Corbel"/>
              <a:buChar char="–"/>
              <a:tabLst>
                <a:tab pos="332740" algn="l"/>
                <a:tab pos="333375" algn="l"/>
              </a:tabLst>
            </a:pP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It</a:t>
            </a:r>
            <a:r>
              <a:rPr sz="1900" spc="-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663C4E"/>
                </a:solidFill>
                <a:latin typeface="Calibri"/>
                <a:cs typeface="Calibri"/>
              </a:rPr>
              <a:t>has</a:t>
            </a:r>
            <a:r>
              <a:rPr sz="1900" spc="-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a</a:t>
            </a:r>
            <a:r>
              <a:rPr sz="1900" spc="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higher</a:t>
            </a:r>
            <a:r>
              <a:rPr sz="1900" spc="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663C4E"/>
                </a:solidFill>
                <a:latin typeface="Calibri"/>
                <a:cs typeface="Calibri"/>
              </a:rPr>
              <a:t>range</a:t>
            </a:r>
            <a:r>
              <a:rPr sz="1900" spc="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than the</a:t>
            </a:r>
            <a:r>
              <a:rPr sz="1900" spc="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663C4E"/>
                </a:solidFill>
                <a:latin typeface="Calibri"/>
                <a:cs typeface="Calibri"/>
              </a:rPr>
              <a:t>Local</a:t>
            </a:r>
            <a:r>
              <a:rPr sz="190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Area</a:t>
            </a:r>
            <a:r>
              <a:rPr sz="1900" spc="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Network</a:t>
            </a:r>
            <a:r>
              <a:rPr sz="1900" spc="3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(LAN).</a:t>
            </a:r>
            <a:endParaRPr sz="19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700"/>
              </a:spcBef>
              <a:buFont typeface="Corbel"/>
              <a:buChar char="–"/>
              <a:tabLst>
                <a:tab pos="332740" algn="l"/>
                <a:tab pos="333375" algn="l"/>
              </a:tabLst>
            </a:pP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Uses </a:t>
            </a:r>
            <a:r>
              <a:rPr sz="1900" dirty="0">
                <a:solidFill>
                  <a:srgbClr val="663C4E"/>
                </a:solidFill>
                <a:latin typeface="Calibri"/>
                <a:cs typeface="Calibri"/>
              </a:rPr>
              <a:t>of</a:t>
            </a:r>
            <a:r>
              <a:rPr sz="1900" spc="-3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Metropolitan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Area</a:t>
            </a:r>
            <a:r>
              <a:rPr sz="1900" spc="-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663C4E"/>
                </a:solidFill>
                <a:latin typeface="Calibri"/>
                <a:cs typeface="Calibri"/>
              </a:rPr>
              <a:t>Network:</a:t>
            </a:r>
            <a:endParaRPr sz="1900">
              <a:latin typeface="Calibri"/>
              <a:cs typeface="Calibri"/>
            </a:endParaRPr>
          </a:p>
          <a:p>
            <a:pPr marL="652780" lvl="1" indent="-320675">
              <a:lnSpc>
                <a:spcPct val="100000"/>
              </a:lnSpc>
              <a:spcBef>
                <a:spcPts val="730"/>
              </a:spcBef>
              <a:buFont typeface="Corbel"/>
              <a:buChar char="–"/>
              <a:tabLst>
                <a:tab pos="652780" algn="l"/>
                <a:tab pos="653415" algn="l"/>
              </a:tabLst>
            </a:pPr>
            <a:r>
              <a:rPr sz="1700" dirty="0">
                <a:solidFill>
                  <a:srgbClr val="663C4E"/>
                </a:solidFill>
                <a:latin typeface="Calibri"/>
                <a:cs typeface="Calibri"/>
              </a:rPr>
              <a:t>MAN </a:t>
            </a:r>
            <a:r>
              <a:rPr sz="1700" spc="-5" dirty="0">
                <a:solidFill>
                  <a:srgbClr val="663C4E"/>
                </a:solidFill>
                <a:latin typeface="Calibri"/>
                <a:cs typeface="Calibri"/>
              </a:rPr>
              <a:t>is</a:t>
            </a:r>
            <a:r>
              <a:rPr sz="1700" spc="-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663C4E"/>
                </a:solidFill>
                <a:latin typeface="Calibri"/>
                <a:cs typeface="Calibri"/>
              </a:rPr>
              <a:t>used</a:t>
            </a:r>
            <a:r>
              <a:rPr sz="1700" spc="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663C4E"/>
                </a:solidFill>
                <a:latin typeface="Calibri"/>
                <a:cs typeface="Calibri"/>
              </a:rPr>
              <a:t>in</a:t>
            </a:r>
            <a:r>
              <a:rPr sz="1700" spc="-10" dirty="0">
                <a:solidFill>
                  <a:srgbClr val="663C4E"/>
                </a:solidFill>
                <a:latin typeface="Calibri"/>
                <a:cs typeface="Calibri"/>
              </a:rPr>
              <a:t> communication</a:t>
            </a:r>
            <a:r>
              <a:rPr sz="1700" spc="4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663C4E"/>
                </a:solidFill>
                <a:latin typeface="Calibri"/>
                <a:cs typeface="Calibri"/>
              </a:rPr>
              <a:t>between</a:t>
            </a:r>
            <a:r>
              <a:rPr sz="1700" spc="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663C4E"/>
                </a:solidFill>
                <a:latin typeface="Calibri"/>
                <a:cs typeface="Calibri"/>
              </a:rPr>
              <a:t>the</a:t>
            </a:r>
            <a:r>
              <a:rPr sz="1700" spc="-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663C4E"/>
                </a:solidFill>
                <a:latin typeface="Calibri"/>
                <a:cs typeface="Calibri"/>
              </a:rPr>
              <a:t>banks</a:t>
            </a:r>
            <a:r>
              <a:rPr sz="1700" spc="3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663C4E"/>
                </a:solidFill>
                <a:latin typeface="Calibri"/>
                <a:cs typeface="Calibri"/>
              </a:rPr>
              <a:t>in </a:t>
            </a:r>
            <a:r>
              <a:rPr sz="1700" dirty="0">
                <a:solidFill>
                  <a:srgbClr val="663C4E"/>
                </a:solidFill>
                <a:latin typeface="Calibri"/>
                <a:cs typeface="Calibri"/>
              </a:rPr>
              <a:t>a</a:t>
            </a:r>
            <a:r>
              <a:rPr sz="1700" spc="-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663C4E"/>
                </a:solidFill>
                <a:latin typeface="Calibri"/>
                <a:cs typeface="Calibri"/>
              </a:rPr>
              <a:t>city.</a:t>
            </a:r>
            <a:endParaRPr sz="1700">
              <a:latin typeface="Calibri"/>
              <a:cs typeface="Calibri"/>
            </a:endParaRPr>
          </a:p>
          <a:p>
            <a:pPr marL="652780" lvl="1" indent="-320675">
              <a:lnSpc>
                <a:spcPct val="100000"/>
              </a:lnSpc>
              <a:spcBef>
                <a:spcPts val="720"/>
              </a:spcBef>
              <a:buFont typeface="Corbel"/>
              <a:buChar char="–"/>
              <a:tabLst>
                <a:tab pos="652780" algn="l"/>
                <a:tab pos="653415" algn="l"/>
              </a:tabLst>
            </a:pPr>
            <a:r>
              <a:rPr sz="1700" dirty="0">
                <a:solidFill>
                  <a:srgbClr val="663C4E"/>
                </a:solidFill>
                <a:latin typeface="Calibri"/>
                <a:cs typeface="Calibri"/>
              </a:rPr>
              <a:t>It</a:t>
            </a:r>
            <a:r>
              <a:rPr sz="1700" spc="-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663C4E"/>
                </a:solidFill>
                <a:latin typeface="Calibri"/>
                <a:cs typeface="Calibri"/>
              </a:rPr>
              <a:t>can </a:t>
            </a:r>
            <a:r>
              <a:rPr sz="1700" spc="-5" dirty="0">
                <a:solidFill>
                  <a:srgbClr val="663C4E"/>
                </a:solidFill>
                <a:latin typeface="Calibri"/>
                <a:cs typeface="Calibri"/>
              </a:rPr>
              <a:t>be</a:t>
            </a:r>
            <a:r>
              <a:rPr sz="1700" spc="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663C4E"/>
                </a:solidFill>
                <a:latin typeface="Calibri"/>
                <a:cs typeface="Calibri"/>
              </a:rPr>
              <a:t>used</a:t>
            </a:r>
            <a:r>
              <a:rPr sz="1700" spc="-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663C4E"/>
                </a:solidFill>
                <a:latin typeface="Calibri"/>
                <a:cs typeface="Calibri"/>
              </a:rPr>
              <a:t>in</a:t>
            </a:r>
            <a:r>
              <a:rPr sz="1700" spc="-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663C4E"/>
                </a:solidFill>
                <a:latin typeface="Calibri"/>
                <a:cs typeface="Calibri"/>
              </a:rPr>
              <a:t>an</a:t>
            </a:r>
            <a:r>
              <a:rPr sz="1700" spc="-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663C4E"/>
                </a:solidFill>
                <a:latin typeface="Calibri"/>
                <a:cs typeface="Calibri"/>
              </a:rPr>
              <a:t>Airline</a:t>
            </a:r>
            <a:r>
              <a:rPr sz="1700" spc="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663C4E"/>
                </a:solidFill>
                <a:latin typeface="Calibri"/>
                <a:cs typeface="Calibri"/>
              </a:rPr>
              <a:t>Reservation.</a:t>
            </a:r>
            <a:endParaRPr sz="1700">
              <a:latin typeface="Calibri"/>
              <a:cs typeface="Calibri"/>
            </a:endParaRPr>
          </a:p>
          <a:p>
            <a:pPr marL="652780" lvl="1" indent="-320675">
              <a:lnSpc>
                <a:spcPct val="100000"/>
              </a:lnSpc>
              <a:spcBef>
                <a:spcPts val="720"/>
              </a:spcBef>
              <a:buFont typeface="Corbel"/>
              <a:buChar char="–"/>
              <a:tabLst>
                <a:tab pos="652780" algn="l"/>
                <a:tab pos="653415" algn="l"/>
              </a:tabLst>
            </a:pPr>
            <a:r>
              <a:rPr sz="1700" dirty="0">
                <a:solidFill>
                  <a:srgbClr val="663C4E"/>
                </a:solidFill>
                <a:latin typeface="Calibri"/>
                <a:cs typeface="Calibri"/>
              </a:rPr>
              <a:t>It</a:t>
            </a:r>
            <a:r>
              <a:rPr sz="1700" spc="-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663C4E"/>
                </a:solidFill>
                <a:latin typeface="Calibri"/>
                <a:cs typeface="Calibri"/>
              </a:rPr>
              <a:t>can</a:t>
            </a:r>
            <a:r>
              <a:rPr sz="1700" spc="-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663C4E"/>
                </a:solidFill>
                <a:latin typeface="Calibri"/>
                <a:cs typeface="Calibri"/>
              </a:rPr>
              <a:t>be</a:t>
            </a:r>
            <a:r>
              <a:rPr sz="1700" spc="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663C4E"/>
                </a:solidFill>
                <a:latin typeface="Calibri"/>
                <a:cs typeface="Calibri"/>
              </a:rPr>
              <a:t>used</a:t>
            </a:r>
            <a:r>
              <a:rPr sz="1700" spc="-2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663C4E"/>
                </a:solidFill>
                <a:latin typeface="Calibri"/>
                <a:cs typeface="Calibri"/>
              </a:rPr>
              <a:t>in</a:t>
            </a:r>
            <a:r>
              <a:rPr sz="1700" spc="-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663C4E"/>
                </a:solidFill>
                <a:latin typeface="Calibri"/>
                <a:cs typeface="Calibri"/>
              </a:rPr>
              <a:t>a</a:t>
            </a:r>
            <a:r>
              <a:rPr sz="1700" spc="-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663C4E"/>
                </a:solidFill>
                <a:latin typeface="Calibri"/>
                <a:cs typeface="Calibri"/>
              </a:rPr>
              <a:t>college</a:t>
            </a:r>
            <a:r>
              <a:rPr sz="1700" spc="8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663C4E"/>
                </a:solidFill>
                <a:latin typeface="Calibri"/>
                <a:cs typeface="Calibri"/>
              </a:rPr>
              <a:t>within</a:t>
            </a:r>
            <a:r>
              <a:rPr sz="1700" spc="-3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663C4E"/>
                </a:solidFill>
                <a:latin typeface="Calibri"/>
                <a:cs typeface="Calibri"/>
              </a:rPr>
              <a:t>a</a:t>
            </a:r>
            <a:r>
              <a:rPr sz="1700" spc="-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663C4E"/>
                </a:solidFill>
                <a:latin typeface="Calibri"/>
                <a:cs typeface="Calibri"/>
              </a:rPr>
              <a:t>city.</a:t>
            </a:r>
            <a:endParaRPr sz="1700">
              <a:latin typeface="Calibri"/>
              <a:cs typeface="Calibri"/>
            </a:endParaRPr>
          </a:p>
          <a:p>
            <a:pPr marL="652780" lvl="1" indent="-320675">
              <a:lnSpc>
                <a:spcPct val="100000"/>
              </a:lnSpc>
              <a:spcBef>
                <a:spcPts val="700"/>
              </a:spcBef>
              <a:buFont typeface="Corbel"/>
              <a:buChar char="–"/>
              <a:tabLst>
                <a:tab pos="652780" algn="l"/>
                <a:tab pos="653415" algn="l"/>
              </a:tabLst>
            </a:pPr>
            <a:r>
              <a:rPr sz="1700" dirty="0">
                <a:solidFill>
                  <a:srgbClr val="663C4E"/>
                </a:solidFill>
                <a:latin typeface="Calibri"/>
                <a:cs typeface="Calibri"/>
              </a:rPr>
              <a:t>It </a:t>
            </a:r>
            <a:r>
              <a:rPr sz="1700" spc="-10" dirty="0">
                <a:solidFill>
                  <a:srgbClr val="663C4E"/>
                </a:solidFill>
                <a:latin typeface="Calibri"/>
                <a:cs typeface="Calibri"/>
              </a:rPr>
              <a:t>can </a:t>
            </a:r>
            <a:r>
              <a:rPr sz="1700" spc="-5" dirty="0">
                <a:solidFill>
                  <a:srgbClr val="663C4E"/>
                </a:solidFill>
                <a:latin typeface="Calibri"/>
                <a:cs typeface="Calibri"/>
              </a:rPr>
              <a:t>also</a:t>
            </a:r>
            <a:r>
              <a:rPr sz="1700" spc="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663C4E"/>
                </a:solidFill>
                <a:latin typeface="Calibri"/>
                <a:cs typeface="Calibri"/>
              </a:rPr>
              <a:t>be</a:t>
            </a:r>
            <a:r>
              <a:rPr sz="1700" spc="-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663C4E"/>
                </a:solidFill>
                <a:latin typeface="Calibri"/>
                <a:cs typeface="Calibri"/>
              </a:rPr>
              <a:t>used</a:t>
            </a:r>
            <a:r>
              <a:rPr sz="1700" spc="-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663C4E"/>
                </a:solidFill>
                <a:latin typeface="Calibri"/>
                <a:cs typeface="Calibri"/>
              </a:rPr>
              <a:t>for</a:t>
            </a:r>
            <a:r>
              <a:rPr sz="1700" spc="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663C4E"/>
                </a:solidFill>
                <a:latin typeface="Calibri"/>
                <a:cs typeface="Calibri"/>
              </a:rPr>
              <a:t>communication</a:t>
            </a:r>
            <a:r>
              <a:rPr sz="1700" spc="5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663C4E"/>
                </a:solidFill>
                <a:latin typeface="Calibri"/>
                <a:cs typeface="Calibri"/>
              </a:rPr>
              <a:t>in</a:t>
            </a:r>
            <a:r>
              <a:rPr sz="1700" spc="-10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663C4E"/>
                </a:solidFill>
                <a:latin typeface="Calibri"/>
                <a:cs typeface="Calibri"/>
              </a:rPr>
              <a:t>the</a:t>
            </a:r>
            <a:r>
              <a:rPr sz="1700" spc="15" dirty="0">
                <a:solidFill>
                  <a:srgbClr val="663C4E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663C4E"/>
                </a:solidFill>
                <a:latin typeface="Calibri"/>
                <a:cs typeface="Calibri"/>
              </a:rPr>
              <a:t>military.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4860">
              <a:lnSpc>
                <a:spcPct val="100000"/>
              </a:lnSpc>
              <a:spcBef>
                <a:spcPts val="95"/>
              </a:spcBef>
            </a:pPr>
            <a:r>
              <a:rPr spc="150" dirty="0"/>
              <a:t>Metropolitan</a:t>
            </a:r>
            <a:r>
              <a:rPr spc="229" dirty="0"/>
              <a:t> </a:t>
            </a:r>
            <a:r>
              <a:rPr spc="220" dirty="0"/>
              <a:t>Area</a:t>
            </a:r>
            <a:r>
              <a:rPr spc="245" dirty="0"/>
              <a:t> </a:t>
            </a:r>
            <a:r>
              <a:rPr spc="165" dirty="0"/>
              <a:t>Network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5744" y="2688335"/>
            <a:ext cx="7940040" cy="36027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927</Words>
  <Application>Microsoft Office PowerPoint</Application>
  <PresentationFormat>Custom</PresentationFormat>
  <Paragraphs>134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Information  Networks</vt:lpstr>
      <vt:lpstr>Outline</vt:lpstr>
      <vt:lpstr>Computer Networks</vt:lpstr>
      <vt:lpstr>Personal Area Network</vt:lpstr>
      <vt:lpstr>Personal Area Network</vt:lpstr>
      <vt:lpstr>Local Area Network</vt:lpstr>
      <vt:lpstr>Local Area Network</vt:lpstr>
      <vt:lpstr>Metropolitan Area Network</vt:lpstr>
      <vt:lpstr>Metropolitan Area Network</vt:lpstr>
      <vt:lpstr>Wide Area Network</vt:lpstr>
      <vt:lpstr>Wide Area Network</vt:lpstr>
      <vt:lpstr>Topologies of LAN</vt:lpstr>
      <vt:lpstr>Bus Topology</vt:lpstr>
      <vt:lpstr>Bus Topology</vt:lpstr>
      <vt:lpstr>Ring Topology</vt:lpstr>
      <vt:lpstr>Ring Topology</vt:lpstr>
      <vt:lpstr>Star Topology</vt:lpstr>
      <vt:lpstr>Star Topology</vt:lpstr>
      <vt:lpstr>Mesh Topology</vt:lpstr>
      <vt:lpstr>Mesh Topology</vt:lpstr>
      <vt:lpstr>Hybrid Topology</vt:lpstr>
      <vt:lpstr>Hybrid Topology</vt:lpstr>
      <vt:lpstr>Models of LAN</vt:lpstr>
      <vt:lpstr>Client-Sever &amp; Peer-to-Peer  Network Architecture</vt:lpstr>
      <vt:lpstr>Routers, Bridges, &amp; Gateways</vt:lpstr>
      <vt:lpstr>Router, Bridge, &amp; Gateway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Networks</dc:title>
  <dc:creator>SYED ZAID IRSHAD</dc:creator>
  <cp:lastModifiedBy>KAM CT</cp:lastModifiedBy>
  <cp:revision>2</cp:revision>
  <dcterms:created xsi:type="dcterms:W3CDTF">2024-06-14T07:05:45Z</dcterms:created>
  <dcterms:modified xsi:type="dcterms:W3CDTF">2024-06-14T07:24:38Z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2021-01-04T00:00:00Z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2024-06-14T00:00:00Z</vt:filetime>
  </property>
</Properties>
</file>