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61" r:id="rId32"/>
    <p:sldId id="262" r:id="rId33"/>
    <p:sldId id="307" r:id="rId34"/>
    <p:sldId id="308" r:id="rId35"/>
    <p:sldId id="309" r:id="rId36"/>
    <p:sldId id="310" r:id="rId37"/>
    <p:sldId id="288" r:id="rId38"/>
    <p:sldId id="289" r:id="rId39"/>
    <p:sldId id="290" r:id="rId40"/>
    <p:sldId id="291" r:id="rId41"/>
    <p:sldId id="292" r:id="rId42"/>
    <p:sldId id="294" r:id="rId43"/>
    <p:sldId id="295" r:id="rId44"/>
    <p:sldId id="293" r:id="rId45"/>
    <p:sldId id="296" r:id="rId46"/>
    <p:sldId id="297" r:id="rId47"/>
    <p:sldId id="298" r:id="rId48"/>
    <p:sldId id="299" r:id="rId49"/>
    <p:sldId id="300" r:id="rId50"/>
    <p:sldId id="301" r:id="rId51"/>
    <p:sldId id="302" r:id="rId52"/>
    <p:sldId id="303" r:id="rId53"/>
    <p:sldId id="305" r:id="rId54"/>
    <p:sldId id="304" r:id="rId55"/>
    <p:sldId id="306" r:id="rId56"/>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0.3937" units="1/cm"/>
          <inkml:channelProperty channel="Y" name="resolution" value="50.46729" units="1/cm"/>
          <inkml:channelProperty channel="T" name="resolution" value="1" units="1/dev"/>
        </inkml:channelProperties>
      </inkml:inkSource>
      <inkml:timestamp xml:id="ts0" timeString="2023-04-16T19:20:42.432"/>
    </inkml:context>
    <inkml:brush xml:id="br0">
      <inkml:brushProperty name="width" value="0.05292" units="cm"/>
      <inkml:brushProperty name="height" value="0.05292" units="cm"/>
      <inkml:brushProperty name="color" value="#FF0000"/>
    </inkml:brush>
  </inkml:definitions>
  <inkml:trace contextRef="#ctx0" brushRef="#br0">22331 3739 0,'0'18'63,"0"0"-63,-18 17 16,1-17-16,-1 17 15,-17 18-15,-18 0 16,35 0-16,-35 0 15,0 17-15,18-17 16,-18 18-16,18-36 16,0 0-1,-1 0-15,19-17 16,-1 0-16,0-1 16,18 1-1,-17-18-15,17 18 16,-18-18-1</inkml:trace>
  <inkml:trace contextRef="#ctx0" brushRef="#br0" timeOffset="2121.03">22366 3845 0,'18'0'32,"-1"36"-1,19-1-16,-19 0-15,19-17 16,-19 17-16,18-17 16,-17 17-16,0 0 15,-1 1-15,1-1 16,0-18-16,-1 19 16,1-19-16,0 19 15,35 34-15,17-17 16,-35-18-16,18 18 15,-17 0-15,-19-35 16,-17-1-16,18 1 16,-18 0 218,-18-1-218,-17 1-16,17 0 15,-17-1-15,17 1 16,-17 17-16,0-17 16,17-1-16,-17 1 15,0 17-15,-1 1 16,-17-19-16,18 36 15,0-35-15,0 0 16,17 17-16,18-18 16,-18 1-16,1 0 15,17-1 1,-18-17 31,0-17 125,1-1-157,-1 18-15,0-18 16,1 1-16,-18-1 16,17-17-16,-17 17 15,17 1-15,-17-19 16,-1 19-16,1-1 15,18 0-15,17 1 16,-18 17-16,0-18 16,1 0 15,-1 18-15,18-17-1,-18-1 1,1 1-1,-1-1-15,0 0 16,1 1-16,-1-1 16,1 18-1,17-18 32,-18 18-31,18-17-1,-18 17 17,18-18-17,-17 0 17,-1 1-17,18-1-15,-18 18 16,1-17-1,17-1 1,-18 18-16,18-18 109,-18 18-93</inkml:trace>
  <inkml:trace contextRef="#ctx0" brushRef="#br0" timeOffset="9056.02">22190 4357 0,'0'17'281,"0"1"-265,0 0 421,0-1-374,0 1-47,0 0 15,0-1 16,0 1-32,0 0 17,0-1-17,0 1-15,0-1 16,0 1-16,0 0 15,0-1 1</inkml:trace>
  <inkml:trace contextRef="#ctx0" brushRef="#br0" timeOffset="10840.91">22225 4304 0,'0'-18'94,"0"1"-94,0-36 16,0 35-16,18 18 15,-18-18-15,17 1 32,1 17-17,0 0 32,-18 17-16,17 1-31,-17 0 16,0-1 0,0 1-1,0 0-15,0-1 47,-17-17-31,-1 0-16,0 0 15,1 0-15,-1 0 16,0 0-16,18 18 16,-17-18-1,52 35 110,0-17-109,1 17-16,-19-35 15,18 35-15,-17-35 16,-18 36-16,18-36 16,-18 17-16,0 1 15,17 0-15,-17-1 32,0 1-17,0-1 1,0 1-1,18-18 1,-18 18 0,18-18 62</inkml:trace>
  <inkml:trace contextRef="#ctx0" brushRef="#br0" timeOffset="12408.57">21643 4516 0,'-35'0'0,"-1"0"15,1 0-15,-18 0 16,36 0-16,-19 0 16,1 0-16,0 0 15,17 0-15,-35 0 16,18 0-16,0 0 16,-18 0-16,17 0 15,1 0-15,0 0 16,17 0-16,-35 0 15,18 0-15,0 0 16,-36 0-16,-35 0 16,-17 0-16,-1-18 15,-17 18-15,71 0 16,-18 0-16,17 0 16,36 0-16,-1 0 15,19 0 1,-1 0-1,0 0 1,-17 0 0,0 0-16,17 0 15,-17 0-15,0 0 16,17 0-16,-17 0 16,17 0-16,1 0 15,-19 0 1,19 0-16,-1 0 15,0 0 1,1 0-16</inkml:trace>
  <inkml:trace contextRef="#ctx0" brushRef="#br0" timeOffset="13743.64">22948 4621 0,'18'0'47,"70"0"-32,18 0-15,0 0 16,35 0-16,0 0 16,-18 0-16,18 0 15,-35 0-15,18 0 16,-18 0-16,-36 0 15,36 0-15,-53 0 16,-35 0-16,17 0 47,-17 0-31,34 0-1,1 0-15,0 0 16,35 0-16,-35 0 15,-17 0-15,-1 0 16,-17 0-16,-1 0 16</inkml:trace>
  <inkml:trace contextRef="#ctx0" brushRef="#br0" timeOffset="14216.03">24888 4163 0,'0'17'16,"0"19"-16,0-1 15,0 36-15,0-19 16,0 54-16,0 35 15,0-17-15,0-1 16,0-17-16,0-53 16,0 0-16,0-18 15,0-17-15,0 0 16,0-1-16,0 1 16,18-18-16</inkml:trace>
  <inkml:trace contextRef="#ctx0" brushRef="#br0" timeOffset="16080.24">24941 4110 0,'36'0'0,"34"0"16,18-18-16,-17 18 15,35-17-15,-18 17 16,18 0 0,35 0-16,-35 0 0,-18 0 15,-17 0 1,-19 0-16,-34 0 94,0 0-94,-1 17 15,1-17-15,0 0 16,-18 18 109,0 17-109,0 0-1,17 18-15,1 18 16,-18 17-16,18-17 15,-1 17-15,-17-35 16,0 0-16,18 0 16,-18-18-16,0 18 15,0-18-15,0 18 16,0-35-16,0-1 16,0 1-16,17-18 46,-17 18-30,0-1 0,0 1-16,0-1 62,0 1-46,0 17-1,0-17-15,0 17 16,0-17-16,0 0 16,-35-18 156,0 0-157,-18 0-15,0 0 16,0 0-16,-17 17 15,17-17-15,0 0 16,-18 0-16,18 0 16,0 18-16,-17-18 15,35 0-15,-1 0 16,1 0-16,17 0 16,-17 0-16,17 0 15,-17 0-15,18 0 16,-1 0-16,-17 0 15,17 0-15,0 0 16,1 0 0,-1 0 46,0 0-46,1 0-16,-19 0 15,19 0-15,-18 0 16,-1 0-16,19 0 16,17 17-16,-18-17 15,0 0 1</inkml:trace>
  <inkml:trace contextRef="#ctx0" brushRef="#br0" timeOffset="17503.77">25647 4374 0,'-18'0'62,"1"0"-46,-1 0-1,0 0 17,1 18-32,-1-18 31,0 0-15,1 0-1,-1 0 1,1 0 15,17 18 0,-18-18-15,0 0 31,1 0-32,-1 0 1,0 17 31,1-17 0,17 18 31,0 0-62,0-1-16,0 1 15,0 0-15,0-1 16,0 1-16,0 17 15,0-17-15,0-1 16,0 1-16,0 0 16,0-1-16,0 19 15,0-19-15,0 1 16,0 17-16,0-17 16,0-1-16,0 1 15,17-18 141,1 0-140,0 0-16,17 0 16,-17 0-16,-1 0 15,1 0-15,-1 0 16,1 0 0,0 0-16,-1 0 31</inkml:trace>
  <inkml:trace contextRef="#ctx0" brushRef="#br0" timeOffset="17967.87">25277 4586 0,'17'-18'47,"36"18"-47,53-17 16,-53 17-16,-18 0 0,-17 0 15,-1 0-15</inkml:trace>
  <inkml:trace contextRef="#ctx0" brushRef="#br0" timeOffset="18856.3">19438 4039 0,'0'36'16,"0"-1"-16,0 18 16,0-18-16,0 36 15,0 17-15,0 0 16,0 0-16,0 18 15,0-35-15,0-1 16,0-17-16,18-18 16,-18-17-16,0 0 15,0-1-15,17 19 16,1-1-16,-18 18 16,0-18-16,0-17 15</inkml:trace>
  <inkml:trace contextRef="#ctx0" brushRef="#br0" timeOffset="20386.98">19420 4057 0,'-17'0'16,"-18"0"15,17 0-15,-17 0-16,-1 0 15,-17 0-15,0 0 16,-17 0-16,-18 0 16,17 18-16,18-18 15,0 0-15,-17 0 16,17 0-16,0 0 15,-18 0-15,18 0 16,1 0-16,16 0 16,19 0-1,-1 0-15,0 0 32,1 0-17,-1 0-15,0 0 16,18 17 46,0 19-62,0 16 16,0-16 0,0 17-16,0 0 15,0-18-15,0 0 16,0 18-16,18-18 15,-18 18-15,18-18 16,-18 1-16,17-1 16,-17-17-16,0 17 15,0-17 1,0-1-16,0 36 16,0-18-16,0 18 15,0 18-15,0-36 16,0 0-16,0-17 15,0 0 48,18-18-16,0 0-32,-1 0 1,1 0 15,0 17-31,-1-17 16,1 0-16,-1 0 16,1 18-1,17-18 1,-17 0-16,17 0 15,36 0-15,-1 18 16,36-18-16,-35 0 16,-18 0-16,-36 0 15,1 0 95,35 0-95,-18 0-15,0 0 16,18 0-16,-17 0 16,-19 0 93,19 0-93,-19 0-16,19 0 15,-19 0-15,1 0 16,-1 0 15,1 0-15,0 0-16,-1 0 15,1 0-15,0 0 16</inkml:trace>
  <inkml:trace contextRef="#ctx0" brushRef="#br0" timeOffset="21561.28">19138 4374 0,'-17'0'31,"-1"0"-15,0 0-16,1 0 15,-19 0 1,1 0-16,0 0 16,0 0-16,-18 0 15,17 0-15,19 0 16,-36 0-16,35 0 15,-35 0-15,18 0 16,0 18 0,17-18-16,0 0 31,18 18 16,0-1-32,0 36-15,0-17 16,0 16-16,0 1 16,0-17-16,0-1 15,0 0-15,0-17 16,0 17-16,0 0 16,0 1-1,0-1-15,0 0 16,0-17-16,18-18 94,0 0-63,-1 0 16,19 0-47,34 0 15,1 0-15,-1 0 16,18 0-16,-52 0 16,-19 0 46,1 0-46</inkml:trace>
  <inkml:trace contextRef="#ctx0" brushRef="#br0" timeOffset="22201.62">18538 4674 0,'18'0'62,"35"0"-62,35 0 16,-17 0-16,-1 0 16,36 0-16,-53 0 15,0 0 1,0 0-16,-35 0 0,-1 0 16,1 0-1</inkml:trace>
  <inkml:trace contextRef="#ctx0" brushRef="#br0" timeOffset="27007.62">19844 4463 0,'-18'0'31,"0"0"0,1 0 63,-1 0-78,1 0-1,-1 0 1,-17 0-16,17 0 16,0 0-1,1 0 1,-1 0-1,0 0-15,1 0 16,-1 0 0,1 0-16,-1 0 15,0 0 1,1 0-16,-1 0 16,0 0-16,1 0 15,-1 0 1,0 0 15</inkml:trace>
  <inkml:trace contextRef="#ctx0" brushRef="#br0" timeOffset="60496.24">28187 6156 0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79C24A9-5087-4926-8FC2-0E7D56D9BCE8}" type="datetimeFigureOut">
              <a:rPr lang="ar-EG" smtClean="0"/>
              <a:t>27/10/1444</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928A730-444A-4C71-9ABB-BCDD89D4F5EC}" type="slidenum">
              <a:rPr lang="ar-EG" smtClean="0"/>
              <a:t>‹#›</a:t>
            </a:fld>
            <a:endParaRPr lang="ar-EG"/>
          </a:p>
        </p:txBody>
      </p:sp>
    </p:spTree>
    <p:extLst>
      <p:ext uri="{BB962C8B-B14F-4D97-AF65-F5344CB8AC3E}">
        <p14:creationId xmlns:p14="http://schemas.microsoft.com/office/powerpoint/2010/main" val="37403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a:latin typeface="Calibri" panose="020F0502020204030204" pitchFamily="34" charset="0"/>
              </a:rPr>
              <a:t>DECLARE</a:t>
            </a: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Pi constant NUMBER(8,7) := 3.1415926;</a:t>
            </a:r>
          </a:p>
          <a:p>
            <a:r>
              <a:rPr lang="en-US" sz="1800" b="0" i="0" u="none" strike="noStrike" baseline="0" dirty="0">
                <a:latin typeface="Calibri" panose="020F0502020204030204" pitchFamily="34" charset="0"/>
              </a:rPr>
              <a:t>area NUMBER(14,2);</a:t>
            </a:r>
          </a:p>
          <a:p>
            <a:r>
              <a:rPr lang="en-US" sz="1800" b="0" i="0" u="none" strike="noStrike" baseline="0" dirty="0" err="1">
                <a:latin typeface="Calibri" panose="020F0502020204030204" pitchFamily="34" charset="0"/>
              </a:rPr>
              <a:t>cursorrad_cursor</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isselect</a:t>
            </a:r>
            <a:r>
              <a:rPr lang="en-US" sz="1800" b="0" i="0" u="none" strike="noStrike" baseline="0" dirty="0">
                <a:latin typeface="Calibri" panose="020F0502020204030204" pitchFamily="34" charset="0"/>
              </a:rPr>
              <a:t> * from RAD_VALS;</a:t>
            </a:r>
          </a:p>
          <a:p>
            <a:r>
              <a:rPr lang="en-US" sz="1800" b="0" i="0" u="none" strike="noStrike" baseline="0" dirty="0" err="1">
                <a:latin typeface="Calibri" panose="020F0502020204030204" pitchFamily="34" charset="0"/>
              </a:rPr>
              <a:t>rad_value</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rad_cursor%ROWTYPE</a:t>
            </a:r>
            <a:r>
              <a:rPr lang="en-US" sz="1800" b="0" i="0" u="none" strike="noStrike" baseline="0" dirty="0">
                <a:latin typeface="Calibri" panose="020F0502020204030204" pitchFamily="34" charset="0"/>
              </a:rPr>
              <a:t>;</a:t>
            </a:r>
          </a:p>
          <a:p>
            <a:r>
              <a:rPr lang="en-US" sz="1800" b="1" i="0" u="none" strike="noStrike" baseline="0" dirty="0">
                <a:latin typeface="Calibri" panose="020F0502020204030204" pitchFamily="34" charset="0"/>
              </a:rPr>
              <a:t>BEGIN</a:t>
            </a:r>
            <a:endParaRPr lang="en-US" sz="18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open </a:t>
            </a:r>
            <a:r>
              <a:rPr lang="en-US" sz="1800" b="0" i="0" u="none" strike="noStrike" baseline="0" dirty="0" err="1">
                <a:latin typeface="Calibri" panose="020F0502020204030204" pitchFamily="34" charset="0"/>
              </a:rPr>
              <a:t>rad_cursor</a:t>
            </a:r>
            <a:r>
              <a:rPr lang="en-US" sz="1800" b="0" i="0" u="none" strike="noStrike" baseline="0" dirty="0">
                <a:latin typeface="Calibri" panose="020F0502020204030204" pitchFamily="34" charset="0"/>
              </a:rPr>
              <a:t>;</a:t>
            </a:r>
          </a:p>
          <a:p>
            <a:r>
              <a:rPr lang="en-US" sz="1800" b="0" i="0" u="none" strike="noStrike" baseline="0" dirty="0">
                <a:latin typeface="Calibri" panose="020F0502020204030204" pitchFamily="34" charset="0"/>
              </a:rPr>
              <a:t>fetch </a:t>
            </a:r>
            <a:r>
              <a:rPr lang="en-US" sz="1800" b="0" i="0" u="none" strike="noStrike" baseline="0" dirty="0" err="1">
                <a:latin typeface="Calibri" panose="020F0502020204030204" pitchFamily="34" charset="0"/>
              </a:rPr>
              <a:t>rad_cursorinto</a:t>
            </a:r>
            <a:r>
              <a:rPr lang="en-US" sz="1800" b="0" i="0" u="none" strike="noStrike" baseline="0" dirty="0">
                <a:latin typeface="Calibri" panose="020F0502020204030204" pitchFamily="34" charset="0"/>
              </a:rPr>
              <a:t> </a:t>
            </a:r>
            <a:r>
              <a:rPr lang="en-US" sz="1800" b="0" i="0" u="none" strike="noStrike" baseline="0" dirty="0" err="1">
                <a:latin typeface="Calibri" panose="020F0502020204030204" pitchFamily="34" charset="0"/>
              </a:rPr>
              <a:t>rad_val</a:t>
            </a:r>
            <a:r>
              <a:rPr lang="en-US" sz="1800" b="0" i="0" u="none" strike="noStrike" baseline="0" dirty="0">
                <a:latin typeface="Calibri" panose="020F0502020204030204" pitchFamily="34" charset="0"/>
              </a:rPr>
              <a:t>;</a:t>
            </a:r>
          </a:p>
          <a:p>
            <a:r>
              <a:rPr lang="en-US" sz="1800" b="0" i="0" u="none" strike="noStrike" baseline="0" dirty="0">
                <a:latin typeface="Calibri" panose="020F0502020204030204" pitchFamily="34" charset="0"/>
              </a:rPr>
              <a:t>area:=pi*power(rad_val.radius,2);</a:t>
            </a:r>
          </a:p>
          <a:p>
            <a:r>
              <a:rPr lang="en-US" sz="1800" b="0" i="0" u="none" strike="noStrike" baseline="0" dirty="0">
                <a:latin typeface="Calibri" panose="020F0502020204030204" pitchFamily="34" charset="0"/>
              </a:rPr>
              <a:t>insert into AREAS values (</a:t>
            </a:r>
            <a:r>
              <a:rPr lang="en-US" sz="1800" b="0" i="0" u="none" strike="noStrike" baseline="0" dirty="0" err="1">
                <a:latin typeface="Calibri" panose="020F0502020204030204" pitchFamily="34" charset="0"/>
              </a:rPr>
              <a:t>rad_val.radius</a:t>
            </a:r>
            <a:r>
              <a:rPr lang="en-US" sz="1800" b="0" i="0" u="none" strike="noStrike" baseline="0" dirty="0">
                <a:latin typeface="Calibri" panose="020F0502020204030204" pitchFamily="34" charset="0"/>
              </a:rPr>
              <a:t>, area);</a:t>
            </a:r>
          </a:p>
          <a:p>
            <a:r>
              <a:rPr lang="en-US" sz="1800" b="0" i="0" u="none" strike="noStrike" baseline="0" dirty="0">
                <a:latin typeface="Calibri" panose="020F0502020204030204" pitchFamily="34" charset="0"/>
              </a:rPr>
              <a:t>close </a:t>
            </a:r>
            <a:r>
              <a:rPr lang="en-US" sz="1800" b="0" i="0" u="none" strike="noStrike" baseline="0" dirty="0" err="1">
                <a:latin typeface="Calibri" panose="020F0502020204030204" pitchFamily="34" charset="0"/>
              </a:rPr>
              <a:t>rad_cursor</a:t>
            </a:r>
            <a:r>
              <a:rPr lang="en-US" sz="1800" b="0" i="0" u="none" strike="noStrike" baseline="0" dirty="0">
                <a:latin typeface="Calibri" panose="020F0502020204030204" pitchFamily="34" charset="0"/>
              </a:rPr>
              <a:t>;</a:t>
            </a:r>
          </a:p>
          <a:p>
            <a:r>
              <a:rPr lang="en-US" sz="1800" b="1" i="0" u="none" strike="noStrike" baseline="0" dirty="0">
                <a:latin typeface="Calibri" panose="020F0502020204030204" pitchFamily="34" charset="0"/>
              </a:rPr>
              <a:t>END;</a:t>
            </a:r>
            <a:endParaRPr lang="en-US" sz="1800" b="0" i="0" u="none" strike="noStrike" baseline="0" dirty="0">
              <a:latin typeface="Calibri" panose="020F0502020204030204" pitchFamily="34" charset="0"/>
            </a:endParaRPr>
          </a:p>
          <a:p>
            <a:r>
              <a:rPr lang="ar-EG" sz="1800" b="1" i="0" u="none" strike="noStrike" baseline="0" dirty="0">
                <a:latin typeface="Calibri" panose="020F0502020204030204" pitchFamily="34" charset="0"/>
              </a:rPr>
              <a:t>/</a:t>
            </a:r>
            <a:endParaRPr lang="ar-EG" dirty="0"/>
          </a:p>
        </p:txBody>
      </p:sp>
      <p:sp>
        <p:nvSpPr>
          <p:cNvPr id="4" name="Slide Number Placeholder 3"/>
          <p:cNvSpPr>
            <a:spLocks noGrp="1"/>
          </p:cNvSpPr>
          <p:nvPr>
            <p:ph type="sldNum" sz="quarter" idx="5"/>
          </p:nvPr>
        </p:nvSpPr>
        <p:spPr/>
        <p:txBody>
          <a:bodyPr/>
          <a:lstStyle/>
          <a:p>
            <a:fld id="{6928A730-444A-4C71-9ABB-BCDD89D4F5EC}" type="slidenum">
              <a:rPr lang="ar-EG" smtClean="0"/>
              <a:t>41</a:t>
            </a:fld>
            <a:endParaRPr lang="ar-EG"/>
          </a:p>
        </p:txBody>
      </p:sp>
    </p:spTree>
    <p:extLst>
      <p:ext uri="{BB962C8B-B14F-4D97-AF65-F5344CB8AC3E}">
        <p14:creationId xmlns:p14="http://schemas.microsoft.com/office/powerpoint/2010/main" val="151011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AF70-0021-A10A-AFC2-2C00E9B76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8D9B7D5A-1C74-DF6B-36CC-9722F9D78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154F0343-0518-D397-1ACC-A0782A685A7D}"/>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55875367-8E64-260C-8BAD-20993A52D6A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00D49AB-A7F2-CE7A-8CFF-FBDDB5AA6A56}"/>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60358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A489-D65F-7A1E-E691-BCCF08E79FFC}"/>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05891573-AACC-4A34-310B-5AD63333E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19A85D76-C540-2A56-36A2-37A3B4E56C03}"/>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5674F3B3-B426-059C-A5BE-C60720C266F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A874574-0FB9-18D2-6076-DDE79C315066}"/>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14264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AF245-91F7-4462-99E3-9B4B283A79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3822E4D2-0CF3-AC1E-DDBC-43BEC461A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A93750BE-91AC-F1C4-8A62-C210DCB12877}"/>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BBCACF3F-2304-F1D5-1AE5-53873CD73C6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24362B17-55FB-4EA0-A780-6E17CCAB3F1A}"/>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65937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C152-DBF5-409C-E710-906AC625AB3E}"/>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514E8231-DEA5-0B40-27BF-1EDD027C2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F892112-0697-DC92-9974-D5DFE629416B}"/>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438AAF1F-0BA1-01D0-A766-0C6E8DF96237}"/>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F22BD1D-0EE5-C971-6924-133CEE29DA2F}"/>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155183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AFF2-A149-542F-D429-8C58F2A9B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E7B617DD-391A-7DC7-852C-A34E5A8C1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073745-33D8-12E1-4B14-6D4B6C43F7C5}"/>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F054B700-9BBF-2D45-EE1C-749C7D0A5852}"/>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EDFF4768-07F8-81DD-8457-0FE0D4617683}"/>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355304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7929-77B7-E246-95C1-A2B69D39BB0D}"/>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F185B1B8-B3A1-2E94-3BA6-F2039414D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F3901B66-B538-8EF5-8A4D-3481E5B2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1AB75538-7F26-6D0C-822C-E49A1EEEA365}"/>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6" name="Footer Placeholder 5">
            <a:extLst>
              <a:ext uri="{FF2B5EF4-FFF2-40B4-BE49-F238E27FC236}">
                <a16:creationId xmlns:a16="http://schemas.microsoft.com/office/drawing/2014/main" id="{F455477C-8CD0-C672-6612-0FD1F8B2B0D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A72E60A-C70B-AED9-7C4D-877646792A6D}"/>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084789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D83-70FD-8C0F-136A-FA8BF5EB54C5}"/>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5E34AC0A-C7C2-79B6-3B25-B433E02FC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34B1A-0F1B-9A78-7B22-061C3BFA6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292CD890-FD73-97D5-E142-4B602E725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950F4-19FB-A80A-C8F9-84942FDB27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6B8DC2BC-9DA6-C357-889C-A4F8C1AF4798}"/>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8" name="Footer Placeholder 7">
            <a:extLst>
              <a:ext uri="{FF2B5EF4-FFF2-40B4-BE49-F238E27FC236}">
                <a16:creationId xmlns:a16="http://schemas.microsoft.com/office/drawing/2014/main" id="{EBC24AF8-B5EF-89E9-6301-00510235A60F}"/>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B2BA75A-899E-751A-D4F5-5311697D0D23}"/>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80276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DDE4-026C-711C-7AD4-2729409BA714}"/>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90E0A326-05A6-DC4C-E530-74E9DDA6CAE1}"/>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4" name="Footer Placeholder 3">
            <a:extLst>
              <a:ext uri="{FF2B5EF4-FFF2-40B4-BE49-F238E27FC236}">
                <a16:creationId xmlns:a16="http://schemas.microsoft.com/office/drawing/2014/main" id="{30EC181D-673B-B358-A720-E38A0F639FF0}"/>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BD1C86F7-2052-4CF1-582F-2DB2B139CED2}"/>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96569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B3F9A-42B9-F6BC-9896-74EAE52F420A}"/>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3" name="Footer Placeholder 2">
            <a:extLst>
              <a:ext uri="{FF2B5EF4-FFF2-40B4-BE49-F238E27FC236}">
                <a16:creationId xmlns:a16="http://schemas.microsoft.com/office/drawing/2014/main" id="{42C9888A-2794-038F-72CE-10F9EE6D411B}"/>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40FCB06B-75BA-A819-4326-AC9189C3CF92}"/>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26118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70DF-03FA-F10B-A8C9-B20447EFC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F507BB96-0BC9-8F46-28BB-BD466B061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CE597E07-93BA-7EFB-F855-8584EADA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AA4DC-5729-8CD0-D9FB-A278264B6C40}"/>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6" name="Footer Placeholder 5">
            <a:extLst>
              <a:ext uri="{FF2B5EF4-FFF2-40B4-BE49-F238E27FC236}">
                <a16:creationId xmlns:a16="http://schemas.microsoft.com/office/drawing/2014/main" id="{86A49924-7B68-E961-8BB2-58EEAA9FF77D}"/>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005BDA26-259F-4A8A-1CFA-82D5B21F2CF0}"/>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35860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631-5800-0B35-41A5-FA1DD5A1C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76253029-8CA4-2F8A-659B-275084B90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655AC9AA-7B20-0520-ACDC-9A61F73BA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24A54-74B8-8281-1F8E-A7A60F31A7D7}"/>
              </a:ext>
            </a:extLst>
          </p:cNvPr>
          <p:cNvSpPr>
            <a:spLocks noGrp="1"/>
          </p:cNvSpPr>
          <p:nvPr>
            <p:ph type="dt" sz="half" idx="10"/>
          </p:nvPr>
        </p:nvSpPr>
        <p:spPr/>
        <p:txBody>
          <a:bodyPr/>
          <a:lstStyle/>
          <a:p>
            <a:fld id="{8C5AAD5E-5CEA-4B30-A798-CD5516B78001}" type="datetimeFigureOut">
              <a:rPr lang="ar-EG" smtClean="0"/>
              <a:t>27/10/1444</a:t>
            </a:fld>
            <a:endParaRPr lang="ar-EG"/>
          </a:p>
        </p:txBody>
      </p:sp>
      <p:sp>
        <p:nvSpPr>
          <p:cNvPr id="6" name="Footer Placeholder 5">
            <a:extLst>
              <a:ext uri="{FF2B5EF4-FFF2-40B4-BE49-F238E27FC236}">
                <a16:creationId xmlns:a16="http://schemas.microsoft.com/office/drawing/2014/main" id="{CAF43C98-4AB2-E74A-DA55-0295A122DA94}"/>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7E8B31F-480B-DB53-3604-4F432157AA4A}"/>
              </a:ext>
            </a:extLst>
          </p:cNvPr>
          <p:cNvSpPr>
            <a:spLocks noGrp="1"/>
          </p:cNvSpPr>
          <p:nvPr>
            <p:ph type="sldNum" sz="quarter" idx="12"/>
          </p:nvPr>
        </p:nvSpPr>
        <p:spPr/>
        <p:txBody>
          <a:bodyPr/>
          <a:lstStyle/>
          <a:p>
            <a:fld id="{6D00886A-530E-41FE-BDDE-3F4A39960153}" type="slidenum">
              <a:rPr lang="ar-EG" smtClean="0"/>
              <a:t>‹#›</a:t>
            </a:fld>
            <a:endParaRPr lang="ar-EG"/>
          </a:p>
        </p:txBody>
      </p:sp>
    </p:spTree>
    <p:extLst>
      <p:ext uri="{BB962C8B-B14F-4D97-AF65-F5344CB8AC3E}">
        <p14:creationId xmlns:p14="http://schemas.microsoft.com/office/powerpoint/2010/main" val="293815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80302-6CDC-71F7-9685-C3AA2F10D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86133B5F-2E1D-D6A9-BEE4-ABFA5CB0C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D7C7410-31E9-20D1-5283-353666C2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AAD5E-5CEA-4B30-A798-CD5516B78001}" type="datetimeFigureOut">
              <a:rPr lang="ar-EG" smtClean="0"/>
              <a:t>27/10/1444</a:t>
            </a:fld>
            <a:endParaRPr lang="ar-EG"/>
          </a:p>
        </p:txBody>
      </p:sp>
      <p:sp>
        <p:nvSpPr>
          <p:cNvPr id="5" name="Footer Placeholder 4">
            <a:extLst>
              <a:ext uri="{FF2B5EF4-FFF2-40B4-BE49-F238E27FC236}">
                <a16:creationId xmlns:a16="http://schemas.microsoft.com/office/drawing/2014/main" id="{EC5F7E2E-EA23-1653-887B-66526B873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E290E952-3B13-2CFC-C8F9-52E281CD0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0886A-530E-41FE-BDDE-3F4A39960153}" type="slidenum">
              <a:rPr lang="ar-EG" smtClean="0"/>
              <a:t>‹#›</a:t>
            </a:fld>
            <a:endParaRPr lang="ar-EG"/>
          </a:p>
        </p:txBody>
      </p:sp>
    </p:spTree>
    <p:extLst>
      <p:ext uri="{BB962C8B-B14F-4D97-AF65-F5344CB8AC3E}">
        <p14:creationId xmlns:p14="http://schemas.microsoft.com/office/powerpoint/2010/main" val="284523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BE5D8-AE08-5689-7B7C-BD27267621CD}"/>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Data Base</a:t>
            </a:r>
            <a:endParaRPr lang="ar-EG" sz="4000">
              <a:solidFill>
                <a:schemeClr val="tx2"/>
              </a:solidFill>
            </a:endParaRPr>
          </a:p>
        </p:txBody>
      </p:sp>
      <p:sp>
        <p:nvSpPr>
          <p:cNvPr id="3" name="Subtitle 2">
            <a:extLst>
              <a:ext uri="{FF2B5EF4-FFF2-40B4-BE49-F238E27FC236}">
                <a16:creationId xmlns:a16="http://schemas.microsoft.com/office/drawing/2014/main" id="{5C3A4099-D48F-8C21-A22B-FE3E1045D719}"/>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With Oracle</a:t>
            </a:r>
            <a:endParaRPr lang="ar-EG" sz="2000">
              <a:solidFill>
                <a:schemeClr val="tx2"/>
              </a:solidFill>
            </a:endParaRPr>
          </a:p>
        </p:txBody>
      </p:sp>
      <p:pic>
        <p:nvPicPr>
          <p:cNvPr id="7" name="Graphic 6" descr="Database">
            <a:extLst>
              <a:ext uri="{FF2B5EF4-FFF2-40B4-BE49-F238E27FC236}">
                <a16:creationId xmlns:a16="http://schemas.microsoft.com/office/drawing/2014/main" id="{B43716B4-6284-6455-4DB8-96D1C769F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194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0080-4CEE-BE50-B977-B27C4650D423}"/>
              </a:ext>
            </a:extLst>
          </p:cNvPr>
          <p:cNvSpPr>
            <a:spLocks noGrp="1"/>
          </p:cNvSpPr>
          <p:nvPr>
            <p:ph type="title"/>
          </p:nvPr>
        </p:nvSpPr>
        <p:spPr/>
        <p:txBody>
          <a:bodyPr/>
          <a:lstStyle/>
          <a:p>
            <a:r>
              <a:rPr lang="en-US" dirty="0">
                <a:solidFill>
                  <a:srgbClr val="FF0000"/>
                </a:solidFill>
              </a:rPr>
              <a:t>Data Independence</a:t>
            </a:r>
            <a:endParaRPr lang="ar-EG" dirty="0">
              <a:solidFill>
                <a:srgbClr val="FF0000"/>
              </a:solidFill>
            </a:endParaRPr>
          </a:p>
        </p:txBody>
      </p:sp>
      <p:sp>
        <p:nvSpPr>
          <p:cNvPr id="3" name="Content Placeholder 2">
            <a:extLst>
              <a:ext uri="{FF2B5EF4-FFF2-40B4-BE49-F238E27FC236}">
                <a16:creationId xmlns:a16="http://schemas.microsoft.com/office/drawing/2014/main" id="{9EC94B02-2EED-5BDD-2CB9-CF56AAAD8E41}"/>
              </a:ext>
            </a:extLst>
          </p:cNvPr>
          <p:cNvSpPr>
            <a:spLocks noGrp="1"/>
          </p:cNvSpPr>
          <p:nvPr>
            <p:ph idx="1"/>
          </p:nvPr>
        </p:nvSpPr>
        <p:spPr/>
        <p:txBody>
          <a:bodyPr>
            <a:normAutofit/>
          </a:bodyPr>
          <a:lstStyle/>
          <a:p>
            <a:r>
              <a:rPr lang="en-US" dirty="0"/>
              <a:t>Logical Data Independence:</a:t>
            </a:r>
          </a:p>
          <a:p>
            <a:pPr lvl="1"/>
            <a:r>
              <a:rPr lang="en-US" dirty="0"/>
              <a:t>The capacity to change the conceptual schema without having to change the external schemas and their associated application programs.</a:t>
            </a:r>
          </a:p>
          <a:p>
            <a:r>
              <a:rPr lang="en-US" dirty="0"/>
              <a:t>Physical Data Independence:</a:t>
            </a:r>
          </a:p>
          <a:p>
            <a:pPr lvl="1"/>
            <a:r>
              <a:rPr lang="en-US" dirty="0"/>
              <a:t>The capacity to change the internal schema without having to change the conceptual schema.</a:t>
            </a:r>
          </a:p>
        </p:txBody>
      </p:sp>
    </p:spTree>
    <p:extLst>
      <p:ext uri="{BB962C8B-B14F-4D97-AF65-F5344CB8AC3E}">
        <p14:creationId xmlns:p14="http://schemas.microsoft.com/office/powerpoint/2010/main" val="2253774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0478-6D47-B720-EFC7-F5C5F1B0C84F}"/>
              </a:ext>
            </a:extLst>
          </p:cNvPr>
          <p:cNvSpPr>
            <a:spLocks noGrp="1"/>
          </p:cNvSpPr>
          <p:nvPr>
            <p:ph type="title"/>
          </p:nvPr>
        </p:nvSpPr>
        <p:spPr/>
        <p:txBody>
          <a:bodyPr/>
          <a:lstStyle/>
          <a:p>
            <a:r>
              <a:rPr lang="en-US" dirty="0">
                <a:solidFill>
                  <a:srgbClr val="FF0000"/>
                </a:solidFill>
              </a:rPr>
              <a:t>DBMS Languages</a:t>
            </a:r>
            <a:endParaRPr lang="ar-EG" dirty="0">
              <a:solidFill>
                <a:srgbClr val="FF0000"/>
              </a:solidFill>
            </a:endParaRPr>
          </a:p>
        </p:txBody>
      </p:sp>
      <p:sp>
        <p:nvSpPr>
          <p:cNvPr id="3" name="Content Placeholder 2">
            <a:extLst>
              <a:ext uri="{FF2B5EF4-FFF2-40B4-BE49-F238E27FC236}">
                <a16:creationId xmlns:a16="http://schemas.microsoft.com/office/drawing/2014/main" id="{05B12175-9654-2C72-7EB6-42271B11E571}"/>
              </a:ext>
            </a:extLst>
          </p:cNvPr>
          <p:cNvSpPr>
            <a:spLocks noGrp="1"/>
          </p:cNvSpPr>
          <p:nvPr>
            <p:ph idx="1"/>
          </p:nvPr>
        </p:nvSpPr>
        <p:spPr/>
        <p:txBody>
          <a:bodyPr/>
          <a:lstStyle/>
          <a:p>
            <a:r>
              <a:rPr lang="en-US" dirty="0"/>
              <a:t>Data Definition Language (</a:t>
            </a:r>
            <a:r>
              <a:rPr lang="en-US" dirty="0">
                <a:solidFill>
                  <a:srgbClr val="C00000"/>
                </a:solidFill>
              </a:rPr>
              <a:t>DDL</a:t>
            </a:r>
            <a:r>
              <a:rPr lang="en-US" dirty="0"/>
              <a:t>) : commands for create and define database.</a:t>
            </a:r>
          </a:p>
          <a:p>
            <a:r>
              <a:rPr lang="en-US" dirty="0"/>
              <a:t>Data Manipulation Language (</a:t>
            </a:r>
            <a:r>
              <a:rPr lang="en-US" dirty="0">
                <a:solidFill>
                  <a:srgbClr val="C00000"/>
                </a:solidFill>
              </a:rPr>
              <a:t>DML</a:t>
            </a:r>
            <a:r>
              <a:rPr lang="en-US" dirty="0"/>
              <a:t>) : commands for dealing with the data and records in the database.</a:t>
            </a:r>
          </a:p>
          <a:p>
            <a:r>
              <a:rPr lang="en-US" dirty="0"/>
              <a:t>Data Control Language (</a:t>
            </a:r>
            <a:r>
              <a:rPr lang="en-US" dirty="0">
                <a:solidFill>
                  <a:srgbClr val="C00000"/>
                </a:solidFill>
              </a:rPr>
              <a:t>DCL</a:t>
            </a:r>
            <a:r>
              <a:rPr lang="en-US" dirty="0"/>
              <a:t>) : commands used by DB admins to protect the database and generate users' permissions.</a:t>
            </a:r>
          </a:p>
          <a:p>
            <a:r>
              <a:rPr lang="en-US" dirty="0"/>
              <a:t>Transition Control Language (</a:t>
            </a:r>
            <a:r>
              <a:rPr lang="en-US" dirty="0">
                <a:solidFill>
                  <a:srgbClr val="C00000"/>
                </a:solidFill>
              </a:rPr>
              <a:t>TCL</a:t>
            </a:r>
            <a:r>
              <a:rPr lang="en-US" dirty="0"/>
              <a:t>) : commands used to get backups of data or undo actions.</a:t>
            </a:r>
            <a:endParaRPr lang="ar-EG" dirty="0"/>
          </a:p>
        </p:txBody>
      </p:sp>
    </p:spTree>
    <p:extLst>
      <p:ext uri="{BB962C8B-B14F-4D97-AF65-F5344CB8AC3E}">
        <p14:creationId xmlns:p14="http://schemas.microsoft.com/office/powerpoint/2010/main" val="129133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A7EF-4664-BBB3-6B9B-C426388D7899}"/>
              </a:ext>
            </a:extLst>
          </p:cNvPr>
          <p:cNvSpPr>
            <a:spLocks noGrp="1"/>
          </p:cNvSpPr>
          <p:nvPr>
            <p:ph type="title"/>
          </p:nvPr>
        </p:nvSpPr>
        <p:spPr/>
        <p:txBody>
          <a:bodyPr/>
          <a:lstStyle/>
          <a:p>
            <a:r>
              <a:rPr lang="en-US" dirty="0">
                <a:solidFill>
                  <a:srgbClr val="FF0000"/>
                </a:solidFill>
              </a:rPr>
              <a:t>Entity Relationship (ER) Model</a:t>
            </a:r>
            <a:endParaRPr lang="ar-EG" dirty="0">
              <a:solidFill>
                <a:srgbClr val="FF0000"/>
              </a:solidFill>
            </a:endParaRPr>
          </a:p>
        </p:txBody>
      </p:sp>
      <p:sp>
        <p:nvSpPr>
          <p:cNvPr id="3" name="Content Placeholder 2">
            <a:extLst>
              <a:ext uri="{FF2B5EF4-FFF2-40B4-BE49-F238E27FC236}">
                <a16:creationId xmlns:a16="http://schemas.microsoft.com/office/drawing/2014/main" id="{75144BBD-369E-E396-BC7B-9D156B05B696}"/>
              </a:ext>
            </a:extLst>
          </p:cNvPr>
          <p:cNvSpPr>
            <a:spLocks noGrp="1"/>
          </p:cNvSpPr>
          <p:nvPr>
            <p:ph idx="1"/>
          </p:nvPr>
        </p:nvSpPr>
        <p:spPr/>
        <p:txBody>
          <a:bodyPr/>
          <a:lstStyle/>
          <a:p>
            <a:r>
              <a:rPr lang="en-US" dirty="0"/>
              <a:t>Entity : are specific objects or things in the mini-world that are represented in DB</a:t>
            </a:r>
          </a:p>
          <a:p>
            <a:r>
              <a:rPr lang="en-US" dirty="0"/>
              <a:t>Attributes : are properties used to describe an entity.</a:t>
            </a:r>
          </a:p>
          <a:p>
            <a:endParaRPr lang="en-US" dirty="0"/>
          </a:p>
          <a:p>
            <a:r>
              <a:rPr lang="en-US" dirty="0"/>
              <a:t>Entity : </a:t>
            </a:r>
            <a:r>
              <a:rPr lang="en-US" dirty="0">
                <a:solidFill>
                  <a:srgbClr val="C00000"/>
                </a:solidFill>
              </a:rPr>
              <a:t>Tables , Relation</a:t>
            </a:r>
          </a:p>
          <a:p>
            <a:r>
              <a:rPr lang="en-US" dirty="0"/>
              <a:t>Attributes : </a:t>
            </a:r>
            <a:r>
              <a:rPr lang="en-US" dirty="0">
                <a:solidFill>
                  <a:srgbClr val="C00000"/>
                </a:solidFill>
              </a:rPr>
              <a:t>Columns</a:t>
            </a:r>
          </a:p>
          <a:p>
            <a:r>
              <a:rPr lang="en-US" dirty="0"/>
              <a:t>Relationship : </a:t>
            </a:r>
            <a:r>
              <a:rPr lang="en-US" dirty="0">
                <a:solidFill>
                  <a:srgbClr val="C00000"/>
                </a:solidFill>
              </a:rPr>
              <a:t>Constraints</a:t>
            </a:r>
          </a:p>
          <a:p>
            <a:r>
              <a:rPr lang="en-US" dirty="0"/>
              <a:t>Row : </a:t>
            </a:r>
            <a:r>
              <a:rPr lang="en-US" dirty="0" err="1">
                <a:solidFill>
                  <a:srgbClr val="C00000"/>
                </a:solidFill>
              </a:rPr>
              <a:t>Tuple,record</a:t>
            </a:r>
            <a:endParaRPr lang="ar-EG" dirty="0">
              <a:solidFill>
                <a:srgbClr val="C00000"/>
              </a:solidFill>
            </a:endParaRPr>
          </a:p>
        </p:txBody>
      </p:sp>
    </p:spTree>
    <p:extLst>
      <p:ext uri="{BB962C8B-B14F-4D97-AF65-F5344CB8AC3E}">
        <p14:creationId xmlns:p14="http://schemas.microsoft.com/office/powerpoint/2010/main" val="424178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26E49-5BD9-2B85-8B16-22F0232F940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Entity Relationship Diagram (ERD)</a:t>
            </a:r>
          </a:p>
        </p:txBody>
      </p:sp>
      <p:sp>
        <p:nvSpPr>
          <p:cNvPr id="104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QL Tutorials: Entity Relationship Model">
            <a:extLst>
              <a:ext uri="{FF2B5EF4-FFF2-40B4-BE49-F238E27FC236}">
                <a16:creationId xmlns:a16="http://schemas.microsoft.com/office/drawing/2014/main" id="{4DACBE78-7AAE-2001-AEE9-90AD5594EC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92731" y="640080"/>
            <a:ext cx="333774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88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E4C8-D4E1-B88B-6FD1-1BD79DFFF96A}"/>
              </a:ext>
            </a:extLst>
          </p:cNvPr>
          <p:cNvSpPr>
            <a:spLocks noGrp="1"/>
          </p:cNvSpPr>
          <p:nvPr>
            <p:ph type="title"/>
          </p:nvPr>
        </p:nvSpPr>
        <p:spPr/>
        <p:txBody>
          <a:bodyPr/>
          <a:lstStyle/>
          <a:p>
            <a:r>
              <a:rPr lang="en-US" dirty="0">
                <a:solidFill>
                  <a:srgbClr val="FF0000"/>
                </a:solidFill>
              </a:rPr>
              <a:t>ERD</a:t>
            </a:r>
            <a:endParaRPr lang="ar-EG" dirty="0">
              <a:solidFill>
                <a:srgbClr val="FF0000"/>
              </a:solidFill>
            </a:endParaRPr>
          </a:p>
        </p:txBody>
      </p:sp>
      <p:sp>
        <p:nvSpPr>
          <p:cNvPr id="3" name="Content Placeholder 2">
            <a:extLst>
              <a:ext uri="{FF2B5EF4-FFF2-40B4-BE49-F238E27FC236}">
                <a16:creationId xmlns:a16="http://schemas.microsoft.com/office/drawing/2014/main" id="{78958125-1CD2-1851-2F76-20B891A4DB1B}"/>
              </a:ext>
            </a:extLst>
          </p:cNvPr>
          <p:cNvSpPr>
            <a:spLocks noGrp="1"/>
          </p:cNvSpPr>
          <p:nvPr>
            <p:ph idx="1"/>
          </p:nvPr>
        </p:nvSpPr>
        <p:spPr>
          <a:xfrm>
            <a:off x="838200" y="1544476"/>
            <a:ext cx="10515600" cy="4948399"/>
          </a:xfrm>
        </p:spPr>
        <p:txBody>
          <a:bodyPr>
            <a:normAutofit fontScale="92500" lnSpcReduction="20000"/>
          </a:bodyPr>
          <a:lstStyle/>
          <a:p>
            <a:r>
              <a:rPr lang="en-US" dirty="0"/>
              <a:t>The attribute could be composed and multivalued at the same time.</a:t>
            </a:r>
          </a:p>
          <a:p>
            <a:r>
              <a:rPr lang="en-US" dirty="0"/>
              <a:t>Entities with the same basic attributes are grouped or typed into an entity type.</a:t>
            </a:r>
          </a:p>
          <a:p>
            <a:r>
              <a:rPr lang="en-US" dirty="0"/>
              <a:t>Entity type can have more than key.</a:t>
            </a:r>
          </a:p>
          <a:p>
            <a:r>
              <a:rPr lang="en-US" dirty="0"/>
              <a:t>An attribute of an entity type for which each entity must has a unique value called a </a:t>
            </a:r>
            <a:r>
              <a:rPr lang="en-US" dirty="0">
                <a:solidFill>
                  <a:srgbClr val="C00000"/>
                </a:solidFill>
              </a:rPr>
              <a:t>key attributes </a:t>
            </a:r>
            <a:r>
              <a:rPr lang="en-US" dirty="0"/>
              <a:t>and could be composed.</a:t>
            </a:r>
          </a:p>
          <a:p>
            <a:r>
              <a:rPr lang="en-US" dirty="0"/>
              <a:t>Each key is </a:t>
            </a:r>
            <a:r>
              <a:rPr lang="en-US" u="sng" dirty="0">
                <a:solidFill>
                  <a:srgbClr val="C00000"/>
                </a:solidFill>
              </a:rPr>
              <a:t>underlined</a:t>
            </a:r>
            <a:r>
              <a:rPr lang="en-US" dirty="0"/>
              <a:t>.</a:t>
            </a:r>
          </a:p>
          <a:p>
            <a:r>
              <a:rPr lang="en-US" dirty="0"/>
              <a:t>Each entity type will have a collection of entities stored in DB called Entity set.</a:t>
            </a:r>
          </a:p>
          <a:p>
            <a:r>
              <a:rPr lang="en-US" dirty="0"/>
              <a:t>Entity Set is the current State of the entities of that type that are stored in DB.</a:t>
            </a:r>
          </a:p>
          <a:p>
            <a:r>
              <a:rPr lang="en-US" dirty="0"/>
              <a:t>Each Entity Type displayed in a box as the past image symbols where attributes are displayed in ovals and each attribute is connected to its entity type.</a:t>
            </a:r>
            <a:endParaRPr lang="ar-EG" dirty="0"/>
          </a:p>
        </p:txBody>
      </p:sp>
    </p:spTree>
    <p:extLst>
      <p:ext uri="{BB962C8B-B14F-4D97-AF65-F5344CB8AC3E}">
        <p14:creationId xmlns:p14="http://schemas.microsoft.com/office/powerpoint/2010/main" val="202886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1440-B937-4159-6615-DF4CBC43FEE3}"/>
              </a:ext>
            </a:extLst>
          </p:cNvPr>
          <p:cNvSpPr>
            <a:spLocks noGrp="1"/>
          </p:cNvSpPr>
          <p:nvPr>
            <p:ph type="title"/>
          </p:nvPr>
        </p:nvSpPr>
        <p:spPr/>
        <p:txBody>
          <a:bodyPr/>
          <a:lstStyle/>
          <a:p>
            <a:r>
              <a:rPr lang="en-US" dirty="0">
                <a:solidFill>
                  <a:srgbClr val="FF0000"/>
                </a:solidFill>
              </a:rPr>
              <a:t>Relationship</a:t>
            </a:r>
            <a:endParaRPr lang="ar-EG" dirty="0">
              <a:solidFill>
                <a:srgbClr val="FF0000"/>
              </a:solidFill>
            </a:endParaRPr>
          </a:p>
        </p:txBody>
      </p:sp>
      <p:sp>
        <p:nvSpPr>
          <p:cNvPr id="3" name="Content Placeholder 2">
            <a:extLst>
              <a:ext uri="{FF2B5EF4-FFF2-40B4-BE49-F238E27FC236}">
                <a16:creationId xmlns:a16="http://schemas.microsoft.com/office/drawing/2014/main" id="{FB88C080-192B-23B9-024E-232F4178B0A7}"/>
              </a:ext>
            </a:extLst>
          </p:cNvPr>
          <p:cNvSpPr>
            <a:spLocks noGrp="1"/>
          </p:cNvSpPr>
          <p:nvPr>
            <p:ph idx="1"/>
          </p:nvPr>
        </p:nvSpPr>
        <p:spPr/>
        <p:txBody>
          <a:bodyPr>
            <a:normAutofit fontScale="85000" lnSpcReduction="20000"/>
          </a:bodyPr>
          <a:lstStyle/>
          <a:p>
            <a:r>
              <a:rPr lang="en-US" dirty="0"/>
              <a:t>Relationship relates two or more distinct entities with a specific meaning.</a:t>
            </a:r>
          </a:p>
          <a:p>
            <a:r>
              <a:rPr lang="en-US" dirty="0"/>
              <a:t>Relationship of the same type are grouped or typed into a relationship type.</a:t>
            </a:r>
          </a:p>
          <a:p>
            <a:r>
              <a:rPr lang="en-US" dirty="0"/>
              <a:t>The degree of a relationship type is the number of participating entity types.</a:t>
            </a:r>
          </a:p>
          <a:p>
            <a:r>
              <a:rPr lang="en-US" dirty="0"/>
              <a:t>Relationship type:</a:t>
            </a:r>
          </a:p>
          <a:p>
            <a:pPr lvl="1"/>
            <a:r>
              <a:rPr lang="en-US" dirty="0"/>
              <a:t>Is the schema description of a relationship.</a:t>
            </a:r>
          </a:p>
          <a:p>
            <a:pPr lvl="1"/>
            <a:r>
              <a:rPr lang="en-US" dirty="0"/>
              <a:t>Identifies the relationship name and the participating entity types.</a:t>
            </a:r>
          </a:p>
          <a:p>
            <a:pPr lvl="1"/>
            <a:r>
              <a:rPr lang="en-US" dirty="0"/>
              <a:t>Identifies certain relationship constraints.</a:t>
            </a:r>
          </a:p>
          <a:p>
            <a:r>
              <a:rPr lang="en-US" dirty="0"/>
              <a:t>Relationship set :</a:t>
            </a:r>
          </a:p>
          <a:p>
            <a:pPr lvl="1"/>
            <a:r>
              <a:rPr lang="en-US" dirty="0"/>
              <a:t>The current set of relationship instance represented in db.</a:t>
            </a:r>
          </a:p>
          <a:p>
            <a:pPr lvl="1"/>
            <a:r>
              <a:rPr lang="en-US" dirty="0"/>
              <a:t>The current state of a relationship type.</a:t>
            </a:r>
          </a:p>
          <a:p>
            <a:pPr lvl="1"/>
            <a:r>
              <a:rPr lang="en-US" dirty="0"/>
              <a:t>Each instance in the set relates individual participating entities.</a:t>
            </a:r>
          </a:p>
          <a:p>
            <a:pPr lvl="1"/>
            <a:r>
              <a:rPr lang="en-US" dirty="0"/>
              <a:t>Represent the relationship type as a diamond shaped box and connected to the participating entities via straight lines.</a:t>
            </a:r>
          </a:p>
          <a:p>
            <a:endParaRPr lang="ar-EG" dirty="0"/>
          </a:p>
        </p:txBody>
      </p:sp>
    </p:spTree>
    <p:extLst>
      <p:ext uri="{BB962C8B-B14F-4D97-AF65-F5344CB8AC3E}">
        <p14:creationId xmlns:p14="http://schemas.microsoft.com/office/powerpoint/2010/main" val="273959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D739-ED73-F8EC-81A0-967DB408A596}"/>
              </a:ext>
            </a:extLst>
          </p:cNvPr>
          <p:cNvSpPr>
            <a:spLocks noGrp="1"/>
          </p:cNvSpPr>
          <p:nvPr>
            <p:ph type="title"/>
          </p:nvPr>
        </p:nvSpPr>
        <p:spPr/>
        <p:txBody>
          <a:bodyPr/>
          <a:lstStyle/>
          <a:p>
            <a:r>
              <a:rPr lang="en-US" dirty="0">
                <a:solidFill>
                  <a:srgbClr val="FF0000"/>
                </a:solidFill>
              </a:rPr>
              <a:t>Relationship ratio Constraints</a:t>
            </a:r>
            <a:endParaRPr lang="ar-EG" dirty="0">
              <a:solidFill>
                <a:srgbClr val="FF0000"/>
              </a:solidFill>
            </a:endParaRPr>
          </a:p>
        </p:txBody>
      </p:sp>
      <p:sp>
        <p:nvSpPr>
          <p:cNvPr id="3" name="Content Placeholder 2">
            <a:extLst>
              <a:ext uri="{FF2B5EF4-FFF2-40B4-BE49-F238E27FC236}">
                <a16:creationId xmlns:a16="http://schemas.microsoft.com/office/drawing/2014/main" id="{E7476E24-1E09-469C-54A4-9FD5620C62CF}"/>
              </a:ext>
            </a:extLst>
          </p:cNvPr>
          <p:cNvSpPr>
            <a:spLocks noGrp="1"/>
          </p:cNvSpPr>
          <p:nvPr>
            <p:ph idx="1"/>
          </p:nvPr>
        </p:nvSpPr>
        <p:spPr/>
        <p:txBody>
          <a:bodyPr>
            <a:normAutofit lnSpcReduction="10000"/>
          </a:bodyPr>
          <a:lstStyle/>
          <a:p>
            <a:r>
              <a:rPr lang="en-US" dirty="0"/>
              <a:t>Cardinality :</a:t>
            </a:r>
          </a:p>
          <a:p>
            <a:pPr lvl="1"/>
            <a:r>
              <a:rPr lang="en-US" dirty="0"/>
              <a:t>One to one : don’t forget to get total-participation</a:t>
            </a:r>
          </a:p>
          <a:p>
            <a:pPr lvl="1"/>
            <a:r>
              <a:rPr lang="en-US" dirty="0"/>
              <a:t>One to many</a:t>
            </a:r>
          </a:p>
          <a:p>
            <a:pPr lvl="1"/>
            <a:r>
              <a:rPr lang="en-US" dirty="0"/>
              <a:t>Many to many</a:t>
            </a:r>
          </a:p>
          <a:p>
            <a:pPr lvl="1"/>
            <a:r>
              <a:rPr lang="en-US" dirty="0"/>
              <a:t>A relationship type who's with the same participating entity type in distinct roles.</a:t>
            </a:r>
          </a:p>
          <a:p>
            <a:pPr lvl="1"/>
            <a:r>
              <a:rPr lang="en-US" dirty="0"/>
              <a:t>Weak entity doesn’t have a key attribute , must be participate in an identifying relationship with an owner or identifying entity.</a:t>
            </a:r>
          </a:p>
          <a:p>
            <a:r>
              <a:rPr lang="en-US" dirty="0"/>
              <a:t>Existence Dependency </a:t>
            </a:r>
          </a:p>
          <a:p>
            <a:pPr lvl="1"/>
            <a:r>
              <a:rPr lang="en-US" dirty="0"/>
              <a:t>Zero (optional participation)</a:t>
            </a:r>
          </a:p>
          <a:p>
            <a:pPr lvl="1"/>
            <a:r>
              <a:rPr lang="en-US" dirty="0"/>
              <a:t>One or more</a:t>
            </a:r>
            <a:endParaRPr lang="ar-EG"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FD8B67-984F-3237-01CA-E41CBA20A9B9}"/>
                  </a:ext>
                </a:extLst>
              </p14:cNvPr>
              <p14:cNvContentPartPr/>
              <p14:nvPr/>
            </p14:nvContentPartPr>
            <p14:xfrm>
              <a:off x="6603840" y="1346040"/>
              <a:ext cx="3543840" cy="870480"/>
            </p14:xfrm>
          </p:contentPart>
        </mc:Choice>
        <mc:Fallback xmlns="">
          <p:pic>
            <p:nvPicPr>
              <p:cNvPr id="4" name="Ink 3">
                <a:extLst>
                  <a:ext uri="{FF2B5EF4-FFF2-40B4-BE49-F238E27FC236}">
                    <a16:creationId xmlns:a16="http://schemas.microsoft.com/office/drawing/2014/main" id="{9CFD8B67-984F-3237-01CA-E41CBA20A9B9}"/>
                  </a:ext>
                </a:extLst>
              </p:cNvPr>
              <p:cNvPicPr/>
              <p:nvPr/>
            </p:nvPicPr>
            <p:blipFill>
              <a:blip r:embed="rId3"/>
              <a:stretch>
                <a:fillRect/>
              </a:stretch>
            </p:blipFill>
            <p:spPr>
              <a:xfrm>
                <a:off x="6594480" y="1336680"/>
                <a:ext cx="3562560" cy="889200"/>
              </a:xfrm>
              <a:prstGeom prst="rect">
                <a:avLst/>
              </a:prstGeom>
            </p:spPr>
          </p:pic>
        </mc:Fallback>
      </mc:AlternateContent>
    </p:spTree>
    <p:extLst>
      <p:ext uri="{BB962C8B-B14F-4D97-AF65-F5344CB8AC3E}">
        <p14:creationId xmlns:p14="http://schemas.microsoft.com/office/powerpoint/2010/main" val="396449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5870-34B7-5090-DF0A-EAA26DCF900C}"/>
              </a:ext>
            </a:extLst>
          </p:cNvPr>
          <p:cNvSpPr>
            <a:spLocks noGrp="1"/>
          </p:cNvSpPr>
          <p:nvPr>
            <p:ph type="title"/>
          </p:nvPr>
        </p:nvSpPr>
        <p:spPr/>
        <p:txBody>
          <a:bodyPr/>
          <a:lstStyle/>
          <a:p>
            <a:r>
              <a:rPr lang="en-US" dirty="0">
                <a:solidFill>
                  <a:srgbClr val="FF0000"/>
                </a:solidFill>
              </a:rPr>
              <a:t>Notes</a:t>
            </a:r>
            <a:endParaRPr lang="ar-EG" dirty="0">
              <a:solidFill>
                <a:srgbClr val="FF0000"/>
              </a:solidFill>
            </a:endParaRPr>
          </a:p>
        </p:txBody>
      </p:sp>
      <p:sp>
        <p:nvSpPr>
          <p:cNvPr id="3" name="Content Placeholder 2">
            <a:extLst>
              <a:ext uri="{FF2B5EF4-FFF2-40B4-BE49-F238E27FC236}">
                <a16:creationId xmlns:a16="http://schemas.microsoft.com/office/drawing/2014/main" id="{2F2A7A61-B672-2BD6-3DEE-23F250940598}"/>
              </a:ext>
            </a:extLst>
          </p:cNvPr>
          <p:cNvSpPr>
            <a:spLocks noGrp="1"/>
          </p:cNvSpPr>
          <p:nvPr>
            <p:ph idx="1"/>
          </p:nvPr>
        </p:nvSpPr>
        <p:spPr/>
        <p:txBody>
          <a:bodyPr>
            <a:normAutofit fontScale="92500" lnSpcReduction="20000"/>
          </a:bodyPr>
          <a:lstStyle/>
          <a:p>
            <a:r>
              <a:rPr lang="en-US" dirty="0"/>
              <a:t>Entities are identified by the combination of:</a:t>
            </a:r>
          </a:p>
          <a:p>
            <a:pPr lvl="1"/>
            <a:r>
              <a:rPr lang="en-US" dirty="0"/>
              <a:t>A partial key of the weak entity.</a:t>
            </a:r>
          </a:p>
          <a:p>
            <a:pPr lvl="1"/>
            <a:r>
              <a:rPr lang="en-US" dirty="0"/>
              <a:t>The particular entity they are related to in the identifying  entity type.</a:t>
            </a:r>
          </a:p>
          <a:p>
            <a:r>
              <a:rPr lang="en-US" dirty="0"/>
              <a:t>In recursive relationship type both participation are the same entity type in different roles</a:t>
            </a:r>
          </a:p>
          <a:p>
            <a:r>
              <a:rPr lang="en-US" dirty="0"/>
              <a:t>In ERD , need to display role name to distinguish participations.</a:t>
            </a:r>
          </a:p>
          <a:p>
            <a:r>
              <a:rPr lang="en-US" dirty="0"/>
              <a:t>Relationship type can have attributes and most of them are used with m:m relationship.</a:t>
            </a:r>
          </a:p>
          <a:p>
            <a:r>
              <a:rPr lang="en-US" dirty="0"/>
              <a:t>There is a UML representation for DB called </a:t>
            </a:r>
            <a:r>
              <a:rPr lang="en-US" dirty="0">
                <a:solidFill>
                  <a:srgbClr val="C00000"/>
                </a:solidFill>
              </a:rPr>
              <a:t>schema</a:t>
            </a:r>
            <a:r>
              <a:rPr lang="en-US" dirty="0"/>
              <a:t>.</a:t>
            </a:r>
          </a:p>
          <a:p>
            <a:r>
              <a:rPr lang="en-US" dirty="0"/>
              <a:t>There are different degrees for relationship types and generally n-</a:t>
            </a:r>
            <a:r>
              <a:rPr lang="en-US" dirty="0" err="1"/>
              <a:t>ary</a:t>
            </a:r>
            <a:r>
              <a:rPr lang="en-US" dirty="0"/>
              <a:t> relationship isn’t equivalent to n-binary relationship and constraints be more difficult for n-</a:t>
            </a:r>
            <a:r>
              <a:rPr lang="en-US" dirty="0" err="1"/>
              <a:t>ary</a:t>
            </a:r>
            <a:r>
              <a:rPr lang="en-US" dirty="0"/>
              <a:t>.</a:t>
            </a:r>
          </a:p>
        </p:txBody>
      </p:sp>
    </p:spTree>
    <p:extLst>
      <p:ext uri="{BB962C8B-B14F-4D97-AF65-F5344CB8AC3E}">
        <p14:creationId xmlns:p14="http://schemas.microsoft.com/office/powerpoint/2010/main" val="109611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E0B86-AACB-2612-401E-55D546277F37}"/>
              </a:ext>
            </a:extLst>
          </p:cNvPr>
          <p:cNvSpPr>
            <a:spLocks noGrp="1"/>
          </p:cNvSpPr>
          <p:nvPr>
            <p:ph type="title"/>
          </p:nvPr>
        </p:nvSpPr>
        <p:spPr/>
        <p:txBody>
          <a:bodyPr/>
          <a:lstStyle/>
          <a:p>
            <a:r>
              <a:rPr lang="en-US" dirty="0">
                <a:solidFill>
                  <a:srgbClr val="FF0000"/>
                </a:solidFill>
              </a:rPr>
              <a:t>ER to Relational Mapping Algorithm</a:t>
            </a:r>
            <a:endParaRPr lang="ar-EG" dirty="0">
              <a:solidFill>
                <a:srgbClr val="FF0000"/>
              </a:solidFill>
            </a:endParaRPr>
          </a:p>
        </p:txBody>
      </p:sp>
      <p:sp>
        <p:nvSpPr>
          <p:cNvPr id="3" name="Content Placeholder 2">
            <a:extLst>
              <a:ext uri="{FF2B5EF4-FFF2-40B4-BE49-F238E27FC236}">
                <a16:creationId xmlns:a16="http://schemas.microsoft.com/office/drawing/2014/main" id="{7EA7D73B-56F9-86DC-4E83-1EA3F5E81E96}"/>
              </a:ext>
            </a:extLst>
          </p:cNvPr>
          <p:cNvSpPr>
            <a:spLocks noGrp="1"/>
          </p:cNvSpPr>
          <p:nvPr>
            <p:ph idx="1"/>
          </p:nvPr>
        </p:nvSpPr>
        <p:spPr/>
        <p:txBody>
          <a:bodyPr/>
          <a:lstStyle/>
          <a:p>
            <a:r>
              <a:rPr lang="en-US" dirty="0">
                <a:solidFill>
                  <a:schemeClr val="accent1"/>
                </a:solidFill>
              </a:rPr>
              <a:t>Mapping of a regular entity</a:t>
            </a:r>
          </a:p>
          <a:p>
            <a:pPr lvl="1" algn="r" rtl="1"/>
            <a:r>
              <a:rPr lang="ar-EG" dirty="0"/>
              <a:t>يتم تفريغ كل </a:t>
            </a:r>
            <a:r>
              <a:rPr lang="en-US" dirty="0"/>
              <a:t> attributes </a:t>
            </a:r>
            <a:r>
              <a:rPr lang="ar-EG" dirty="0"/>
              <a:t>في مصفوفة عدا </a:t>
            </a:r>
            <a:r>
              <a:rPr lang="en-US" dirty="0"/>
              <a:t>multivalued </a:t>
            </a:r>
            <a:r>
              <a:rPr lang="ar-EG" dirty="0"/>
              <a:t> , كما انه </a:t>
            </a:r>
            <a:r>
              <a:rPr lang="ar-EG" dirty="0" err="1"/>
              <a:t>لل</a:t>
            </a:r>
            <a:r>
              <a:rPr lang="ar-EG" dirty="0"/>
              <a:t> </a:t>
            </a:r>
            <a:r>
              <a:rPr lang="en-US" dirty="0"/>
              <a:t>composed</a:t>
            </a:r>
            <a:r>
              <a:rPr lang="ar-EG" dirty="0"/>
              <a:t> يتم تفريغ الأبناء النهائيين عوضا عن الاب.</a:t>
            </a:r>
          </a:p>
          <a:p>
            <a:pPr algn="l"/>
            <a:r>
              <a:rPr lang="en-US" dirty="0">
                <a:solidFill>
                  <a:schemeClr val="accent1"/>
                </a:solidFill>
              </a:rPr>
              <a:t>Mapping of a weak entity</a:t>
            </a:r>
          </a:p>
          <a:p>
            <a:pPr lvl="1" algn="r" rtl="1"/>
            <a:r>
              <a:rPr lang="ar-EG" dirty="0"/>
              <a:t>يتم عمل مصفوفة يكون </a:t>
            </a:r>
            <a:r>
              <a:rPr lang="en-US" dirty="0"/>
              <a:t> pk </a:t>
            </a:r>
            <a:r>
              <a:rPr lang="ar-EG" dirty="0"/>
              <a:t>فيها هو الخاص ب </a:t>
            </a:r>
            <a:r>
              <a:rPr lang="en-US" dirty="0"/>
              <a:t>weak </a:t>
            </a:r>
            <a:r>
              <a:rPr lang="ar-EG" dirty="0"/>
              <a:t>مع الخاص ب </a:t>
            </a:r>
            <a:r>
              <a:rPr lang="en-US" dirty="0"/>
              <a:t>entity </a:t>
            </a:r>
            <a:r>
              <a:rPr lang="ar-EG" dirty="0"/>
              <a:t> المتصلة بها</a:t>
            </a:r>
          </a:p>
          <a:p>
            <a:pPr algn="l"/>
            <a:r>
              <a:rPr lang="en-US" dirty="0">
                <a:solidFill>
                  <a:schemeClr val="accent1"/>
                </a:solidFill>
              </a:rPr>
              <a:t>Mapping of a Binary (1:M) Relation</a:t>
            </a:r>
          </a:p>
          <a:p>
            <a:pPr lvl="1" algn="r" rtl="1"/>
            <a:r>
              <a:rPr lang="ar-EG" dirty="0"/>
              <a:t>يتم إضافة </a:t>
            </a:r>
            <a:r>
              <a:rPr lang="en-US" dirty="0"/>
              <a:t> attribute </a:t>
            </a:r>
            <a:r>
              <a:rPr lang="ar-EG" dirty="0"/>
              <a:t>جديد (خانة جديدة) في المصفوفة التي تمثل </a:t>
            </a:r>
            <a:r>
              <a:rPr lang="en-US" dirty="0"/>
              <a:t>M</a:t>
            </a:r>
            <a:r>
              <a:rPr lang="ar-EG" dirty="0"/>
              <a:t> وتحتوي على </a:t>
            </a:r>
            <a:r>
              <a:rPr lang="en-US" dirty="0"/>
              <a:t> pk </a:t>
            </a:r>
            <a:r>
              <a:rPr lang="ar-EG" dirty="0" err="1"/>
              <a:t>لل</a:t>
            </a:r>
            <a:r>
              <a:rPr lang="ar-EG" dirty="0"/>
              <a:t> </a:t>
            </a:r>
            <a:r>
              <a:rPr lang="en-US" dirty="0"/>
              <a:t>entity </a:t>
            </a:r>
            <a:r>
              <a:rPr lang="ar-EG" dirty="0"/>
              <a:t>الاخر وتشير اليه بسهم (أي تكون</a:t>
            </a:r>
            <a:r>
              <a:rPr lang="en-US" dirty="0"/>
              <a:t>fk (</a:t>
            </a:r>
            <a:endParaRPr lang="ar-EG" dirty="0"/>
          </a:p>
        </p:txBody>
      </p:sp>
    </p:spTree>
    <p:extLst>
      <p:ext uri="{BB962C8B-B14F-4D97-AF65-F5344CB8AC3E}">
        <p14:creationId xmlns:p14="http://schemas.microsoft.com/office/powerpoint/2010/main" val="3845343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557D-BE31-518D-FA32-8676D54CC1DD}"/>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BA75B4DB-DA15-F471-3D67-B9D54FBF0B48}"/>
              </a:ext>
            </a:extLst>
          </p:cNvPr>
          <p:cNvSpPr>
            <a:spLocks noGrp="1"/>
          </p:cNvSpPr>
          <p:nvPr>
            <p:ph idx="1"/>
          </p:nvPr>
        </p:nvSpPr>
        <p:spPr/>
        <p:txBody>
          <a:bodyPr/>
          <a:lstStyle/>
          <a:p>
            <a:r>
              <a:rPr lang="en-US" dirty="0">
                <a:solidFill>
                  <a:schemeClr val="accent1"/>
                </a:solidFill>
              </a:rPr>
              <a:t>Mapping of Binary (1:1) Relation</a:t>
            </a:r>
          </a:p>
          <a:p>
            <a:pPr lvl="1" algn="r" rtl="1"/>
            <a:r>
              <a:rPr lang="ar-EG" dirty="0"/>
              <a:t>يتم إضافة خانة جديدة ك </a:t>
            </a:r>
            <a:r>
              <a:rPr lang="en-US" dirty="0"/>
              <a:t>1:M </a:t>
            </a:r>
            <a:r>
              <a:rPr lang="ar-EG" dirty="0"/>
              <a:t>ولكن ناحية </a:t>
            </a:r>
            <a:r>
              <a:rPr lang="en-US" dirty="0"/>
              <a:t>total-participation</a:t>
            </a:r>
            <a:endParaRPr lang="ar-EG" dirty="0"/>
          </a:p>
          <a:p>
            <a:pPr lvl="1" algn="r" rtl="1"/>
            <a:r>
              <a:rPr lang="ar-EG" dirty="0"/>
              <a:t>اذا ظهرت </a:t>
            </a:r>
            <a:r>
              <a:rPr lang="en-US" dirty="0"/>
              <a:t> attribute </a:t>
            </a:r>
            <a:r>
              <a:rPr lang="ar-EG" dirty="0"/>
              <a:t>جديدة متولده عن العلاقة يتم اضافتها مع الخانات الإضافية</a:t>
            </a:r>
          </a:p>
          <a:p>
            <a:r>
              <a:rPr lang="en-US" dirty="0">
                <a:solidFill>
                  <a:schemeClr val="accent1"/>
                </a:solidFill>
              </a:rPr>
              <a:t>Mapping of Binary (M:M) Relation</a:t>
            </a:r>
          </a:p>
          <a:p>
            <a:pPr lvl="1" algn="r" rtl="1"/>
            <a:r>
              <a:rPr lang="ar-EG" dirty="0"/>
              <a:t>يتم انشاء جدول جديد يكون فيه </a:t>
            </a:r>
            <a:r>
              <a:rPr lang="en-US" dirty="0"/>
              <a:t>pk </a:t>
            </a:r>
            <a:r>
              <a:rPr lang="ar-EG" dirty="0"/>
              <a:t>هو </a:t>
            </a:r>
            <a:r>
              <a:rPr lang="en-US" dirty="0"/>
              <a:t>pk </a:t>
            </a:r>
            <a:r>
              <a:rPr lang="ar-EG" dirty="0"/>
              <a:t>الخاص بالمصفوفات المشتق منها الجدول معا وكل </a:t>
            </a:r>
            <a:r>
              <a:rPr lang="en-US" dirty="0"/>
              <a:t>key </a:t>
            </a:r>
            <a:r>
              <a:rPr lang="ar-EG" dirty="0"/>
              <a:t>فيهم على حده يكون </a:t>
            </a:r>
            <a:r>
              <a:rPr lang="en-US" dirty="0"/>
              <a:t>fk</a:t>
            </a:r>
          </a:p>
          <a:p>
            <a:pPr algn="l"/>
            <a:r>
              <a:rPr lang="en-US" dirty="0">
                <a:solidFill>
                  <a:schemeClr val="accent1"/>
                </a:solidFill>
              </a:rPr>
              <a:t>Mapping of Multi-Valued Attributes</a:t>
            </a:r>
          </a:p>
          <a:p>
            <a:pPr lvl="1" algn="r" rtl="1"/>
            <a:r>
              <a:rPr lang="ar-EG" dirty="0"/>
              <a:t>يتم انشاء جدول جديد يكون فيه </a:t>
            </a:r>
            <a:r>
              <a:rPr lang="en-US" dirty="0"/>
              <a:t>pk </a:t>
            </a:r>
            <a:r>
              <a:rPr lang="ar-EG" dirty="0"/>
              <a:t> هو</a:t>
            </a:r>
            <a:r>
              <a:rPr lang="en-US" dirty="0"/>
              <a:t> pk </a:t>
            </a:r>
            <a:r>
              <a:rPr lang="ar-EG" dirty="0" err="1"/>
              <a:t>لل</a:t>
            </a:r>
            <a:r>
              <a:rPr lang="ar-EG" dirty="0"/>
              <a:t> </a:t>
            </a:r>
            <a:r>
              <a:rPr lang="en-US" dirty="0"/>
              <a:t>entity</a:t>
            </a:r>
            <a:r>
              <a:rPr lang="ar-EG" dirty="0"/>
              <a:t>المنبثق عنها مع قيم </a:t>
            </a:r>
            <a:r>
              <a:rPr lang="en-US" dirty="0"/>
              <a:t>multi-valued</a:t>
            </a:r>
            <a:endParaRPr lang="ar-EG" dirty="0"/>
          </a:p>
          <a:p>
            <a:r>
              <a:rPr lang="en-US" dirty="0">
                <a:solidFill>
                  <a:schemeClr val="accent1"/>
                </a:solidFill>
              </a:rPr>
              <a:t>Mapping of N-</a:t>
            </a:r>
            <a:r>
              <a:rPr lang="en-US" dirty="0" err="1">
                <a:solidFill>
                  <a:schemeClr val="accent1"/>
                </a:solidFill>
              </a:rPr>
              <a:t>ary</a:t>
            </a:r>
            <a:r>
              <a:rPr lang="en-US" dirty="0">
                <a:solidFill>
                  <a:schemeClr val="accent1"/>
                </a:solidFill>
              </a:rPr>
              <a:t> Relationship</a:t>
            </a:r>
          </a:p>
          <a:p>
            <a:pPr lvl="1" algn="r" rtl="1"/>
            <a:r>
              <a:rPr lang="ar-EG" dirty="0"/>
              <a:t>في حال تعدد العلاقات يتم انشاء جدول يضم كل </a:t>
            </a:r>
            <a:r>
              <a:rPr lang="en-US" dirty="0"/>
              <a:t> pk</a:t>
            </a:r>
            <a:r>
              <a:rPr lang="ar-EG" dirty="0"/>
              <a:t>الخاص ب </a:t>
            </a:r>
            <a:r>
              <a:rPr lang="en-US" dirty="0"/>
              <a:t>entities</a:t>
            </a:r>
            <a:r>
              <a:rPr lang="ar-EG" dirty="0"/>
              <a:t> المنبثق عنها </a:t>
            </a:r>
          </a:p>
        </p:txBody>
      </p:sp>
    </p:spTree>
    <p:extLst>
      <p:ext uri="{BB962C8B-B14F-4D97-AF65-F5344CB8AC3E}">
        <p14:creationId xmlns:p14="http://schemas.microsoft.com/office/powerpoint/2010/main" val="395744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A49DA2-2404-13DB-00E7-1847580FCC14}"/>
              </a:ext>
            </a:extLst>
          </p:cNvPr>
          <p:cNvSpPr>
            <a:spLocks noGrp="1"/>
          </p:cNvSpPr>
          <p:nvPr>
            <p:ph type="title"/>
          </p:nvPr>
        </p:nvSpPr>
        <p:spPr>
          <a:xfrm>
            <a:off x="1137034" y="609597"/>
            <a:ext cx="9392421" cy="1330841"/>
          </a:xfrm>
        </p:spPr>
        <p:txBody>
          <a:bodyPr>
            <a:normAutofit/>
          </a:bodyPr>
          <a:lstStyle/>
          <a:p>
            <a:r>
              <a:rPr lang="en-US" dirty="0">
                <a:solidFill>
                  <a:srgbClr val="FF0000"/>
                </a:solidFill>
              </a:rPr>
              <a:t>Definitions</a:t>
            </a:r>
            <a:endParaRPr lang="ar-EG" dirty="0">
              <a:solidFill>
                <a:srgbClr val="FF0000"/>
              </a:solidFill>
            </a:endParaRPr>
          </a:p>
        </p:txBody>
      </p:sp>
      <p:sp>
        <p:nvSpPr>
          <p:cNvPr id="3" name="Content Placeholder 2">
            <a:extLst>
              <a:ext uri="{FF2B5EF4-FFF2-40B4-BE49-F238E27FC236}">
                <a16:creationId xmlns:a16="http://schemas.microsoft.com/office/drawing/2014/main" id="{6B51BEE8-B99B-8C5B-3873-737ECBA7B58C}"/>
              </a:ext>
            </a:extLst>
          </p:cNvPr>
          <p:cNvSpPr>
            <a:spLocks noGrp="1"/>
          </p:cNvSpPr>
          <p:nvPr>
            <p:ph idx="1"/>
          </p:nvPr>
        </p:nvSpPr>
        <p:spPr>
          <a:xfrm>
            <a:off x="1137034" y="2198362"/>
            <a:ext cx="4958966" cy="3917773"/>
          </a:xfrm>
        </p:spPr>
        <p:txBody>
          <a:bodyPr>
            <a:normAutofit/>
          </a:bodyPr>
          <a:lstStyle/>
          <a:p>
            <a:endParaRPr lang="ar-EG" sz="1400" b="0" i="0" u="none" strike="noStrike" baseline="0" dirty="0">
              <a:latin typeface="Wingdings" panose="05000000000000000000" pitchFamily="2" charset="2"/>
            </a:endParaRPr>
          </a:p>
          <a:p>
            <a:r>
              <a:rPr lang="en-US" sz="1400" b="1" i="0" u="none" strike="noStrike" baseline="0" dirty="0">
                <a:latin typeface="Arial" panose="020B0604020202020204" pitchFamily="34" charset="0"/>
              </a:rPr>
              <a:t>Data Base : </a:t>
            </a:r>
            <a:r>
              <a:rPr lang="en-US" sz="1400" b="0" i="0" u="none" strike="noStrike" baseline="0" dirty="0">
                <a:latin typeface="Arial" panose="020B0604020202020204" pitchFamily="34" charset="0"/>
              </a:rPr>
              <a:t>A collection of related data.</a:t>
            </a:r>
            <a:endParaRPr lang="en-US" sz="1400" b="1" i="0" u="none" strike="noStrike" baseline="0" dirty="0">
              <a:latin typeface="Arial" panose="020B0604020202020204" pitchFamily="34" charset="0"/>
            </a:endParaRPr>
          </a:p>
          <a:p>
            <a:r>
              <a:rPr lang="en-US" sz="1400" b="1" i="0" u="none" strike="noStrike" baseline="0" dirty="0">
                <a:latin typeface="Arial" panose="020B0604020202020204" pitchFamily="34" charset="0"/>
              </a:rPr>
              <a:t>Data: </a:t>
            </a:r>
            <a:r>
              <a:rPr lang="en-US" sz="1400" b="0" i="0" u="none" strike="noStrike" baseline="0" dirty="0">
                <a:latin typeface="Arial" panose="020B0604020202020204" pitchFamily="34" charset="0"/>
              </a:rPr>
              <a:t>Known facts that can be recorded and have an implicit meaning.</a:t>
            </a:r>
          </a:p>
          <a:p>
            <a:r>
              <a:rPr lang="en-US" sz="1400" b="1" i="0" u="none" strike="noStrike" baseline="0" dirty="0">
                <a:latin typeface="Arial" panose="020B0604020202020204" pitchFamily="34" charset="0"/>
              </a:rPr>
              <a:t>Mini-world:</a:t>
            </a:r>
            <a:r>
              <a:rPr lang="en-US" sz="1400" dirty="0">
                <a:latin typeface="Arial" panose="020B0604020202020204" pitchFamily="34" charset="0"/>
              </a:rPr>
              <a:t> </a:t>
            </a:r>
            <a:r>
              <a:rPr lang="en-US" sz="1400" b="0" i="0" u="none" strike="noStrike" baseline="0" dirty="0">
                <a:latin typeface="Arial" panose="020B0604020202020204" pitchFamily="34" charset="0"/>
              </a:rPr>
              <a:t>Some part of the real world about which data is stored in a database.</a:t>
            </a:r>
          </a:p>
          <a:p>
            <a:r>
              <a:rPr lang="en-US" sz="1400" b="1" i="0" u="none" strike="noStrike" baseline="0" dirty="0">
                <a:latin typeface="Arial" panose="020B0604020202020204" pitchFamily="34" charset="0"/>
              </a:rPr>
              <a:t>Database Management System (DBMS):</a:t>
            </a:r>
            <a:r>
              <a:rPr lang="en-US" sz="1400" dirty="0">
                <a:latin typeface="Arial" panose="020B0604020202020204" pitchFamily="34" charset="0"/>
              </a:rPr>
              <a:t> </a:t>
            </a:r>
            <a:r>
              <a:rPr lang="en-US" sz="1400" b="0" i="0" u="none" strike="noStrike" baseline="0" dirty="0">
                <a:latin typeface="Arial" panose="020B0604020202020204" pitchFamily="34" charset="0"/>
              </a:rPr>
              <a:t>A software package/ system to facilitate the creation and maintenance of a computerized database.</a:t>
            </a:r>
          </a:p>
          <a:p>
            <a:r>
              <a:rPr lang="en-US" sz="1400" b="1" i="0" u="none" strike="noStrike" baseline="0" dirty="0">
                <a:latin typeface="Arial" panose="020B0604020202020204" pitchFamily="34" charset="0"/>
              </a:rPr>
              <a:t>Database System:</a:t>
            </a:r>
            <a:r>
              <a:rPr lang="en-US" sz="1400" dirty="0">
                <a:latin typeface="Arial" panose="020B0604020202020204" pitchFamily="34" charset="0"/>
              </a:rPr>
              <a:t> </a:t>
            </a:r>
            <a:r>
              <a:rPr lang="en-US" sz="1400" b="0" i="0" u="none" strike="noStrike" baseline="0" dirty="0">
                <a:latin typeface="Arial" panose="020B0604020202020204" pitchFamily="34" charset="0"/>
              </a:rPr>
              <a:t>The DBMS software together with the data itself.  Sometimes, the applications are also included.</a:t>
            </a:r>
          </a:p>
          <a:p>
            <a:endParaRPr lang="ar-EG" sz="1400" dirty="0"/>
          </a:p>
        </p:txBody>
      </p:sp>
      <p:pic>
        <p:nvPicPr>
          <p:cNvPr id="5" name="Picture 4">
            <a:extLst>
              <a:ext uri="{FF2B5EF4-FFF2-40B4-BE49-F238E27FC236}">
                <a16:creationId xmlns:a16="http://schemas.microsoft.com/office/drawing/2014/main" id="{AA6BE80C-89F8-E0E5-3824-AF0FF6B46AFC}"/>
              </a:ext>
            </a:extLst>
          </p:cNvPr>
          <p:cNvPicPr>
            <a:picLocks noChangeAspect="1"/>
          </p:cNvPicPr>
          <p:nvPr/>
        </p:nvPicPr>
        <p:blipFill>
          <a:blip r:embed="rId2"/>
          <a:stretch>
            <a:fillRect/>
          </a:stretch>
        </p:blipFill>
        <p:spPr>
          <a:xfrm>
            <a:off x="6925489" y="2184914"/>
            <a:ext cx="4376260" cy="375591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096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69C4-9CDF-DC14-AB05-88A591FB2D18}"/>
              </a:ext>
            </a:extLst>
          </p:cNvPr>
          <p:cNvSpPr>
            <a:spLocks noGrp="1"/>
          </p:cNvSpPr>
          <p:nvPr>
            <p:ph type="title"/>
          </p:nvPr>
        </p:nvSpPr>
        <p:spPr/>
        <p:txBody>
          <a:bodyPr/>
          <a:lstStyle/>
          <a:p>
            <a:r>
              <a:rPr lang="en-US" dirty="0">
                <a:solidFill>
                  <a:srgbClr val="FF0000"/>
                </a:solidFill>
              </a:rPr>
              <a:t>Keys</a:t>
            </a:r>
            <a:endParaRPr lang="ar-EG" dirty="0">
              <a:solidFill>
                <a:srgbClr val="FF0000"/>
              </a:solidFill>
            </a:endParaRPr>
          </a:p>
        </p:txBody>
      </p:sp>
      <p:sp>
        <p:nvSpPr>
          <p:cNvPr id="3" name="Content Placeholder 2">
            <a:extLst>
              <a:ext uri="{FF2B5EF4-FFF2-40B4-BE49-F238E27FC236}">
                <a16:creationId xmlns:a16="http://schemas.microsoft.com/office/drawing/2014/main" id="{1B504E0D-9A79-2D8D-0BE0-8CA9B7610148}"/>
              </a:ext>
            </a:extLst>
          </p:cNvPr>
          <p:cNvSpPr>
            <a:spLocks noGrp="1"/>
          </p:cNvSpPr>
          <p:nvPr>
            <p:ph idx="1"/>
          </p:nvPr>
        </p:nvSpPr>
        <p:spPr/>
        <p:txBody>
          <a:bodyPr>
            <a:normAutofit/>
          </a:bodyPr>
          <a:lstStyle/>
          <a:p>
            <a:r>
              <a:rPr lang="en-US" dirty="0"/>
              <a:t>Each row has a value of a data item that uniquely identifies that row in the table called the </a:t>
            </a:r>
            <a:r>
              <a:rPr lang="en-US" dirty="0">
                <a:solidFill>
                  <a:srgbClr val="C00000"/>
                </a:solidFill>
              </a:rPr>
              <a:t>key</a:t>
            </a:r>
            <a:r>
              <a:rPr lang="en-US" dirty="0"/>
              <a:t>.</a:t>
            </a:r>
          </a:p>
          <a:p>
            <a:r>
              <a:rPr lang="en-US" dirty="0"/>
              <a:t>Sometimes rows-id or sequential number (</a:t>
            </a:r>
            <a:r>
              <a:rPr lang="en-US" dirty="0">
                <a:solidFill>
                  <a:srgbClr val="C00000"/>
                </a:solidFill>
              </a:rPr>
              <a:t>auto generated</a:t>
            </a:r>
            <a:r>
              <a:rPr lang="en-US" dirty="0"/>
              <a:t>) are assigned as keys to identify the rows in a table called </a:t>
            </a:r>
            <a:r>
              <a:rPr lang="en-US" dirty="0">
                <a:solidFill>
                  <a:srgbClr val="C00000"/>
                </a:solidFill>
              </a:rPr>
              <a:t>artificial key </a:t>
            </a:r>
            <a:r>
              <a:rPr lang="en-US" dirty="0"/>
              <a:t>or </a:t>
            </a:r>
            <a:r>
              <a:rPr lang="en-US" dirty="0">
                <a:solidFill>
                  <a:srgbClr val="C00000"/>
                </a:solidFill>
              </a:rPr>
              <a:t>surrogate key</a:t>
            </a:r>
            <a:r>
              <a:rPr lang="en-US" dirty="0"/>
              <a:t>.</a:t>
            </a:r>
          </a:p>
          <a:p>
            <a:r>
              <a:rPr lang="en-US" dirty="0"/>
              <a:t>Key = unique constraint and not null.</a:t>
            </a:r>
          </a:p>
          <a:p>
            <a:r>
              <a:rPr lang="en-US" dirty="0"/>
              <a:t>Primary key (</a:t>
            </a:r>
            <a:r>
              <a:rPr lang="en-US" dirty="0">
                <a:solidFill>
                  <a:srgbClr val="C00000"/>
                </a:solidFill>
              </a:rPr>
              <a:t>PK</a:t>
            </a:r>
            <a:r>
              <a:rPr lang="en-US" dirty="0"/>
              <a:t>) must be only one in each relation.</a:t>
            </a:r>
          </a:p>
          <a:p>
            <a:r>
              <a:rPr lang="en-US" dirty="0"/>
              <a:t>Reference or Foreign key (</a:t>
            </a:r>
            <a:r>
              <a:rPr lang="en-US" dirty="0">
                <a:solidFill>
                  <a:srgbClr val="C00000"/>
                </a:solidFill>
              </a:rPr>
              <a:t>FK</a:t>
            </a:r>
            <a:r>
              <a:rPr lang="en-US" dirty="0"/>
              <a:t>) is a PK in another table. </a:t>
            </a:r>
            <a:r>
              <a:rPr lang="en-US" sz="2000" dirty="0">
                <a:solidFill>
                  <a:schemeClr val="accent1"/>
                </a:solidFill>
              </a:rPr>
              <a:t>(it’s points to a PK and must use the same domain also use the same PK values)</a:t>
            </a:r>
            <a:endParaRPr lang="en-US" dirty="0">
              <a:solidFill>
                <a:schemeClr val="accent1"/>
              </a:solidFill>
            </a:endParaRPr>
          </a:p>
        </p:txBody>
      </p:sp>
    </p:spTree>
    <p:extLst>
      <p:ext uri="{BB962C8B-B14F-4D97-AF65-F5344CB8AC3E}">
        <p14:creationId xmlns:p14="http://schemas.microsoft.com/office/powerpoint/2010/main" val="43984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719C-DCF2-9477-FADD-D95289C2D862}"/>
              </a:ext>
            </a:extLst>
          </p:cNvPr>
          <p:cNvSpPr>
            <a:spLocks noGrp="1"/>
          </p:cNvSpPr>
          <p:nvPr>
            <p:ph type="title"/>
          </p:nvPr>
        </p:nvSpPr>
        <p:spPr/>
        <p:txBody>
          <a:bodyPr/>
          <a:lstStyle/>
          <a:p>
            <a:r>
              <a:rPr lang="en-US" dirty="0">
                <a:solidFill>
                  <a:srgbClr val="FF0000"/>
                </a:solidFill>
              </a:rPr>
              <a:t>Notes.</a:t>
            </a:r>
            <a:endParaRPr lang="ar-EG" dirty="0">
              <a:solidFill>
                <a:srgbClr val="FF0000"/>
              </a:solidFill>
            </a:endParaRPr>
          </a:p>
        </p:txBody>
      </p:sp>
      <p:sp>
        <p:nvSpPr>
          <p:cNvPr id="3" name="Content Placeholder 2">
            <a:extLst>
              <a:ext uri="{FF2B5EF4-FFF2-40B4-BE49-F238E27FC236}">
                <a16:creationId xmlns:a16="http://schemas.microsoft.com/office/drawing/2014/main" id="{BFA309E8-6C17-03D9-6DFD-3392A403D6B2}"/>
              </a:ext>
            </a:extLst>
          </p:cNvPr>
          <p:cNvSpPr>
            <a:spLocks noGrp="1"/>
          </p:cNvSpPr>
          <p:nvPr>
            <p:ph idx="1"/>
          </p:nvPr>
        </p:nvSpPr>
        <p:spPr/>
        <p:txBody>
          <a:bodyPr>
            <a:normAutofit fontScale="77500" lnSpcReduction="20000"/>
          </a:bodyPr>
          <a:lstStyle/>
          <a:p>
            <a:r>
              <a:rPr lang="en-US" dirty="0"/>
              <a:t>The schema is description of a relation , denoted by R(A1,A2,..) where R the relation's name and A the Attributes of the relation.</a:t>
            </a:r>
          </a:p>
          <a:p>
            <a:r>
              <a:rPr lang="en-US" dirty="0"/>
              <a:t>Each attributes has a domain or set for valid values.</a:t>
            </a:r>
          </a:p>
          <a:p>
            <a:r>
              <a:rPr lang="en-US" dirty="0"/>
              <a:t>A tuple is an ordered set of values enclosed in &lt;-&gt; each value is derived from an appropriate domain.</a:t>
            </a:r>
          </a:p>
          <a:p>
            <a:r>
              <a:rPr lang="en-US" dirty="0"/>
              <a:t>We will use 3 main Data Types (Number , date , Varchar2) and we use ‘’ with any nonnumeric datatype. </a:t>
            </a:r>
            <a:r>
              <a:rPr lang="en-US" sz="2600" dirty="0">
                <a:solidFill>
                  <a:schemeClr val="accent1"/>
                </a:solidFill>
              </a:rPr>
              <a:t>(use Varchar2 for any Numeric that won’t used by arithmetic operation)</a:t>
            </a:r>
            <a:endParaRPr lang="en-US" dirty="0">
              <a:solidFill>
                <a:schemeClr val="accent1"/>
              </a:solidFill>
            </a:endParaRPr>
          </a:p>
          <a:p>
            <a:r>
              <a:rPr lang="en-US" dirty="0"/>
              <a:t>A relation is a set of tuples.</a:t>
            </a:r>
          </a:p>
          <a:p>
            <a:r>
              <a:rPr lang="en-US" dirty="0"/>
              <a:t>The domain has a logical definition (length) and a data type, and a format defined for it.</a:t>
            </a:r>
          </a:p>
          <a:p>
            <a:r>
              <a:rPr lang="en-US" dirty="0"/>
              <a:t>The relation state is a subset of the Cartesian product of the domains of it’s attributes.</a:t>
            </a:r>
          </a:p>
          <a:p>
            <a:r>
              <a:rPr lang="en-US" dirty="0"/>
              <a:t>Each domain contains the set of all possible values the attribute can take.</a:t>
            </a:r>
            <a:endParaRPr lang="ar-EG" dirty="0"/>
          </a:p>
          <a:p>
            <a:endParaRPr lang="ar-EG" dirty="0"/>
          </a:p>
        </p:txBody>
      </p:sp>
    </p:spTree>
    <p:extLst>
      <p:ext uri="{BB962C8B-B14F-4D97-AF65-F5344CB8AC3E}">
        <p14:creationId xmlns:p14="http://schemas.microsoft.com/office/powerpoint/2010/main" val="307198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B22D-AF34-E87B-B33B-FB97E6EA731F}"/>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814665ED-24EC-C15A-9C99-C16FEF829B0E}"/>
              </a:ext>
            </a:extLst>
          </p:cNvPr>
          <p:cNvSpPr>
            <a:spLocks noGrp="1"/>
          </p:cNvSpPr>
          <p:nvPr>
            <p:ph idx="1"/>
          </p:nvPr>
        </p:nvSpPr>
        <p:spPr/>
        <p:txBody>
          <a:bodyPr/>
          <a:lstStyle/>
          <a:p>
            <a:r>
              <a:rPr lang="en-US" dirty="0"/>
              <a:t>Each value in a tuple must be form the domain of the attribute for that column.</a:t>
            </a:r>
          </a:p>
          <a:p>
            <a:r>
              <a:rPr lang="en-US" dirty="0"/>
              <a:t>A special </a:t>
            </a:r>
            <a:r>
              <a:rPr lang="en-US" dirty="0">
                <a:solidFill>
                  <a:srgbClr val="C00000"/>
                </a:solidFill>
              </a:rPr>
              <a:t>null</a:t>
            </a:r>
            <a:r>
              <a:rPr lang="en-US" dirty="0"/>
              <a:t> value is used to represent values that are unknown or inapplicable to certain tuples.</a:t>
            </a:r>
          </a:p>
          <a:p>
            <a:r>
              <a:rPr lang="en-US" dirty="0"/>
              <a:t>Data Dictionary Form for each Entity (Relation)</a:t>
            </a:r>
          </a:p>
          <a:p>
            <a:endParaRPr lang="ar-EG" dirty="0"/>
          </a:p>
        </p:txBody>
      </p:sp>
      <p:graphicFrame>
        <p:nvGraphicFramePr>
          <p:cNvPr id="4" name="Table 4">
            <a:extLst>
              <a:ext uri="{FF2B5EF4-FFF2-40B4-BE49-F238E27FC236}">
                <a16:creationId xmlns:a16="http://schemas.microsoft.com/office/drawing/2014/main" id="{DDEA9314-A2E4-CC60-029E-F337B2FB3179}"/>
              </a:ext>
            </a:extLst>
          </p:cNvPr>
          <p:cNvGraphicFramePr>
            <a:graphicFrameLocks noGrp="1"/>
          </p:cNvGraphicFramePr>
          <p:nvPr>
            <p:extLst>
              <p:ext uri="{D42A27DB-BD31-4B8C-83A1-F6EECF244321}">
                <p14:modId xmlns:p14="http://schemas.microsoft.com/office/powerpoint/2010/main" val="3773587419"/>
              </p:ext>
            </p:extLst>
          </p:nvPr>
        </p:nvGraphicFramePr>
        <p:xfrm>
          <a:off x="1220237" y="4144000"/>
          <a:ext cx="8128000" cy="914400"/>
        </p:xfrm>
        <a:graphic>
          <a:graphicData uri="http://schemas.openxmlformats.org/drawingml/2006/table">
            <a:tbl>
              <a:tblPr rtl="1" firstRow="1" bandRow="1">
                <a:tableStyleId>{5C22544A-7EE6-4342-B048-85BDC9FD1C3A}</a:tableStyleId>
              </a:tblPr>
              <a:tblGrid>
                <a:gridCol w="1407886">
                  <a:extLst>
                    <a:ext uri="{9D8B030D-6E8A-4147-A177-3AD203B41FA5}">
                      <a16:colId xmlns:a16="http://schemas.microsoft.com/office/drawing/2014/main" val="601092647"/>
                    </a:ext>
                  </a:extLst>
                </a:gridCol>
                <a:gridCol w="438539">
                  <a:extLst>
                    <a:ext uri="{9D8B030D-6E8A-4147-A177-3AD203B41FA5}">
                      <a16:colId xmlns:a16="http://schemas.microsoft.com/office/drawing/2014/main" val="2218803450"/>
                    </a:ext>
                  </a:extLst>
                </a:gridCol>
                <a:gridCol w="457200">
                  <a:extLst>
                    <a:ext uri="{9D8B030D-6E8A-4147-A177-3AD203B41FA5}">
                      <a16:colId xmlns:a16="http://schemas.microsoft.com/office/drawing/2014/main" val="2833576132"/>
                    </a:ext>
                  </a:extLst>
                </a:gridCol>
                <a:gridCol w="1399592">
                  <a:extLst>
                    <a:ext uri="{9D8B030D-6E8A-4147-A177-3AD203B41FA5}">
                      <a16:colId xmlns:a16="http://schemas.microsoft.com/office/drawing/2014/main" val="2723428058"/>
                    </a:ext>
                  </a:extLst>
                </a:gridCol>
                <a:gridCol w="1376783">
                  <a:extLst>
                    <a:ext uri="{9D8B030D-6E8A-4147-A177-3AD203B41FA5}">
                      <a16:colId xmlns:a16="http://schemas.microsoft.com/office/drawing/2014/main" val="4029101633"/>
                    </a:ext>
                  </a:extLst>
                </a:gridCol>
                <a:gridCol w="937208">
                  <a:extLst>
                    <a:ext uri="{9D8B030D-6E8A-4147-A177-3AD203B41FA5}">
                      <a16:colId xmlns:a16="http://schemas.microsoft.com/office/drawing/2014/main" val="1004229192"/>
                    </a:ext>
                  </a:extLst>
                </a:gridCol>
                <a:gridCol w="1539551">
                  <a:extLst>
                    <a:ext uri="{9D8B030D-6E8A-4147-A177-3AD203B41FA5}">
                      <a16:colId xmlns:a16="http://schemas.microsoft.com/office/drawing/2014/main" val="2562513983"/>
                    </a:ext>
                  </a:extLst>
                </a:gridCol>
                <a:gridCol w="571241">
                  <a:extLst>
                    <a:ext uri="{9D8B030D-6E8A-4147-A177-3AD203B41FA5}">
                      <a16:colId xmlns:a16="http://schemas.microsoft.com/office/drawing/2014/main" val="969127668"/>
                    </a:ext>
                  </a:extLst>
                </a:gridCol>
              </a:tblGrid>
              <a:tr h="370840">
                <a:tc>
                  <a:txBody>
                    <a:bodyPr/>
                    <a:lstStyle/>
                    <a:p>
                      <a:pPr rtl="1"/>
                      <a:r>
                        <a:rPr lang="en-US" dirty="0"/>
                        <a:t>Reference</a:t>
                      </a:r>
                      <a:endParaRPr lang="ar-EG" dirty="0"/>
                    </a:p>
                  </a:txBody>
                  <a:tcPr/>
                </a:tc>
                <a:tc>
                  <a:txBody>
                    <a:bodyPr/>
                    <a:lstStyle/>
                    <a:p>
                      <a:pPr rtl="1"/>
                      <a:r>
                        <a:rPr lang="en-US" dirty="0"/>
                        <a:t>FK</a:t>
                      </a:r>
                      <a:endParaRPr lang="ar-EG" dirty="0"/>
                    </a:p>
                  </a:txBody>
                  <a:tcPr/>
                </a:tc>
                <a:tc>
                  <a:txBody>
                    <a:bodyPr/>
                    <a:lstStyle/>
                    <a:p>
                      <a:pPr rtl="1"/>
                      <a:r>
                        <a:rPr lang="en-US" dirty="0"/>
                        <a:t>PK</a:t>
                      </a:r>
                      <a:endParaRPr lang="ar-EG" dirty="0"/>
                    </a:p>
                  </a:txBody>
                  <a:tcPr/>
                </a:tc>
                <a:tc>
                  <a:txBody>
                    <a:bodyPr/>
                    <a:lstStyle/>
                    <a:p>
                      <a:pPr rtl="1"/>
                      <a:r>
                        <a:rPr lang="en-US" dirty="0"/>
                        <a:t>Constraints</a:t>
                      </a:r>
                      <a:endParaRPr lang="ar-EG" dirty="0"/>
                    </a:p>
                  </a:txBody>
                  <a:tcPr/>
                </a:tc>
                <a:tc>
                  <a:txBody>
                    <a:bodyPr/>
                    <a:lstStyle/>
                    <a:p>
                      <a:pPr rtl="1"/>
                      <a:r>
                        <a:rPr lang="en-US" dirty="0"/>
                        <a:t>Description</a:t>
                      </a:r>
                      <a:endParaRPr lang="ar-EG" dirty="0"/>
                    </a:p>
                  </a:txBody>
                  <a:tcPr/>
                </a:tc>
                <a:tc>
                  <a:txBody>
                    <a:bodyPr/>
                    <a:lstStyle/>
                    <a:p>
                      <a:pPr rtl="1"/>
                      <a:r>
                        <a:rPr lang="en-US" dirty="0"/>
                        <a:t>Data Type (length)</a:t>
                      </a:r>
                      <a:endParaRPr lang="ar-EG" dirty="0"/>
                    </a:p>
                  </a:txBody>
                  <a:tcPr/>
                </a:tc>
                <a:tc>
                  <a:txBody>
                    <a:bodyPr/>
                    <a:lstStyle/>
                    <a:p>
                      <a:pPr rtl="1"/>
                      <a:r>
                        <a:rPr lang="en-US" dirty="0"/>
                        <a:t>Attribute name</a:t>
                      </a:r>
                      <a:endParaRPr lang="ar-EG" dirty="0"/>
                    </a:p>
                  </a:txBody>
                  <a:tcPr/>
                </a:tc>
                <a:tc>
                  <a:txBody>
                    <a:bodyPr/>
                    <a:lstStyle/>
                    <a:p>
                      <a:pPr rtl="1"/>
                      <a:r>
                        <a:rPr lang="en-US" dirty="0"/>
                        <a:t>no</a:t>
                      </a:r>
                      <a:endParaRPr lang="ar-EG" dirty="0"/>
                    </a:p>
                  </a:txBody>
                  <a:tcPr/>
                </a:tc>
                <a:extLst>
                  <a:ext uri="{0D108BD9-81ED-4DB2-BD59-A6C34878D82A}">
                    <a16:rowId xmlns:a16="http://schemas.microsoft.com/office/drawing/2014/main" val="2050133897"/>
                  </a:ext>
                </a:extLst>
              </a:tr>
            </a:tbl>
          </a:graphicData>
        </a:graphic>
      </p:graphicFrame>
    </p:spTree>
    <p:extLst>
      <p:ext uri="{BB962C8B-B14F-4D97-AF65-F5344CB8AC3E}">
        <p14:creationId xmlns:p14="http://schemas.microsoft.com/office/powerpoint/2010/main" val="253317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5F73-2DAE-168C-E8FC-C34E7091260A}"/>
              </a:ext>
            </a:extLst>
          </p:cNvPr>
          <p:cNvSpPr>
            <a:spLocks noGrp="1"/>
          </p:cNvSpPr>
          <p:nvPr>
            <p:ph type="title"/>
          </p:nvPr>
        </p:nvSpPr>
        <p:spPr/>
        <p:txBody>
          <a:bodyPr/>
          <a:lstStyle/>
          <a:p>
            <a:r>
              <a:rPr lang="en-US" dirty="0">
                <a:solidFill>
                  <a:srgbClr val="FF0000"/>
                </a:solidFill>
              </a:rPr>
              <a:t>Structured Query Language (SQL)</a:t>
            </a:r>
            <a:endParaRPr lang="ar-EG" dirty="0">
              <a:solidFill>
                <a:srgbClr val="FF0000"/>
              </a:solidFill>
            </a:endParaRPr>
          </a:p>
        </p:txBody>
      </p:sp>
      <p:sp>
        <p:nvSpPr>
          <p:cNvPr id="3" name="Content Placeholder 2">
            <a:extLst>
              <a:ext uri="{FF2B5EF4-FFF2-40B4-BE49-F238E27FC236}">
                <a16:creationId xmlns:a16="http://schemas.microsoft.com/office/drawing/2014/main" id="{FA745A7D-553B-B0E2-8625-0F9019B42517}"/>
              </a:ext>
            </a:extLst>
          </p:cNvPr>
          <p:cNvSpPr>
            <a:spLocks noGrp="1"/>
          </p:cNvSpPr>
          <p:nvPr>
            <p:ph idx="1"/>
          </p:nvPr>
        </p:nvSpPr>
        <p:spPr/>
        <p:txBody>
          <a:bodyPr/>
          <a:lstStyle/>
          <a:p>
            <a:r>
              <a:rPr lang="en-US" dirty="0">
                <a:solidFill>
                  <a:srgbClr val="C00000"/>
                </a:solidFill>
              </a:rPr>
              <a:t>DCL</a:t>
            </a:r>
          </a:p>
          <a:p>
            <a:pPr lvl="1"/>
            <a:r>
              <a:rPr lang="en-US" dirty="0">
                <a:solidFill>
                  <a:srgbClr val="FF0000"/>
                </a:solidFill>
              </a:rPr>
              <a:t>Create</a:t>
            </a:r>
            <a:r>
              <a:rPr lang="en-US" dirty="0"/>
              <a:t> user </a:t>
            </a:r>
            <a:r>
              <a:rPr lang="en-US" dirty="0">
                <a:solidFill>
                  <a:srgbClr val="0070C0"/>
                </a:solidFill>
              </a:rPr>
              <a:t>----</a:t>
            </a:r>
            <a:r>
              <a:rPr lang="en-US" dirty="0"/>
              <a:t> identified by </a:t>
            </a:r>
            <a:r>
              <a:rPr lang="en-US" dirty="0">
                <a:solidFill>
                  <a:srgbClr val="002060"/>
                </a:solidFill>
              </a:rPr>
              <a:t>*****</a:t>
            </a:r>
            <a:r>
              <a:rPr lang="en-US" dirty="0"/>
              <a:t>;</a:t>
            </a:r>
          </a:p>
          <a:p>
            <a:pPr lvl="1"/>
            <a:r>
              <a:rPr lang="en-US" dirty="0">
                <a:solidFill>
                  <a:srgbClr val="FF0000"/>
                </a:solidFill>
              </a:rPr>
              <a:t>Grant</a:t>
            </a:r>
            <a:r>
              <a:rPr lang="en-US" dirty="0"/>
              <a:t> DBA to </a:t>
            </a:r>
            <a:r>
              <a:rPr lang="en-US" dirty="0">
                <a:solidFill>
                  <a:srgbClr val="0070C0"/>
                </a:solidFill>
              </a:rPr>
              <a:t>----</a:t>
            </a:r>
            <a:r>
              <a:rPr lang="en-US" dirty="0"/>
              <a:t>;</a:t>
            </a:r>
          </a:p>
          <a:p>
            <a:pPr lvl="1"/>
            <a:endParaRPr lang="en-US" dirty="0"/>
          </a:p>
          <a:p>
            <a:pPr lvl="1"/>
            <a:r>
              <a:rPr lang="en-US" dirty="0">
                <a:solidFill>
                  <a:srgbClr val="FF0000"/>
                </a:solidFill>
              </a:rPr>
              <a:t>Conn</a:t>
            </a:r>
            <a:r>
              <a:rPr lang="en-US" dirty="0"/>
              <a:t>ect </a:t>
            </a:r>
            <a:r>
              <a:rPr lang="en-US" dirty="0">
                <a:solidFill>
                  <a:srgbClr val="0070C0"/>
                </a:solidFill>
              </a:rPr>
              <a:t>----</a:t>
            </a:r>
          </a:p>
          <a:p>
            <a:pPr lvl="1"/>
            <a:r>
              <a:rPr lang="en-US" dirty="0"/>
              <a:t>Password: </a:t>
            </a:r>
            <a:r>
              <a:rPr lang="en-US" dirty="0">
                <a:solidFill>
                  <a:srgbClr val="002060"/>
                </a:solidFill>
              </a:rPr>
              <a:t>*****</a:t>
            </a:r>
          </a:p>
          <a:p>
            <a:endParaRPr lang="ar-EG" dirty="0"/>
          </a:p>
        </p:txBody>
      </p:sp>
    </p:spTree>
    <p:extLst>
      <p:ext uri="{BB962C8B-B14F-4D97-AF65-F5344CB8AC3E}">
        <p14:creationId xmlns:p14="http://schemas.microsoft.com/office/powerpoint/2010/main" val="1977091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0EAC-4A02-2702-A173-3B0D2994078E}"/>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EC56E2A3-AC7D-9DA2-C61C-1B871AA82943}"/>
              </a:ext>
            </a:extLst>
          </p:cNvPr>
          <p:cNvSpPr>
            <a:spLocks noGrp="1"/>
          </p:cNvSpPr>
          <p:nvPr>
            <p:ph idx="1"/>
          </p:nvPr>
        </p:nvSpPr>
        <p:spPr/>
        <p:txBody>
          <a:bodyPr/>
          <a:lstStyle/>
          <a:p>
            <a:r>
              <a:rPr lang="en-US" dirty="0"/>
              <a:t>DDL</a:t>
            </a:r>
          </a:p>
          <a:p>
            <a:pPr lvl="1"/>
            <a:r>
              <a:rPr lang="en-US" dirty="0">
                <a:solidFill>
                  <a:srgbClr val="FF0000"/>
                </a:solidFill>
              </a:rPr>
              <a:t>Create</a:t>
            </a:r>
            <a:r>
              <a:rPr lang="en-US" dirty="0"/>
              <a:t> table </a:t>
            </a:r>
            <a:r>
              <a:rPr lang="en-US" dirty="0" err="1">
                <a:solidFill>
                  <a:srgbClr val="0070C0"/>
                </a:solidFill>
              </a:rPr>
              <a:t>table_name</a:t>
            </a:r>
            <a:r>
              <a:rPr lang="en-US" dirty="0"/>
              <a:t> (</a:t>
            </a:r>
            <a:r>
              <a:rPr lang="en-US" dirty="0">
                <a:solidFill>
                  <a:srgbClr val="0070C0"/>
                </a:solidFill>
              </a:rPr>
              <a:t>attributes_name Datatype</a:t>
            </a:r>
            <a:r>
              <a:rPr lang="en-US" dirty="0"/>
              <a:t>(</a:t>
            </a:r>
            <a:r>
              <a:rPr lang="en-US" dirty="0">
                <a:solidFill>
                  <a:srgbClr val="C00000"/>
                </a:solidFill>
              </a:rPr>
              <a:t>length</a:t>
            </a:r>
            <a:r>
              <a:rPr lang="en-US" dirty="0"/>
              <a:t>) </a:t>
            </a:r>
            <a:r>
              <a:rPr lang="en-US" dirty="0">
                <a:solidFill>
                  <a:srgbClr val="C00000"/>
                </a:solidFill>
              </a:rPr>
              <a:t>constraints</a:t>
            </a:r>
            <a:r>
              <a:rPr lang="en-US" dirty="0"/>
              <a:t>,…);</a:t>
            </a:r>
          </a:p>
          <a:p>
            <a:pPr lvl="1"/>
            <a:r>
              <a:rPr lang="en-US" dirty="0"/>
              <a:t>Ex:</a:t>
            </a:r>
          </a:p>
          <a:p>
            <a:pPr lvl="1"/>
            <a:r>
              <a:rPr lang="en-US" dirty="0">
                <a:solidFill>
                  <a:srgbClr val="FF0000"/>
                </a:solidFill>
              </a:rPr>
              <a:t>Create</a:t>
            </a:r>
            <a:r>
              <a:rPr lang="en-US" dirty="0"/>
              <a:t> table t(t1 number(2,0) , </a:t>
            </a:r>
          </a:p>
          <a:p>
            <a:pPr marL="457200" lvl="1" indent="0">
              <a:buNone/>
            </a:pPr>
            <a:r>
              <a:rPr lang="en-US" dirty="0"/>
              <a:t>y2 varchar2(15) </a:t>
            </a:r>
            <a:r>
              <a:rPr lang="en-US" dirty="0">
                <a:solidFill>
                  <a:srgbClr val="C00000"/>
                </a:solidFill>
              </a:rPr>
              <a:t>not null unique </a:t>
            </a:r>
            <a:r>
              <a:rPr lang="en-US" dirty="0"/>
              <a:t>, </a:t>
            </a:r>
          </a:p>
          <a:p>
            <a:pPr marL="457200" lvl="1" indent="0">
              <a:buNone/>
            </a:pPr>
            <a:r>
              <a:rPr lang="en-US" dirty="0"/>
              <a:t>x3 number(3,0) </a:t>
            </a:r>
            <a:r>
              <a:rPr lang="en-US" dirty="0">
                <a:solidFill>
                  <a:srgbClr val="C00000"/>
                </a:solidFill>
              </a:rPr>
              <a:t>references</a:t>
            </a:r>
            <a:r>
              <a:rPr lang="en-US" dirty="0"/>
              <a:t> y, </a:t>
            </a:r>
            <a:r>
              <a:rPr lang="en-US" dirty="0">
                <a:solidFill>
                  <a:srgbClr val="C00000"/>
                </a:solidFill>
              </a:rPr>
              <a:t>primary key</a:t>
            </a:r>
            <a:r>
              <a:rPr lang="en-US" dirty="0"/>
              <a:t>(t1));</a:t>
            </a:r>
          </a:p>
          <a:p>
            <a:pPr lvl="1"/>
            <a:r>
              <a:rPr lang="en-US" dirty="0">
                <a:solidFill>
                  <a:srgbClr val="FF0000"/>
                </a:solidFill>
              </a:rPr>
              <a:t>Create</a:t>
            </a:r>
            <a:r>
              <a:rPr lang="en-US" dirty="0"/>
              <a:t> table t(t1 number(2,0) </a:t>
            </a:r>
            <a:r>
              <a:rPr lang="en-US" dirty="0">
                <a:solidFill>
                  <a:srgbClr val="C00000"/>
                </a:solidFill>
              </a:rPr>
              <a:t>primary key </a:t>
            </a:r>
            <a:r>
              <a:rPr lang="en-US" dirty="0"/>
              <a:t>,</a:t>
            </a:r>
          </a:p>
          <a:p>
            <a:pPr marL="457200" lvl="1" indent="0">
              <a:buNone/>
            </a:pPr>
            <a:r>
              <a:rPr lang="en-US" dirty="0"/>
              <a:t> y2 varchar2(15) </a:t>
            </a:r>
            <a:r>
              <a:rPr lang="en-US" dirty="0">
                <a:solidFill>
                  <a:srgbClr val="C00000"/>
                </a:solidFill>
              </a:rPr>
              <a:t>not null </a:t>
            </a:r>
            <a:r>
              <a:rPr lang="en-US" dirty="0"/>
              <a:t>,</a:t>
            </a:r>
          </a:p>
          <a:p>
            <a:pPr marL="457200" lvl="1" indent="0">
              <a:buNone/>
            </a:pPr>
            <a:r>
              <a:rPr lang="en-US" dirty="0"/>
              <a:t> x3 number(3,0), </a:t>
            </a:r>
            <a:r>
              <a:rPr lang="en-US" dirty="0">
                <a:solidFill>
                  <a:srgbClr val="C00000"/>
                </a:solidFill>
              </a:rPr>
              <a:t>unique</a:t>
            </a:r>
            <a:r>
              <a:rPr lang="en-US" dirty="0"/>
              <a:t>(y2) ,</a:t>
            </a:r>
          </a:p>
          <a:p>
            <a:pPr marL="457200" lvl="1" indent="0">
              <a:buNone/>
            </a:pPr>
            <a:r>
              <a:rPr lang="en-US" dirty="0"/>
              <a:t> </a:t>
            </a:r>
            <a:r>
              <a:rPr lang="en-US" dirty="0">
                <a:solidFill>
                  <a:srgbClr val="C00000"/>
                </a:solidFill>
              </a:rPr>
              <a:t>foreign key</a:t>
            </a:r>
            <a:r>
              <a:rPr lang="en-US" dirty="0"/>
              <a:t>(x3) </a:t>
            </a:r>
            <a:r>
              <a:rPr lang="en-US" dirty="0">
                <a:solidFill>
                  <a:srgbClr val="C00000"/>
                </a:solidFill>
              </a:rPr>
              <a:t>references</a:t>
            </a:r>
            <a:r>
              <a:rPr lang="en-US" dirty="0"/>
              <a:t> y);</a:t>
            </a:r>
            <a:endParaRPr lang="ar-EG" dirty="0"/>
          </a:p>
        </p:txBody>
      </p:sp>
    </p:spTree>
    <p:extLst>
      <p:ext uri="{BB962C8B-B14F-4D97-AF65-F5344CB8AC3E}">
        <p14:creationId xmlns:p14="http://schemas.microsoft.com/office/powerpoint/2010/main" val="13970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C6A7-3864-4FC5-F31C-0EB4E6D50487}"/>
              </a:ext>
            </a:extLst>
          </p:cNvPr>
          <p:cNvSpPr>
            <a:spLocks noGrp="1"/>
          </p:cNvSpPr>
          <p:nvPr>
            <p:ph type="title"/>
          </p:nvPr>
        </p:nvSpPr>
        <p:spPr/>
        <p:txBody>
          <a:bodyPr/>
          <a:lstStyle/>
          <a:p>
            <a:r>
              <a:rPr lang="en-US" dirty="0">
                <a:solidFill>
                  <a:srgbClr val="FF0000"/>
                </a:solidFill>
              </a:rPr>
              <a:t>Cont. SQL</a:t>
            </a:r>
            <a:endParaRPr lang="ar-EG" dirty="0"/>
          </a:p>
        </p:txBody>
      </p:sp>
      <p:sp>
        <p:nvSpPr>
          <p:cNvPr id="3" name="Content Placeholder 2">
            <a:extLst>
              <a:ext uri="{FF2B5EF4-FFF2-40B4-BE49-F238E27FC236}">
                <a16:creationId xmlns:a16="http://schemas.microsoft.com/office/drawing/2014/main" id="{C0C4455C-B2E0-F52D-42E5-263F03239916}"/>
              </a:ext>
            </a:extLst>
          </p:cNvPr>
          <p:cNvSpPr>
            <a:spLocks noGrp="1"/>
          </p:cNvSpPr>
          <p:nvPr>
            <p:ph idx="1"/>
          </p:nvPr>
        </p:nvSpPr>
        <p:spPr/>
        <p:txBody>
          <a:bodyPr/>
          <a:lstStyle/>
          <a:p>
            <a:r>
              <a:rPr lang="en-US" dirty="0">
                <a:solidFill>
                  <a:srgbClr val="FF0000"/>
                </a:solidFill>
              </a:rPr>
              <a:t>Alter</a:t>
            </a:r>
            <a:r>
              <a:rPr lang="en-US" dirty="0"/>
              <a:t> table </a:t>
            </a:r>
            <a:r>
              <a:rPr lang="en-US" dirty="0" err="1">
                <a:solidFill>
                  <a:srgbClr val="0070C0"/>
                </a:solidFill>
              </a:rPr>
              <a:t>table_name</a:t>
            </a:r>
            <a:r>
              <a:rPr lang="en-US" dirty="0">
                <a:solidFill>
                  <a:srgbClr val="0070C0"/>
                </a:solidFill>
              </a:rPr>
              <a:t> </a:t>
            </a:r>
            <a:r>
              <a:rPr lang="en-US" dirty="0">
                <a:solidFill>
                  <a:srgbClr val="C00000"/>
                </a:solidFill>
              </a:rPr>
              <a:t>operation</a:t>
            </a:r>
            <a:r>
              <a:rPr lang="en-US" dirty="0"/>
              <a:t> (-----); : edit table’s structure</a:t>
            </a:r>
          </a:p>
          <a:p>
            <a:r>
              <a:rPr lang="en-US" dirty="0"/>
              <a:t>Operations on columns : add , modify , drop.</a:t>
            </a:r>
          </a:p>
          <a:p>
            <a:r>
              <a:rPr lang="en-US" dirty="0"/>
              <a:t>Ex: </a:t>
            </a:r>
            <a:r>
              <a:rPr lang="en-US" dirty="0">
                <a:solidFill>
                  <a:srgbClr val="FF0000"/>
                </a:solidFill>
              </a:rPr>
              <a:t>Alter</a:t>
            </a:r>
            <a:r>
              <a:rPr lang="en-US" dirty="0"/>
              <a:t> table x </a:t>
            </a:r>
            <a:r>
              <a:rPr lang="en-US" dirty="0">
                <a:solidFill>
                  <a:srgbClr val="C00000"/>
                </a:solidFill>
              </a:rPr>
              <a:t>add</a:t>
            </a:r>
            <a:r>
              <a:rPr lang="en-US" dirty="0"/>
              <a:t> (a varchar2(3) not null);</a:t>
            </a:r>
          </a:p>
          <a:p>
            <a:r>
              <a:rPr lang="en-US" sz="2400" dirty="0"/>
              <a:t>When we define a FK we could use the following constraints:</a:t>
            </a:r>
          </a:p>
          <a:p>
            <a:pPr lvl="1"/>
            <a:r>
              <a:rPr lang="en-US" sz="2000" dirty="0"/>
              <a:t>On Delete set </a:t>
            </a:r>
            <a:r>
              <a:rPr lang="en-US" sz="2000" dirty="0">
                <a:solidFill>
                  <a:srgbClr val="C00000"/>
                </a:solidFill>
              </a:rPr>
              <a:t>Default</a:t>
            </a:r>
            <a:r>
              <a:rPr lang="en-US" sz="2000" dirty="0"/>
              <a:t> on Update Cascade.</a:t>
            </a:r>
          </a:p>
          <a:p>
            <a:pPr lvl="1"/>
            <a:r>
              <a:rPr lang="en-US" sz="2000" dirty="0"/>
              <a:t>Could use </a:t>
            </a:r>
            <a:r>
              <a:rPr lang="en-US" sz="2000" dirty="0">
                <a:solidFill>
                  <a:srgbClr val="C00000"/>
                </a:solidFill>
              </a:rPr>
              <a:t>null</a:t>
            </a:r>
            <a:r>
              <a:rPr lang="en-US" sz="2000" dirty="0"/>
              <a:t>.</a:t>
            </a:r>
          </a:p>
          <a:p>
            <a:endParaRPr lang="ar-EG" dirty="0"/>
          </a:p>
        </p:txBody>
      </p:sp>
    </p:spTree>
    <p:extLst>
      <p:ext uri="{BB962C8B-B14F-4D97-AF65-F5344CB8AC3E}">
        <p14:creationId xmlns:p14="http://schemas.microsoft.com/office/powerpoint/2010/main" val="117660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C6DB-6610-53FA-653D-9C259AACB1D0}"/>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553F13D6-4B27-1C01-269D-F1D34E448AB6}"/>
              </a:ext>
            </a:extLst>
          </p:cNvPr>
          <p:cNvSpPr>
            <a:spLocks noGrp="1"/>
          </p:cNvSpPr>
          <p:nvPr>
            <p:ph idx="1"/>
          </p:nvPr>
        </p:nvSpPr>
        <p:spPr/>
        <p:txBody>
          <a:bodyPr/>
          <a:lstStyle/>
          <a:p>
            <a:r>
              <a:rPr lang="en-US" dirty="0"/>
              <a:t>for deleting a table:</a:t>
            </a:r>
          </a:p>
          <a:p>
            <a:pPr lvl="1"/>
            <a:r>
              <a:rPr lang="en-US" dirty="0">
                <a:solidFill>
                  <a:srgbClr val="FF0000"/>
                </a:solidFill>
              </a:rPr>
              <a:t>Drop</a:t>
            </a:r>
            <a:r>
              <a:rPr lang="en-US" dirty="0"/>
              <a:t> Table </a:t>
            </a:r>
            <a:r>
              <a:rPr lang="en-US" dirty="0" err="1"/>
              <a:t>table_name</a:t>
            </a:r>
            <a:r>
              <a:rPr lang="en-US" dirty="0"/>
              <a:t>;</a:t>
            </a:r>
          </a:p>
          <a:p>
            <a:r>
              <a:rPr lang="en-US" dirty="0"/>
              <a:t>Each DDL Command is committed by default.</a:t>
            </a:r>
            <a:endParaRPr lang="ar-EG" dirty="0"/>
          </a:p>
        </p:txBody>
      </p:sp>
    </p:spTree>
    <p:extLst>
      <p:ext uri="{BB962C8B-B14F-4D97-AF65-F5344CB8AC3E}">
        <p14:creationId xmlns:p14="http://schemas.microsoft.com/office/powerpoint/2010/main" val="418754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3AC3-76C5-8842-1B9A-E7BD59D4E11C}"/>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9FDDBDD4-B1B5-0AE1-ED0B-3914D5753D4E}"/>
              </a:ext>
            </a:extLst>
          </p:cNvPr>
          <p:cNvSpPr>
            <a:spLocks noGrp="1"/>
          </p:cNvSpPr>
          <p:nvPr>
            <p:ph idx="1"/>
          </p:nvPr>
        </p:nvSpPr>
        <p:spPr/>
        <p:txBody>
          <a:bodyPr/>
          <a:lstStyle/>
          <a:p>
            <a:r>
              <a:rPr lang="en-US" dirty="0"/>
              <a:t>DML</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values</a:t>
            </a:r>
            <a:r>
              <a:rPr lang="en-US" dirty="0"/>
              <a:t>(v1,v2,….);</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(col1,col3,col2,col5) values</a:t>
            </a:r>
            <a:r>
              <a:rPr lang="en-US" dirty="0"/>
              <a:t>(v1,v3,….);</a:t>
            </a:r>
          </a:p>
          <a:p>
            <a:pPr lvl="1"/>
            <a:r>
              <a:rPr lang="en-US" dirty="0">
                <a:solidFill>
                  <a:srgbClr val="FF0000"/>
                </a:solidFill>
              </a:rPr>
              <a:t>Insert</a:t>
            </a:r>
            <a:r>
              <a:rPr lang="en-US" dirty="0"/>
              <a:t> into </a:t>
            </a:r>
            <a:r>
              <a:rPr lang="en-US" dirty="0" err="1"/>
              <a:t>table_name</a:t>
            </a:r>
            <a:r>
              <a:rPr lang="en-US" dirty="0"/>
              <a:t> </a:t>
            </a:r>
            <a:r>
              <a:rPr lang="en-US" dirty="0">
                <a:solidFill>
                  <a:srgbClr val="C00000"/>
                </a:solidFill>
              </a:rPr>
              <a:t>(</a:t>
            </a:r>
            <a:r>
              <a:rPr lang="en-US" dirty="0" err="1">
                <a:solidFill>
                  <a:srgbClr val="C00000"/>
                </a:solidFill>
              </a:rPr>
              <a:t>id,dname</a:t>
            </a:r>
            <a:r>
              <a:rPr lang="en-US" dirty="0">
                <a:solidFill>
                  <a:srgbClr val="C00000"/>
                </a:solidFill>
              </a:rPr>
              <a:t>) select </a:t>
            </a:r>
            <a:r>
              <a:rPr lang="en-US" dirty="0" err="1">
                <a:solidFill>
                  <a:srgbClr val="C00000"/>
                </a:solidFill>
              </a:rPr>
              <a:t>xid,xname</a:t>
            </a:r>
            <a:r>
              <a:rPr lang="en-US" dirty="0">
                <a:solidFill>
                  <a:srgbClr val="C00000"/>
                </a:solidFill>
              </a:rPr>
              <a:t> from x;</a:t>
            </a:r>
          </a:p>
          <a:p>
            <a:pPr lvl="1"/>
            <a:endParaRPr lang="en-US" dirty="0">
              <a:solidFill>
                <a:srgbClr val="C00000"/>
              </a:solidFill>
            </a:endParaRPr>
          </a:p>
          <a:p>
            <a:pPr lvl="1"/>
            <a:r>
              <a:rPr lang="en-US" dirty="0"/>
              <a:t>Ex:</a:t>
            </a:r>
          </a:p>
          <a:p>
            <a:pPr lvl="1"/>
            <a:r>
              <a:rPr lang="en-US" sz="2000" kern="1200" dirty="0">
                <a:solidFill>
                  <a:srgbClr val="FF0000"/>
                </a:solidFill>
                <a:effectLst/>
                <a:latin typeface="Calibri" panose="020F0502020204030204" pitchFamily="34" charset="0"/>
                <a:ea typeface="+mn-ea"/>
                <a:cs typeface="+mn-cs"/>
              </a:rPr>
              <a:t>Insert</a:t>
            </a:r>
            <a:r>
              <a:rPr lang="en-US" sz="2000" kern="1200" dirty="0">
                <a:effectLst/>
                <a:latin typeface="Calibri" panose="020F0502020204030204" pitchFamily="34" charset="0"/>
                <a:ea typeface="+mn-ea"/>
                <a:cs typeface="+mn-cs"/>
              </a:rPr>
              <a:t> into dept (</a:t>
            </a:r>
            <a:r>
              <a:rPr lang="en-US" sz="2000" kern="1200" dirty="0" err="1">
                <a:effectLst/>
                <a:latin typeface="Calibri" panose="020F0502020204030204" pitchFamily="34" charset="0"/>
                <a:ea typeface="+mn-ea"/>
                <a:cs typeface="+mn-cs"/>
              </a:rPr>
              <a:t>depno,dname</a:t>
            </a:r>
            <a:r>
              <a:rPr lang="en-US" sz="2000" kern="1200" dirty="0">
                <a:effectLst/>
                <a:latin typeface="Calibri" panose="020F0502020204030204" pitchFamily="34" charset="0"/>
                <a:ea typeface="+mn-ea"/>
                <a:cs typeface="+mn-cs"/>
              </a:rPr>
              <a:t>) values(50,’sce’);</a:t>
            </a:r>
            <a:endParaRPr lang="ar-EG" sz="2000" dirty="0">
              <a:effectLst/>
            </a:endParaRPr>
          </a:p>
          <a:p>
            <a:pPr lvl="1"/>
            <a:endParaRPr lang="en-US" dirty="0"/>
          </a:p>
          <a:p>
            <a:pPr lvl="1"/>
            <a:endParaRPr lang="ar-EG" dirty="0"/>
          </a:p>
        </p:txBody>
      </p:sp>
    </p:spTree>
    <p:extLst>
      <p:ext uri="{BB962C8B-B14F-4D97-AF65-F5344CB8AC3E}">
        <p14:creationId xmlns:p14="http://schemas.microsoft.com/office/powerpoint/2010/main" val="1509500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8784-607D-45C2-D171-7C1CDD1E3247}"/>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A90CA884-3871-B01A-085A-87BB1ECC0CAD}"/>
              </a:ext>
            </a:extLst>
          </p:cNvPr>
          <p:cNvSpPr>
            <a:spLocks noGrp="1"/>
          </p:cNvSpPr>
          <p:nvPr>
            <p:ph idx="1"/>
          </p:nvPr>
        </p:nvSpPr>
        <p:spPr/>
        <p:txBody>
          <a:bodyPr/>
          <a:lstStyle/>
          <a:p>
            <a:r>
              <a:rPr lang="en-US" dirty="0">
                <a:solidFill>
                  <a:srgbClr val="FF0000"/>
                </a:solidFill>
              </a:rPr>
              <a:t>Update</a:t>
            </a:r>
            <a:r>
              <a:rPr lang="en-US" dirty="0"/>
              <a:t> table_name set col_name = value;</a:t>
            </a:r>
          </a:p>
          <a:p>
            <a:r>
              <a:rPr lang="en-US" dirty="0"/>
              <a:t>Update an attribute with an operation:</a:t>
            </a:r>
          </a:p>
          <a:p>
            <a:r>
              <a:rPr lang="en-US" sz="2800" dirty="0">
                <a:solidFill>
                  <a:srgbClr val="FF0000"/>
                </a:solidFill>
              </a:rPr>
              <a:t>Update</a:t>
            </a:r>
            <a:r>
              <a:rPr lang="en-US" sz="2800" dirty="0"/>
              <a:t> table_name set </a:t>
            </a:r>
            <a:r>
              <a:rPr lang="en-US" sz="2800" dirty="0" err="1"/>
              <a:t>attribute_name</a:t>
            </a:r>
            <a:r>
              <a:rPr lang="en-US" sz="2800" dirty="0"/>
              <a:t> = arithmetic operation;</a:t>
            </a:r>
            <a:r>
              <a:rPr lang="en-US" dirty="0"/>
              <a:t> </a:t>
            </a:r>
            <a:r>
              <a:rPr lang="en-US" sz="2800" dirty="0">
                <a:solidFill>
                  <a:srgbClr val="0070C0"/>
                </a:solidFill>
              </a:rPr>
              <a:t>(Derived)</a:t>
            </a:r>
          </a:p>
          <a:p>
            <a:r>
              <a:rPr lang="en-US" dirty="0" err="1"/>
              <a:t>Exs</a:t>
            </a:r>
            <a:r>
              <a:rPr lang="en-US" dirty="0"/>
              <a:t>:</a:t>
            </a:r>
          </a:p>
          <a:p>
            <a:pPr lvl="1"/>
            <a:r>
              <a:rPr lang="en-US" dirty="0">
                <a:solidFill>
                  <a:srgbClr val="FF0000"/>
                </a:solidFill>
              </a:rPr>
              <a:t>Update</a:t>
            </a:r>
            <a:r>
              <a:rPr lang="en-US" dirty="0"/>
              <a:t> students set total = m1+m2+m3;</a:t>
            </a:r>
          </a:p>
          <a:p>
            <a:pPr lvl="1"/>
            <a:r>
              <a:rPr lang="en-US" dirty="0">
                <a:solidFill>
                  <a:srgbClr val="FF0000"/>
                </a:solidFill>
              </a:rPr>
              <a:t>Update</a:t>
            </a:r>
            <a:r>
              <a:rPr lang="en-US" dirty="0"/>
              <a:t> employees set </a:t>
            </a:r>
            <a:r>
              <a:rPr lang="en-US" dirty="0" err="1"/>
              <a:t>sal</a:t>
            </a:r>
            <a:r>
              <a:rPr lang="en-US" dirty="0"/>
              <a:t> = 5000 </a:t>
            </a:r>
            <a:r>
              <a:rPr lang="en-US" dirty="0">
                <a:solidFill>
                  <a:srgbClr val="C00000"/>
                </a:solidFill>
              </a:rPr>
              <a:t>where</a:t>
            </a:r>
            <a:r>
              <a:rPr lang="en-US" dirty="0"/>
              <a:t> department = ‘sales’;</a:t>
            </a:r>
          </a:p>
          <a:p>
            <a:pPr lvl="1"/>
            <a:r>
              <a:rPr lang="en-US" dirty="0">
                <a:solidFill>
                  <a:srgbClr val="FF0000"/>
                </a:solidFill>
              </a:rPr>
              <a:t>Update</a:t>
            </a:r>
            <a:r>
              <a:rPr lang="en-US" dirty="0"/>
              <a:t> employees set job = ‘</a:t>
            </a:r>
            <a:r>
              <a:rPr lang="en-US" dirty="0" err="1"/>
              <a:t>eng</a:t>
            </a:r>
            <a:r>
              <a:rPr lang="en-US" dirty="0"/>
              <a:t>’ , </a:t>
            </a:r>
            <a:r>
              <a:rPr lang="en-US" dirty="0" err="1"/>
              <a:t>sal</a:t>
            </a:r>
            <a:r>
              <a:rPr lang="en-US" dirty="0"/>
              <a:t> = </a:t>
            </a:r>
            <a:r>
              <a:rPr lang="en-US" dirty="0" err="1"/>
              <a:t>sal</a:t>
            </a:r>
            <a:r>
              <a:rPr lang="en-US" dirty="0"/>
              <a:t>*10 , </a:t>
            </a:r>
            <a:r>
              <a:rPr lang="en-US" dirty="0">
                <a:solidFill>
                  <a:srgbClr val="C00000"/>
                </a:solidFill>
              </a:rPr>
              <a:t>where</a:t>
            </a:r>
            <a:r>
              <a:rPr lang="en-US" dirty="0"/>
              <a:t> name =‘</a:t>
            </a:r>
            <a:r>
              <a:rPr lang="en-US" dirty="0" err="1"/>
              <a:t>abdo</a:t>
            </a:r>
            <a:r>
              <a:rPr lang="en-US" dirty="0"/>
              <a:t>’;</a:t>
            </a:r>
          </a:p>
          <a:p>
            <a:pPr lvl="1"/>
            <a:r>
              <a:rPr lang="en-US" dirty="0">
                <a:solidFill>
                  <a:srgbClr val="FF0000"/>
                </a:solidFill>
              </a:rPr>
              <a:t>Update</a:t>
            </a:r>
            <a:r>
              <a:rPr lang="en-US" dirty="0"/>
              <a:t> dept </a:t>
            </a:r>
            <a:r>
              <a:rPr lang="en-US" dirty="0">
                <a:solidFill>
                  <a:srgbClr val="00B0F0"/>
                </a:solidFill>
              </a:rPr>
              <a:t>d</a:t>
            </a:r>
            <a:r>
              <a:rPr lang="en-US" dirty="0"/>
              <a:t> set </a:t>
            </a:r>
            <a:r>
              <a:rPr lang="en-US" dirty="0" err="1"/>
              <a:t>empno</a:t>
            </a:r>
            <a:r>
              <a:rPr lang="en-US" dirty="0"/>
              <a:t> = </a:t>
            </a:r>
            <a:r>
              <a:rPr lang="en-US" dirty="0">
                <a:solidFill>
                  <a:srgbClr val="C00000"/>
                </a:solidFill>
              </a:rPr>
              <a:t>select</a:t>
            </a:r>
            <a:r>
              <a:rPr lang="en-US" dirty="0"/>
              <a:t> * from emp </a:t>
            </a:r>
            <a:r>
              <a:rPr lang="en-US" dirty="0">
                <a:solidFill>
                  <a:srgbClr val="C00000"/>
                </a:solidFill>
              </a:rPr>
              <a:t>where</a:t>
            </a:r>
            <a:r>
              <a:rPr lang="en-US" dirty="0"/>
              <a:t> </a:t>
            </a:r>
            <a:r>
              <a:rPr lang="en-US" dirty="0" err="1"/>
              <a:t>emp.dept</a:t>
            </a:r>
            <a:r>
              <a:rPr lang="en-US" dirty="0"/>
              <a:t> = </a:t>
            </a:r>
            <a:r>
              <a:rPr lang="en-US" dirty="0" err="1">
                <a:solidFill>
                  <a:srgbClr val="00B0F0"/>
                </a:solidFill>
              </a:rPr>
              <a:t>d</a:t>
            </a:r>
            <a:r>
              <a:rPr lang="en-US" dirty="0" err="1"/>
              <a:t>.dept</a:t>
            </a:r>
            <a:r>
              <a:rPr lang="en-US" dirty="0"/>
              <a:t>;</a:t>
            </a:r>
          </a:p>
          <a:p>
            <a:endParaRPr lang="ar-EG" dirty="0"/>
          </a:p>
        </p:txBody>
      </p:sp>
    </p:spTree>
    <p:extLst>
      <p:ext uri="{BB962C8B-B14F-4D97-AF65-F5344CB8AC3E}">
        <p14:creationId xmlns:p14="http://schemas.microsoft.com/office/powerpoint/2010/main" val="303936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3FB1-717B-59E2-C659-AA9A63CD3C6B}"/>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C1539012-18D1-BC76-92E2-DD8DF3516A92}"/>
              </a:ext>
            </a:extLst>
          </p:cNvPr>
          <p:cNvSpPr>
            <a:spLocks noGrp="1"/>
          </p:cNvSpPr>
          <p:nvPr>
            <p:ph idx="1"/>
          </p:nvPr>
        </p:nvSpPr>
        <p:spPr/>
        <p:txBody>
          <a:bodyPr/>
          <a:lstStyle/>
          <a:p>
            <a:r>
              <a:rPr lang="en-US" dirty="0"/>
              <a:t>Delete col value -&gt; update to null</a:t>
            </a:r>
          </a:p>
          <a:p>
            <a:pPr lvl="1"/>
            <a:r>
              <a:rPr lang="en-US" dirty="0">
                <a:solidFill>
                  <a:srgbClr val="FF0000"/>
                </a:solidFill>
              </a:rPr>
              <a:t>Update</a:t>
            </a:r>
            <a:r>
              <a:rPr lang="en-US" dirty="0"/>
              <a:t> table_name </a:t>
            </a:r>
            <a:r>
              <a:rPr lang="en-US" dirty="0">
                <a:solidFill>
                  <a:srgbClr val="C00000"/>
                </a:solidFill>
              </a:rPr>
              <a:t>set</a:t>
            </a:r>
            <a:r>
              <a:rPr lang="en-US" dirty="0"/>
              <a:t> col_name </a:t>
            </a:r>
            <a:r>
              <a:rPr lang="en-US" dirty="0">
                <a:solidFill>
                  <a:srgbClr val="C00000"/>
                </a:solidFill>
              </a:rPr>
              <a:t>is null</a:t>
            </a:r>
            <a:r>
              <a:rPr lang="en-US" dirty="0"/>
              <a:t>;</a:t>
            </a:r>
          </a:p>
          <a:p>
            <a:r>
              <a:rPr lang="en-US" dirty="0"/>
              <a:t>Delete a record (row)</a:t>
            </a:r>
          </a:p>
          <a:p>
            <a:pPr lvl="1"/>
            <a:r>
              <a:rPr lang="en-US" dirty="0">
                <a:solidFill>
                  <a:srgbClr val="FF0000"/>
                </a:solidFill>
              </a:rPr>
              <a:t>Delete</a:t>
            </a:r>
            <a:r>
              <a:rPr lang="en-US" dirty="0"/>
              <a:t> from table_name </a:t>
            </a:r>
            <a:r>
              <a:rPr lang="en-US" dirty="0">
                <a:solidFill>
                  <a:srgbClr val="C00000"/>
                </a:solidFill>
              </a:rPr>
              <a:t>where</a:t>
            </a:r>
            <a:r>
              <a:rPr lang="en-US" dirty="0"/>
              <a:t> </a:t>
            </a:r>
            <a:r>
              <a:rPr lang="en-US" dirty="0">
                <a:solidFill>
                  <a:srgbClr val="C00000"/>
                </a:solidFill>
              </a:rPr>
              <a:t>condition</a:t>
            </a:r>
            <a:r>
              <a:rPr lang="en-US" dirty="0"/>
              <a:t>;</a:t>
            </a:r>
          </a:p>
          <a:p>
            <a:pPr lvl="1"/>
            <a:endParaRPr lang="en-US" dirty="0"/>
          </a:p>
          <a:p>
            <a:r>
              <a:rPr lang="en-US" dirty="0"/>
              <a:t>Describe a table:</a:t>
            </a:r>
          </a:p>
          <a:p>
            <a:pPr lvl="1"/>
            <a:r>
              <a:rPr lang="en-US" dirty="0">
                <a:solidFill>
                  <a:srgbClr val="FF0000"/>
                </a:solidFill>
              </a:rPr>
              <a:t>Desc</a:t>
            </a:r>
            <a:r>
              <a:rPr lang="en-US" dirty="0"/>
              <a:t> table_name; </a:t>
            </a:r>
          </a:p>
        </p:txBody>
      </p:sp>
    </p:spTree>
    <p:extLst>
      <p:ext uri="{BB962C8B-B14F-4D97-AF65-F5344CB8AC3E}">
        <p14:creationId xmlns:p14="http://schemas.microsoft.com/office/powerpoint/2010/main" val="28178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32F4-6890-D204-1158-D7F2D3385A26}"/>
              </a:ext>
            </a:extLst>
          </p:cNvPr>
          <p:cNvSpPr>
            <a:spLocks noGrp="1"/>
          </p:cNvSpPr>
          <p:nvPr>
            <p:ph type="title"/>
          </p:nvPr>
        </p:nvSpPr>
        <p:spPr/>
        <p:txBody>
          <a:bodyPr>
            <a:normAutofit/>
          </a:bodyPr>
          <a:lstStyle/>
          <a:p>
            <a:r>
              <a:rPr lang="en-US" sz="3200" b="0" i="0" u="none" strike="noStrike" baseline="0" dirty="0">
                <a:solidFill>
                  <a:srgbClr val="FF0000"/>
                </a:solidFill>
                <a:latin typeface="Arial" panose="020B0604020202020204" pitchFamily="34" charset="0"/>
              </a:rPr>
              <a:t>Typical DBMS Functionality</a:t>
            </a:r>
            <a:endParaRPr lang="ar-EG" sz="6600" dirty="0">
              <a:solidFill>
                <a:srgbClr val="FF0000"/>
              </a:solidFill>
            </a:endParaRPr>
          </a:p>
        </p:txBody>
      </p:sp>
      <p:sp>
        <p:nvSpPr>
          <p:cNvPr id="3" name="Content Placeholder 2">
            <a:extLst>
              <a:ext uri="{FF2B5EF4-FFF2-40B4-BE49-F238E27FC236}">
                <a16:creationId xmlns:a16="http://schemas.microsoft.com/office/drawing/2014/main" id="{CE9F0570-3364-84C4-0ACA-EA5E35F90003}"/>
              </a:ext>
            </a:extLst>
          </p:cNvPr>
          <p:cNvSpPr>
            <a:spLocks noGrp="1"/>
          </p:cNvSpPr>
          <p:nvPr>
            <p:ph idx="1"/>
          </p:nvPr>
        </p:nvSpPr>
        <p:spPr/>
        <p:txBody>
          <a:bodyPr>
            <a:normAutofit/>
          </a:bodyPr>
          <a:lstStyle/>
          <a:p>
            <a:r>
              <a:rPr lang="en-US" sz="1800" b="0" u="none" strike="noStrike" baseline="0" dirty="0">
                <a:latin typeface="Arial" panose="020B0604020202020204" pitchFamily="34" charset="0"/>
              </a:rPr>
              <a:t>Define a particular database in terms of its data types, structures, and constraints</a:t>
            </a:r>
          </a:p>
          <a:p>
            <a:r>
              <a:rPr lang="en-US" sz="1800" b="0" u="none" strike="noStrike" baseline="0" dirty="0">
                <a:latin typeface="Arial" panose="020B0604020202020204" pitchFamily="34" charset="0"/>
              </a:rPr>
              <a:t>Constructor Load the initial database contents on a secondary storage medium</a:t>
            </a:r>
          </a:p>
          <a:p>
            <a:r>
              <a:rPr lang="en-US" sz="1800" b="0" u="none" strike="noStrike" baseline="0" dirty="0">
                <a:latin typeface="Arial" panose="020B0604020202020204" pitchFamily="34" charset="0"/>
              </a:rPr>
              <a:t>Manipulating the database:</a:t>
            </a:r>
          </a:p>
          <a:p>
            <a:pPr lvl="1"/>
            <a:r>
              <a:rPr lang="en-US" sz="1400" b="0" u="none" strike="noStrike" baseline="0" dirty="0">
                <a:latin typeface="Arial" panose="020B0604020202020204" pitchFamily="34" charset="0"/>
              </a:rPr>
              <a:t>Retrieval: Querying, generating reports</a:t>
            </a:r>
          </a:p>
          <a:p>
            <a:pPr lvl="1"/>
            <a:r>
              <a:rPr lang="en-US" sz="1400" b="0" u="none" strike="noStrike" baseline="0" dirty="0">
                <a:latin typeface="Arial" panose="020B0604020202020204" pitchFamily="34" charset="0"/>
              </a:rPr>
              <a:t>Modification: Insertions, deletions and updates to its content</a:t>
            </a:r>
          </a:p>
          <a:p>
            <a:pPr lvl="1"/>
            <a:r>
              <a:rPr lang="en-US" sz="1400" b="0" u="none" strike="noStrike" baseline="0" dirty="0">
                <a:latin typeface="Arial" panose="020B0604020202020204" pitchFamily="34" charset="0"/>
              </a:rPr>
              <a:t>Accessing the database through Web applications</a:t>
            </a:r>
          </a:p>
          <a:p>
            <a:r>
              <a:rPr lang="en-US" sz="1800" b="0" u="none" strike="noStrike" baseline="0" dirty="0">
                <a:latin typeface="Arial" panose="020B0604020202020204" pitchFamily="34" charset="0"/>
              </a:rPr>
              <a:t>Processing and Sharing by a set of concurrent users and application programs –yet, keeping all data valid and consistent</a:t>
            </a:r>
            <a:endParaRPr lang="ar-EG" sz="1800" b="0" i="0" u="none" strike="noStrike" baseline="0" dirty="0">
              <a:latin typeface="Wingdings" panose="05000000000000000000" pitchFamily="2" charset="2"/>
            </a:endParaRPr>
          </a:p>
          <a:p>
            <a:r>
              <a:rPr lang="en-US" sz="1800" b="0" i="0" u="none" strike="noStrike" baseline="0" dirty="0">
                <a:latin typeface="Arial" panose="020B0604020202020204" pitchFamily="34" charset="0"/>
              </a:rPr>
              <a:t>Other features:</a:t>
            </a:r>
          </a:p>
          <a:p>
            <a:pPr lvl="1"/>
            <a:r>
              <a:rPr lang="en-US" sz="1400" b="0" i="0" u="none" strike="noStrike" baseline="0" dirty="0">
                <a:latin typeface="Arial" panose="020B0604020202020204" pitchFamily="34" charset="0"/>
              </a:rPr>
              <a:t>Protection or Security measures to prevent unauthorized access</a:t>
            </a:r>
          </a:p>
          <a:p>
            <a:pPr lvl="1"/>
            <a:r>
              <a:rPr lang="en-US" sz="1400" b="0" i="0" u="none" strike="noStrike" baseline="0" dirty="0">
                <a:latin typeface="Arial" panose="020B0604020202020204" pitchFamily="34" charset="0"/>
              </a:rPr>
              <a:t>“Active” processing to take internal actions on data</a:t>
            </a:r>
          </a:p>
          <a:p>
            <a:pPr lvl="1"/>
            <a:r>
              <a:rPr lang="en-US" sz="1400" b="0" i="0" u="none" strike="noStrike" baseline="0" dirty="0">
                <a:latin typeface="Arial" panose="020B0604020202020204" pitchFamily="34" charset="0"/>
              </a:rPr>
              <a:t>Presentation and Visualization of data</a:t>
            </a:r>
          </a:p>
          <a:p>
            <a:pPr lvl="1"/>
            <a:r>
              <a:rPr lang="en-US" sz="1400" b="0" i="0" u="none" strike="noStrike" baseline="0" dirty="0">
                <a:latin typeface="Arial" panose="020B0604020202020204" pitchFamily="34" charset="0"/>
              </a:rPr>
              <a:t>Maintaining the database and associated programs over the lifetime of the database application</a:t>
            </a:r>
          </a:p>
          <a:p>
            <a:endParaRPr lang="ar-EG" dirty="0"/>
          </a:p>
        </p:txBody>
      </p:sp>
    </p:spTree>
    <p:extLst>
      <p:ext uri="{BB962C8B-B14F-4D97-AF65-F5344CB8AC3E}">
        <p14:creationId xmlns:p14="http://schemas.microsoft.com/office/powerpoint/2010/main" val="321241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1FFD-193D-04F5-580F-D9152A9E7860}"/>
              </a:ext>
            </a:extLst>
          </p:cNvPr>
          <p:cNvSpPr>
            <a:spLocks noGrp="1"/>
          </p:cNvSpPr>
          <p:nvPr>
            <p:ph type="title"/>
          </p:nvPr>
        </p:nvSpPr>
        <p:spPr/>
        <p:txBody>
          <a:bodyPr/>
          <a:lstStyle/>
          <a:p>
            <a:r>
              <a:rPr lang="en-US" dirty="0">
                <a:solidFill>
                  <a:srgbClr val="FF0000"/>
                </a:solidFill>
              </a:rPr>
              <a:t>CONT. SQL</a:t>
            </a:r>
            <a:endParaRPr lang="ar-EG" dirty="0">
              <a:solidFill>
                <a:srgbClr val="FF0000"/>
              </a:solidFill>
            </a:endParaRPr>
          </a:p>
        </p:txBody>
      </p:sp>
      <p:sp>
        <p:nvSpPr>
          <p:cNvPr id="3" name="Content Placeholder 2">
            <a:extLst>
              <a:ext uri="{FF2B5EF4-FFF2-40B4-BE49-F238E27FC236}">
                <a16:creationId xmlns:a16="http://schemas.microsoft.com/office/drawing/2014/main" id="{9DE7BACC-82DC-622B-2184-DCBF5BDDC83A}"/>
              </a:ext>
            </a:extLst>
          </p:cNvPr>
          <p:cNvSpPr>
            <a:spLocks noGrp="1"/>
          </p:cNvSpPr>
          <p:nvPr>
            <p:ph idx="1"/>
          </p:nvPr>
        </p:nvSpPr>
        <p:spPr/>
        <p:txBody>
          <a:bodyPr>
            <a:normAutofit lnSpcReduction="10000"/>
          </a:bodyPr>
          <a:lstStyle/>
          <a:p>
            <a:r>
              <a:rPr lang="en-US" dirty="0">
                <a:solidFill>
                  <a:srgbClr val="FF0000"/>
                </a:solidFill>
              </a:rPr>
              <a:t>SELECT</a:t>
            </a:r>
            <a:r>
              <a:rPr lang="en-US" dirty="0"/>
              <a:t> &lt;attribute list&gt; from &lt;table list&gt; where &lt;conditions&gt;;</a:t>
            </a:r>
          </a:p>
          <a:p>
            <a:r>
              <a:rPr lang="en-US" dirty="0"/>
              <a:t>Incase there is more than table in the table list then it should be at least one condition (pk = fk) for each two tables</a:t>
            </a:r>
          </a:p>
          <a:p>
            <a:r>
              <a:rPr lang="en-US" dirty="0"/>
              <a:t>You can use operator and , or with conditions.</a:t>
            </a:r>
          </a:p>
          <a:p>
            <a:r>
              <a:rPr lang="en-US" dirty="0"/>
              <a:t>Ex: </a:t>
            </a:r>
          </a:p>
          <a:p>
            <a:pPr lvl="1"/>
            <a:r>
              <a:rPr lang="en-US" dirty="0">
                <a:solidFill>
                  <a:srgbClr val="FF0000"/>
                </a:solidFill>
              </a:rPr>
              <a:t>select</a:t>
            </a:r>
            <a:r>
              <a:rPr lang="en-US" dirty="0"/>
              <a:t> t1.name, t2.name </a:t>
            </a:r>
            <a:r>
              <a:rPr lang="en-US" dirty="0">
                <a:solidFill>
                  <a:srgbClr val="C00000"/>
                </a:solidFill>
              </a:rPr>
              <a:t>from</a:t>
            </a:r>
            <a:r>
              <a:rPr lang="en-US" dirty="0"/>
              <a:t> emp t1,dep t2 </a:t>
            </a:r>
            <a:r>
              <a:rPr lang="en-US" dirty="0">
                <a:solidFill>
                  <a:srgbClr val="C00000"/>
                </a:solidFill>
              </a:rPr>
              <a:t>where</a:t>
            </a:r>
            <a:r>
              <a:rPr lang="en-US" dirty="0"/>
              <a:t> t1.dept = t2.dept;</a:t>
            </a:r>
          </a:p>
          <a:p>
            <a:pPr lvl="1"/>
            <a:r>
              <a:rPr lang="en-US" dirty="0">
                <a:solidFill>
                  <a:srgbClr val="FF0000"/>
                </a:solidFill>
              </a:rPr>
              <a:t>select</a:t>
            </a:r>
            <a:r>
              <a:rPr lang="en-US" dirty="0"/>
              <a:t> emp.name, dep.name </a:t>
            </a:r>
            <a:r>
              <a:rPr lang="en-US" dirty="0">
                <a:solidFill>
                  <a:srgbClr val="C00000"/>
                </a:solidFill>
              </a:rPr>
              <a:t>from</a:t>
            </a:r>
            <a:r>
              <a:rPr lang="en-US" dirty="0"/>
              <a:t> emp, dep </a:t>
            </a:r>
            <a:r>
              <a:rPr lang="en-US" dirty="0">
                <a:solidFill>
                  <a:srgbClr val="C00000"/>
                </a:solidFill>
              </a:rPr>
              <a:t>where</a:t>
            </a:r>
            <a:r>
              <a:rPr lang="en-US" dirty="0"/>
              <a:t> emp.dept = dep.dept;</a:t>
            </a:r>
          </a:p>
          <a:p>
            <a:r>
              <a:rPr lang="en-US" dirty="0"/>
              <a:t>Use </a:t>
            </a:r>
            <a:r>
              <a:rPr lang="en-US" dirty="0">
                <a:solidFill>
                  <a:srgbClr val="00B0F0"/>
                </a:solidFill>
              </a:rPr>
              <a:t>*</a:t>
            </a:r>
            <a:r>
              <a:rPr lang="en-US" dirty="0"/>
              <a:t> with select to select all;</a:t>
            </a:r>
          </a:p>
          <a:p>
            <a:r>
              <a:rPr lang="en-US" dirty="0"/>
              <a:t>See all tables :</a:t>
            </a:r>
          </a:p>
          <a:p>
            <a:pPr lvl="1"/>
            <a:r>
              <a:rPr lang="en-US" dirty="0">
                <a:solidFill>
                  <a:srgbClr val="FF0000"/>
                </a:solidFill>
              </a:rPr>
              <a:t>Select</a:t>
            </a:r>
            <a:r>
              <a:rPr lang="en-US" dirty="0"/>
              <a:t> * from tab;</a:t>
            </a:r>
            <a:endParaRPr lang="ar-EG" dirty="0"/>
          </a:p>
          <a:p>
            <a:endParaRPr lang="ar-EG" dirty="0"/>
          </a:p>
        </p:txBody>
      </p:sp>
    </p:spTree>
    <p:extLst>
      <p:ext uri="{BB962C8B-B14F-4D97-AF65-F5344CB8AC3E}">
        <p14:creationId xmlns:p14="http://schemas.microsoft.com/office/powerpoint/2010/main" val="403426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A6F0-E44F-732B-497E-742663B4CE10}"/>
              </a:ext>
            </a:extLst>
          </p:cNvPr>
          <p:cNvSpPr>
            <a:spLocks noGrp="1"/>
          </p:cNvSpPr>
          <p:nvPr>
            <p:ph type="title"/>
          </p:nvPr>
        </p:nvSpPr>
        <p:spPr/>
        <p:txBody>
          <a:bodyPr/>
          <a:lstStyle/>
          <a:p>
            <a:r>
              <a:rPr lang="en-US" dirty="0">
                <a:solidFill>
                  <a:srgbClr val="FF0000"/>
                </a:solidFill>
              </a:rPr>
              <a:t>functions available to manipulate data</a:t>
            </a:r>
            <a:endParaRPr lang="ar-EG" dirty="0">
              <a:solidFill>
                <a:srgbClr val="FF0000"/>
              </a:solidFill>
            </a:endParaRPr>
          </a:p>
        </p:txBody>
      </p:sp>
      <p:sp>
        <p:nvSpPr>
          <p:cNvPr id="3" name="Content Placeholder 2">
            <a:extLst>
              <a:ext uri="{FF2B5EF4-FFF2-40B4-BE49-F238E27FC236}">
                <a16:creationId xmlns:a16="http://schemas.microsoft.com/office/drawing/2014/main" id="{AB063307-607C-1CEF-F104-63AA22E130CE}"/>
              </a:ext>
            </a:extLst>
          </p:cNvPr>
          <p:cNvSpPr>
            <a:spLocks noGrp="1"/>
          </p:cNvSpPr>
          <p:nvPr>
            <p:ph idx="1"/>
          </p:nvPr>
        </p:nvSpPr>
        <p:spPr/>
        <p:txBody>
          <a:bodyPr>
            <a:normAutofit fontScale="92500" lnSpcReduction="10000"/>
          </a:bodyPr>
          <a:lstStyle/>
          <a:p>
            <a:r>
              <a:rPr lang="en-US" sz="2400" dirty="0">
                <a:solidFill>
                  <a:srgbClr val="00B0F0"/>
                </a:solidFill>
              </a:rPr>
              <a:t>In Oracle, there are many functions available to manipulate data. Here are some examples:</a:t>
            </a:r>
          </a:p>
          <a:p>
            <a:pPr marL="457200" indent="-457200">
              <a:buFont typeface="+mj-lt"/>
              <a:buAutoNum type="arabicPeriod"/>
            </a:pPr>
            <a:r>
              <a:rPr lang="en-US" sz="2400" dirty="0"/>
              <a:t>LOWER() function is used to convert a string to lowercase.</a:t>
            </a:r>
          </a:p>
          <a:p>
            <a:pPr lvl="1"/>
            <a:r>
              <a:rPr lang="en-US" sz="2000" dirty="0"/>
              <a:t>SELECT LOWER(</a:t>
            </a:r>
            <a:r>
              <a:rPr lang="en-US" sz="2000" dirty="0" err="1"/>
              <a:t>column_name</a:t>
            </a:r>
            <a:r>
              <a:rPr lang="en-US" sz="2000" dirty="0"/>
              <a:t>) FROM </a:t>
            </a:r>
            <a:r>
              <a:rPr lang="en-US" sz="2000" dirty="0" err="1"/>
              <a:t>table_name</a:t>
            </a:r>
            <a:r>
              <a:rPr lang="en-US" sz="2000" dirty="0"/>
              <a:t>;</a:t>
            </a:r>
          </a:p>
          <a:p>
            <a:pPr marL="457200" indent="-457200">
              <a:buFont typeface="+mj-lt"/>
              <a:buAutoNum type="arabicPeriod"/>
            </a:pPr>
            <a:r>
              <a:rPr lang="en-US" sz="2400" dirty="0"/>
              <a:t>UPPER() - This function converts a string to uppercase. The syntax is UPPER(string).</a:t>
            </a:r>
          </a:p>
          <a:p>
            <a:pPr marL="457200" indent="-457200">
              <a:buFont typeface="+mj-lt"/>
              <a:buAutoNum type="arabicPeriod"/>
            </a:pPr>
            <a:r>
              <a:rPr lang="en-US" sz="2400" dirty="0"/>
              <a:t>SUBSTR() - This function extracts a substring from a string. The syntax is SUBSTR(string, </a:t>
            </a:r>
            <a:r>
              <a:rPr lang="en-US" sz="2400" dirty="0" err="1"/>
              <a:t>start_position</a:t>
            </a:r>
            <a:r>
              <a:rPr lang="en-US" sz="2400" dirty="0"/>
              <a:t>, length).</a:t>
            </a:r>
          </a:p>
          <a:p>
            <a:pPr marL="457200" indent="-457200">
              <a:buFont typeface="+mj-lt"/>
              <a:buAutoNum type="arabicPeriod"/>
            </a:pPr>
            <a:r>
              <a:rPr lang="en-US" sz="2400" dirty="0"/>
              <a:t>LENGTH() - This function returns the length of a string. The syntax is LENGTH(string).</a:t>
            </a:r>
          </a:p>
          <a:p>
            <a:pPr marL="457200" indent="-457200">
              <a:buFont typeface="+mj-lt"/>
              <a:buAutoNum type="arabicPeriod"/>
            </a:pPr>
            <a:r>
              <a:rPr lang="en-US" sz="2400" dirty="0"/>
              <a:t>CONCAT() or || operator - These are used to concatenate two or more strings. The syntax of the CONCAT() function is CONCAT(string1, string2).</a:t>
            </a:r>
          </a:p>
          <a:p>
            <a:pPr marL="457200" indent="-457200">
              <a:buFont typeface="+mj-lt"/>
              <a:buAutoNum type="arabicPeriod"/>
            </a:pPr>
            <a:r>
              <a:rPr lang="en-US" sz="2400" dirty="0"/>
              <a:t>LTRIM() - This function removes leading spaces from a string. The syntax is LTRIM(string).</a:t>
            </a:r>
          </a:p>
          <a:p>
            <a:endParaRPr lang="en-US" sz="2400" dirty="0"/>
          </a:p>
        </p:txBody>
      </p:sp>
    </p:spTree>
    <p:extLst>
      <p:ext uri="{BB962C8B-B14F-4D97-AF65-F5344CB8AC3E}">
        <p14:creationId xmlns:p14="http://schemas.microsoft.com/office/powerpoint/2010/main" val="251352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468A-4C10-8BFC-BF17-BAE6E6649DCB}"/>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0A81C917-ACD3-0F56-9935-999B28A6FBE0}"/>
              </a:ext>
            </a:extLst>
          </p:cNvPr>
          <p:cNvSpPr>
            <a:spLocks noGrp="1"/>
          </p:cNvSpPr>
          <p:nvPr>
            <p:ph idx="1"/>
          </p:nvPr>
        </p:nvSpPr>
        <p:spPr/>
        <p:txBody>
          <a:bodyPr>
            <a:normAutofit/>
          </a:bodyPr>
          <a:lstStyle/>
          <a:p>
            <a:pPr marL="457200" indent="-457200">
              <a:buFont typeface="+mj-lt"/>
              <a:buAutoNum type="arabicPeriod" startAt="7"/>
            </a:pPr>
            <a:r>
              <a:rPr lang="en-US" sz="2400" dirty="0"/>
              <a:t>RTRIM() - This function removes trailing spaces from a string. The syntax is RTRIM(string).</a:t>
            </a:r>
          </a:p>
          <a:p>
            <a:pPr marL="457200" indent="-457200">
              <a:buFont typeface="+mj-lt"/>
              <a:buAutoNum type="arabicPeriod" startAt="7"/>
            </a:pPr>
            <a:r>
              <a:rPr lang="en-US" sz="2400" dirty="0"/>
              <a:t>TRIM() - This function removes leading and trailing spaces from a string. The syntax is TRIM(string).</a:t>
            </a:r>
          </a:p>
          <a:p>
            <a:pPr marL="457200" indent="-457200">
              <a:buFont typeface="+mj-lt"/>
              <a:buAutoNum type="arabicPeriod" startAt="7"/>
            </a:pPr>
            <a:r>
              <a:rPr lang="en-US" sz="2400" dirty="0"/>
              <a:t>INITCAP() - This function capitalizes the first letter of each word in a string. The syntax is INITCAP(string).</a:t>
            </a:r>
          </a:p>
          <a:p>
            <a:pPr marL="457200" indent="-457200">
              <a:buFont typeface="+mj-lt"/>
              <a:buAutoNum type="arabicPeriod" startAt="7"/>
            </a:pPr>
            <a:r>
              <a:rPr lang="en-US" sz="2400" dirty="0"/>
              <a:t>REPLACE() - This function replaces a substring within a string with another substring. The syntax is REPLACE(string, </a:t>
            </a:r>
            <a:r>
              <a:rPr lang="en-US" sz="2400" dirty="0" err="1"/>
              <a:t>old_substring</a:t>
            </a:r>
            <a:r>
              <a:rPr lang="en-US" sz="2400" dirty="0"/>
              <a:t>, </a:t>
            </a:r>
            <a:r>
              <a:rPr lang="en-US" sz="2400" dirty="0" err="1"/>
              <a:t>new_substring</a:t>
            </a:r>
            <a:r>
              <a:rPr lang="en-US" sz="2400" dirty="0"/>
              <a:t>).</a:t>
            </a:r>
          </a:p>
          <a:p>
            <a:pPr marL="457200" indent="-457200">
              <a:buFont typeface="+mj-lt"/>
              <a:buAutoNum type="arabicPeriod" startAt="7"/>
            </a:pPr>
            <a:r>
              <a:rPr lang="en-US" sz="2400" dirty="0"/>
              <a:t>TRANSLATE() function, which is used to replace characters in a string with other characters or remove them. The</a:t>
            </a:r>
            <a:endParaRPr lang="ar-EG" sz="2400" dirty="0"/>
          </a:p>
        </p:txBody>
      </p:sp>
    </p:spTree>
    <p:extLst>
      <p:ext uri="{BB962C8B-B14F-4D97-AF65-F5344CB8AC3E}">
        <p14:creationId xmlns:p14="http://schemas.microsoft.com/office/powerpoint/2010/main" val="32195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B38A-D315-C9BD-5E13-B45ED1715C89}"/>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20DD9AF8-7A5C-BB18-47E0-06C90FFA1F8C}"/>
              </a:ext>
            </a:extLst>
          </p:cNvPr>
          <p:cNvSpPr>
            <a:spLocks noGrp="1"/>
          </p:cNvSpPr>
          <p:nvPr>
            <p:ph idx="1"/>
          </p:nvPr>
        </p:nvSpPr>
        <p:spPr/>
        <p:txBody>
          <a:bodyPr>
            <a:normAutofit/>
          </a:bodyPr>
          <a:lstStyle/>
          <a:p>
            <a:pPr marL="457200" indent="-457200">
              <a:buFont typeface="+mj-lt"/>
              <a:buAutoNum type="arabicPeriod" startAt="12"/>
            </a:pPr>
            <a:r>
              <a:rPr lang="en-US" sz="2000" dirty="0"/>
              <a:t>TRANSLATE() function is often used to replace non-alphanumeric characters or to perform character set conversions.</a:t>
            </a:r>
          </a:p>
          <a:p>
            <a:pPr lvl="1"/>
            <a:r>
              <a:rPr lang="en-US" sz="1800" dirty="0"/>
              <a:t>The syntax for the TRANSLATE() function in Oracle is as follows:</a:t>
            </a:r>
          </a:p>
          <a:p>
            <a:pPr lvl="1"/>
            <a:r>
              <a:rPr lang="en-US" sz="1800" dirty="0"/>
              <a:t>TRANSLATE(string, </a:t>
            </a:r>
            <a:r>
              <a:rPr lang="en-US" sz="1800" dirty="0" err="1"/>
              <a:t>from_string</a:t>
            </a:r>
            <a:r>
              <a:rPr lang="en-US" sz="1800" dirty="0"/>
              <a:t>, </a:t>
            </a:r>
            <a:r>
              <a:rPr lang="en-US" sz="1800" dirty="0" err="1"/>
              <a:t>to_string</a:t>
            </a:r>
            <a:r>
              <a:rPr lang="en-US" sz="1800" dirty="0"/>
              <a:t>)</a:t>
            </a:r>
          </a:p>
          <a:p>
            <a:pPr lvl="1"/>
            <a:r>
              <a:rPr lang="en-US" sz="1800" dirty="0"/>
              <a:t>Note that the TRANSLATE() function is different from the REPLACE() function, which replaces all occurrences of a specific substring in a string with another substring. The TRANSLATE() function replaces individual characters in a string and can be used to replace multiple characters at once.</a:t>
            </a:r>
          </a:p>
          <a:p>
            <a:pPr marL="457200" indent="-457200">
              <a:buFont typeface="+mj-lt"/>
              <a:buAutoNum type="arabicPeriod" startAt="12"/>
            </a:pPr>
            <a:r>
              <a:rPr lang="en-US" sz="2000" dirty="0"/>
              <a:t>INSTR() - This function returns the position of a substring within a string. The syntax is INSTR(string, substring).</a:t>
            </a:r>
          </a:p>
          <a:p>
            <a:pPr marL="457200" indent="-457200">
              <a:buFont typeface="+mj-lt"/>
              <a:buAutoNum type="arabicPeriod" startAt="12"/>
            </a:pPr>
            <a:r>
              <a:rPr lang="en-US" sz="2000" dirty="0"/>
              <a:t>LPAD() - This function pads a string with a specified character on the left side. The syntax is LPAD(string, length, character).</a:t>
            </a:r>
          </a:p>
          <a:p>
            <a:pPr marL="457200" indent="-457200">
              <a:buFont typeface="+mj-lt"/>
              <a:buAutoNum type="arabicPeriod" startAt="12"/>
            </a:pPr>
            <a:r>
              <a:rPr lang="en-US" sz="2000" dirty="0"/>
              <a:t>RPAD() - This function pads a string with a specified character on the right side. The syntax is RPAD(string, length, character).</a:t>
            </a:r>
            <a:endParaRPr lang="ar-EG" sz="2000" dirty="0"/>
          </a:p>
          <a:p>
            <a:endParaRPr lang="ar-EG" sz="3600" dirty="0"/>
          </a:p>
        </p:txBody>
      </p:sp>
    </p:spTree>
    <p:extLst>
      <p:ext uri="{BB962C8B-B14F-4D97-AF65-F5344CB8AC3E}">
        <p14:creationId xmlns:p14="http://schemas.microsoft.com/office/powerpoint/2010/main" val="3433814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889E-DF17-4111-8385-859E3452BD40}"/>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7BEFB084-5F22-0810-5D6C-207A27999D49}"/>
              </a:ext>
            </a:extLst>
          </p:cNvPr>
          <p:cNvSpPr>
            <a:spLocks noGrp="1"/>
          </p:cNvSpPr>
          <p:nvPr>
            <p:ph idx="1"/>
          </p:nvPr>
        </p:nvSpPr>
        <p:spPr/>
        <p:txBody>
          <a:bodyPr>
            <a:normAutofit fontScale="77500" lnSpcReduction="20000"/>
          </a:bodyPr>
          <a:lstStyle/>
          <a:p>
            <a:pPr marL="514350" indent="-514350">
              <a:buFont typeface="+mj-lt"/>
              <a:buAutoNum type="arabicPeriod" startAt="16"/>
            </a:pPr>
            <a:r>
              <a:rPr lang="en-US" b="0" i="0" dirty="0">
                <a:solidFill>
                  <a:srgbClr val="050E17"/>
                </a:solidFill>
                <a:effectLst/>
                <a:latin typeface="-apple-system"/>
              </a:rPr>
              <a:t> </a:t>
            </a:r>
            <a:r>
              <a:rPr lang="en-US" b="0" i="0" u="none" strike="noStrike" dirty="0">
                <a:effectLst/>
                <a:latin typeface="-apple-system"/>
              </a:rPr>
              <a:t>aggregate function:</a:t>
            </a:r>
            <a:endParaRPr lang="en-US" dirty="0"/>
          </a:p>
          <a:p>
            <a:pPr lvl="1"/>
            <a:r>
              <a:rPr lang="en-US" dirty="0"/>
              <a:t>Max(attribute) : </a:t>
            </a:r>
            <a:r>
              <a:rPr lang="en-US" b="0" i="0" dirty="0">
                <a:solidFill>
                  <a:srgbClr val="050E17"/>
                </a:solidFill>
                <a:effectLst/>
                <a:latin typeface="-apple-system"/>
              </a:rPr>
              <a:t>returns the </a:t>
            </a:r>
            <a:r>
              <a:rPr lang="en-US" b="0" i="0" u="none" strike="noStrike" dirty="0">
                <a:effectLst/>
                <a:latin typeface="-apple-system"/>
              </a:rPr>
              <a:t>maximum value</a:t>
            </a:r>
            <a:r>
              <a:rPr lang="en-US" b="0" i="0" dirty="0">
                <a:solidFill>
                  <a:srgbClr val="050E17"/>
                </a:solidFill>
                <a:effectLst/>
                <a:latin typeface="-apple-system"/>
              </a:rPr>
              <a:t> in a set of values. For example, if you have a table of products and want to find the highest price, you will use the MAX() function on the price column.</a:t>
            </a:r>
            <a:endParaRPr lang="en-US" dirty="0"/>
          </a:p>
          <a:p>
            <a:pPr lvl="1"/>
            <a:r>
              <a:rPr lang="en-US" dirty="0"/>
              <a:t>Min(attribute) : </a:t>
            </a:r>
            <a:r>
              <a:rPr lang="en-US" b="0" i="0" dirty="0">
                <a:solidFill>
                  <a:srgbClr val="050E17"/>
                </a:solidFill>
                <a:effectLst/>
                <a:latin typeface="-apple-system"/>
              </a:rPr>
              <a:t>returns the minimum value in a set of values. For example, if you have a table of salaries and want to find the lowest salary, you will use the MIN() function on the salary column.</a:t>
            </a:r>
            <a:endParaRPr lang="en-US" dirty="0"/>
          </a:p>
          <a:p>
            <a:pPr lvl="1"/>
            <a:r>
              <a:rPr lang="en-US" dirty="0"/>
              <a:t>Avg(attribute) : </a:t>
            </a:r>
            <a:r>
              <a:rPr lang="en-US" b="0" i="0" dirty="0">
                <a:solidFill>
                  <a:srgbClr val="050E17"/>
                </a:solidFill>
                <a:effectLst/>
                <a:latin typeface="-apple-system"/>
              </a:rPr>
              <a:t>returns the average value in a set of values. For example, if you have a table of students and their grades, you can use the AVG() function to calculate the average grade.</a:t>
            </a:r>
            <a:endParaRPr lang="en-US" dirty="0"/>
          </a:p>
          <a:p>
            <a:pPr lvl="1"/>
            <a:r>
              <a:rPr lang="en-US" dirty="0"/>
              <a:t>Sum(attribute) : </a:t>
            </a:r>
            <a:r>
              <a:rPr lang="en-US" b="0" i="0" dirty="0">
                <a:solidFill>
                  <a:srgbClr val="050E17"/>
                </a:solidFill>
                <a:effectLst/>
                <a:latin typeface="-apple-system"/>
              </a:rPr>
              <a:t>returns the sum of all the values in a set of values. For example, if you have a table of sales and want to find the total sales for a particular product, you will use the SUM() function on the sales column.</a:t>
            </a:r>
            <a:endParaRPr lang="en-US" dirty="0"/>
          </a:p>
          <a:p>
            <a:pPr lvl="1"/>
            <a:r>
              <a:rPr lang="en-US" dirty="0"/>
              <a:t>Count(attribute) </a:t>
            </a:r>
            <a:r>
              <a:rPr lang="en-US" dirty="0">
                <a:solidFill>
                  <a:schemeClr val="accent1"/>
                </a:solidFill>
              </a:rPr>
              <a:t>: </a:t>
            </a:r>
            <a:r>
              <a:rPr lang="en-US" sz="2300" dirty="0">
                <a:solidFill>
                  <a:schemeClr val="accent1"/>
                </a:solidFill>
              </a:rPr>
              <a:t>(or could use * to count all)</a:t>
            </a:r>
            <a:r>
              <a:rPr lang="en-US" sz="2300" dirty="0"/>
              <a:t> </a:t>
            </a:r>
            <a:r>
              <a:rPr lang="en-US" b="0" i="0" dirty="0">
                <a:solidFill>
                  <a:srgbClr val="050E17"/>
                </a:solidFill>
                <a:effectLst/>
                <a:latin typeface="-apple-system"/>
              </a:rPr>
              <a:t>The COUNT() function returns the number of rows that match a specified condition. For example, if you have a table of customers and want to find the number of customers who have placed an order, you will use the COUNT() function on the </a:t>
            </a:r>
            <a:r>
              <a:rPr lang="en-US" b="0" i="0" dirty="0" err="1">
                <a:solidFill>
                  <a:srgbClr val="050E17"/>
                </a:solidFill>
                <a:effectLst/>
                <a:latin typeface="-apple-system"/>
              </a:rPr>
              <a:t>customer_id</a:t>
            </a:r>
            <a:r>
              <a:rPr lang="en-US" b="0" i="0" dirty="0">
                <a:solidFill>
                  <a:srgbClr val="050E17"/>
                </a:solidFill>
                <a:effectLst/>
                <a:latin typeface="-apple-system"/>
              </a:rPr>
              <a:t> column.</a:t>
            </a:r>
            <a:endParaRPr lang="en-US" dirty="0"/>
          </a:p>
          <a:p>
            <a:r>
              <a:rPr lang="en-US" dirty="0">
                <a:solidFill>
                  <a:schemeClr val="accent1"/>
                </a:solidFill>
              </a:rPr>
              <a:t>Could use them with group by and a condition using having : </a:t>
            </a:r>
            <a:r>
              <a:rPr lang="en-US" b="0" i="0" dirty="0">
                <a:solidFill>
                  <a:schemeClr val="accent1"/>
                </a:solidFill>
                <a:effectLst/>
                <a:latin typeface="-apple-system"/>
              </a:rPr>
              <a:t>When you want to use </a:t>
            </a:r>
            <a:r>
              <a:rPr lang="en-US" b="0" i="0" u="none" strike="noStrike" dirty="0">
                <a:solidFill>
                  <a:schemeClr val="accent1"/>
                </a:solidFill>
                <a:effectLst/>
                <a:latin typeface="-apple-system"/>
              </a:rPr>
              <a:t>aggregate functions</a:t>
            </a:r>
            <a:r>
              <a:rPr lang="en-US" b="0" i="0" dirty="0">
                <a:solidFill>
                  <a:schemeClr val="accent1"/>
                </a:solidFill>
                <a:effectLst/>
                <a:latin typeface="-apple-system"/>
              </a:rPr>
              <a:t> in combination with grouping, you can use the </a:t>
            </a:r>
            <a:r>
              <a:rPr lang="en-US" b="0" i="0" u="none" strike="noStrike" dirty="0">
                <a:solidFill>
                  <a:schemeClr val="accent1"/>
                </a:solidFill>
                <a:effectLst/>
                <a:latin typeface="-apple-system"/>
              </a:rPr>
              <a:t>GROUP BY clause</a:t>
            </a:r>
            <a:r>
              <a:rPr lang="en-US" b="0" i="0" dirty="0">
                <a:solidFill>
                  <a:schemeClr val="accent1"/>
                </a:solidFill>
                <a:effectLst/>
                <a:latin typeface="-apple-system"/>
              </a:rPr>
              <a:t> in your SQL query. The GROUP BY clause groups the rows in a table based on the values in one or more columns and applies the </a:t>
            </a:r>
            <a:r>
              <a:rPr lang="en-US" b="0" i="0" u="none" strike="noStrike" dirty="0">
                <a:solidFill>
                  <a:schemeClr val="accent1"/>
                </a:solidFill>
                <a:effectLst/>
                <a:latin typeface="-apple-system"/>
              </a:rPr>
              <a:t>aggregate function</a:t>
            </a:r>
            <a:r>
              <a:rPr lang="en-US" b="0" i="0" dirty="0">
                <a:solidFill>
                  <a:schemeClr val="accent1"/>
                </a:solidFill>
                <a:effectLst/>
                <a:latin typeface="-apple-system"/>
              </a:rPr>
              <a:t> to each group.</a:t>
            </a:r>
            <a:endParaRPr lang="en-US" dirty="0">
              <a:solidFill>
                <a:schemeClr val="accent1"/>
              </a:solidFill>
            </a:endParaRPr>
          </a:p>
          <a:p>
            <a:pPr lvl="1"/>
            <a:endParaRPr lang="en-US" dirty="0"/>
          </a:p>
          <a:p>
            <a:pPr lvl="1"/>
            <a:endParaRPr lang="en-US" dirty="0"/>
          </a:p>
        </p:txBody>
      </p:sp>
      <p:pic>
        <p:nvPicPr>
          <p:cNvPr id="5" name="Picture 4">
            <a:extLst>
              <a:ext uri="{FF2B5EF4-FFF2-40B4-BE49-F238E27FC236}">
                <a16:creationId xmlns:a16="http://schemas.microsoft.com/office/drawing/2014/main" id="{6CCF0E29-AFE7-8522-7746-10B7B4F132C3}"/>
              </a:ext>
            </a:extLst>
          </p:cNvPr>
          <p:cNvPicPr>
            <a:picLocks noChangeAspect="1"/>
          </p:cNvPicPr>
          <p:nvPr/>
        </p:nvPicPr>
        <p:blipFill>
          <a:blip r:embed="rId2"/>
          <a:stretch>
            <a:fillRect/>
          </a:stretch>
        </p:blipFill>
        <p:spPr>
          <a:xfrm>
            <a:off x="4677845" y="365125"/>
            <a:ext cx="6257633" cy="1474191"/>
          </a:xfrm>
          <a:prstGeom prst="rect">
            <a:avLst/>
          </a:prstGeom>
        </p:spPr>
      </p:pic>
    </p:spTree>
    <p:extLst>
      <p:ext uri="{BB962C8B-B14F-4D97-AF65-F5344CB8AC3E}">
        <p14:creationId xmlns:p14="http://schemas.microsoft.com/office/powerpoint/2010/main" val="198356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B2C4-A738-1867-D694-95B620B8D770}"/>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4FBAFD8B-5274-849B-F710-5A47F3C5E075}"/>
              </a:ext>
            </a:extLst>
          </p:cNvPr>
          <p:cNvSpPr>
            <a:spLocks noGrp="1"/>
          </p:cNvSpPr>
          <p:nvPr>
            <p:ph idx="1"/>
          </p:nvPr>
        </p:nvSpPr>
        <p:spPr/>
        <p:txBody>
          <a:bodyPr/>
          <a:lstStyle/>
          <a:p>
            <a:pPr algn="l"/>
            <a:r>
              <a:rPr lang="en-US" sz="1600" b="0" i="0" dirty="0">
                <a:solidFill>
                  <a:srgbClr val="050E17"/>
                </a:solidFill>
                <a:effectLst/>
                <a:latin typeface="-apple-system"/>
              </a:rPr>
              <a:t>For example, let's say you have a table called "orders" that contains order information for a company, including the </a:t>
            </a:r>
            <a:r>
              <a:rPr lang="en-US" sz="1600" b="0" i="0" u="none" strike="noStrike" dirty="0">
                <a:solidFill>
                  <a:srgbClr val="050E17"/>
                </a:solidFill>
                <a:effectLst/>
                <a:latin typeface="-apple-system"/>
              </a:rPr>
              <a:t>customer ID</a:t>
            </a:r>
            <a:r>
              <a:rPr lang="en-US" sz="1600" b="0" i="0" dirty="0">
                <a:solidFill>
                  <a:srgbClr val="050E17"/>
                </a:solidFill>
                <a:effectLst/>
                <a:latin typeface="-apple-system"/>
              </a:rPr>
              <a:t>, </a:t>
            </a:r>
            <a:r>
              <a:rPr lang="en-US" sz="1600" b="0" i="0" u="none" strike="noStrike" dirty="0">
                <a:solidFill>
                  <a:srgbClr val="050E17"/>
                </a:solidFill>
                <a:effectLst/>
                <a:latin typeface="-apple-system"/>
              </a:rPr>
              <a:t>order date</a:t>
            </a:r>
            <a:r>
              <a:rPr lang="en-US" sz="1600" b="0" i="0" dirty="0">
                <a:solidFill>
                  <a:srgbClr val="050E17"/>
                </a:solidFill>
                <a:effectLst/>
                <a:latin typeface="-apple-system"/>
              </a:rPr>
              <a:t>, and order amount. You want to find the </a:t>
            </a:r>
            <a:r>
              <a:rPr lang="en-US" sz="1600" b="0" i="0" u="none" strike="noStrike" dirty="0">
                <a:solidFill>
                  <a:srgbClr val="050E17"/>
                </a:solidFill>
                <a:effectLst/>
                <a:latin typeface="-apple-system"/>
              </a:rPr>
              <a:t>total order amount</a:t>
            </a:r>
            <a:r>
              <a:rPr lang="en-US" sz="1600" b="0" i="0" dirty="0">
                <a:solidFill>
                  <a:srgbClr val="050E17"/>
                </a:solidFill>
                <a:effectLst/>
                <a:latin typeface="-apple-system"/>
              </a:rPr>
              <a:t> for each customer who has placed an order, but you only want to include customers who have placed orders totaling more than $1,000.</a:t>
            </a:r>
          </a:p>
          <a:p>
            <a:pPr algn="l"/>
            <a:r>
              <a:rPr lang="en-US" sz="1600" b="0" i="0" dirty="0">
                <a:solidFill>
                  <a:srgbClr val="050E17"/>
                </a:solidFill>
                <a:effectLst/>
                <a:latin typeface="-apple-system"/>
              </a:rPr>
              <a:t>Here's an example </a:t>
            </a:r>
            <a:r>
              <a:rPr lang="en-US" sz="1600" b="0" i="0" u="none" strike="noStrike" dirty="0">
                <a:solidFill>
                  <a:srgbClr val="050E17"/>
                </a:solidFill>
                <a:effectLst/>
                <a:latin typeface="-apple-system"/>
              </a:rPr>
              <a:t>SQL query</a:t>
            </a:r>
            <a:r>
              <a:rPr lang="en-US" sz="1600" b="0" i="0" dirty="0">
                <a:solidFill>
                  <a:srgbClr val="050E17"/>
                </a:solidFill>
                <a:effectLst/>
                <a:latin typeface="-apple-system"/>
              </a:rPr>
              <a:t> that uses the SUM() function as a group with a HAVING condition:</a:t>
            </a:r>
            <a:endParaRPr lang="en-US" sz="1600" dirty="0">
              <a:solidFill>
                <a:srgbClr val="050E17"/>
              </a:solidFill>
              <a:latin typeface="-apple-system"/>
            </a:endParaRPr>
          </a:p>
          <a:p>
            <a:pPr>
              <a:lnSpc>
                <a:spcPct val="150000"/>
              </a:lnSpc>
            </a:pPr>
            <a:r>
              <a:rPr lang="en-US" sz="1800" dirty="0"/>
              <a:t>When we use ag functions use it with select to get the value that we can use it with conditions</a:t>
            </a:r>
          </a:p>
          <a:p>
            <a:endParaRPr lang="en-US" sz="1800" dirty="0"/>
          </a:p>
          <a:p>
            <a:endParaRPr lang="en-US" sz="1800" dirty="0"/>
          </a:p>
          <a:p>
            <a:pPr marL="514350" indent="-514350">
              <a:buFont typeface="+mj-lt"/>
              <a:buAutoNum type="arabicPeriod" startAt="17"/>
            </a:pPr>
            <a:r>
              <a:rPr lang="en-US" sz="2400" dirty="0" err="1"/>
              <a:t>To_char</a:t>
            </a:r>
            <a:r>
              <a:rPr lang="en-US" sz="2400" dirty="0"/>
              <a:t>(</a:t>
            </a:r>
            <a:r>
              <a:rPr lang="en-US" sz="2400" dirty="0" err="1"/>
              <a:t>attribute,’format</a:t>
            </a:r>
            <a:r>
              <a:rPr lang="en-US" sz="2400" dirty="0"/>
              <a:t>’)</a:t>
            </a:r>
            <a:endParaRPr lang="ar-EG" sz="2400" dirty="0"/>
          </a:p>
        </p:txBody>
      </p:sp>
      <p:sp>
        <p:nvSpPr>
          <p:cNvPr id="4" name="Rectangle 4">
            <a:extLst>
              <a:ext uri="{FF2B5EF4-FFF2-40B4-BE49-F238E27FC236}">
                <a16:creationId xmlns:a16="http://schemas.microsoft.com/office/drawing/2014/main" id="{A1A932B7-670B-2A3D-C50E-9CCE4491F3CC}"/>
              </a:ext>
            </a:extLst>
          </p:cNvPr>
          <p:cNvSpPr>
            <a:spLocks noChangeArrowheads="1"/>
          </p:cNvSpPr>
          <p:nvPr/>
        </p:nvSpPr>
        <p:spPr bwMode="auto">
          <a:xfrm>
            <a:off x="492602" y="2861861"/>
            <a:ext cx="11572079"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400" b="0" i="0" u="none" strike="noStrike" cap="none" normalizeH="0" baseline="0" dirty="0">
                <a:ln>
                  <a:noFill/>
                </a:ln>
                <a:solidFill>
                  <a:srgbClr val="DCC6E0"/>
                </a:solidFill>
                <a:effectLst/>
                <a:latin typeface="Consolas" panose="020B0609020204030204" pitchFamily="49" charset="0"/>
              </a:rPr>
              <a:t>SELECT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customer_id</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F5AB35"/>
                </a:solidFill>
                <a:effectLst/>
                <a:latin typeface="Consolas" panose="020B0609020204030204" pitchFamily="49" charset="0"/>
              </a:rPr>
              <a:t>SUM</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400" b="0" i="0" u="none" strike="noStrike" cap="none" normalizeH="0" baseline="0" dirty="0" err="1">
                <a:ln>
                  <a:noFill/>
                </a:ln>
                <a:solidFill>
                  <a:srgbClr val="F8F8F2"/>
                </a:solidFill>
                <a:effectLst/>
                <a:latin typeface="Consolas" panose="020B0609020204030204" pitchFamily="49" charset="0"/>
              </a:rPr>
              <a:t>order_amount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DCC6E0"/>
                </a:solidFill>
                <a:effectLst/>
                <a:latin typeface="Consolas" panose="020B0609020204030204" pitchFamily="49" charset="0"/>
              </a:rPr>
              <a:t>as</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total_order_amount</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FROM</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orders</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GROUP</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BY</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8F8F2"/>
                </a:solidFill>
                <a:effectLst/>
                <a:latin typeface="Consolas" panose="020B0609020204030204" pitchFamily="49" charset="0"/>
              </a:rPr>
              <a:t>customer_id</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DCC6E0"/>
                </a:solidFill>
                <a:effectLst/>
                <a:latin typeface="Consolas" panose="020B0609020204030204" pitchFamily="49" charset="0"/>
              </a:rPr>
              <a:t>HAVING</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a:ln>
                  <a:noFill/>
                </a:ln>
                <a:solidFill>
                  <a:srgbClr val="F5AB35"/>
                </a:solidFill>
                <a:effectLst/>
                <a:latin typeface="Consolas" panose="020B0609020204030204" pitchFamily="49" charset="0"/>
              </a:rPr>
              <a:t>SUM</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400" b="0" i="0" u="none" strike="noStrike" cap="none" normalizeH="0" baseline="0" dirty="0" err="1">
                <a:ln>
                  <a:noFill/>
                </a:ln>
                <a:solidFill>
                  <a:srgbClr val="F8F8F2"/>
                </a:solidFill>
                <a:effectLst/>
                <a:latin typeface="Consolas" panose="020B0609020204030204" pitchFamily="49" charset="0"/>
              </a:rPr>
              <a:t>order_amount</a:t>
            </a:r>
            <a:r>
              <a:rPr kumimoji="0" lang="ar-EG" altLang="ar-EG" sz="1400" b="0" i="0" u="none" strike="noStrike" cap="none" normalizeH="0" baseline="0" dirty="0">
                <a:ln>
                  <a:noFill/>
                </a:ln>
                <a:solidFill>
                  <a:srgbClr val="F8F8F2"/>
                </a:solidFill>
                <a:effectLst/>
                <a:latin typeface="Consolas" panose="020B0609020204030204" pitchFamily="49" charset="0"/>
              </a:rPr>
              <a:t>) &gt; </a:t>
            </a:r>
            <a:r>
              <a:rPr lang="en-US" altLang="ar-EG" sz="1400" dirty="0">
                <a:solidFill>
                  <a:srgbClr val="F5AB35"/>
                </a:solidFill>
                <a:latin typeface="Consolas" panose="020B0609020204030204" pitchFamily="49" charset="0"/>
              </a:rPr>
              <a:t>1000;</a:t>
            </a:r>
            <a:endParaRPr kumimoji="0" lang="ar-EG" altLang="ar-EG" sz="3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E9757F-612A-4014-6AF3-04B041067AC8}"/>
              </a:ext>
            </a:extLst>
          </p:cNvPr>
          <p:cNvPicPr>
            <a:picLocks noChangeAspect="1"/>
          </p:cNvPicPr>
          <p:nvPr/>
        </p:nvPicPr>
        <p:blipFill>
          <a:blip r:embed="rId2"/>
          <a:stretch>
            <a:fillRect/>
          </a:stretch>
        </p:blipFill>
        <p:spPr>
          <a:xfrm>
            <a:off x="1635114" y="4779247"/>
            <a:ext cx="8921772" cy="1956310"/>
          </a:xfrm>
          <a:prstGeom prst="rect">
            <a:avLst/>
          </a:prstGeom>
        </p:spPr>
      </p:pic>
      <p:pic>
        <p:nvPicPr>
          <p:cNvPr id="8" name="Picture 7">
            <a:extLst>
              <a:ext uri="{FF2B5EF4-FFF2-40B4-BE49-F238E27FC236}">
                <a16:creationId xmlns:a16="http://schemas.microsoft.com/office/drawing/2014/main" id="{676ADEF3-1976-D5CC-C645-90329089A279}"/>
              </a:ext>
            </a:extLst>
          </p:cNvPr>
          <p:cNvPicPr>
            <a:picLocks noChangeAspect="1"/>
          </p:cNvPicPr>
          <p:nvPr/>
        </p:nvPicPr>
        <p:blipFill>
          <a:blip r:embed="rId3"/>
          <a:stretch>
            <a:fillRect/>
          </a:stretch>
        </p:blipFill>
        <p:spPr>
          <a:xfrm>
            <a:off x="2859155" y="3392630"/>
            <a:ext cx="5900057" cy="939596"/>
          </a:xfrm>
          <a:prstGeom prst="rect">
            <a:avLst/>
          </a:prstGeom>
        </p:spPr>
      </p:pic>
    </p:spTree>
    <p:extLst>
      <p:ext uri="{BB962C8B-B14F-4D97-AF65-F5344CB8AC3E}">
        <p14:creationId xmlns:p14="http://schemas.microsoft.com/office/powerpoint/2010/main" val="1482986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7B2A-1B67-C9F6-054C-A74EA6A80D5F}"/>
              </a:ext>
            </a:extLst>
          </p:cNvPr>
          <p:cNvSpPr>
            <a:spLocks noGrp="1"/>
          </p:cNvSpPr>
          <p:nvPr>
            <p:ph type="title"/>
          </p:nvPr>
        </p:nvSpPr>
        <p:spPr/>
        <p:txBody>
          <a:bodyPr/>
          <a:lstStyle/>
          <a:p>
            <a:r>
              <a:rPr lang="en-US" dirty="0">
                <a:solidFill>
                  <a:srgbClr val="FF0000"/>
                </a:solidFill>
              </a:rPr>
              <a:t>Cont.</a:t>
            </a:r>
            <a:endParaRPr lang="ar-EG" dirty="0">
              <a:solidFill>
                <a:srgbClr val="FF0000"/>
              </a:solidFill>
            </a:endParaRPr>
          </a:p>
        </p:txBody>
      </p:sp>
      <p:sp>
        <p:nvSpPr>
          <p:cNvPr id="3" name="Content Placeholder 2">
            <a:extLst>
              <a:ext uri="{FF2B5EF4-FFF2-40B4-BE49-F238E27FC236}">
                <a16:creationId xmlns:a16="http://schemas.microsoft.com/office/drawing/2014/main" id="{2E84F7C2-40CE-4FC7-C407-8A2435C5F183}"/>
              </a:ext>
            </a:extLst>
          </p:cNvPr>
          <p:cNvSpPr>
            <a:spLocks noGrp="1"/>
          </p:cNvSpPr>
          <p:nvPr>
            <p:ph idx="1"/>
          </p:nvPr>
        </p:nvSpPr>
        <p:spPr>
          <a:xfrm>
            <a:off x="838200" y="1825624"/>
            <a:ext cx="10515600" cy="4575175"/>
          </a:xfrm>
        </p:spPr>
        <p:txBody>
          <a:bodyPr>
            <a:normAutofit/>
          </a:bodyPr>
          <a:lstStyle/>
          <a:p>
            <a:pPr marL="457200" indent="-457200">
              <a:buFont typeface="+mj-lt"/>
              <a:buAutoNum type="arabicPeriod" startAt="18"/>
            </a:pPr>
            <a:r>
              <a:rPr lang="en-US" sz="2000" b="0" i="0" dirty="0">
                <a:solidFill>
                  <a:srgbClr val="050E17"/>
                </a:solidFill>
                <a:effectLst/>
                <a:latin typeface="-apple-system"/>
              </a:rPr>
              <a:t>ROUND(): The ROUND() function is used to round a numeric value to a specified number of decimal places. The syntax for the ROUND() function is as follows:</a:t>
            </a:r>
          </a:p>
          <a:p>
            <a:endParaRPr lang="en-US" sz="2400" b="0" i="0" dirty="0">
              <a:solidFill>
                <a:srgbClr val="050E17"/>
              </a:solidFill>
              <a:effectLst/>
              <a:latin typeface="-apple-system"/>
            </a:endParaRPr>
          </a:p>
          <a:p>
            <a:r>
              <a:rPr lang="en-US" sz="1800" b="0" i="0" dirty="0">
                <a:solidFill>
                  <a:srgbClr val="050E17"/>
                </a:solidFill>
                <a:effectLst/>
                <a:latin typeface="-apple-system"/>
              </a:rPr>
              <a:t>Where "</a:t>
            </a:r>
            <a:r>
              <a:rPr lang="en-US" sz="1800" b="0" i="0" dirty="0" err="1">
                <a:solidFill>
                  <a:srgbClr val="050E17"/>
                </a:solidFill>
                <a:effectLst/>
                <a:latin typeface="-apple-system"/>
              </a:rPr>
              <a:t>numeric_expression</a:t>
            </a:r>
            <a:r>
              <a:rPr lang="en-US" sz="1800" b="0" i="0" dirty="0">
                <a:solidFill>
                  <a:srgbClr val="050E17"/>
                </a:solidFill>
                <a:effectLst/>
                <a:latin typeface="-apple-system"/>
              </a:rPr>
              <a:t>" is the value to be rounded, "length" is the number of decimal places to round to, and "function" is an optional parameter that specifies the rounding method to use (e.g. "0" for round to nearest, "-1" for round down, "1" for round up). If the "function" parameter is not specified, the </a:t>
            </a:r>
            <a:r>
              <a:rPr lang="en-US" sz="1800" b="0" i="0" u="none" strike="noStrike" dirty="0">
                <a:effectLst/>
                <a:latin typeface="-apple-system"/>
              </a:rPr>
              <a:t>default behavior</a:t>
            </a:r>
            <a:r>
              <a:rPr lang="en-US" sz="1800" b="0" i="0" dirty="0">
                <a:solidFill>
                  <a:srgbClr val="050E17"/>
                </a:solidFill>
                <a:effectLst/>
                <a:latin typeface="-apple-system"/>
              </a:rPr>
              <a:t> is to round to the nearest value.</a:t>
            </a:r>
          </a:p>
          <a:p>
            <a:r>
              <a:rPr lang="en-US" sz="1800" dirty="0">
                <a:solidFill>
                  <a:srgbClr val="00B0F0"/>
                </a:solidFill>
                <a:latin typeface="-apple-system"/>
              </a:rPr>
              <a:t>Ex: SELECT ROUND(3.141592653589793, 2) as </a:t>
            </a:r>
            <a:r>
              <a:rPr lang="en-US" sz="1800" dirty="0" err="1">
                <a:solidFill>
                  <a:srgbClr val="00B0F0"/>
                </a:solidFill>
                <a:latin typeface="-apple-system"/>
              </a:rPr>
              <a:t>rounded_value</a:t>
            </a:r>
            <a:r>
              <a:rPr lang="en-US" sz="1800" dirty="0">
                <a:solidFill>
                  <a:srgbClr val="00B0F0"/>
                </a:solidFill>
                <a:latin typeface="-apple-system"/>
              </a:rPr>
              <a:t>; -&gt; 3.14</a:t>
            </a:r>
          </a:p>
          <a:p>
            <a:pPr marL="342900" indent="-342900">
              <a:buFont typeface="+mj-lt"/>
              <a:buAutoNum type="arabicPeriod" startAt="19"/>
            </a:pPr>
            <a:r>
              <a:rPr lang="en-US" sz="1800" dirty="0"/>
              <a:t>TRUNC(): The TRUNC() function is used to truncate a numeric value to a specified number of decimal places. The syntax for the TRUNC() function is as follows:</a:t>
            </a:r>
          </a:p>
          <a:p>
            <a:endParaRPr lang="ar-EG" sz="1800" dirty="0"/>
          </a:p>
          <a:p>
            <a:r>
              <a:rPr lang="en-US" sz="1600" b="0" i="0" dirty="0">
                <a:solidFill>
                  <a:srgbClr val="050E17"/>
                </a:solidFill>
                <a:effectLst/>
                <a:latin typeface="-apple-system"/>
              </a:rPr>
              <a:t>Where "</a:t>
            </a:r>
            <a:r>
              <a:rPr lang="en-US" sz="1600" b="0" i="0" dirty="0" err="1">
                <a:solidFill>
                  <a:srgbClr val="050E17"/>
                </a:solidFill>
                <a:effectLst/>
                <a:latin typeface="-apple-system"/>
              </a:rPr>
              <a:t>numeric_expression</a:t>
            </a:r>
            <a:r>
              <a:rPr lang="en-US" sz="1600" b="0" i="0" dirty="0">
                <a:solidFill>
                  <a:srgbClr val="050E17"/>
                </a:solidFill>
                <a:effectLst/>
                <a:latin typeface="-apple-system"/>
              </a:rPr>
              <a:t>" is the value to be truncated, and "length" is the number of decimal places to truncate to.</a:t>
            </a:r>
            <a:endParaRPr lang="ar-EG" sz="2400" b="0" i="0" dirty="0">
              <a:solidFill>
                <a:srgbClr val="050E17"/>
              </a:solidFill>
              <a:effectLst/>
              <a:latin typeface="-apple-system"/>
            </a:endParaRPr>
          </a:p>
          <a:p>
            <a:r>
              <a:rPr lang="en-US" sz="1800" dirty="0">
                <a:solidFill>
                  <a:srgbClr val="00B0F0"/>
                </a:solidFill>
              </a:rPr>
              <a:t>Ex : SELECT TRUNC(3.141592653589793, 2) as </a:t>
            </a:r>
            <a:r>
              <a:rPr lang="en-US" sz="1800" dirty="0" err="1">
                <a:solidFill>
                  <a:srgbClr val="00B0F0"/>
                </a:solidFill>
              </a:rPr>
              <a:t>truncated_value</a:t>
            </a:r>
            <a:r>
              <a:rPr lang="en-US" sz="1800" dirty="0">
                <a:solidFill>
                  <a:srgbClr val="00B0F0"/>
                </a:solidFill>
              </a:rPr>
              <a:t>; -&gt; 3.14</a:t>
            </a:r>
            <a:endParaRPr lang="ar-EG" sz="1800" dirty="0">
              <a:solidFill>
                <a:srgbClr val="00B0F0"/>
              </a:solidFill>
            </a:endParaRPr>
          </a:p>
        </p:txBody>
      </p:sp>
      <p:sp>
        <p:nvSpPr>
          <p:cNvPr id="4" name="Rectangle 1">
            <a:extLst>
              <a:ext uri="{FF2B5EF4-FFF2-40B4-BE49-F238E27FC236}">
                <a16:creationId xmlns:a16="http://schemas.microsoft.com/office/drawing/2014/main" id="{021CD376-E95F-0913-1677-3D01EF224A22}"/>
              </a:ext>
            </a:extLst>
          </p:cNvPr>
          <p:cNvSpPr>
            <a:spLocks noChangeArrowheads="1"/>
          </p:cNvSpPr>
          <p:nvPr/>
        </p:nvSpPr>
        <p:spPr bwMode="auto">
          <a:xfrm>
            <a:off x="1343608" y="2531116"/>
            <a:ext cx="4245428" cy="2154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400" b="0" i="0" u="none" strike="noStrike" cap="none" normalizeH="0" baseline="0" dirty="0">
                <a:ln>
                  <a:noFill/>
                </a:ln>
                <a:solidFill>
                  <a:srgbClr val="F8F8F2"/>
                </a:solidFill>
                <a:effectLst/>
                <a:latin typeface="Consolas" panose="020B0609020204030204" pitchFamily="49" charset="0"/>
              </a:rPr>
              <a:t>ROUND(</a:t>
            </a:r>
            <a:r>
              <a:rPr kumimoji="0" lang="ar-EG" altLang="ar-EG" sz="1400" b="0" i="0" u="none" strike="noStrike" cap="none" normalizeH="0" baseline="0" dirty="0" err="1">
                <a:ln>
                  <a:noFill/>
                </a:ln>
                <a:solidFill>
                  <a:srgbClr val="F5AB35"/>
                </a:solidFill>
                <a:effectLst/>
                <a:latin typeface="Consolas" panose="020B0609020204030204" pitchFamily="49" charset="0"/>
              </a:rPr>
              <a:t>numeric_expression</a:t>
            </a:r>
            <a:r>
              <a:rPr kumimoji="0" lang="ar-EG" altLang="ar-EG" sz="1400" b="0" i="0" u="none" strike="noStrike" cap="none" normalizeH="0" baseline="0" dirty="0">
                <a:ln>
                  <a:noFill/>
                </a:ln>
                <a:solidFill>
                  <a:srgbClr val="F8F8F2"/>
                </a:solidFill>
                <a:effectLst/>
                <a:latin typeface="Consolas" panose="020B0609020204030204" pitchFamily="49" charset="0"/>
              </a:rPr>
              <a:t>, </a:t>
            </a:r>
            <a:r>
              <a:rPr kumimoji="0" lang="ar-EG" altLang="ar-EG" sz="1400" b="0" i="0" u="none" strike="noStrike" cap="none" normalizeH="0" baseline="0" dirty="0" err="1">
                <a:ln>
                  <a:noFill/>
                </a:ln>
                <a:solidFill>
                  <a:srgbClr val="F5AB35"/>
                </a:solidFill>
                <a:effectLst/>
                <a:latin typeface="Consolas" panose="020B0609020204030204" pitchFamily="49" charset="0"/>
              </a:rPr>
              <a:t>length</a:t>
            </a:r>
            <a:r>
              <a:rPr kumimoji="0" lang="ar-EG" altLang="ar-EG" sz="1400" b="0" i="0" u="none" strike="noStrike" cap="none" normalizeH="0" baseline="0" dirty="0">
                <a:ln>
                  <a:noFill/>
                </a:ln>
                <a:solidFill>
                  <a:srgbClr val="F8F8F2"/>
                </a:solidFill>
                <a:effectLst/>
                <a:latin typeface="Consolas" panose="020B0609020204030204" pitchFamily="49" charset="0"/>
              </a:rPr>
              <a:t> [, </a:t>
            </a:r>
            <a:r>
              <a:rPr kumimoji="0" lang="ar-EG" altLang="ar-EG" sz="1400" b="0" i="0" u="none" strike="noStrike" cap="none" normalizeH="0" baseline="0" dirty="0" err="1">
                <a:ln>
                  <a:noFill/>
                </a:ln>
                <a:solidFill>
                  <a:srgbClr val="F5AB35"/>
                </a:solidFill>
                <a:effectLst/>
                <a:latin typeface="Consolas" panose="020B0609020204030204" pitchFamily="49" charset="0"/>
              </a:rPr>
              <a:t>function</a:t>
            </a:r>
            <a:r>
              <a:rPr kumimoji="0" lang="ar-EG" altLang="ar-EG" sz="1400" b="0" i="0" u="none" strike="noStrike" cap="none" normalizeH="0" baseline="0" dirty="0">
                <a:ln>
                  <a:noFill/>
                </a:ln>
                <a:solidFill>
                  <a:srgbClr val="F8F8F2"/>
                </a:solidFill>
                <a:effectLst/>
                <a:latin typeface="Consolas" panose="020B0609020204030204" pitchFamily="49" charset="0"/>
              </a:rPr>
              <a:t>])</a:t>
            </a:r>
            <a:r>
              <a:rPr kumimoji="0" lang="ar-EG" altLang="ar-EG" sz="1100" b="0" i="0" u="none" strike="noStrike" cap="none" normalizeH="0" baseline="0" dirty="0">
                <a:ln>
                  <a:noFill/>
                </a:ln>
                <a:solidFill>
                  <a:schemeClr val="tx1"/>
                </a:solidFill>
                <a:effectLst/>
              </a:rPr>
              <a:t> </a:t>
            </a:r>
            <a:endParaRPr kumimoji="0" lang="ar-EG" altLang="ar-EG" sz="3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541AD82-AC79-9C01-CBDE-DAE54907F076}"/>
              </a:ext>
            </a:extLst>
          </p:cNvPr>
          <p:cNvSpPr>
            <a:spLocks noChangeArrowheads="1"/>
          </p:cNvSpPr>
          <p:nvPr/>
        </p:nvSpPr>
        <p:spPr bwMode="auto">
          <a:xfrm>
            <a:off x="1343608" y="5069377"/>
            <a:ext cx="3816220"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1600" b="0" i="0" u="none" strike="noStrike" cap="none" normalizeH="0" baseline="0" dirty="0">
                <a:ln>
                  <a:noFill/>
                </a:ln>
                <a:solidFill>
                  <a:srgbClr val="F8F8F2"/>
                </a:solidFill>
                <a:effectLst/>
                <a:latin typeface="Consolas" panose="020B0609020204030204" pitchFamily="49" charset="0"/>
              </a:rPr>
              <a:t>TRUNC(</a:t>
            </a:r>
            <a:r>
              <a:rPr kumimoji="0" lang="ar-EG" altLang="ar-EG" sz="1600" b="0" i="0" u="none" strike="noStrike" cap="none" normalizeH="0" baseline="0" dirty="0" err="1">
                <a:ln>
                  <a:noFill/>
                </a:ln>
                <a:solidFill>
                  <a:srgbClr val="F5AB35"/>
                </a:solidFill>
                <a:effectLst/>
                <a:latin typeface="Consolas" panose="020B0609020204030204" pitchFamily="49" charset="0"/>
              </a:rPr>
              <a:t>numeric_expression</a:t>
            </a:r>
            <a:r>
              <a:rPr kumimoji="0" lang="ar-EG" altLang="ar-EG" sz="1600" b="0" i="0" u="none" strike="noStrike" cap="none" normalizeH="0" baseline="0" dirty="0">
                <a:ln>
                  <a:noFill/>
                </a:ln>
                <a:solidFill>
                  <a:srgbClr val="F8F8F2"/>
                </a:solidFill>
                <a:effectLst/>
                <a:latin typeface="Consolas" panose="020B0609020204030204" pitchFamily="49" charset="0"/>
              </a:rPr>
              <a:t>, </a:t>
            </a:r>
            <a:r>
              <a:rPr kumimoji="0" lang="ar-EG" altLang="ar-EG" sz="1600" b="0" i="0" u="none" strike="noStrike" cap="none" normalizeH="0" baseline="0" dirty="0" err="1">
                <a:ln>
                  <a:noFill/>
                </a:ln>
                <a:solidFill>
                  <a:srgbClr val="F5AB35"/>
                </a:solidFill>
                <a:effectLst/>
                <a:latin typeface="Consolas" panose="020B0609020204030204" pitchFamily="49" charset="0"/>
              </a:rPr>
              <a:t>length</a:t>
            </a:r>
            <a:r>
              <a:rPr kumimoji="0" lang="ar-EG" altLang="ar-EG" sz="1600" b="0" i="0" u="none" strike="noStrike" cap="none" normalizeH="0" baseline="0" dirty="0">
                <a:ln>
                  <a:noFill/>
                </a:ln>
                <a:solidFill>
                  <a:srgbClr val="F8F8F2"/>
                </a:solidFill>
                <a:effectLst/>
                <a:latin typeface="Consolas" panose="020B0609020204030204" pitchFamily="49" charset="0"/>
              </a:rPr>
              <a:t>)</a:t>
            </a:r>
            <a:r>
              <a:rPr kumimoji="0" lang="ar-EG" altLang="ar-EG" sz="1200" b="0" i="0" u="none" strike="noStrike" cap="none" normalizeH="0" baseline="0" dirty="0">
                <a:ln>
                  <a:noFill/>
                </a:ln>
                <a:solidFill>
                  <a:schemeClr val="tx1"/>
                </a:solidFill>
                <a:effectLst/>
              </a:rPr>
              <a:t> </a:t>
            </a:r>
            <a:endParaRPr kumimoji="0" lang="ar-EG" altLang="ar-EG"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190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CE2D58-F496-36C7-6F80-30FAFEF2F9E1}"/>
              </a:ext>
            </a:extLst>
          </p:cNvPr>
          <p:cNvSpPr>
            <a:spLocks noGrp="1"/>
          </p:cNvSpPr>
          <p:nvPr>
            <p:ph type="title"/>
          </p:nvPr>
        </p:nvSpPr>
        <p:spPr>
          <a:xfrm>
            <a:off x="1137034" y="609597"/>
            <a:ext cx="9392421" cy="1330841"/>
          </a:xfrm>
        </p:spPr>
        <p:txBody>
          <a:bodyPr>
            <a:normAutofit/>
          </a:bodyPr>
          <a:lstStyle/>
          <a:p>
            <a:r>
              <a:rPr lang="en-US" dirty="0"/>
              <a:t>PL/SQL </a:t>
            </a:r>
            <a:br>
              <a:rPr lang="ar-EG" b="0" i="0" u="none" strike="noStrike" baseline="0" dirty="0">
                <a:latin typeface="Times New Roman" panose="02020603050405020304" pitchFamily="18" charset="0"/>
              </a:rPr>
            </a:br>
            <a:r>
              <a:rPr lang="en-US" b="0" i="0" u="none" strike="noStrike" baseline="0" dirty="0">
                <a:solidFill>
                  <a:srgbClr val="FF0000"/>
                </a:solidFill>
                <a:latin typeface="Times New Roman" panose="02020603050405020304" pitchFamily="18" charset="0"/>
              </a:rPr>
              <a:t>Procedural Language</a:t>
            </a:r>
            <a:r>
              <a:rPr lang="en-US" dirty="0">
                <a:solidFill>
                  <a:srgbClr val="FF0000"/>
                </a:solidFill>
                <a:latin typeface="Times New Roman" panose="02020603050405020304" pitchFamily="18" charset="0"/>
              </a:rPr>
              <a:t> </a:t>
            </a:r>
            <a:r>
              <a:rPr lang="en-US" b="0" i="0" u="none" strike="noStrike" baseline="0" dirty="0">
                <a:solidFill>
                  <a:srgbClr val="FF0000"/>
                </a:solidFill>
                <a:latin typeface="Times New Roman" panose="02020603050405020304" pitchFamily="18" charset="0"/>
              </a:rPr>
              <a:t>Extension to SQL</a:t>
            </a:r>
            <a:endParaRPr lang="ar-EG" dirty="0">
              <a:solidFill>
                <a:srgbClr val="FF0000"/>
              </a:solidFill>
            </a:endParaRPr>
          </a:p>
        </p:txBody>
      </p:sp>
      <p:sp>
        <p:nvSpPr>
          <p:cNvPr id="3" name="Content Placeholder 2">
            <a:extLst>
              <a:ext uri="{FF2B5EF4-FFF2-40B4-BE49-F238E27FC236}">
                <a16:creationId xmlns:a16="http://schemas.microsoft.com/office/drawing/2014/main" id="{3F59E516-7A28-64B2-575A-41A2048CDDB0}"/>
              </a:ext>
            </a:extLst>
          </p:cNvPr>
          <p:cNvSpPr>
            <a:spLocks noGrp="1"/>
          </p:cNvSpPr>
          <p:nvPr>
            <p:ph idx="1"/>
          </p:nvPr>
        </p:nvSpPr>
        <p:spPr>
          <a:xfrm>
            <a:off x="1137034" y="2198362"/>
            <a:ext cx="4958966" cy="3917773"/>
          </a:xfrm>
        </p:spPr>
        <p:txBody>
          <a:bodyPr>
            <a:normAutofit/>
          </a:bodyPr>
          <a:lstStyle/>
          <a:p>
            <a:r>
              <a:rPr lang="en-US" sz="1700" b="0" i="0" u="none" strike="noStrike" baseline="0" dirty="0">
                <a:latin typeface="Calibri" panose="020F0502020204030204" pitchFamily="34" charset="0"/>
              </a:rPr>
              <a:t>There are two types of blocks in PL/SQL:</a:t>
            </a:r>
          </a:p>
          <a:p>
            <a:pPr lvl="1"/>
            <a:r>
              <a:rPr lang="en-US" sz="1700" b="1" i="0" u="none" strike="noStrike" baseline="0" dirty="0">
                <a:latin typeface="Calibri" panose="020F0502020204030204" pitchFamily="34" charset="0"/>
              </a:rPr>
              <a:t>Anonymous Blocks:</a:t>
            </a:r>
          </a:p>
          <a:p>
            <a:pPr lvl="2"/>
            <a:r>
              <a:rPr lang="en-US" sz="1700" b="0" i="0" u="none" strike="noStrike" baseline="0" dirty="0">
                <a:latin typeface="Calibri" panose="020F0502020204030204" pitchFamily="34" charset="0"/>
              </a:rPr>
              <a:t>have no name (like scripts)can be written and executed immediately in SQLPLUS</a:t>
            </a:r>
          </a:p>
          <a:p>
            <a:pPr lvl="2"/>
            <a:r>
              <a:rPr lang="en-US" sz="1700" b="0" i="0" u="none" strike="noStrike" baseline="0" dirty="0">
                <a:latin typeface="Calibri" panose="020F0502020204030204" pitchFamily="34" charset="0"/>
              </a:rPr>
              <a:t>can be used in a trigger</a:t>
            </a:r>
            <a:endParaRPr lang="ar-EG" sz="1700" b="0" i="0" u="none" strike="noStrike" baseline="0" dirty="0">
              <a:latin typeface="Calibri" panose="020F0502020204030204" pitchFamily="34" charset="0"/>
            </a:endParaRPr>
          </a:p>
          <a:p>
            <a:pPr lvl="1"/>
            <a:r>
              <a:rPr lang="en-US" sz="1700" b="0" i="0" u="none" strike="noStrike" baseline="0" dirty="0">
                <a:latin typeface="Calibri" panose="020F0502020204030204" pitchFamily="34" charset="0"/>
              </a:rPr>
              <a:t> </a:t>
            </a:r>
            <a:r>
              <a:rPr lang="en-US" sz="1700" b="1" i="0" u="none" strike="noStrike" baseline="0" dirty="0">
                <a:latin typeface="Calibri" panose="020F0502020204030204" pitchFamily="34" charset="0"/>
              </a:rPr>
              <a:t>Named Blocks:</a:t>
            </a:r>
            <a:endParaRPr lang="en-US" sz="1700" b="0" i="0" u="none" strike="noStrike" baseline="0" dirty="0">
              <a:latin typeface="Calibri" panose="020F0502020204030204" pitchFamily="34" charset="0"/>
            </a:endParaRPr>
          </a:p>
          <a:p>
            <a:pPr lvl="2"/>
            <a:r>
              <a:rPr lang="en-US" sz="1700" b="0" i="0" u="none" strike="noStrike" baseline="0" dirty="0">
                <a:latin typeface="Calibri" panose="020F0502020204030204" pitchFamily="34" charset="0"/>
              </a:rPr>
              <a:t>Procedures</a:t>
            </a:r>
          </a:p>
          <a:p>
            <a:pPr lvl="2"/>
            <a:r>
              <a:rPr lang="en-US" sz="1700" b="0" i="0" u="none" strike="noStrike" baseline="0" dirty="0">
                <a:latin typeface="Calibri" panose="020F0502020204030204" pitchFamily="34" charset="0"/>
              </a:rPr>
              <a:t>Functions</a:t>
            </a: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Allows using general programming tools with SQL, for example: loops, conditions, functions, etc.</a:t>
            </a: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We write PL/SQL code in a regular file, for example </a:t>
            </a:r>
            <a:r>
              <a:rPr lang="en-US" sz="1700" b="0" i="0" u="none" strike="noStrike" baseline="0" dirty="0" err="1">
                <a:latin typeface="Calibri" panose="020F0502020204030204" pitchFamily="34" charset="0"/>
              </a:rPr>
              <a:t>PL.sql</a:t>
            </a:r>
            <a:r>
              <a:rPr lang="en-US" sz="1700" b="0" i="0" u="none" strike="noStrike" baseline="0" dirty="0">
                <a:latin typeface="Calibri" panose="020F0502020204030204" pitchFamily="34" charset="0"/>
              </a:rPr>
              <a:t>, and load it with @PL in the </a:t>
            </a:r>
            <a:r>
              <a:rPr lang="en-US" sz="1700" b="0" i="0" u="none" strike="noStrike" baseline="0" dirty="0" err="1">
                <a:latin typeface="Calibri" panose="020F0502020204030204" pitchFamily="34" charset="0"/>
              </a:rPr>
              <a:t>sqlplus</a:t>
            </a:r>
            <a:r>
              <a:rPr lang="en-US" sz="1700" b="0" i="0" u="none" strike="noStrike" baseline="0" dirty="0">
                <a:latin typeface="Calibri" panose="020F0502020204030204" pitchFamily="34" charset="0"/>
              </a:rPr>
              <a:t> console.</a:t>
            </a:r>
          </a:p>
          <a:p>
            <a:r>
              <a:rPr lang="en-US" sz="1700" dirty="0">
                <a:latin typeface="Calibri" panose="020F0502020204030204" pitchFamily="34" charset="0"/>
              </a:rPr>
              <a:t>To edit file or create use edit path:\</a:t>
            </a:r>
            <a:r>
              <a:rPr lang="en-US" sz="1700" dirty="0" err="1">
                <a:latin typeface="Calibri" panose="020F0502020204030204" pitchFamily="34" charset="0"/>
              </a:rPr>
              <a:t>pl.sql</a:t>
            </a:r>
            <a:r>
              <a:rPr lang="en-US" sz="1700" dirty="0">
                <a:latin typeface="Calibri" panose="020F0502020204030204" pitchFamily="34" charset="0"/>
              </a:rPr>
              <a:t> </a:t>
            </a:r>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en-US" sz="1700" b="0" i="0" u="none" strike="noStrike" baseline="0" dirty="0">
              <a:latin typeface="Calibri" panose="020F0502020204030204" pitchFamily="34" charset="0"/>
            </a:endParaRPr>
          </a:p>
          <a:p>
            <a:endParaRPr lang="ar-EG" sz="1700" dirty="0"/>
          </a:p>
        </p:txBody>
      </p:sp>
      <p:pic>
        <p:nvPicPr>
          <p:cNvPr id="7" name="Content Placeholder 4">
            <a:extLst>
              <a:ext uri="{FF2B5EF4-FFF2-40B4-BE49-F238E27FC236}">
                <a16:creationId xmlns:a16="http://schemas.microsoft.com/office/drawing/2014/main" id="{6A0E7FBF-0802-0551-1190-347DB1F70749}"/>
              </a:ext>
            </a:extLst>
          </p:cNvPr>
          <p:cNvPicPr>
            <a:picLocks noChangeAspect="1"/>
          </p:cNvPicPr>
          <p:nvPr/>
        </p:nvPicPr>
        <p:blipFill>
          <a:blip r:embed="rId2"/>
          <a:stretch>
            <a:fillRect/>
          </a:stretch>
        </p:blipFill>
        <p:spPr>
          <a:xfrm>
            <a:off x="6719367" y="2231268"/>
            <a:ext cx="4788505" cy="3663207"/>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0502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50F0-0800-97EF-CF31-907DFB5B029E}"/>
              </a:ext>
            </a:extLst>
          </p:cNvPr>
          <p:cNvSpPr>
            <a:spLocks noGrp="1"/>
          </p:cNvSpPr>
          <p:nvPr>
            <p:ph type="title"/>
          </p:nvPr>
        </p:nvSpPr>
        <p:spPr/>
        <p:txBody>
          <a:bodyPr/>
          <a:lstStyle/>
          <a:p>
            <a:r>
              <a:rPr lang="en-US" sz="4400" b="0" i="0" u="none" strike="noStrike" baseline="0" dirty="0">
                <a:solidFill>
                  <a:srgbClr val="FF0000"/>
                </a:solidFill>
                <a:latin typeface="Calibri" panose="020F0502020204030204" pitchFamily="34" charset="0"/>
              </a:rPr>
              <a:t>Anonymous Block Structure:</a:t>
            </a:r>
            <a:endParaRPr lang="ar-EG" dirty="0">
              <a:solidFill>
                <a:srgbClr val="FF0000"/>
              </a:solidFill>
            </a:endParaRPr>
          </a:p>
        </p:txBody>
      </p:sp>
      <p:sp>
        <p:nvSpPr>
          <p:cNvPr id="3" name="Content Placeholder 2">
            <a:extLst>
              <a:ext uri="{FF2B5EF4-FFF2-40B4-BE49-F238E27FC236}">
                <a16:creationId xmlns:a16="http://schemas.microsoft.com/office/drawing/2014/main" id="{A5D880CA-A090-443D-07CA-1D18DD11CDA0}"/>
              </a:ext>
            </a:extLst>
          </p:cNvPr>
          <p:cNvSpPr>
            <a:spLocks noGrp="1"/>
          </p:cNvSpPr>
          <p:nvPr>
            <p:ph idx="1"/>
          </p:nvPr>
        </p:nvSpPr>
        <p:spPr/>
        <p:txBody>
          <a:bodyPr>
            <a:normAutofit/>
          </a:bodyPr>
          <a:lstStyle/>
          <a:p>
            <a:pPr lvl="1"/>
            <a:r>
              <a:rPr lang="en-US" sz="1800" b="1" i="0" u="none" strike="noStrike" baseline="0" dirty="0">
                <a:solidFill>
                  <a:srgbClr val="000000"/>
                </a:solidFill>
                <a:latin typeface="Calibri" panose="020F0502020204030204" pitchFamily="34" charset="0"/>
              </a:rPr>
              <a:t>DECLARE  </a:t>
            </a:r>
            <a:r>
              <a:rPr lang="en-US" sz="1800" b="0" i="0" u="none" strike="noStrike" baseline="0" dirty="0">
                <a:solidFill>
                  <a:srgbClr val="000000"/>
                </a:solidFill>
                <a:latin typeface="Calibri" panose="020F0502020204030204" pitchFamily="34" charset="0"/>
              </a:rPr>
              <a:t>(optional)</a:t>
            </a:r>
          </a:p>
          <a:p>
            <a:pPr lvl="1"/>
            <a:r>
              <a:rPr lang="en-US" sz="1800" b="0" i="0" u="none" strike="noStrike" baseline="0" dirty="0">
                <a:solidFill>
                  <a:srgbClr val="00B050"/>
                </a:solidFill>
                <a:latin typeface="Calibri" panose="020F0502020204030204" pitchFamily="34" charset="0"/>
              </a:rPr>
              <a:t>/* Here you declare the variables you will use in this block */</a:t>
            </a:r>
          </a:p>
          <a:p>
            <a:pPr lvl="1"/>
            <a:r>
              <a:rPr lang="en-US" sz="1800" b="1" i="0" u="none" strike="noStrike" baseline="0" dirty="0">
                <a:solidFill>
                  <a:srgbClr val="000000"/>
                </a:solidFill>
                <a:latin typeface="Calibri" panose="020F0502020204030204" pitchFamily="34" charset="0"/>
              </a:rPr>
              <a:t>BEGIN    </a:t>
            </a:r>
            <a:r>
              <a:rPr lang="en-US" sz="1800" b="0" i="0" u="none" strike="noStrike" baseline="0" dirty="0">
                <a:solidFill>
                  <a:srgbClr val="000000"/>
                </a:solidFill>
                <a:latin typeface="Calibri" panose="020F0502020204030204" pitchFamily="34" charset="0"/>
              </a:rPr>
              <a:t>(mandatory)</a:t>
            </a:r>
          </a:p>
          <a:p>
            <a:pPr lvl="1"/>
            <a:r>
              <a:rPr lang="en-US" sz="1800" b="0" i="0" u="none" strike="noStrike" baseline="0" dirty="0">
                <a:solidFill>
                  <a:srgbClr val="00B050"/>
                </a:solidFill>
                <a:latin typeface="Calibri" panose="020F0502020204030204" pitchFamily="34" charset="0"/>
              </a:rPr>
              <a:t>/* Here you define the executable statements (what the block DOES!)*/</a:t>
            </a:r>
          </a:p>
          <a:p>
            <a:pPr lvl="1"/>
            <a:r>
              <a:rPr lang="en-US" sz="1800" b="1" i="0" u="none" strike="noStrike" baseline="0" dirty="0">
                <a:solidFill>
                  <a:srgbClr val="000000"/>
                </a:solidFill>
                <a:latin typeface="Calibri" panose="020F0502020204030204" pitchFamily="34" charset="0"/>
              </a:rPr>
              <a:t>EXCEPTION </a:t>
            </a:r>
            <a:r>
              <a:rPr lang="en-US" sz="1800" b="0" i="0" u="none" strike="noStrike" baseline="0" dirty="0">
                <a:solidFill>
                  <a:srgbClr val="000000"/>
                </a:solidFill>
                <a:latin typeface="Calibri" panose="020F0502020204030204" pitchFamily="34" charset="0"/>
              </a:rPr>
              <a:t>(optional)</a:t>
            </a:r>
          </a:p>
          <a:p>
            <a:pPr lvl="1"/>
            <a:r>
              <a:rPr lang="en-US" sz="1800" b="0" i="0" u="none" strike="noStrike" baseline="0" dirty="0">
                <a:solidFill>
                  <a:srgbClr val="00B050"/>
                </a:solidFill>
                <a:latin typeface="Calibri" panose="020F0502020204030204" pitchFamily="34" charset="0"/>
              </a:rPr>
              <a:t>/* Here you define the actions that take place if an exception is thrown during the run of this block */</a:t>
            </a:r>
          </a:p>
          <a:p>
            <a:pPr lvl="1"/>
            <a:r>
              <a:rPr lang="en-US" sz="1800" b="1" i="0" u="none" strike="noStrike" baseline="0" dirty="0">
                <a:solidFill>
                  <a:srgbClr val="000000"/>
                </a:solidFill>
                <a:latin typeface="Calibri" panose="020F0502020204030204" pitchFamily="34" charset="0"/>
              </a:rPr>
              <a:t>END;</a:t>
            </a:r>
            <a:r>
              <a:rPr lang="en-US" sz="1800" b="0" i="0" u="none" strike="noStrike" baseline="0" dirty="0">
                <a:solidFill>
                  <a:srgbClr val="000000"/>
                </a:solidFill>
                <a:latin typeface="Calibri" panose="020F0502020204030204" pitchFamily="34" charset="0"/>
              </a:rPr>
              <a:t>(mandatory)</a:t>
            </a:r>
            <a:endParaRPr lang="ar-EG" sz="1800" b="0" i="0" u="none" strike="noStrike" baseline="0" dirty="0">
              <a:latin typeface="Calibri" panose="020F0502020204030204" pitchFamily="34" charset="0"/>
            </a:endParaRPr>
          </a:p>
          <a:p>
            <a:pPr lvl="1"/>
            <a:r>
              <a:rPr lang="ar-EG" sz="1800" b="1" i="0" u="none" strike="noStrike" baseline="0" dirty="0">
                <a:latin typeface="Calibri" panose="020F0502020204030204" pitchFamily="34" charset="0"/>
              </a:rPr>
              <a:t>/</a:t>
            </a:r>
            <a:endParaRPr lang="ar-EG" sz="1800" b="0" i="0" u="none" strike="noStrike" baseline="0" dirty="0">
              <a:latin typeface="Calibri" panose="020F0502020204030204" pitchFamily="34" charset="0"/>
            </a:endParaRPr>
          </a:p>
          <a:p>
            <a:r>
              <a:rPr lang="en-US" sz="2400" b="0" i="0" u="none" strike="noStrike" baseline="0" dirty="0">
                <a:latin typeface="Times New Roman" panose="02020603050405020304" pitchFamily="18" charset="0"/>
              </a:rPr>
              <a:t>Always put a new line with only a / at the end of a block! (This tells Oracle to run the block)</a:t>
            </a:r>
          </a:p>
          <a:p>
            <a:r>
              <a:rPr lang="en-US" sz="2400" b="0" i="0" u="none" strike="noStrike" baseline="0" dirty="0">
                <a:latin typeface="Times New Roman" panose="02020603050405020304" pitchFamily="18" charset="0"/>
              </a:rPr>
              <a:t>A correct completion of a block will generate the following message: </a:t>
            </a:r>
          </a:p>
          <a:p>
            <a:pPr lvl="1"/>
            <a:r>
              <a:rPr lang="en-US" sz="1800" b="0" i="0" u="none" strike="noStrike" baseline="0" dirty="0">
                <a:solidFill>
                  <a:srgbClr val="00B0F0"/>
                </a:solidFill>
                <a:latin typeface="Times New Roman" panose="02020603050405020304" pitchFamily="18" charset="0"/>
              </a:rPr>
              <a:t>PL/SQL procedure successfully completed</a:t>
            </a:r>
            <a:endParaRPr lang="ar-EG" sz="3200" dirty="0">
              <a:solidFill>
                <a:srgbClr val="00B0F0"/>
              </a:solidFill>
            </a:endParaRPr>
          </a:p>
        </p:txBody>
      </p:sp>
    </p:spTree>
    <p:extLst>
      <p:ext uri="{BB962C8B-B14F-4D97-AF65-F5344CB8AC3E}">
        <p14:creationId xmlns:p14="http://schemas.microsoft.com/office/powerpoint/2010/main" val="1414078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0DE5-FF0F-2A32-AA46-05F18AC1C85B}"/>
              </a:ext>
            </a:extLst>
          </p:cNvPr>
          <p:cNvSpPr>
            <a:spLocks noGrp="1"/>
          </p:cNvSpPr>
          <p:nvPr>
            <p:ph type="title"/>
          </p:nvPr>
        </p:nvSpPr>
        <p:spPr/>
        <p:txBody>
          <a:bodyPr/>
          <a:lstStyle/>
          <a:p>
            <a:r>
              <a:rPr lang="en-US" sz="4400" b="0" i="0" u="none" strike="noStrike" baseline="0" dirty="0">
                <a:solidFill>
                  <a:srgbClr val="FF0000"/>
                </a:solidFill>
                <a:latin typeface="Calibri" panose="020F0502020204030204" pitchFamily="34" charset="0"/>
              </a:rPr>
              <a:t>DECLARE</a:t>
            </a:r>
            <a:endParaRPr lang="ar-EG" dirty="0">
              <a:solidFill>
                <a:srgbClr val="FF0000"/>
              </a:solidFill>
            </a:endParaRPr>
          </a:p>
        </p:txBody>
      </p:sp>
      <p:sp>
        <p:nvSpPr>
          <p:cNvPr id="3" name="Content Placeholder 2">
            <a:extLst>
              <a:ext uri="{FF2B5EF4-FFF2-40B4-BE49-F238E27FC236}">
                <a16:creationId xmlns:a16="http://schemas.microsoft.com/office/drawing/2014/main" id="{F9AC2541-18D9-9264-8E12-C43D224DC599}"/>
              </a:ext>
            </a:extLst>
          </p:cNvPr>
          <p:cNvSpPr>
            <a:spLocks noGrp="1"/>
          </p:cNvSpPr>
          <p:nvPr>
            <p:ph idx="1"/>
          </p:nvPr>
        </p:nvSpPr>
        <p:spPr>
          <a:xfrm>
            <a:off x="838200" y="1323618"/>
            <a:ext cx="10515600" cy="5459737"/>
          </a:xfrm>
        </p:spPr>
        <p:txBody>
          <a:bodyPr>
            <a:normAutofit/>
          </a:bodyPr>
          <a:lstStyle/>
          <a:p>
            <a:r>
              <a:rPr lang="en-US" sz="1800" b="1" i="0" u="none" strike="noStrike" baseline="0" dirty="0">
                <a:solidFill>
                  <a:srgbClr val="000000"/>
                </a:solidFill>
                <a:latin typeface="Times New Roman" panose="02020603050405020304" pitchFamily="18" charset="0"/>
              </a:rPr>
              <a:t>Syntax:</a:t>
            </a:r>
            <a:endParaRPr lang="en-US" sz="1800" b="0" i="0" u="none" strike="noStrike" baseline="0" dirty="0">
              <a:solidFill>
                <a:srgbClr val="000000"/>
              </a:solidFill>
              <a:latin typeface="Times New Roman" panose="02020603050405020304" pitchFamily="18" charset="0"/>
            </a:endParaRPr>
          </a:p>
          <a:p>
            <a:r>
              <a:rPr lang="en-US" sz="1800" b="1" u="none" strike="noStrike" baseline="0" dirty="0">
                <a:solidFill>
                  <a:srgbClr val="000000"/>
                </a:solidFill>
                <a:latin typeface="Courier New" panose="02070309020205020404" pitchFamily="49" charset="0"/>
              </a:rPr>
              <a:t>Identifier </a:t>
            </a:r>
            <a:r>
              <a:rPr lang="en-US" sz="1800" b="1" u="none" strike="noStrike" baseline="0" dirty="0">
                <a:solidFill>
                  <a:srgbClr val="FF0000"/>
                </a:solidFill>
                <a:latin typeface="Courier New" panose="02070309020205020404" pitchFamily="49" charset="0"/>
              </a:rPr>
              <a:t>[CONSTANT] </a:t>
            </a:r>
            <a:r>
              <a:rPr lang="en-US" sz="1800" b="1" u="none" strike="noStrike" baseline="0" dirty="0">
                <a:solidFill>
                  <a:srgbClr val="000000"/>
                </a:solidFill>
                <a:latin typeface="Courier New" panose="02070309020205020404" pitchFamily="49" charset="0"/>
              </a:rPr>
              <a:t>datatype </a:t>
            </a:r>
            <a:r>
              <a:rPr lang="en-US" sz="1800" b="1" u="none" strike="noStrike" baseline="0" dirty="0">
                <a:solidFill>
                  <a:srgbClr val="FF0000"/>
                </a:solidFill>
                <a:latin typeface="Courier New" panose="02070309020205020404" pitchFamily="49" charset="0"/>
              </a:rPr>
              <a:t>[NOT NULL] [:= | DEFAULT expr]</a:t>
            </a:r>
            <a:r>
              <a:rPr lang="en-US" sz="1800" b="1" u="none" strike="noStrike" baseline="0" dirty="0">
                <a:solidFill>
                  <a:srgbClr val="000000"/>
                </a:solidFill>
                <a:latin typeface="Courier New" panose="02070309020205020404" pitchFamily="49" charset="0"/>
              </a:rPr>
              <a:t>;</a:t>
            </a:r>
          </a:p>
          <a:p>
            <a:r>
              <a:rPr lang="en-US" sz="2000" b="1" i="0" u="none" strike="noStrike" baseline="0" dirty="0">
                <a:solidFill>
                  <a:srgbClr val="000000"/>
                </a:solidFill>
                <a:latin typeface="Times New Roman" panose="02020603050405020304" pitchFamily="18" charset="0"/>
              </a:rPr>
              <a:t>Examples:</a:t>
            </a:r>
          </a:p>
          <a:p>
            <a:pPr lvl="1"/>
            <a:r>
              <a:rPr lang="en-US" sz="1400" b="1" i="0" u="none" strike="noStrike" baseline="0" dirty="0">
                <a:solidFill>
                  <a:srgbClr val="000000"/>
                </a:solidFill>
                <a:latin typeface="Courier New" panose="02070309020205020404" pitchFamily="49" charset="0"/>
              </a:rPr>
              <a:t>birthday DATE;</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Age NUMBER(2) NOT NULL := 27;</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Name VARCHAR2(13) := 'Levi';</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Magic CONSTANT NUMBER := 77;</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a:solidFill>
                  <a:srgbClr val="000000"/>
                </a:solidFill>
                <a:latin typeface="Courier New" panose="02070309020205020404" pitchFamily="49" charset="0"/>
              </a:rPr>
              <a:t>Valid BOOLEAN NOT NULL := TRUE;</a:t>
            </a:r>
            <a:endParaRPr lang="ar-EG" sz="1800" b="0" i="0" u="none" strike="noStrike" baseline="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Declare section </a:t>
            </a:r>
            <a:r>
              <a:rPr lang="en-US" sz="1800" b="0" i="0" u="none" strike="noStrike" baseline="0" dirty="0">
                <a:solidFill>
                  <a:srgbClr val="000000"/>
                </a:solidFill>
                <a:latin typeface="Calibri" panose="020F0502020204030204" pitchFamily="34" charset="0"/>
              </a:rPr>
              <a:t>contains definitions of PL/SQL identifiers such as variables, constants, cursors and so on.</a:t>
            </a:r>
          </a:p>
          <a:p>
            <a:r>
              <a:rPr lang="en-US" sz="1800" b="0" i="0" u="none" strike="noStrike" baseline="0" dirty="0">
                <a:solidFill>
                  <a:srgbClr val="000000"/>
                </a:solidFill>
                <a:latin typeface="Calibri" panose="020F0502020204030204" pitchFamily="34" charset="0"/>
              </a:rPr>
              <a:t>Declaring Variables with the %TYPE Attribute </a:t>
            </a:r>
            <a:r>
              <a:rPr lang="en-US" sz="1400" b="0" i="0" u="none" strike="noStrike" baseline="0" dirty="0">
                <a:solidFill>
                  <a:srgbClr val="00B0F0"/>
                </a:solidFill>
                <a:latin typeface="Calibri" panose="020F0502020204030204" pitchFamily="34" charset="0"/>
              </a:rPr>
              <a:t>(dynamic declaration by set a variable depends on another in type and length)</a:t>
            </a:r>
          </a:p>
          <a:p>
            <a:pPr lvl="1"/>
            <a:r>
              <a:rPr lang="en-US" sz="1400" dirty="0">
                <a:solidFill>
                  <a:srgbClr val="000000"/>
                </a:solidFill>
                <a:latin typeface="Calibri" panose="020F0502020204030204" pitchFamily="34" charset="0"/>
              </a:rPr>
              <a:t>It makes the changes of the linked variable affected on the declared variable.</a:t>
            </a:r>
            <a:endParaRPr lang="en-US" sz="1400" b="0" i="0" u="none" strike="noStrike" baseline="0" dirty="0">
              <a:solidFill>
                <a:srgbClr val="000000"/>
              </a:solidFill>
              <a:latin typeface="Calibri" panose="020F0502020204030204" pitchFamily="34" charset="0"/>
            </a:endParaRPr>
          </a:p>
          <a:p>
            <a:pPr lvl="1"/>
            <a:r>
              <a:rPr lang="en-US" sz="1400" b="1" i="0" u="none" strike="noStrike" baseline="0" dirty="0" err="1">
                <a:solidFill>
                  <a:srgbClr val="000000"/>
                </a:solidFill>
                <a:latin typeface="Courier New" panose="02070309020205020404" pitchFamily="49" charset="0"/>
              </a:rPr>
              <a:t>sname</a:t>
            </a:r>
            <a:r>
              <a:rPr lang="en-US" sz="1400" b="1" i="0" u="none" strike="noStrike" baseline="0" dirty="0">
                <a:solidFill>
                  <a:srgbClr val="000000"/>
                </a:solidFill>
                <a:latin typeface="Courier New" panose="02070309020205020404" pitchFamily="49" charset="0"/>
              </a:rPr>
              <a:t> </a:t>
            </a:r>
            <a:r>
              <a:rPr lang="en-US" sz="1400" b="1" i="0" u="none" strike="noStrike" baseline="0" dirty="0" err="1">
                <a:solidFill>
                  <a:srgbClr val="000000"/>
                </a:solidFill>
                <a:latin typeface="Courier New" panose="02070309020205020404" pitchFamily="49" charset="0"/>
              </a:rPr>
              <a:t>Sailors.sname%TYPE</a:t>
            </a:r>
            <a:r>
              <a:rPr lang="en-US" sz="1400" b="1" i="0" u="none" strike="noStrike" baseline="0" dirty="0">
                <a:solidFill>
                  <a:srgbClr val="000000"/>
                </a:solidFill>
                <a:latin typeface="Courier New" panose="02070309020205020404" pitchFamily="49" charset="0"/>
              </a:rPr>
              <a:t>; </a:t>
            </a:r>
            <a:r>
              <a:rPr lang="en-US" sz="1400" b="1" i="0" u="none" strike="noStrike" baseline="0" dirty="0">
                <a:solidFill>
                  <a:srgbClr val="00B050"/>
                </a:solidFill>
                <a:latin typeface="Courier New" panose="02070309020205020404" pitchFamily="49" charset="0"/>
              </a:rPr>
              <a:t>// depends on an attribute on a table Sailors</a:t>
            </a:r>
            <a:endParaRPr lang="en-US" sz="1400" b="0" i="0" u="none" strike="noStrike" baseline="0" dirty="0">
              <a:solidFill>
                <a:srgbClr val="00B050"/>
              </a:solidFill>
              <a:latin typeface="Courier New" panose="02070309020205020404" pitchFamily="49" charset="0"/>
            </a:endParaRPr>
          </a:p>
          <a:p>
            <a:pPr lvl="1"/>
            <a:r>
              <a:rPr lang="en-US" sz="1400" b="1" i="0" u="none" strike="noStrike" baseline="0" dirty="0" err="1">
                <a:solidFill>
                  <a:srgbClr val="000000"/>
                </a:solidFill>
                <a:latin typeface="Courier New" panose="02070309020205020404" pitchFamily="49" charset="0"/>
              </a:rPr>
              <a:t>fav_boat</a:t>
            </a:r>
            <a:r>
              <a:rPr lang="en-US" sz="1400" b="1" i="0" u="none" strike="noStrike" baseline="0" dirty="0">
                <a:solidFill>
                  <a:srgbClr val="000000"/>
                </a:solidFill>
                <a:latin typeface="Courier New" panose="02070309020205020404" pitchFamily="49" charset="0"/>
              </a:rPr>
              <a:t> VARCHAR2(30);</a:t>
            </a:r>
            <a:endParaRPr lang="en-US" sz="1400" b="0" i="0" u="none" strike="noStrike" baseline="0" dirty="0">
              <a:solidFill>
                <a:srgbClr val="000000"/>
              </a:solidFill>
              <a:latin typeface="Courier New" panose="02070309020205020404" pitchFamily="49" charset="0"/>
            </a:endParaRPr>
          </a:p>
          <a:p>
            <a:pPr lvl="1"/>
            <a:r>
              <a:rPr lang="en-US" sz="1400" b="1" i="0" u="none" strike="noStrike" baseline="0" dirty="0" err="1">
                <a:solidFill>
                  <a:srgbClr val="000000"/>
                </a:solidFill>
                <a:latin typeface="Courier New" panose="02070309020205020404" pitchFamily="49" charset="0"/>
              </a:rPr>
              <a:t>my_fav_boat</a:t>
            </a:r>
            <a:r>
              <a:rPr lang="en-US" sz="1400" b="1" i="0" u="none" strike="noStrike" baseline="0" dirty="0">
                <a:solidFill>
                  <a:srgbClr val="000000"/>
                </a:solidFill>
                <a:latin typeface="Courier New" panose="02070309020205020404" pitchFamily="49" charset="0"/>
              </a:rPr>
              <a:t> </a:t>
            </a:r>
            <a:r>
              <a:rPr lang="en-US" sz="1400" b="1" i="0" u="none" strike="noStrike" baseline="0" dirty="0" err="1">
                <a:solidFill>
                  <a:srgbClr val="000000"/>
                </a:solidFill>
                <a:latin typeface="Courier New" panose="02070309020205020404" pitchFamily="49" charset="0"/>
              </a:rPr>
              <a:t>fav_boat%TYPE</a:t>
            </a:r>
            <a:r>
              <a:rPr lang="en-US" sz="1400" b="1" i="0" u="none" strike="noStrike" baseline="0" dirty="0">
                <a:solidFill>
                  <a:srgbClr val="000000"/>
                </a:solidFill>
                <a:latin typeface="Courier New" panose="02070309020205020404" pitchFamily="49" charset="0"/>
              </a:rPr>
              <a:t> := 'Pinta’; </a:t>
            </a:r>
            <a:r>
              <a:rPr lang="en-US" sz="1400" b="1" i="0" u="none" strike="noStrike" baseline="0" dirty="0">
                <a:solidFill>
                  <a:srgbClr val="00B050"/>
                </a:solidFill>
                <a:latin typeface="Courier New" panose="02070309020205020404" pitchFamily="49" charset="0"/>
              </a:rPr>
              <a:t>// depends on another variable</a:t>
            </a:r>
          </a:p>
          <a:p>
            <a:r>
              <a:rPr lang="en-US" sz="1800" b="0" i="0" u="none" strike="noStrike" baseline="0" dirty="0">
                <a:solidFill>
                  <a:srgbClr val="000000"/>
                </a:solidFill>
                <a:latin typeface="Calibri" panose="020F0502020204030204" pitchFamily="34" charset="0"/>
              </a:rPr>
              <a:t>Declaring Variables with the %ROWTYPE Attribute</a:t>
            </a:r>
            <a:r>
              <a:rPr lang="ar-EG" sz="1800" b="0" i="0" u="none" strike="noStrike" baseline="0" dirty="0">
                <a:solidFill>
                  <a:srgbClr val="000000"/>
                </a:solidFill>
                <a:latin typeface="Calibri" panose="020F0502020204030204" pitchFamily="34" charset="0"/>
              </a:rPr>
              <a:t> </a:t>
            </a:r>
            <a:r>
              <a:rPr lang="en-US" sz="1600" b="0" i="0" u="none" strike="noStrike" baseline="0" dirty="0">
                <a:solidFill>
                  <a:srgbClr val="00B0F0"/>
                </a:solidFill>
                <a:latin typeface="Calibri" panose="020F0502020204030204" pitchFamily="34" charset="0"/>
              </a:rPr>
              <a:t>(a datatype that represents an entire row of a database table)</a:t>
            </a:r>
            <a:endParaRPr lang="en-US" sz="1800" b="0" i="0" u="none" strike="noStrike" baseline="0" dirty="0">
              <a:solidFill>
                <a:srgbClr val="00B0F0"/>
              </a:solidFill>
              <a:latin typeface="Calibri" panose="020F0502020204030204" pitchFamily="34" charset="0"/>
            </a:endParaRPr>
          </a:p>
          <a:p>
            <a:pPr lvl="1"/>
            <a:r>
              <a:rPr lang="en-US" sz="1800" b="1" i="0" u="none" strike="noStrike" baseline="0" dirty="0" err="1">
                <a:latin typeface="Courier New" panose="02070309020205020404" pitchFamily="49" charset="0"/>
              </a:rPr>
              <a:t>emp_rec</a:t>
            </a:r>
            <a:r>
              <a:rPr lang="en-US" sz="1800" b="1" i="0" u="none" strike="noStrike" baseline="0" dirty="0">
                <a:latin typeface="Courier New" panose="02070309020205020404" pitchFamily="49" charset="0"/>
              </a:rPr>
              <a:t> </a:t>
            </a:r>
            <a:r>
              <a:rPr lang="en-US" sz="1800" b="1" i="0" u="none" strike="noStrike" baseline="0" dirty="0" err="1">
                <a:latin typeface="Courier New" panose="02070309020205020404" pitchFamily="49" charset="0"/>
              </a:rPr>
              <a:t>employees%ROWTYPE</a:t>
            </a:r>
            <a:r>
              <a:rPr lang="en-US" sz="1800" b="1" i="0" u="none" strike="noStrike" baseline="0" dirty="0">
                <a:latin typeface="Courier New" panose="02070309020205020404" pitchFamily="49" charset="0"/>
              </a:rPr>
              <a:t>; </a:t>
            </a:r>
            <a:r>
              <a:rPr lang="en-US" sz="1800" b="1" i="0" u="none" strike="noStrike" baseline="0" dirty="0">
                <a:solidFill>
                  <a:srgbClr val="00B050"/>
                </a:solidFill>
                <a:latin typeface="Courier New" panose="02070309020205020404" pitchFamily="49" charset="0"/>
              </a:rPr>
              <a:t>// create object of rows (like </a:t>
            </a:r>
            <a:r>
              <a:rPr lang="en-US" sz="1800" b="1" i="0" u="none" strike="noStrike" baseline="0" dirty="0" err="1">
                <a:solidFill>
                  <a:srgbClr val="00B050"/>
                </a:solidFill>
                <a:latin typeface="Courier New" panose="02070309020205020404" pitchFamily="49" charset="0"/>
              </a:rPr>
              <a:t>arr</a:t>
            </a:r>
            <a:r>
              <a:rPr lang="en-US" sz="1800" b="1" i="0" u="none" strike="noStrike" baseline="0" dirty="0">
                <a:solidFill>
                  <a:srgbClr val="00B050"/>
                </a:solidFill>
                <a:latin typeface="Courier New" panose="02070309020205020404" pitchFamily="49" charset="0"/>
              </a:rPr>
              <a:t>)</a:t>
            </a:r>
            <a:endParaRPr lang="en-US" sz="1800" dirty="0">
              <a:solidFill>
                <a:srgbClr val="00B050"/>
              </a:solidFill>
              <a:latin typeface="Calibri" panose="020F0502020204030204" pitchFamily="34" charset="0"/>
            </a:endParaRPr>
          </a:p>
          <a:p>
            <a:pPr lvl="1"/>
            <a:r>
              <a:rPr lang="en-US" sz="1800" b="1" i="0" u="none" strike="noStrike" baseline="0" dirty="0" err="1">
                <a:latin typeface="Courier New" panose="02070309020205020404" pitchFamily="49" charset="0"/>
              </a:rPr>
              <a:t>emp_rec</a:t>
            </a:r>
            <a:r>
              <a:rPr lang="en-US" sz="1800" b="1" i="0" u="none" strike="noStrike" baseline="0" dirty="0" err="1">
                <a:solidFill>
                  <a:srgbClr val="000000"/>
                </a:solidFill>
                <a:latin typeface="Courier New" panose="02070309020205020404" pitchFamily="49" charset="0"/>
              </a:rPr>
              <a:t>.sid</a:t>
            </a:r>
            <a:r>
              <a:rPr lang="en-US" sz="1800" b="1" i="0" u="none" strike="noStrike" baseline="0" dirty="0">
                <a:solidFill>
                  <a:srgbClr val="000000"/>
                </a:solidFill>
                <a:latin typeface="Courier New" panose="02070309020205020404" pitchFamily="49" charset="0"/>
              </a:rPr>
              <a:t>:=9; </a:t>
            </a:r>
            <a:r>
              <a:rPr lang="en-US" sz="1800" b="1" i="0" u="none" strike="noStrike" baseline="0" dirty="0">
                <a:solidFill>
                  <a:srgbClr val="00B050"/>
                </a:solidFill>
                <a:latin typeface="Courier New" panose="02070309020205020404" pitchFamily="49" charset="0"/>
              </a:rPr>
              <a:t>// access attributes of row </a:t>
            </a:r>
            <a:endParaRPr lang="en-US" sz="1800" b="0" i="0" u="none" strike="noStrike" baseline="0" dirty="0">
              <a:solidFill>
                <a:srgbClr val="00B050"/>
              </a:solidFill>
              <a:latin typeface="Courier New" panose="02070309020205020404" pitchFamily="49" charset="0"/>
            </a:endParaRPr>
          </a:p>
        </p:txBody>
      </p:sp>
    </p:spTree>
    <p:extLst>
      <p:ext uri="{BB962C8B-B14F-4D97-AF65-F5344CB8AC3E}">
        <p14:creationId xmlns:p14="http://schemas.microsoft.com/office/powerpoint/2010/main" val="400807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B8AF-AB62-6D17-E1CC-68FE990C62AC}"/>
              </a:ext>
            </a:extLst>
          </p:cNvPr>
          <p:cNvSpPr>
            <a:spLocks noGrp="1"/>
          </p:cNvSpPr>
          <p:nvPr>
            <p:ph type="title"/>
          </p:nvPr>
        </p:nvSpPr>
        <p:spPr/>
        <p:txBody>
          <a:bodyPr>
            <a:normAutofit/>
          </a:bodyPr>
          <a:lstStyle/>
          <a:p>
            <a:r>
              <a:rPr lang="en-US" sz="2400" b="0" i="0" u="none" strike="noStrike" baseline="0" dirty="0">
                <a:solidFill>
                  <a:srgbClr val="FF0000"/>
                </a:solidFill>
                <a:latin typeface="Arial" panose="020B0604020202020204" pitchFamily="34" charset="0"/>
              </a:rPr>
              <a:t>Main Characteristics of the Database Approach</a:t>
            </a:r>
            <a:endParaRPr lang="ar-EG" sz="5400" dirty="0">
              <a:solidFill>
                <a:srgbClr val="FF0000"/>
              </a:solidFill>
            </a:endParaRPr>
          </a:p>
        </p:txBody>
      </p:sp>
      <p:sp>
        <p:nvSpPr>
          <p:cNvPr id="3" name="Content Placeholder 2">
            <a:extLst>
              <a:ext uri="{FF2B5EF4-FFF2-40B4-BE49-F238E27FC236}">
                <a16:creationId xmlns:a16="http://schemas.microsoft.com/office/drawing/2014/main" id="{77C70878-97BE-84FB-F718-180DCBFA6648}"/>
              </a:ext>
            </a:extLst>
          </p:cNvPr>
          <p:cNvSpPr>
            <a:spLocks noGrp="1"/>
          </p:cNvSpPr>
          <p:nvPr>
            <p:ph idx="1"/>
          </p:nvPr>
        </p:nvSpPr>
        <p:spPr>
          <a:xfrm>
            <a:off x="838200" y="1371600"/>
            <a:ext cx="10515600" cy="5299787"/>
          </a:xfrm>
        </p:spPr>
        <p:txBody>
          <a:bodyPr>
            <a:normAutofit/>
          </a:bodyPr>
          <a:lstStyle/>
          <a:p>
            <a:pPr marL="342900" indent="-342900">
              <a:buFont typeface="+mj-lt"/>
              <a:buAutoNum type="arabicParenR"/>
            </a:pPr>
            <a:r>
              <a:rPr lang="en-US" sz="1800" b="1" u="none" strike="noStrike" baseline="0" dirty="0">
                <a:latin typeface="Arial" panose="020B0604020202020204" pitchFamily="34" charset="0"/>
              </a:rPr>
              <a:t>Self-describing nature of a database system:</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 DBMS </a:t>
            </a:r>
            <a:r>
              <a:rPr lang="en-US" sz="1400" b="1" u="none" strike="noStrike" baseline="0" dirty="0">
                <a:latin typeface="Arial" panose="020B0604020202020204" pitchFamily="34" charset="0"/>
              </a:rPr>
              <a:t>catalog </a:t>
            </a:r>
            <a:r>
              <a:rPr lang="en-US" sz="1400" b="0" u="none" strike="noStrike" baseline="0" dirty="0">
                <a:latin typeface="Arial" panose="020B0604020202020204" pitchFamily="34" charset="0"/>
              </a:rPr>
              <a:t>stores the description of a particular database (e.g. data structures, types, and constraints)</a:t>
            </a:r>
          </a:p>
          <a:p>
            <a:pPr lvl="1"/>
            <a:r>
              <a:rPr lang="en-US" sz="1400" b="0" u="none" strike="noStrike" baseline="0" dirty="0">
                <a:latin typeface="Arial" panose="020B0604020202020204" pitchFamily="34" charset="0"/>
              </a:rPr>
              <a:t>The description is called </a:t>
            </a:r>
            <a:r>
              <a:rPr lang="en-US" sz="1400" b="1" u="none" strike="noStrike" baseline="0" dirty="0">
                <a:solidFill>
                  <a:srgbClr val="C00000"/>
                </a:solidFill>
                <a:latin typeface="Arial" panose="020B0604020202020204" pitchFamily="34" charset="0"/>
              </a:rPr>
              <a:t>meta-data</a:t>
            </a:r>
            <a:r>
              <a:rPr lang="en-US" sz="1400" b="0" u="none" strike="noStrike" baseline="0" dirty="0">
                <a:latin typeface="Arial" panose="020B0604020202020204" pitchFamily="34" charset="0"/>
              </a:rPr>
              <a:t>.</a:t>
            </a:r>
          </a:p>
          <a:p>
            <a:pPr lvl="1"/>
            <a:r>
              <a:rPr lang="en-US" sz="1400" b="0" u="none" strike="noStrike" baseline="0" dirty="0">
                <a:latin typeface="Arial" panose="020B0604020202020204" pitchFamily="34" charset="0"/>
              </a:rPr>
              <a:t>This allows the DBMS software to work with different database applications.</a:t>
            </a:r>
          </a:p>
          <a:p>
            <a:pPr marL="342900" indent="-342900">
              <a:buFont typeface="+mj-lt"/>
              <a:buAutoNum type="arabicParenR"/>
            </a:pPr>
            <a:r>
              <a:rPr lang="en-US" sz="1800" b="1" u="none" strike="noStrike" baseline="0" dirty="0">
                <a:latin typeface="Arial" panose="020B0604020202020204" pitchFamily="34" charset="0"/>
              </a:rPr>
              <a:t>Insulation between programs and data:</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Called </a:t>
            </a:r>
            <a:r>
              <a:rPr lang="en-US" sz="1400" b="1" u="none" strike="noStrike" baseline="0" dirty="0">
                <a:solidFill>
                  <a:srgbClr val="C00000"/>
                </a:solidFill>
                <a:latin typeface="Arial" panose="020B0604020202020204" pitchFamily="34" charset="0"/>
              </a:rPr>
              <a:t>program-data independence</a:t>
            </a:r>
            <a:r>
              <a:rPr lang="en-US" sz="1400" b="0" u="none" strike="noStrike" baseline="0" dirty="0">
                <a:latin typeface="Arial" panose="020B0604020202020204" pitchFamily="34" charset="0"/>
              </a:rPr>
              <a:t>.</a:t>
            </a:r>
          </a:p>
          <a:p>
            <a:pPr lvl="1"/>
            <a:r>
              <a:rPr lang="en-US" sz="1400" b="0" u="none" strike="noStrike" baseline="0" dirty="0">
                <a:latin typeface="Arial" panose="020B0604020202020204" pitchFamily="34" charset="0"/>
              </a:rPr>
              <a:t>Allows changing data structures and storage organization without having to change the DBMS access programs.</a:t>
            </a:r>
          </a:p>
          <a:p>
            <a:pPr marL="342900" indent="-342900">
              <a:buFont typeface="+mj-lt"/>
              <a:buAutoNum type="arabicParenR"/>
            </a:pPr>
            <a:r>
              <a:rPr lang="en-US" sz="1800" b="1" u="none" strike="noStrike" baseline="0" dirty="0">
                <a:latin typeface="Arial" panose="020B0604020202020204" pitchFamily="34" charset="0"/>
              </a:rPr>
              <a:t>Data Abstraction: </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 </a:t>
            </a:r>
            <a:r>
              <a:rPr lang="en-US" sz="1400" b="1" u="none" strike="noStrike" baseline="0" dirty="0">
                <a:latin typeface="Arial" panose="020B0604020202020204" pitchFamily="34" charset="0"/>
              </a:rPr>
              <a:t>data model </a:t>
            </a:r>
            <a:r>
              <a:rPr lang="en-US" sz="1400" b="0" u="none" strike="noStrike" baseline="0" dirty="0">
                <a:latin typeface="Arial" panose="020B0604020202020204" pitchFamily="34" charset="0"/>
              </a:rPr>
              <a:t>is used to hide storage details and present the users with a conceptual view of the database.</a:t>
            </a:r>
          </a:p>
          <a:p>
            <a:pPr lvl="1"/>
            <a:r>
              <a:rPr lang="en-US" sz="1400" b="0" u="none" strike="noStrike" baseline="0" dirty="0">
                <a:latin typeface="Arial" panose="020B0604020202020204" pitchFamily="34" charset="0"/>
              </a:rPr>
              <a:t>Programs refer to the data model constructs rather than data storage details</a:t>
            </a:r>
          </a:p>
          <a:p>
            <a:pPr marL="342900" indent="-342900">
              <a:buFont typeface="+mj-lt"/>
              <a:buAutoNum type="arabicParenR"/>
            </a:pPr>
            <a:r>
              <a:rPr lang="en-US" sz="1800" b="1" u="none" strike="noStrike" baseline="0" dirty="0">
                <a:latin typeface="Arial" panose="020B0604020202020204" pitchFamily="34" charset="0"/>
              </a:rPr>
              <a:t>Support of multiple views of the data:</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Each user may see a different view of the database, which describes </a:t>
            </a:r>
            <a:r>
              <a:rPr lang="en-US" sz="1400" b="1" u="none" strike="noStrike" baseline="0" dirty="0">
                <a:latin typeface="Arial" panose="020B0604020202020204" pitchFamily="34" charset="0"/>
              </a:rPr>
              <a:t>only </a:t>
            </a:r>
            <a:r>
              <a:rPr lang="en-US" sz="1400" b="0" u="none" strike="noStrike" baseline="0" dirty="0">
                <a:latin typeface="Arial" panose="020B0604020202020204" pitchFamily="34" charset="0"/>
              </a:rPr>
              <a:t>the data of interest to that user.</a:t>
            </a:r>
            <a:endParaRPr lang="ar-EG" sz="1800" b="0" u="none" strike="noStrike" baseline="0" dirty="0">
              <a:latin typeface="Arial" panose="020B0604020202020204" pitchFamily="34" charset="0"/>
            </a:endParaRPr>
          </a:p>
          <a:p>
            <a:pPr marL="342900" indent="-342900">
              <a:buFont typeface="+mj-lt"/>
              <a:buAutoNum type="arabicParenR"/>
            </a:pPr>
            <a:r>
              <a:rPr lang="en-US" sz="1800" b="1" u="none" strike="noStrike" baseline="0" dirty="0">
                <a:latin typeface="Arial" panose="020B0604020202020204" pitchFamily="34" charset="0"/>
              </a:rPr>
              <a:t>Sharing of data and multi-user transaction processing:</a:t>
            </a:r>
            <a:endParaRPr lang="en-US" sz="1800" b="0" u="none" strike="noStrike" baseline="0" dirty="0">
              <a:latin typeface="Arial" panose="020B0604020202020204" pitchFamily="34" charset="0"/>
            </a:endParaRPr>
          </a:p>
          <a:p>
            <a:pPr lvl="1"/>
            <a:r>
              <a:rPr lang="en-US" sz="1400" b="0" u="none" strike="noStrike" baseline="0" dirty="0">
                <a:latin typeface="Arial" panose="020B0604020202020204" pitchFamily="34" charset="0"/>
              </a:rPr>
              <a:t>Allowing a set of </a:t>
            </a:r>
            <a:r>
              <a:rPr lang="en-US" sz="1400" b="1" u="none" strike="noStrike" baseline="0" dirty="0">
                <a:latin typeface="Arial" panose="020B0604020202020204" pitchFamily="34" charset="0"/>
              </a:rPr>
              <a:t>concurrent users </a:t>
            </a:r>
            <a:r>
              <a:rPr lang="en-US" sz="1400" b="0" u="none" strike="noStrike" baseline="0" dirty="0">
                <a:latin typeface="Arial" panose="020B0604020202020204" pitchFamily="34" charset="0"/>
              </a:rPr>
              <a:t>to retrieve from and to update the database.</a:t>
            </a:r>
          </a:p>
          <a:p>
            <a:pPr lvl="1"/>
            <a:r>
              <a:rPr lang="en-US" sz="1400" b="0" u="none" strike="noStrike" baseline="0" dirty="0">
                <a:latin typeface="Arial" panose="020B0604020202020204" pitchFamily="34" charset="0"/>
              </a:rPr>
              <a:t>Concurrency control within the DBMS guarantees that each </a:t>
            </a:r>
            <a:r>
              <a:rPr lang="en-US" sz="1400" b="1" u="none" strike="noStrike" baseline="0" dirty="0">
                <a:latin typeface="Arial" panose="020B0604020202020204" pitchFamily="34" charset="0"/>
              </a:rPr>
              <a:t>transaction </a:t>
            </a:r>
            <a:r>
              <a:rPr lang="en-US" sz="1400" b="0" u="none" strike="noStrike" baseline="0" dirty="0">
                <a:latin typeface="Arial" panose="020B0604020202020204" pitchFamily="34" charset="0"/>
              </a:rPr>
              <a:t>is correctly executed or aborted</a:t>
            </a:r>
          </a:p>
          <a:p>
            <a:pPr lvl="1"/>
            <a:r>
              <a:rPr lang="en-US" sz="1400" b="0" u="none" strike="noStrike" baseline="0" dirty="0">
                <a:latin typeface="Arial" panose="020B0604020202020204" pitchFamily="34" charset="0"/>
              </a:rPr>
              <a:t>Recovery subsystem ensures each completed transaction has its effect permanently recorded in the database</a:t>
            </a:r>
          </a:p>
          <a:p>
            <a:pPr lvl="1"/>
            <a:r>
              <a:rPr lang="en-US" sz="1400" b="1" u="none" strike="noStrike" baseline="0" dirty="0">
                <a:latin typeface="Arial" panose="020B0604020202020204" pitchFamily="34" charset="0"/>
              </a:rPr>
              <a:t>OLTP</a:t>
            </a:r>
            <a:r>
              <a:rPr lang="en-US" sz="1400" b="0" u="none" strike="noStrike" baseline="0" dirty="0">
                <a:latin typeface="Arial" panose="020B0604020202020204" pitchFamily="34" charset="0"/>
              </a:rPr>
              <a:t>(Online Transaction Processing) is a major part of database applications. This allows hundreds of concurrent transactions to execute per second.</a:t>
            </a:r>
          </a:p>
          <a:p>
            <a:endParaRPr lang="en-US" sz="1800" b="0" u="none" strike="noStrike" baseline="0" dirty="0">
              <a:latin typeface="Arial" panose="020B0604020202020204" pitchFamily="34" charset="0"/>
            </a:endParaRPr>
          </a:p>
        </p:txBody>
      </p:sp>
    </p:spTree>
    <p:extLst>
      <p:ext uri="{BB962C8B-B14F-4D97-AF65-F5344CB8AC3E}">
        <p14:creationId xmlns:p14="http://schemas.microsoft.com/office/powerpoint/2010/main" val="3232598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CFBD-0334-1165-8039-E1E798903EE9}"/>
              </a:ext>
            </a:extLst>
          </p:cNvPr>
          <p:cNvSpPr>
            <a:spLocks noGrp="1"/>
          </p:cNvSpPr>
          <p:nvPr>
            <p:ph type="title"/>
          </p:nvPr>
        </p:nvSpPr>
        <p:spPr/>
        <p:txBody>
          <a:bodyPr/>
          <a:lstStyle/>
          <a:p>
            <a:r>
              <a:rPr lang="en-US" dirty="0">
                <a:solidFill>
                  <a:srgbClr val="FF0000"/>
                </a:solidFill>
              </a:rPr>
              <a:t>Record</a:t>
            </a:r>
            <a:endParaRPr lang="ar-EG" dirty="0">
              <a:solidFill>
                <a:srgbClr val="FF0000"/>
              </a:solidFill>
            </a:endParaRPr>
          </a:p>
        </p:txBody>
      </p:sp>
      <p:sp>
        <p:nvSpPr>
          <p:cNvPr id="3" name="Content Placeholder 2">
            <a:extLst>
              <a:ext uri="{FF2B5EF4-FFF2-40B4-BE49-F238E27FC236}">
                <a16:creationId xmlns:a16="http://schemas.microsoft.com/office/drawing/2014/main" id="{E83331C8-9599-AE9F-8A3A-F5FC1E4BD2DD}"/>
              </a:ext>
            </a:extLst>
          </p:cNvPr>
          <p:cNvSpPr>
            <a:spLocks noGrp="1"/>
          </p:cNvSpPr>
          <p:nvPr>
            <p:ph idx="1"/>
          </p:nvPr>
        </p:nvSpPr>
        <p:spPr/>
        <p:txBody>
          <a:bodyPr>
            <a:normAutofit lnSpcReduction="10000"/>
          </a:bodyPr>
          <a:lstStyle/>
          <a:p>
            <a:r>
              <a:rPr lang="en-US" sz="1800" b="0" i="0" u="none" strike="noStrike" baseline="0" dirty="0">
                <a:solidFill>
                  <a:srgbClr val="000000"/>
                </a:solidFill>
                <a:latin typeface="Calibri" panose="020F0502020204030204" pitchFamily="34" charset="0"/>
              </a:rPr>
              <a:t>A record is a type of variable which we can define (like ‘struct’ in C or ‘object’ in Java)</a:t>
            </a:r>
          </a:p>
          <a:p>
            <a:r>
              <a:rPr lang="en-US" sz="1800" b="1" i="0" u="none" strike="noStrike" baseline="0" dirty="0">
                <a:solidFill>
                  <a:srgbClr val="000000"/>
                </a:solidFill>
                <a:latin typeface="Courier New" panose="02070309020205020404" pitchFamily="49" charset="0"/>
              </a:rPr>
              <a:t>DECLARE </a:t>
            </a:r>
            <a:r>
              <a:rPr lang="en-US" sz="1800" b="1" i="0" u="none" strike="noStrike" baseline="0" dirty="0">
                <a:solidFill>
                  <a:srgbClr val="00B0F0"/>
                </a:solidFill>
                <a:latin typeface="Courier New" panose="02070309020205020404" pitchFamily="49" charset="0"/>
              </a:rPr>
              <a:t>TYPE</a:t>
            </a:r>
            <a:r>
              <a:rPr lang="en-US" sz="1800" b="1" i="0" u="none" strike="noStrike" baseline="0" dirty="0">
                <a:solidFill>
                  <a:srgbClr val="000000"/>
                </a:solidFill>
                <a:latin typeface="Courier New" panose="02070309020205020404" pitchFamily="49" charset="0"/>
              </a:rPr>
              <a:t> </a:t>
            </a:r>
            <a:r>
              <a:rPr lang="en-US" sz="1800" b="1" i="0" u="none" strike="noStrike" baseline="0" dirty="0" err="1">
                <a:solidFill>
                  <a:srgbClr val="000000"/>
                </a:solidFill>
                <a:latin typeface="Courier New" panose="02070309020205020404" pitchFamily="49" charset="0"/>
              </a:rPr>
              <a:t>sailor_record_type</a:t>
            </a:r>
            <a:r>
              <a:rPr lang="en-US" sz="1800" b="1" i="0" u="none" strike="noStrike" baseline="0" dirty="0">
                <a:solidFill>
                  <a:srgbClr val="000000"/>
                </a:solidFill>
                <a:latin typeface="Courier New" panose="02070309020205020404" pitchFamily="49" charset="0"/>
              </a:rPr>
              <a:t> </a:t>
            </a:r>
            <a:r>
              <a:rPr lang="en-US" sz="1800" b="1" i="0" u="none" strike="noStrike" baseline="0" dirty="0">
                <a:solidFill>
                  <a:srgbClr val="00B0F0"/>
                </a:solidFill>
                <a:latin typeface="Courier New" panose="02070309020205020404" pitchFamily="49" charset="0"/>
              </a:rPr>
              <a:t>IS RECORD</a:t>
            </a:r>
            <a:endParaRPr lang="en-US" sz="1800" b="0" i="0" u="none" strike="noStrike" baseline="0" dirty="0">
              <a:solidFill>
                <a:srgbClr val="00B0F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(snameVARCHAR2(10),</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sid</a:t>
            </a:r>
            <a:r>
              <a:rPr lang="en-US" sz="1800" b="1" i="0" u="none" strike="noStrike" baseline="0" dirty="0">
                <a:solidFill>
                  <a:srgbClr val="000000"/>
                </a:solidFill>
                <a:latin typeface="Courier New" panose="02070309020205020404" pitchFamily="49" charset="0"/>
              </a:rPr>
              <a:t> VARCHAR2(9),</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Age NUMBER(3),</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rating NUMBER(3));</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sailor_record</a:t>
            </a:r>
            <a:r>
              <a:rPr lang="en-US" sz="1800" b="1" i="0" u="none" strike="noStrike" baseline="0" dirty="0">
                <a:solidFill>
                  <a:srgbClr val="000000"/>
                </a:solidFill>
                <a:latin typeface="Courier New" panose="02070309020205020404" pitchFamily="49" charset="0"/>
              </a:rPr>
              <a:t> </a:t>
            </a:r>
            <a:r>
              <a:rPr lang="en-US" sz="1800" b="1" i="0" u="none" strike="noStrike" baseline="0" dirty="0" err="1">
                <a:solidFill>
                  <a:srgbClr val="000000"/>
                </a:solidFill>
                <a:latin typeface="Courier New" panose="02070309020205020404" pitchFamily="49" charset="0"/>
              </a:rPr>
              <a:t>sailor_record_type</a:t>
            </a:r>
            <a:r>
              <a:rPr lang="en-US" sz="1800" b="1" i="0" u="none" strike="noStrike" baseline="0" dirty="0">
                <a:solidFill>
                  <a:srgbClr val="000000"/>
                </a:solidFill>
                <a:latin typeface="Courier New" panose="02070309020205020404" pitchFamily="49" charset="0"/>
              </a:rPr>
              <a:t>; </a:t>
            </a:r>
            <a:r>
              <a:rPr lang="en-US" sz="1800" b="1" i="0" u="none" strike="noStrike" baseline="0" dirty="0">
                <a:solidFill>
                  <a:srgbClr val="00B050"/>
                </a:solidFill>
                <a:latin typeface="Courier New" panose="02070309020205020404" pitchFamily="49" charset="0"/>
              </a:rPr>
              <a:t>// create object of the declared record</a:t>
            </a:r>
            <a:endParaRPr lang="en-US" sz="1800" b="0" i="0" u="none" strike="noStrike" baseline="0" dirty="0">
              <a:solidFill>
                <a:srgbClr val="00B050"/>
              </a:solidFill>
              <a:latin typeface="Courier New" panose="02070309020205020404" pitchFamily="49" charset="0"/>
            </a:endParaRPr>
          </a:p>
          <a:p>
            <a:r>
              <a:rPr lang="ar-EG" sz="1800" b="1" i="0" u="none" strike="noStrike" baseline="0" dirty="0">
                <a:solidFill>
                  <a:srgbClr val="000000"/>
                </a:solidFill>
                <a:latin typeface="Courier New" panose="02070309020205020404" pitchFamily="49" charset="0"/>
              </a:rPr>
              <a:t>...</a:t>
            </a:r>
            <a:endParaRPr lang="ar-EG" sz="1800" b="0" i="0" u="none" strike="noStrike" baseline="0" dirty="0">
              <a:solidFill>
                <a:srgbClr val="000000"/>
              </a:solidFill>
              <a:latin typeface="Courier New" panose="02070309020205020404" pitchFamily="49" charset="0"/>
            </a:endParaRPr>
          </a:p>
          <a:p>
            <a:r>
              <a:rPr lang="en-US" sz="1800" b="1" i="0" u="none" strike="noStrike" baseline="0" dirty="0">
                <a:solidFill>
                  <a:srgbClr val="000000"/>
                </a:solidFill>
                <a:latin typeface="Courier New" panose="02070309020205020404" pitchFamily="49" charset="0"/>
              </a:rPr>
              <a:t>BEGIN</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a:t>
            </a:r>
            <a:r>
              <a:rPr lang="en-US" sz="1800" b="1" i="0" u="none" strike="noStrike" baseline="0" dirty="0" err="1">
                <a:solidFill>
                  <a:srgbClr val="000000"/>
                </a:solidFill>
                <a:latin typeface="Calibri" panose="020F0502020204030204" pitchFamily="34" charset="0"/>
              </a:rPr>
              <a:t>_</a:t>
            </a:r>
            <a:r>
              <a:rPr lang="en-US" sz="1800" b="1" i="0" u="none" strike="noStrike" baseline="0" dirty="0" err="1">
                <a:solidFill>
                  <a:srgbClr val="000000"/>
                </a:solidFill>
                <a:latin typeface="Courier New" panose="02070309020205020404" pitchFamily="49" charset="0"/>
              </a:rPr>
              <a:t>record.sname</a:t>
            </a:r>
            <a:r>
              <a:rPr lang="en-US" sz="1800" b="1"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Courier New" panose="02070309020205020404" pitchFamily="49" charset="0"/>
              </a:rPr>
              <a:t>peter</a:t>
            </a:r>
            <a:r>
              <a:rPr lang="en-US" sz="1800" b="1"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Courier New" panose="02070309020205020404" pitchFamily="49" charset="0"/>
              </a:rPr>
              <a:t>;</a:t>
            </a:r>
            <a:endParaRPr lang="en-US" sz="1800" b="0" i="0" u="none" strike="noStrike" baseline="0" dirty="0">
              <a:solidFill>
                <a:srgbClr val="000000"/>
              </a:solidFill>
              <a:latin typeface="Courier New" panose="02070309020205020404" pitchFamily="49" charset="0"/>
            </a:endParaRPr>
          </a:p>
          <a:p>
            <a:r>
              <a:rPr lang="en-US" sz="1800" b="1" i="0" u="none" strike="noStrike" baseline="0" dirty="0" err="1">
                <a:solidFill>
                  <a:srgbClr val="000000"/>
                </a:solidFill>
                <a:latin typeface="Courier New" panose="02070309020205020404" pitchFamily="49" charset="0"/>
              </a:rPr>
              <a:t>Sailor</a:t>
            </a:r>
            <a:r>
              <a:rPr lang="en-US" sz="1800" b="1" i="0" u="none" strike="noStrike" baseline="0" dirty="0" err="1">
                <a:solidFill>
                  <a:srgbClr val="000000"/>
                </a:solidFill>
                <a:latin typeface="Calibri" panose="020F0502020204030204" pitchFamily="34" charset="0"/>
              </a:rPr>
              <a:t>_</a:t>
            </a:r>
            <a:r>
              <a:rPr lang="en-US" sz="1800" b="1" i="0" u="none" strike="noStrike" baseline="0" dirty="0" err="1">
                <a:solidFill>
                  <a:srgbClr val="000000"/>
                </a:solidFill>
                <a:latin typeface="Courier New" panose="02070309020205020404" pitchFamily="49" charset="0"/>
              </a:rPr>
              <a:t>record.age</a:t>
            </a:r>
            <a:r>
              <a:rPr lang="en-US" sz="1800" b="1" i="0" u="none" strike="noStrike" baseline="0" dirty="0">
                <a:solidFill>
                  <a:srgbClr val="000000"/>
                </a:solidFill>
                <a:latin typeface="Courier New" panose="02070309020205020404" pitchFamily="49" charset="0"/>
              </a:rPr>
              <a:t>:=45;</a:t>
            </a:r>
            <a:endParaRPr lang="en-US" sz="1800" b="0" i="0" u="none" strike="noStrike" baseline="0" dirty="0">
              <a:solidFill>
                <a:srgbClr val="000000"/>
              </a:solidFill>
              <a:latin typeface="Courier New" panose="02070309020205020404" pitchFamily="49" charset="0"/>
            </a:endParaRPr>
          </a:p>
          <a:p>
            <a:r>
              <a:rPr lang="ar-EG" sz="1800" b="1" i="0" u="none" strike="noStrike" baseline="0" dirty="0">
                <a:solidFill>
                  <a:srgbClr val="000000"/>
                </a:solidFill>
                <a:latin typeface="Times New Roman" panose="02020603050405020304" pitchFamily="18" charset="0"/>
              </a:rPr>
              <a:t>…</a:t>
            </a:r>
            <a:endParaRPr lang="ar-EG" dirty="0"/>
          </a:p>
        </p:txBody>
      </p:sp>
    </p:spTree>
    <p:extLst>
      <p:ext uri="{BB962C8B-B14F-4D97-AF65-F5344CB8AC3E}">
        <p14:creationId xmlns:p14="http://schemas.microsoft.com/office/powerpoint/2010/main" val="1715292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6228-D639-3B9F-9E22-5CA78D870722}"/>
              </a:ext>
            </a:extLst>
          </p:cNvPr>
          <p:cNvSpPr>
            <a:spLocks noGrp="1"/>
          </p:cNvSpPr>
          <p:nvPr>
            <p:ph type="title"/>
          </p:nvPr>
        </p:nvSpPr>
        <p:spPr/>
        <p:txBody>
          <a:bodyPr>
            <a:normAutofit/>
          </a:bodyPr>
          <a:lstStyle/>
          <a:p>
            <a:r>
              <a:rPr lang="en-US" sz="3200" b="0" i="0" u="none" strike="noStrike" baseline="0" dirty="0">
                <a:solidFill>
                  <a:srgbClr val="FF0000"/>
                </a:solidFill>
                <a:latin typeface="Calibri" panose="020F0502020204030204" pitchFamily="34" charset="0"/>
              </a:rPr>
              <a:t>Creating a Cursor</a:t>
            </a:r>
            <a:endParaRPr lang="ar-EG" sz="6600" dirty="0">
              <a:solidFill>
                <a:srgbClr val="FF0000"/>
              </a:solidFill>
            </a:endParaRPr>
          </a:p>
        </p:txBody>
      </p:sp>
      <p:sp>
        <p:nvSpPr>
          <p:cNvPr id="3" name="Content Placeholder 2">
            <a:extLst>
              <a:ext uri="{FF2B5EF4-FFF2-40B4-BE49-F238E27FC236}">
                <a16:creationId xmlns:a16="http://schemas.microsoft.com/office/drawing/2014/main" id="{C07AFBE7-688E-91E1-A8F0-25AD8C476F96}"/>
              </a:ext>
            </a:extLst>
          </p:cNvPr>
          <p:cNvSpPr>
            <a:spLocks noGrp="1"/>
          </p:cNvSpPr>
          <p:nvPr>
            <p:ph idx="1"/>
          </p:nvPr>
        </p:nvSpPr>
        <p:spPr/>
        <p:txBody>
          <a:bodyPr/>
          <a:lstStyle/>
          <a:p>
            <a:r>
              <a:rPr lang="en-US" dirty="0"/>
              <a:t>We create a Cursor when we want to go over a result of a query (like ResultSet in JDBC)</a:t>
            </a:r>
          </a:p>
          <a:p>
            <a:r>
              <a:rPr lang="en-US" sz="1800" b="0" i="0" u="none" strike="noStrike" baseline="0" dirty="0">
                <a:solidFill>
                  <a:srgbClr val="000000"/>
                </a:solidFill>
                <a:latin typeface="Calibri" panose="020F0502020204030204" pitchFamily="34" charset="0"/>
              </a:rPr>
              <a:t>DECLARE</a:t>
            </a:r>
          </a:p>
          <a:p>
            <a:r>
              <a:rPr lang="en-US" sz="1800" b="1" i="0" u="none" strike="noStrike" baseline="0" dirty="0">
                <a:solidFill>
                  <a:srgbClr val="000000"/>
                </a:solidFill>
                <a:latin typeface="Calibri" panose="020F0502020204030204" pitchFamily="34" charset="0"/>
              </a:rPr>
              <a:t>cursor c is </a:t>
            </a:r>
            <a:r>
              <a:rPr lang="en-US" sz="1800" b="0" i="0" u="none" strike="noStrike" baseline="0" dirty="0">
                <a:solidFill>
                  <a:srgbClr val="000000"/>
                </a:solidFill>
                <a:latin typeface="Calibri" panose="020F0502020204030204" pitchFamily="34" charset="0"/>
              </a:rPr>
              <a:t>select * from sailors; </a:t>
            </a:r>
            <a:r>
              <a:rPr lang="en-US" sz="1800" b="0" i="0" u="none" strike="noStrike" baseline="0" dirty="0">
                <a:solidFill>
                  <a:srgbClr val="00B050"/>
                </a:solidFill>
                <a:latin typeface="Calibri" panose="020F0502020204030204" pitchFamily="34" charset="0"/>
              </a:rPr>
              <a:t>// array of rows</a:t>
            </a:r>
          </a:p>
          <a:p>
            <a:r>
              <a:rPr lang="en-US" sz="1800" b="0" i="0" u="none" strike="noStrike" baseline="0" dirty="0" err="1">
                <a:solidFill>
                  <a:srgbClr val="000000"/>
                </a:solidFill>
                <a:latin typeface="Calibri" panose="020F0502020204030204" pitchFamily="34" charset="0"/>
              </a:rPr>
              <a:t>sailorData</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sailors%ROWTYPE</a:t>
            </a:r>
            <a:r>
              <a:rPr lang="en-US" sz="1800" b="0" i="0" u="none" strike="noStrike" baseline="0" dirty="0">
                <a:solidFill>
                  <a:srgbClr val="000000"/>
                </a:solidFill>
                <a:latin typeface="Calibri" panose="020F0502020204030204" pitchFamily="34" charset="0"/>
              </a:rPr>
              <a:t>; </a:t>
            </a:r>
            <a:r>
              <a:rPr lang="en-US" sz="1800" b="0" i="0" u="none" strike="noStrike" baseline="0" dirty="0">
                <a:solidFill>
                  <a:srgbClr val="00B050"/>
                </a:solidFill>
                <a:latin typeface="Calibri" panose="020F0502020204030204" pitchFamily="34" charset="0"/>
              </a:rPr>
              <a:t>// </a:t>
            </a:r>
            <a:r>
              <a:rPr lang="en-US" sz="1600" b="0" i="0" u="none" strike="noStrike" baseline="0" dirty="0" err="1">
                <a:solidFill>
                  <a:srgbClr val="00B050"/>
                </a:solidFill>
                <a:latin typeface="Times New Roman" panose="02020603050405020304" pitchFamily="18" charset="0"/>
              </a:rPr>
              <a:t>sailorData</a:t>
            </a:r>
            <a:r>
              <a:rPr lang="en-US" sz="1600" b="0" i="0" u="none" strike="noStrike" baseline="0" dirty="0">
                <a:solidFill>
                  <a:srgbClr val="00B050"/>
                </a:solidFill>
                <a:latin typeface="Times New Roman" panose="02020603050405020304" pitchFamily="18" charset="0"/>
              </a:rPr>
              <a:t> is a variable that can hold a ROW from the sailors table Here the first </a:t>
            </a:r>
            <a:endParaRPr lang="en-US" sz="1600" b="0" i="0" u="none" strike="noStrike" baseline="0" dirty="0">
              <a:solidFill>
                <a:srgbClr val="00B05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BEGIN</a:t>
            </a:r>
          </a:p>
          <a:p>
            <a:r>
              <a:rPr lang="en-US" sz="1800" b="1" i="0" u="none" strike="noStrike" baseline="0" dirty="0">
                <a:solidFill>
                  <a:srgbClr val="000000"/>
                </a:solidFill>
                <a:latin typeface="Calibri" panose="020F0502020204030204" pitchFamily="34" charset="0"/>
              </a:rPr>
              <a:t>open c;</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fetch c into </a:t>
            </a:r>
            <a:r>
              <a:rPr lang="en-US" sz="1800" b="0" i="0" u="none" strike="noStrike" baseline="0" dirty="0" err="1">
                <a:solidFill>
                  <a:srgbClr val="000000"/>
                </a:solidFill>
                <a:latin typeface="Calibri" panose="020F0502020204030204" pitchFamily="34" charset="0"/>
              </a:rPr>
              <a:t>sailorData</a:t>
            </a:r>
            <a:r>
              <a:rPr lang="en-US" sz="1800" b="0" i="0" u="none" strike="noStrike" baseline="0" dirty="0">
                <a:solidFill>
                  <a:srgbClr val="000000"/>
                </a:solidFill>
                <a:latin typeface="Calibri" panose="020F0502020204030204" pitchFamily="34" charset="0"/>
              </a:rPr>
              <a:t>; </a:t>
            </a:r>
            <a:r>
              <a:rPr lang="en-US" sz="1800" b="0" i="0" u="none" strike="noStrike" baseline="0" dirty="0">
                <a:solidFill>
                  <a:srgbClr val="00B050"/>
                </a:solidFill>
                <a:latin typeface="Calibri" panose="020F0502020204030204" pitchFamily="34" charset="0"/>
              </a:rPr>
              <a:t>// </a:t>
            </a:r>
            <a:r>
              <a:rPr lang="en-US" sz="1800" b="0" i="0" u="none" strike="noStrike" baseline="0" dirty="0">
                <a:solidFill>
                  <a:srgbClr val="00B050"/>
                </a:solidFill>
                <a:latin typeface="Times New Roman" panose="02020603050405020304" pitchFamily="18" charset="0"/>
              </a:rPr>
              <a:t>Here the first row of sailors is inserted into </a:t>
            </a:r>
            <a:r>
              <a:rPr lang="en-US" sz="1800" b="0" i="0" u="none" strike="noStrike" baseline="0" dirty="0" err="1">
                <a:solidFill>
                  <a:srgbClr val="00B050"/>
                </a:solidFill>
                <a:latin typeface="Times New Roman" panose="02020603050405020304" pitchFamily="18" charset="0"/>
              </a:rPr>
              <a:t>sailorData</a:t>
            </a:r>
            <a:endParaRPr lang="en-US" sz="1800" b="0" i="0" u="none" strike="noStrike" baseline="0" dirty="0">
              <a:solidFill>
                <a:srgbClr val="00B050"/>
              </a:solidFill>
              <a:latin typeface="Times New Roman" panose="02020603050405020304" pitchFamily="18" charset="0"/>
            </a:endParaRPr>
          </a:p>
          <a:p>
            <a:r>
              <a:rPr lang="en-US" sz="1800" dirty="0">
                <a:latin typeface="Times New Roman" panose="02020603050405020304" pitchFamily="18" charset="0"/>
              </a:rPr>
              <a:t>close c;</a:t>
            </a:r>
            <a:endParaRPr lang="en-US" sz="1800" b="0" i="0" u="none" strike="noStrike" baseline="0" dirty="0">
              <a:latin typeface="Times New Roman" panose="02020603050405020304" pitchFamily="18" charset="0"/>
            </a:endParaRPr>
          </a:p>
          <a:p>
            <a:r>
              <a:rPr lang="en-US" sz="1800" dirty="0">
                <a:solidFill>
                  <a:srgbClr val="00B0F0"/>
                </a:solidFill>
                <a:latin typeface="Times New Roman" panose="02020603050405020304" pitchFamily="18" charset="0"/>
              </a:rPr>
              <a:t>To get the other rows in </a:t>
            </a:r>
            <a:r>
              <a:rPr lang="en-US" sz="1800" b="0" i="0" u="none" strike="noStrike" baseline="0" dirty="0" err="1">
                <a:solidFill>
                  <a:srgbClr val="00B0F0"/>
                </a:solidFill>
                <a:latin typeface="Calibri" panose="020F0502020204030204" pitchFamily="34" charset="0"/>
              </a:rPr>
              <a:t>sailorData</a:t>
            </a:r>
            <a:r>
              <a:rPr lang="en-US" sz="1800" dirty="0">
                <a:solidFill>
                  <a:srgbClr val="00B0F0"/>
                </a:solidFill>
                <a:latin typeface="Times New Roman" panose="02020603050405020304" pitchFamily="18" charset="0"/>
              </a:rPr>
              <a:t> you need to use a loop.</a:t>
            </a:r>
            <a:endParaRPr lang="ar-EG" dirty="0">
              <a:solidFill>
                <a:srgbClr val="00B0F0"/>
              </a:solidFill>
            </a:endParaRPr>
          </a:p>
        </p:txBody>
      </p:sp>
    </p:spTree>
    <p:extLst>
      <p:ext uri="{BB962C8B-B14F-4D97-AF65-F5344CB8AC3E}">
        <p14:creationId xmlns:p14="http://schemas.microsoft.com/office/powerpoint/2010/main" val="2633196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E1EF0E-25BB-70BD-CF06-B1524F6B99BB}"/>
              </a:ext>
            </a:extLst>
          </p:cNvPr>
          <p:cNvSpPr>
            <a:spLocks noGrp="1"/>
          </p:cNvSpPr>
          <p:nvPr>
            <p:ph type="title"/>
          </p:nvPr>
        </p:nvSpPr>
        <p:spPr>
          <a:xfrm>
            <a:off x="371094" y="1161288"/>
            <a:ext cx="3438144" cy="1239012"/>
          </a:xfrm>
        </p:spPr>
        <p:txBody>
          <a:bodyPr anchor="ctr">
            <a:normAutofit/>
          </a:bodyPr>
          <a:lstStyle/>
          <a:p>
            <a:r>
              <a:rPr lang="en-US" sz="2800"/>
              <a:t>SELECT Statements</a:t>
            </a:r>
            <a:endParaRPr lang="ar-EG" sz="280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B4364C-7190-6B16-448F-7B73D405556F}"/>
              </a:ext>
            </a:extLst>
          </p:cNvPr>
          <p:cNvSpPr>
            <a:spLocks noGrp="1"/>
          </p:cNvSpPr>
          <p:nvPr>
            <p:ph idx="1"/>
          </p:nvPr>
        </p:nvSpPr>
        <p:spPr>
          <a:xfrm>
            <a:off x="371094" y="2718054"/>
            <a:ext cx="3438906" cy="3207258"/>
          </a:xfrm>
        </p:spPr>
        <p:txBody>
          <a:bodyPr anchor="t">
            <a:normAutofit/>
          </a:bodyPr>
          <a:lstStyle/>
          <a:p>
            <a:pPr marL="0" indent="0">
              <a:buNone/>
            </a:pPr>
            <a:endParaRPr lang="ar-EG" sz="1700" b="0" i="0" u="none" strike="noStrike" baseline="0" dirty="0">
              <a:latin typeface="Calibri" panose="020F0502020204030204" pitchFamily="34" charset="0"/>
            </a:endParaRPr>
          </a:p>
          <a:p>
            <a:r>
              <a:rPr lang="en-US" sz="1700" b="0" i="0" u="none" strike="noStrike" baseline="0" dirty="0">
                <a:latin typeface="Calibri" panose="020F0502020204030204" pitchFamily="34" charset="0"/>
              </a:rPr>
              <a:t>INTO clause is required.</a:t>
            </a:r>
          </a:p>
          <a:p>
            <a:r>
              <a:rPr lang="en-US" sz="1700" b="0" i="0" u="none" strike="noStrike" baseline="0" dirty="0">
                <a:latin typeface="Calibri" panose="020F0502020204030204" pitchFamily="34" charset="0"/>
              </a:rPr>
              <a:t>Query must return exactly one row.</a:t>
            </a:r>
          </a:p>
          <a:p>
            <a:r>
              <a:rPr lang="en-US" sz="1700" b="0" i="0" u="none" strike="noStrike" baseline="0" dirty="0">
                <a:latin typeface="Calibri" panose="020F0502020204030204" pitchFamily="34" charset="0"/>
              </a:rPr>
              <a:t>Otherwise, a NO_DATA_FOUND or TOO_MANY_ROWS exception is thrown</a:t>
            </a:r>
          </a:p>
          <a:p>
            <a:endParaRPr lang="ar-EG" sz="1700" dirty="0"/>
          </a:p>
        </p:txBody>
      </p:sp>
      <p:pic>
        <p:nvPicPr>
          <p:cNvPr id="5" name="Picture 4">
            <a:extLst>
              <a:ext uri="{FF2B5EF4-FFF2-40B4-BE49-F238E27FC236}">
                <a16:creationId xmlns:a16="http://schemas.microsoft.com/office/drawing/2014/main" id="{4E29E8E2-5162-9BC9-0B4F-235C45A11CC0}"/>
              </a:ext>
            </a:extLst>
          </p:cNvPr>
          <p:cNvPicPr>
            <a:picLocks noChangeAspect="1"/>
          </p:cNvPicPr>
          <p:nvPr/>
        </p:nvPicPr>
        <p:blipFill>
          <a:blip r:embed="rId2"/>
          <a:stretch>
            <a:fillRect/>
          </a:stretch>
        </p:blipFill>
        <p:spPr>
          <a:xfrm>
            <a:off x="4901184" y="1272902"/>
            <a:ext cx="6922008" cy="4412779"/>
          </a:xfrm>
          <a:prstGeom prst="rect">
            <a:avLst/>
          </a:prstGeom>
        </p:spPr>
      </p:pic>
    </p:spTree>
    <p:extLst>
      <p:ext uri="{BB962C8B-B14F-4D97-AF65-F5344CB8AC3E}">
        <p14:creationId xmlns:p14="http://schemas.microsoft.com/office/powerpoint/2010/main" val="4250508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BED46-6344-BE99-39FD-0B2578E2EB6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Conditional logic</a:t>
            </a:r>
          </a:p>
        </p:txBody>
      </p:sp>
      <p:pic>
        <p:nvPicPr>
          <p:cNvPr id="5" name="Content Placeholder 4">
            <a:extLst>
              <a:ext uri="{FF2B5EF4-FFF2-40B4-BE49-F238E27FC236}">
                <a16:creationId xmlns:a16="http://schemas.microsoft.com/office/drawing/2014/main" id="{5663C352-14B5-E4B4-9778-27FA91558694}"/>
              </a:ext>
            </a:extLst>
          </p:cNvPr>
          <p:cNvPicPr>
            <a:picLocks noGrp="1" noChangeAspect="1"/>
          </p:cNvPicPr>
          <p:nvPr>
            <p:ph idx="1"/>
          </p:nvPr>
        </p:nvPicPr>
        <p:blipFill>
          <a:blip r:embed="rId2"/>
          <a:stretch>
            <a:fillRect/>
          </a:stretch>
        </p:blipFill>
        <p:spPr>
          <a:xfrm>
            <a:off x="4777316" y="1546191"/>
            <a:ext cx="6780700" cy="3763288"/>
          </a:xfrm>
          <a:prstGeom prst="rect">
            <a:avLst/>
          </a:prstGeom>
        </p:spPr>
      </p:pic>
    </p:spTree>
    <p:extLst>
      <p:ext uri="{BB962C8B-B14F-4D97-AF65-F5344CB8AC3E}">
        <p14:creationId xmlns:p14="http://schemas.microsoft.com/office/powerpoint/2010/main" val="1466026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B0656-872A-B50A-EAAC-DD9DB7E48CF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Explicit Cursor Attributes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FAF998-3DF8-B6F9-F125-898590817060}"/>
              </a:ext>
            </a:extLst>
          </p:cNvPr>
          <p:cNvPicPr>
            <a:picLocks noChangeAspect="1"/>
          </p:cNvPicPr>
          <p:nvPr/>
        </p:nvPicPr>
        <p:blipFill>
          <a:blip r:embed="rId2"/>
          <a:stretch>
            <a:fillRect/>
          </a:stretch>
        </p:blipFill>
        <p:spPr>
          <a:xfrm>
            <a:off x="4654296" y="1557520"/>
            <a:ext cx="7214616" cy="3715527"/>
          </a:xfrm>
          <a:prstGeom prst="rect">
            <a:avLst/>
          </a:prstGeom>
        </p:spPr>
      </p:pic>
    </p:spTree>
    <p:extLst>
      <p:ext uri="{BB962C8B-B14F-4D97-AF65-F5344CB8AC3E}">
        <p14:creationId xmlns:p14="http://schemas.microsoft.com/office/powerpoint/2010/main" val="3598476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65BB2-D518-29FD-9B66-30B90D61C579}"/>
              </a:ext>
            </a:extLst>
          </p:cNvPr>
          <p:cNvSpPr>
            <a:spLocks noGrp="1"/>
          </p:cNvSpPr>
          <p:nvPr>
            <p:ph type="title"/>
          </p:nvPr>
        </p:nvSpPr>
        <p:spPr>
          <a:xfrm>
            <a:off x="630918" y="643465"/>
            <a:ext cx="3895359" cy="1846615"/>
          </a:xfrm>
        </p:spPr>
        <p:txBody>
          <a:bodyPr anchor="b">
            <a:normAutofit/>
          </a:bodyPr>
          <a:lstStyle/>
          <a:p>
            <a:r>
              <a:rPr lang="en-US" sz="4200"/>
              <a:t>Suppose we have the following table:</a:t>
            </a:r>
            <a:endParaRPr lang="ar-EG" sz="4200"/>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AC0515-EE3F-48C2-B12A-0359BAAD96F6}"/>
              </a:ext>
            </a:extLst>
          </p:cNvPr>
          <p:cNvSpPr>
            <a:spLocks noGrp="1"/>
          </p:cNvSpPr>
          <p:nvPr>
            <p:ph idx="1"/>
          </p:nvPr>
        </p:nvSpPr>
        <p:spPr>
          <a:xfrm>
            <a:off x="630936" y="2807167"/>
            <a:ext cx="3895522" cy="3386399"/>
          </a:xfrm>
        </p:spPr>
        <p:txBody>
          <a:bodyPr>
            <a:normAutofit/>
          </a:bodyPr>
          <a:lstStyle/>
          <a:p>
            <a:endParaRPr lang="ar-EG" sz="2200" b="0" i="0" u="none" strike="noStrike" baseline="0" dirty="0">
              <a:latin typeface="Calibri" panose="020F0502020204030204" pitchFamily="34" charset="0"/>
            </a:endParaRPr>
          </a:p>
          <a:p>
            <a:r>
              <a:rPr lang="en-US" sz="2200" b="0" i="0" u="none" strike="noStrike" baseline="0" dirty="0">
                <a:latin typeface="Calibri" panose="020F0502020204030204" pitchFamily="34" charset="0"/>
              </a:rPr>
              <a:t>Want to keep track of how many times someone logged on to the DB</a:t>
            </a:r>
          </a:p>
          <a:p>
            <a:r>
              <a:rPr lang="en-US" sz="2200" b="0" i="0" u="none" strike="noStrike" baseline="0" dirty="0">
                <a:latin typeface="Calibri" panose="020F0502020204030204" pitchFamily="34" charset="0"/>
              </a:rPr>
              <a:t>When running, if user is already in table, increment </a:t>
            </a:r>
            <a:r>
              <a:rPr lang="en-US" sz="2200" b="0" i="0" u="none" strike="noStrike" baseline="0" dirty="0" err="1">
                <a:latin typeface="Calibri" panose="020F0502020204030204" pitchFamily="34" charset="0"/>
              </a:rPr>
              <a:t>logon_num</a:t>
            </a:r>
            <a:r>
              <a:rPr lang="en-US" sz="2200" b="0" i="0" u="none" strike="noStrike" baseline="0" dirty="0">
                <a:latin typeface="Calibri" panose="020F0502020204030204" pitchFamily="34" charset="0"/>
              </a:rPr>
              <a:t>. Otherwise, insert user into table</a:t>
            </a:r>
          </a:p>
          <a:p>
            <a:endParaRPr lang="ar-EG" sz="2200" dirty="0"/>
          </a:p>
        </p:txBody>
      </p:sp>
      <p:pic>
        <p:nvPicPr>
          <p:cNvPr id="7" name="Picture 6">
            <a:extLst>
              <a:ext uri="{FF2B5EF4-FFF2-40B4-BE49-F238E27FC236}">
                <a16:creationId xmlns:a16="http://schemas.microsoft.com/office/drawing/2014/main" id="{535627C7-7C07-8703-9B63-45AF18C3F793}"/>
              </a:ext>
            </a:extLst>
          </p:cNvPr>
          <p:cNvPicPr>
            <a:picLocks noChangeAspect="1"/>
          </p:cNvPicPr>
          <p:nvPr/>
        </p:nvPicPr>
        <p:blipFill>
          <a:blip r:embed="rId2"/>
          <a:stretch>
            <a:fillRect/>
          </a:stretch>
        </p:blipFill>
        <p:spPr>
          <a:xfrm>
            <a:off x="4992624" y="455167"/>
            <a:ext cx="3099816" cy="2875282"/>
          </a:xfrm>
          <a:prstGeom prst="rect">
            <a:avLst/>
          </a:prstGeom>
        </p:spPr>
      </p:pic>
      <p:pic>
        <p:nvPicPr>
          <p:cNvPr id="5" name="Picture 4" descr="A yellow sign with black text&#10;&#10;Description automatically generated with low confidence">
            <a:extLst>
              <a:ext uri="{FF2B5EF4-FFF2-40B4-BE49-F238E27FC236}">
                <a16:creationId xmlns:a16="http://schemas.microsoft.com/office/drawing/2014/main" id="{6061A37B-C1C1-A2E6-3EFA-B7D0126E271B}"/>
              </a:ext>
            </a:extLst>
          </p:cNvPr>
          <p:cNvPicPr>
            <a:picLocks noChangeAspect="1"/>
          </p:cNvPicPr>
          <p:nvPr/>
        </p:nvPicPr>
        <p:blipFill>
          <a:blip r:embed="rId3"/>
          <a:stretch>
            <a:fillRect/>
          </a:stretch>
        </p:blipFill>
        <p:spPr>
          <a:xfrm>
            <a:off x="8247888" y="676704"/>
            <a:ext cx="3785616" cy="1618350"/>
          </a:xfrm>
          <a:prstGeom prst="rect">
            <a:avLst/>
          </a:prstGeom>
        </p:spPr>
      </p:pic>
      <p:pic>
        <p:nvPicPr>
          <p:cNvPr id="11" name="Picture 10">
            <a:extLst>
              <a:ext uri="{FF2B5EF4-FFF2-40B4-BE49-F238E27FC236}">
                <a16:creationId xmlns:a16="http://schemas.microsoft.com/office/drawing/2014/main" id="{30638464-CEBD-5CC6-95C9-8BF5E034C5DF}"/>
              </a:ext>
            </a:extLst>
          </p:cNvPr>
          <p:cNvPicPr>
            <a:picLocks noChangeAspect="1"/>
          </p:cNvPicPr>
          <p:nvPr/>
        </p:nvPicPr>
        <p:blipFill>
          <a:blip r:embed="rId4"/>
          <a:stretch>
            <a:fillRect/>
          </a:stretch>
        </p:blipFill>
        <p:spPr>
          <a:xfrm>
            <a:off x="4992624" y="4142095"/>
            <a:ext cx="3099816" cy="1704898"/>
          </a:xfrm>
          <a:prstGeom prst="rect">
            <a:avLst/>
          </a:prstGeom>
        </p:spPr>
      </p:pic>
      <p:pic>
        <p:nvPicPr>
          <p:cNvPr id="9" name="Picture 8">
            <a:extLst>
              <a:ext uri="{FF2B5EF4-FFF2-40B4-BE49-F238E27FC236}">
                <a16:creationId xmlns:a16="http://schemas.microsoft.com/office/drawing/2014/main" id="{41E2ADE7-8D2C-38C9-CA09-249441900A86}"/>
              </a:ext>
            </a:extLst>
          </p:cNvPr>
          <p:cNvPicPr>
            <a:picLocks noChangeAspect="1"/>
          </p:cNvPicPr>
          <p:nvPr/>
        </p:nvPicPr>
        <p:blipFill>
          <a:blip r:embed="rId5"/>
          <a:stretch>
            <a:fillRect/>
          </a:stretch>
        </p:blipFill>
        <p:spPr>
          <a:xfrm>
            <a:off x="8247888" y="3120468"/>
            <a:ext cx="3785616" cy="2924388"/>
          </a:xfrm>
          <a:prstGeom prst="rect">
            <a:avLst/>
          </a:prstGeom>
        </p:spPr>
      </p:pic>
      <p:sp>
        <p:nvSpPr>
          <p:cNvPr id="12" name="TextBox 11">
            <a:extLst>
              <a:ext uri="{FF2B5EF4-FFF2-40B4-BE49-F238E27FC236}">
                <a16:creationId xmlns:a16="http://schemas.microsoft.com/office/drawing/2014/main" id="{D2630B15-1B10-7E8B-7C62-471DFD9D1EB1}"/>
              </a:ext>
            </a:extLst>
          </p:cNvPr>
          <p:cNvSpPr txBox="1"/>
          <p:nvPr/>
        </p:nvSpPr>
        <p:spPr>
          <a:xfrm>
            <a:off x="5821954" y="5781870"/>
            <a:ext cx="1130438" cy="369332"/>
          </a:xfrm>
          <a:prstGeom prst="rect">
            <a:avLst/>
          </a:prstGeom>
          <a:noFill/>
        </p:spPr>
        <p:txBody>
          <a:bodyPr wrap="none" rtlCol="1">
            <a:spAutoFit/>
          </a:bodyPr>
          <a:lstStyle/>
          <a:p>
            <a:r>
              <a:rPr lang="en-US" dirty="0">
                <a:solidFill>
                  <a:srgbClr val="00B050"/>
                </a:solidFill>
              </a:rPr>
              <a:t>Solution 2</a:t>
            </a:r>
            <a:endParaRPr lang="ar-EG" dirty="0">
              <a:solidFill>
                <a:srgbClr val="00B050"/>
              </a:solidFill>
            </a:endParaRPr>
          </a:p>
        </p:txBody>
      </p:sp>
      <p:sp>
        <p:nvSpPr>
          <p:cNvPr id="14" name="TextBox 13">
            <a:extLst>
              <a:ext uri="{FF2B5EF4-FFF2-40B4-BE49-F238E27FC236}">
                <a16:creationId xmlns:a16="http://schemas.microsoft.com/office/drawing/2014/main" id="{B6AC8E23-2E48-BF4F-BBAB-B932FA428098}"/>
              </a:ext>
            </a:extLst>
          </p:cNvPr>
          <p:cNvSpPr txBox="1"/>
          <p:nvPr/>
        </p:nvSpPr>
        <p:spPr>
          <a:xfrm>
            <a:off x="9561965" y="6044856"/>
            <a:ext cx="1157462" cy="369332"/>
          </a:xfrm>
          <a:prstGeom prst="rect">
            <a:avLst/>
          </a:prstGeom>
          <a:noFill/>
        </p:spPr>
        <p:txBody>
          <a:bodyPr wrap="square">
            <a:spAutoFit/>
          </a:bodyPr>
          <a:lstStyle/>
          <a:p>
            <a:r>
              <a:rPr lang="en-US" dirty="0">
                <a:solidFill>
                  <a:srgbClr val="00B050"/>
                </a:solidFill>
              </a:rPr>
              <a:t>Solution 1</a:t>
            </a:r>
            <a:endParaRPr lang="ar-EG" dirty="0">
              <a:solidFill>
                <a:srgbClr val="00B050"/>
              </a:solidFill>
            </a:endParaRPr>
          </a:p>
        </p:txBody>
      </p:sp>
    </p:spTree>
    <p:extLst>
      <p:ext uri="{BB962C8B-B14F-4D97-AF65-F5344CB8AC3E}">
        <p14:creationId xmlns:p14="http://schemas.microsoft.com/office/powerpoint/2010/main" val="3967576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525F-098D-6F9D-655C-1ACB357E3C6B}"/>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Loops: </a:t>
            </a:r>
            <a:br>
              <a:rPr lang="en-US" sz="5200" kern="1200" dirty="0">
                <a:solidFill>
                  <a:schemeClr val="tx1"/>
                </a:solidFill>
                <a:latin typeface="+mj-lt"/>
                <a:ea typeface="+mj-ea"/>
                <a:cs typeface="+mj-cs"/>
              </a:rPr>
            </a:br>
            <a:r>
              <a:rPr lang="en-US" sz="5200" kern="1200" dirty="0">
                <a:solidFill>
                  <a:srgbClr val="00B050"/>
                </a:solidFill>
                <a:latin typeface="+mj-lt"/>
                <a:ea typeface="+mj-ea"/>
                <a:cs typeface="+mj-cs"/>
              </a:rPr>
              <a:t>Simple Loop</a:t>
            </a:r>
          </a:p>
        </p:txBody>
      </p:sp>
      <p:pic>
        <p:nvPicPr>
          <p:cNvPr id="5" name="Content Placeholder 4">
            <a:extLst>
              <a:ext uri="{FF2B5EF4-FFF2-40B4-BE49-F238E27FC236}">
                <a16:creationId xmlns:a16="http://schemas.microsoft.com/office/drawing/2014/main" id="{56DB35DF-A2F9-BA26-4D65-B3D937426C88}"/>
              </a:ext>
            </a:extLst>
          </p:cNvPr>
          <p:cNvPicPr>
            <a:picLocks noGrp="1" noChangeAspect="1"/>
          </p:cNvPicPr>
          <p:nvPr>
            <p:ph idx="1"/>
          </p:nvPr>
        </p:nvPicPr>
        <p:blipFill>
          <a:blip r:embed="rId2"/>
          <a:stretch>
            <a:fillRect/>
          </a:stretch>
        </p:blipFill>
        <p:spPr>
          <a:xfrm>
            <a:off x="521014" y="2365285"/>
            <a:ext cx="5148700" cy="3938756"/>
          </a:xfrm>
          <a:prstGeom prst="rect">
            <a:avLst/>
          </a:prstGeom>
        </p:spPr>
      </p:pic>
      <p:pic>
        <p:nvPicPr>
          <p:cNvPr id="7" name="Picture 6">
            <a:extLst>
              <a:ext uri="{FF2B5EF4-FFF2-40B4-BE49-F238E27FC236}">
                <a16:creationId xmlns:a16="http://schemas.microsoft.com/office/drawing/2014/main" id="{49BE5C1A-476F-D93F-33B3-D2B729949AB9}"/>
              </a:ext>
            </a:extLst>
          </p:cNvPr>
          <p:cNvPicPr>
            <a:picLocks noChangeAspect="1"/>
          </p:cNvPicPr>
          <p:nvPr/>
        </p:nvPicPr>
        <p:blipFill>
          <a:blip r:embed="rId3"/>
          <a:stretch>
            <a:fillRect/>
          </a:stretch>
        </p:blipFill>
        <p:spPr>
          <a:xfrm>
            <a:off x="6182505" y="2826601"/>
            <a:ext cx="5828261" cy="3016124"/>
          </a:xfrm>
          <a:prstGeom prst="rect">
            <a:avLst/>
          </a:prstGeom>
        </p:spPr>
      </p:pic>
      <p:sp>
        <p:nvSpPr>
          <p:cNvPr id="9" name="TextBox 8">
            <a:extLst>
              <a:ext uri="{FF2B5EF4-FFF2-40B4-BE49-F238E27FC236}">
                <a16:creationId xmlns:a16="http://schemas.microsoft.com/office/drawing/2014/main" id="{12F89BAE-146B-49A3-8DB1-4FD5058E398E}"/>
              </a:ext>
            </a:extLst>
          </p:cNvPr>
          <p:cNvSpPr txBox="1"/>
          <p:nvPr/>
        </p:nvSpPr>
        <p:spPr>
          <a:xfrm>
            <a:off x="8434549" y="5796364"/>
            <a:ext cx="1324171" cy="369332"/>
          </a:xfrm>
          <a:prstGeom prst="rect">
            <a:avLst/>
          </a:prstGeom>
          <a:noFill/>
        </p:spPr>
        <p:txBody>
          <a:bodyPr wrap="square">
            <a:spAutoFit/>
          </a:bodyPr>
          <a:lstStyle/>
          <a:p>
            <a:r>
              <a:rPr lang="en-US" dirty="0">
                <a:solidFill>
                  <a:srgbClr val="00B050"/>
                </a:solidFill>
              </a:rPr>
              <a:t>With cursor</a:t>
            </a:r>
            <a:endParaRPr lang="ar-EG" dirty="0">
              <a:solidFill>
                <a:srgbClr val="00B050"/>
              </a:solidFill>
            </a:endParaRPr>
          </a:p>
        </p:txBody>
      </p:sp>
    </p:spTree>
    <p:extLst>
      <p:ext uri="{BB962C8B-B14F-4D97-AF65-F5344CB8AC3E}">
        <p14:creationId xmlns:p14="http://schemas.microsoft.com/office/powerpoint/2010/main" val="1324828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B2379-CE48-479D-1CBA-58C851DD5129}"/>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dirty="0">
                <a:solidFill>
                  <a:schemeClr val="tx1"/>
                </a:solidFill>
                <a:latin typeface="+mj-lt"/>
                <a:ea typeface="+mj-ea"/>
                <a:cs typeface="+mj-cs"/>
              </a:rPr>
              <a:t>Loops: </a:t>
            </a:r>
            <a:br>
              <a:rPr lang="en-US" sz="5200" kern="1200" dirty="0">
                <a:solidFill>
                  <a:schemeClr val="tx1"/>
                </a:solidFill>
                <a:latin typeface="+mj-lt"/>
                <a:ea typeface="+mj-ea"/>
                <a:cs typeface="+mj-cs"/>
              </a:rPr>
            </a:br>
            <a:r>
              <a:rPr lang="en-US" sz="5200" kern="1200" dirty="0">
                <a:solidFill>
                  <a:srgbClr val="00B050"/>
                </a:solidFill>
                <a:latin typeface="+mj-lt"/>
                <a:ea typeface="+mj-ea"/>
                <a:cs typeface="+mj-cs"/>
              </a:rPr>
              <a:t>FOR Loop</a:t>
            </a:r>
          </a:p>
        </p:txBody>
      </p:sp>
      <p:pic>
        <p:nvPicPr>
          <p:cNvPr id="5" name="Content Placeholder 4">
            <a:extLst>
              <a:ext uri="{FF2B5EF4-FFF2-40B4-BE49-F238E27FC236}">
                <a16:creationId xmlns:a16="http://schemas.microsoft.com/office/drawing/2014/main" id="{3471EEF3-107F-931D-11EC-738394A49BD9}"/>
              </a:ext>
            </a:extLst>
          </p:cNvPr>
          <p:cNvPicPr>
            <a:picLocks noGrp="1" noChangeAspect="1"/>
          </p:cNvPicPr>
          <p:nvPr>
            <p:ph idx="1"/>
          </p:nvPr>
        </p:nvPicPr>
        <p:blipFill>
          <a:blip r:embed="rId2"/>
          <a:stretch>
            <a:fillRect/>
          </a:stretch>
        </p:blipFill>
        <p:spPr>
          <a:xfrm>
            <a:off x="181234" y="2986878"/>
            <a:ext cx="5828261" cy="2695570"/>
          </a:xfrm>
          <a:prstGeom prst="rect">
            <a:avLst/>
          </a:prstGeom>
        </p:spPr>
      </p:pic>
      <p:pic>
        <p:nvPicPr>
          <p:cNvPr id="7" name="Picture 6">
            <a:extLst>
              <a:ext uri="{FF2B5EF4-FFF2-40B4-BE49-F238E27FC236}">
                <a16:creationId xmlns:a16="http://schemas.microsoft.com/office/drawing/2014/main" id="{04809236-DCC6-ACEF-C9BF-44E26416ABCB}"/>
              </a:ext>
            </a:extLst>
          </p:cNvPr>
          <p:cNvPicPr>
            <a:picLocks noChangeAspect="1"/>
          </p:cNvPicPr>
          <p:nvPr/>
        </p:nvPicPr>
        <p:blipFill>
          <a:blip r:embed="rId3"/>
          <a:stretch>
            <a:fillRect/>
          </a:stretch>
        </p:blipFill>
        <p:spPr>
          <a:xfrm>
            <a:off x="6182505" y="3067017"/>
            <a:ext cx="5828261" cy="2535292"/>
          </a:xfrm>
          <a:prstGeom prst="rect">
            <a:avLst/>
          </a:prstGeom>
        </p:spPr>
      </p:pic>
      <p:sp>
        <p:nvSpPr>
          <p:cNvPr id="9" name="TextBox 8">
            <a:extLst>
              <a:ext uri="{FF2B5EF4-FFF2-40B4-BE49-F238E27FC236}">
                <a16:creationId xmlns:a16="http://schemas.microsoft.com/office/drawing/2014/main" id="{EFC57235-082B-FB0A-18EF-297F101A90BD}"/>
              </a:ext>
            </a:extLst>
          </p:cNvPr>
          <p:cNvSpPr txBox="1"/>
          <p:nvPr/>
        </p:nvSpPr>
        <p:spPr>
          <a:xfrm>
            <a:off x="8430918" y="5497782"/>
            <a:ext cx="1336610" cy="369332"/>
          </a:xfrm>
          <a:prstGeom prst="rect">
            <a:avLst/>
          </a:prstGeom>
          <a:noFill/>
        </p:spPr>
        <p:txBody>
          <a:bodyPr wrap="square">
            <a:spAutoFit/>
          </a:bodyPr>
          <a:lstStyle/>
          <a:p>
            <a:r>
              <a:rPr lang="en-US" dirty="0">
                <a:solidFill>
                  <a:srgbClr val="00B050"/>
                </a:solidFill>
              </a:rPr>
              <a:t>With cursor</a:t>
            </a:r>
            <a:endParaRPr lang="ar-EG" dirty="0">
              <a:solidFill>
                <a:srgbClr val="00B050"/>
              </a:solidFill>
            </a:endParaRPr>
          </a:p>
        </p:txBody>
      </p:sp>
    </p:spTree>
    <p:extLst>
      <p:ext uri="{BB962C8B-B14F-4D97-AF65-F5344CB8AC3E}">
        <p14:creationId xmlns:p14="http://schemas.microsoft.com/office/powerpoint/2010/main" val="25967823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1071-DF65-7ADA-C601-6789E3D51E9E}"/>
              </a:ext>
            </a:extLst>
          </p:cNvPr>
          <p:cNvSpPr>
            <a:spLocks noGrp="1"/>
          </p:cNvSpPr>
          <p:nvPr>
            <p:ph type="title"/>
          </p:nvPr>
        </p:nvSpPr>
        <p:spPr/>
        <p:txBody>
          <a:bodyPr>
            <a:normAutofit/>
          </a:bodyPr>
          <a:lstStyle/>
          <a:p>
            <a:r>
              <a:rPr lang="en-US" dirty="0"/>
              <a:t>Loops: </a:t>
            </a:r>
            <a:br>
              <a:rPr lang="en-US" dirty="0"/>
            </a:br>
            <a:r>
              <a:rPr lang="en-US" dirty="0">
                <a:solidFill>
                  <a:srgbClr val="00B050"/>
                </a:solidFill>
              </a:rPr>
              <a:t>WHILE Loop</a:t>
            </a:r>
            <a:endParaRPr lang="ar-EG" dirty="0">
              <a:solidFill>
                <a:srgbClr val="00B050"/>
              </a:solidFill>
            </a:endParaRPr>
          </a:p>
        </p:txBody>
      </p:sp>
      <p:pic>
        <p:nvPicPr>
          <p:cNvPr id="5" name="Content Placeholder 4">
            <a:extLst>
              <a:ext uri="{FF2B5EF4-FFF2-40B4-BE49-F238E27FC236}">
                <a16:creationId xmlns:a16="http://schemas.microsoft.com/office/drawing/2014/main" id="{DA1D10EC-1CB6-CC58-B0CE-B64865BAAB21}"/>
              </a:ext>
            </a:extLst>
          </p:cNvPr>
          <p:cNvPicPr>
            <a:picLocks noGrp="1" noChangeAspect="1"/>
          </p:cNvPicPr>
          <p:nvPr>
            <p:ph idx="1"/>
          </p:nvPr>
        </p:nvPicPr>
        <p:blipFill>
          <a:blip r:embed="rId2"/>
          <a:stretch>
            <a:fillRect/>
          </a:stretch>
        </p:blipFill>
        <p:spPr>
          <a:xfrm>
            <a:off x="1805097" y="1825625"/>
            <a:ext cx="8581805" cy="4351338"/>
          </a:xfrm>
        </p:spPr>
      </p:pic>
    </p:spTree>
    <p:extLst>
      <p:ext uri="{BB962C8B-B14F-4D97-AF65-F5344CB8AC3E}">
        <p14:creationId xmlns:p14="http://schemas.microsoft.com/office/powerpoint/2010/main" val="2649370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BBB1-CF19-A252-7BC3-B50E5ADF1E8B}"/>
              </a:ext>
            </a:extLst>
          </p:cNvPr>
          <p:cNvSpPr>
            <a:spLocks noGrp="1"/>
          </p:cNvSpPr>
          <p:nvPr>
            <p:ph type="title"/>
          </p:nvPr>
        </p:nvSpPr>
        <p:spPr/>
        <p:txBody>
          <a:bodyPr/>
          <a:lstStyle/>
          <a:p>
            <a:r>
              <a:rPr lang="en-US"/>
              <a:t>I/O</a:t>
            </a:r>
            <a:endParaRPr lang="ar-EG" dirty="0"/>
          </a:p>
        </p:txBody>
      </p:sp>
      <p:sp>
        <p:nvSpPr>
          <p:cNvPr id="3" name="Content Placeholder 2">
            <a:extLst>
              <a:ext uri="{FF2B5EF4-FFF2-40B4-BE49-F238E27FC236}">
                <a16:creationId xmlns:a16="http://schemas.microsoft.com/office/drawing/2014/main" id="{9E5F9807-8329-CB98-C87B-4F153832ED58}"/>
              </a:ext>
            </a:extLst>
          </p:cNvPr>
          <p:cNvSpPr>
            <a:spLocks noGrp="1"/>
          </p:cNvSpPr>
          <p:nvPr>
            <p:ph idx="1"/>
          </p:nvPr>
        </p:nvSpPr>
        <p:spPr>
          <a:xfrm>
            <a:off x="838200" y="1825625"/>
            <a:ext cx="5917163" cy="4351338"/>
          </a:xfrm>
        </p:spPr>
        <p:txBody>
          <a:bodyPr/>
          <a:lstStyle/>
          <a:p>
            <a:pPr marL="514350" indent="-514350">
              <a:buFont typeface="+mj-lt"/>
              <a:buAutoNum type="arabicPeriod"/>
            </a:pPr>
            <a:r>
              <a:rPr lang="en-US" dirty="0"/>
              <a:t>Print:</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You need to use a function in the DBMS_OUTPUT package in order to print to the output</a:t>
            </a:r>
          </a:p>
          <a:p>
            <a:r>
              <a:rPr lang="en-US" sz="1800" b="0" i="0" u="none" strike="noStrike" baseline="0" dirty="0">
                <a:solidFill>
                  <a:srgbClr val="000000"/>
                </a:solidFill>
                <a:latin typeface="Calibri" panose="020F0502020204030204" pitchFamily="34" charset="0"/>
              </a:rPr>
              <a:t>If you want to see the output on the screen, you must type the following (before starting):</a:t>
            </a:r>
          </a:p>
          <a:p>
            <a:r>
              <a:rPr lang="en-US" sz="2000" b="0" i="0" u="none" strike="noStrike" baseline="0" dirty="0">
                <a:solidFill>
                  <a:srgbClr val="FF0000"/>
                </a:solidFill>
                <a:latin typeface="Calibri" panose="020F0502020204030204" pitchFamily="34" charset="0"/>
              </a:rPr>
              <a:t>set </a:t>
            </a:r>
            <a:r>
              <a:rPr lang="en-US" sz="2000" b="0" i="0" u="none" strike="noStrike" baseline="0" dirty="0" err="1">
                <a:solidFill>
                  <a:srgbClr val="FF0000"/>
                </a:solidFill>
                <a:latin typeface="Calibri" panose="020F0502020204030204" pitchFamily="34" charset="0"/>
              </a:rPr>
              <a:t>serveroutput</a:t>
            </a:r>
            <a:r>
              <a:rPr lang="en-US" sz="2000" b="0" i="0" u="none" strike="noStrike" baseline="0" dirty="0">
                <a:solidFill>
                  <a:srgbClr val="FF0000"/>
                </a:solidFill>
                <a:latin typeface="Calibri" panose="020F0502020204030204" pitchFamily="34" charset="0"/>
              </a:rPr>
              <a:t> on format wrapped size 1000000</a:t>
            </a:r>
          </a:p>
          <a:p>
            <a:r>
              <a:rPr lang="en-US" sz="1800" b="0" i="0" u="none" strike="noStrike" baseline="0" dirty="0">
                <a:solidFill>
                  <a:srgbClr val="000000"/>
                </a:solidFill>
                <a:latin typeface="Calibri" panose="020F0502020204030204" pitchFamily="34" charset="0"/>
              </a:rPr>
              <a:t>Then print using</a:t>
            </a:r>
          </a:p>
          <a:p>
            <a:pPr lvl="1"/>
            <a:r>
              <a:rPr lang="en-US" sz="2000" b="0" i="0" u="none" strike="noStrike" baseline="0" dirty="0" err="1">
                <a:solidFill>
                  <a:srgbClr val="FF0000"/>
                </a:solidFill>
                <a:latin typeface="Calibri" panose="020F0502020204030204" pitchFamily="34" charset="0"/>
              </a:rPr>
              <a:t>dbms_output</a:t>
            </a:r>
            <a:r>
              <a:rPr lang="en-US" sz="2000" b="0" i="0" u="none" strike="noStrike" baseline="0" dirty="0">
                <a:solidFill>
                  <a:srgbClr val="FF0000"/>
                </a:solidFill>
                <a:latin typeface="Calibri" panose="020F0502020204030204" pitchFamily="34" charset="0"/>
              </a:rPr>
              <a:t>. </a:t>
            </a:r>
            <a:r>
              <a:rPr lang="en-US" sz="2000" b="0" i="0" u="none" strike="noStrike" baseline="0" dirty="0" err="1">
                <a:solidFill>
                  <a:srgbClr val="FF0000"/>
                </a:solidFill>
                <a:latin typeface="Calibri" panose="020F0502020204030204" pitchFamily="34" charset="0"/>
              </a:rPr>
              <a:t>put_line</a:t>
            </a:r>
            <a:r>
              <a:rPr lang="en-US" sz="2000" b="0" i="1" u="none" strike="noStrike" baseline="0" dirty="0">
                <a:solidFill>
                  <a:srgbClr val="FF0000"/>
                </a:solidFill>
                <a:latin typeface="Calibri" panose="020F0502020204030204" pitchFamily="34" charset="0"/>
              </a:rPr>
              <a:t>(</a:t>
            </a:r>
            <a:r>
              <a:rPr lang="en-US" sz="2000" b="0" i="1" u="none" strike="noStrike" baseline="0" dirty="0" err="1">
                <a:solidFill>
                  <a:srgbClr val="FF0000"/>
                </a:solidFill>
                <a:latin typeface="Calibri" panose="020F0502020204030204" pitchFamily="34" charset="0"/>
              </a:rPr>
              <a:t>your_string</a:t>
            </a:r>
            <a:r>
              <a:rPr lang="en-US" sz="2000" b="0" i="1" u="none" strike="noStrike" baseline="0" dirty="0">
                <a:solidFill>
                  <a:srgbClr val="FF0000"/>
                </a:solidFill>
                <a:latin typeface="Calibri" panose="020F0502020204030204" pitchFamily="34" charset="0"/>
              </a:rPr>
              <a:t>);</a:t>
            </a:r>
            <a:endParaRPr lang="en-US" sz="2000" b="0" i="0" u="none" strike="noStrike" baseline="0" dirty="0">
              <a:solidFill>
                <a:srgbClr val="FF0000"/>
              </a:solidFill>
              <a:latin typeface="Calibri" panose="020F0502020204030204" pitchFamily="34" charset="0"/>
            </a:endParaRPr>
          </a:p>
          <a:p>
            <a:pPr lvl="1"/>
            <a:r>
              <a:rPr lang="en-US" sz="2000" b="0" i="0" u="none" strike="noStrike" baseline="0" dirty="0" err="1">
                <a:solidFill>
                  <a:srgbClr val="FF0000"/>
                </a:solidFill>
                <a:latin typeface="Calibri" panose="020F0502020204030204" pitchFamily="34" charset="0"/>
              </a:rPr>
              <a:t>dbms_output.put</a:t>
            </a:r>
            <a:r>
              <a:rPr lang="en-US" sz="2000" b="0" i="0" u="none" strike="noStrike" baseline="0" dirty="0">
                <a:solidFill>
                  <a:srgbClr val="FF0000"/>
                </a:solidFill>
                <a:latin typeface="Calibri" panose="020F0502020204030204" pitchFamily="34" charset="0"/>
              </a:rPr>
              <a:t>(</a:t>
            </a:r>
            <a:r>
              <a:rPr lang="en-US" sz="2000" b="0" i="1" u="none" strike="noStrike" baseline="0" dirty="0" err="1">
                <a:solidFill>
                  <a:srgbClr val="FF0000"/>
                </a:solidFill>
                <a:latin typeface="Calibri" panose="020F0502020204030204" pitchFamily="34" charset="0"/>
              </a:rPr>
              <a:t>your_string</a:t>
            </a:r>
            <a:r>
              <a:rPr lang="en-US" sz="2000" b="0" i="0" u="none" strike="noStrike" baseline="0" dirty="0">
                <a:solidFill>
                  <a:srgbClr val="FF0000"/>
                </a:solidFill>
                <a:latin typeface="Calibri" panose="020F0502020204030204" pitchFamily="34" charset="0"/>
              </a:rPr>
              <a:t>);</a:t>
            </a:r>
          </a:p>
          <a:p>
            <a:pPr marL="971550" lvl="1" indent="-514350">
              <a:buFont typeface="+mj-lt"/>
              <a:buAutoNum type="arabicPeriod"/>
            </a:pPr>
            <a:endParaRPr lang="ar-EG" dirty="0"/>
          </a:p>
        </p:txBody>
      </p:sp>
      <p:pic>
        <p:nvPicPr>
          <p:cNvPr id="5" name="Picture 4">
            <a:extLst>
              <a:ext uri="{FF2B5EF4-FFF2-40B4-BE49-F238E27FC236}">
                <a16:creationId xmlns:a16="http://schemas.microsoft.com/office/drawing/2014/main" id="{22B54575-EEBC-4A1A-D57A-FC1EF18D3B2D}"/>
              </a:ext>
            </a:extLst>
          </p:cNvPr>
          <p:cNvPicPr>
            <a:picLocks noChangeAspect="1"/>
          </p:cNvPicPr>
          <p:nvPr/>
        </p:nvPicPr>
        <p:blipFill>
          <a:blip r:embed="rId2"/>
          <a:stretch>
            <a:fillRect/>
          </a:stretch>
        </p:blipFill>
        <p:spPr>
          <a:xfrm>
            <a:off x="6872773" y="2407769"/>
            <a:ext cx="4921680" cy="2827789"/>
          </a:xfrm>
          <a:prstGeom prst="rect">
            <a:avLst/>
          </a:prstGeom>
        </p:spPr>
      </p:pic>
      <p:sp>
        <p:nvSpPr>
          <p:cNvPr id="7" name="TextBox 6">
            <a:extLst>
              <a:ext uri="{FF2B5EF4-FFF2-40B4-BE49-F238E27FC236}">
                <a16:creationId xmlns:a16="http://schemas.microsoft.com/office/drawing/2014/main" id="{B8C83748-D7C5-6FC8-75F3-0AD323982308}"/>
              </a:ext>
            </a:extLst>
          </p:cNvPr>
          <p:cNvSpPr txBox="1"/>
          <p:nvPr/>
        </p:nvSpPr>
        <p:spPr>
          <a:xfrm>
            <a:off x="720790" y="5068967"/>
            <a:ext cx="10750420" cy="1107996"/>
          </a:xfrm>
          <a:prstGeom prst="rect">
            <a:avLst/>
          </a:prstGeom>
          <a:noFill/>
        </p:spPr>
        <p:txBody>
          <a:bodyPr wrap="square">
            <a:spAutoFit/>
          </a:bodyPr>
          <a:lstStyle/>
          <a:p>
            <a:pPr marL="342900" indent="-342900">
              <a:buFont typeface="+mj-lt"/>
              <a:buAutoNum type="arabicPeriod" startAt="2"/>
            </a:pPr>
            <a:r>
              <a:rPr lang="en-US" sz="2400" dirty="0">
                <a:solidFill>
                  <a:srgbClr val="000000"/>
                </a:solidFill>
                <a:latin typeface="Calibri" panose="020F0502020204030204" pitchFamily="34" charset="0"/>
              </a:rPr>
              <a:t>Input : </a:t>
            </a:r>
          </a:p>
          <a:p>
            <a:pPr marL="800100" lvl="1" indent="-342900">
              <a:buFont typeface="+mj-lt"/>
              <a:buAutoNum type="arabicPeriod"/>
            </a:pPr>
            <a:r>
              <a:rPr lang="en-US" sz="1800" b="0" i="0" u="none" strike="noStrike" baseline="0" dirty="0">
                <a:solidFill>
                  <a:srgbClr val="000000"/>
                </a:solidFill>
                <a:latin typeface="Calibri" panose="020F0502020204030204" pitchFamily="34" charset="0"/>
              </a:rPr>
              <a:t>Use the following command for each input you want to get</a:t>
            </a:r>
          </a:p>
          <a:p>
            <a:pPr marL="1257300" lvl="2" indent="-342900">
              <a:buFont typeface="+mj-lt"/>
              <a:buAutoNum type="arabicPeriod"/>
            </a:pPr>
            <a:r>
              <a:rPr lang="en-US" sz="2400" b="1" i="0" u="none" strike="noStrike" baseline="0" dirty="0">
                <a:solidFill>
                  <a:srgbClr val="000000"/>
                </a:solidFill>
                <a:latin typeface="Calibri" panose="020F0502020204030204" pitchFamily="34" charset="0"/>
              </a:rPr>
              <a:t>ACCEPT </a:t>
            </a:r>
            <a:r>
              <a:rPr lang="en-US" sz="2400" b="1" i="0" u="none" strike="noStrike" baseline="0" dirty="0" err="1">
                <a:solidFill>
                  <a:srgbClr val="0070C0"/>
                </a:solidFill>
                <a:latin typeface="Calibri" panose="020F0502020204030204" pitchFamily="34" charset="0"/>
              </a:rPr>
              <a:t>input_name</a:t>
            </a:r>
            <a:r>
              <a:rPr lang="en-US" sz="2400" b="1" i="0" u="none" strike="noStrike" baseline="0" dirty="0">
                <a:solidFill>
                  <a:srgbClr val="0070C0"/>
                </a:solidFill>
                <a:latin typeface="Calibri" panose="020F0502020204030204" pitchFamily="34" charset="0"/>
              </a:rPr>
              <a:t> </a:t>
            </a:r>
            <a:r>
              <a:rPr lang="en-US" sz="2400" b="1" i="0" u="none" strike="noStrike" baseline="0" dirty="0">
                <a:solidFill>
                  <a:srgbClr val="000000"/>
                </a:solidFill>
                <a:latin typeface="Calibri" panose="020F0502020204030204" pitchFamily="34" charset="0"/>
              </a:rPr>
              <a:t>PROMPT ‘</a:t>
            </a:r>
            <a:r>
              <a:rPr lang="en-US" sz="2400" b="1" i="0" u="none" strike="noStrike" baseline="0" dirty="0">
                <a:solidFill>
                  <a:srgbClr val="0070C0"/>
                </a:solidFill>
                <a:latin typeface="Calibri" panose="020F0502020204030204" pitchFamily="34" charset="0"/>
              </a:rPr>
              <a:t>message shown for entering the input </a:t>
            </a:r>
            <a:r>
              <a:rPr lang="en-US" sz="2400" b="1" i="0" u="none" strike="noStrike" baseline="0" dirty="0">
                <a:solidFill>
                  <a:srgbClr val="000000"/>
                </a:solidFill>
                <a:latin typeface="Calibri" panose="020F0502020204030204" pitchFamily="34" charset="0"/>
              </a:rPr>
              <a:t>'</a:t>
            </a:r>
            <a:endParaRPr lang="ar-EG" sz="11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8156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E5BB-889F-9D84-2D30-BC473CE9444B}"/>
              </a:ext>
            </a:extLst>
          </p:cNvPr>
          <p:cNvSpPr>
            <a:spLocks noGrp="1"/>
          </p:cNvSpPr>
          <p:nvPr>
            <p:ph type="title"/>
          </p:nvPr>
        </p:nvSpPr>
        <p:spPr/>
        <p:txBody>
          <a:bodyPr/>
          <a:lstStyle/>
          <a:p>
            <a:r>
              <a:rPr lang="en-US" dirty="0">
                <a:solidFill>
                  <a:srgbClr val="FF0000"/>
                </a:solidFill>
              </a:rPr>
              <a:t>DB users</a:t>
            </a:r>
            <a:endParaRPr lang="ar-EG" dirty="0">
              <a:solidFill>
                <a:srgbClr val="FF0000"/>
              </a:solidFill>
            </a:endParaRPr>
          </a:p>
        </p:txBody>
      </p:sp>
      <p:sp>
        <p:nvSpPr>
          <p:cNvPr id="3" name="Content Placeholder 2">
            <a:extLst>
              <a:ext uri="{FF2B5EF4-FFF2-40B4-BE49-F238E27FC236}">
                <a16:creationId xmlns:a16="http://schemas.microsoft.com/office/drawing/2014/main" id="{54FD6DCD-31E7-A5F4-185B-FF0AB5E072A1}"/>
              </a:ext>
            </a:extLst>
          </p:cNvPr>
          <p:cNvSpPr>
            <a:spLocks noGrp="1"/>
          </p:cNvSpPr>
          <p:nvPr>
            <p:ph idx="1"/>
          </p:nvPr>
        </p:nvSpPr>
        <p:spPr/>
        <p:txBody>
          <a:bodyPr>
            <a:normAutofit/>
          </a:bodyPr>
          <a:lstStyle/>
          <a:p>
            <a:r>
              <a:rPr lang="en-US" dirty="0"/>
              <a:t>System Users (Admin): </a:t>
            </a:r>
            <a:r>
              <a:rPr lang="en-US" sz="2400" dirty="0"/>
              <a:t>These are users who are created automatically by Oracle during the installation process, and they are used to perform administrative tasks within the database. </a:t>
            </a:r>
            <a:endParaRPr lang="ar-EG" sz="16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Those who use and control the database content, and those who design, develop and maintain database applications (called “Actors on </a:t>
            </a:r>
            <a:r>
              <a:rPr lang="en-US" sz="1800" b="0" i="0" u="none" strike="noStrike" baseline="0" dirty="0" err="1">
                <a:latin typeface="Arial" panose="020B0604020202020204" pitchFamily="34" charset="0"/>
              </a:rPr>
              <a:t>sence</a:t>
            </a:r>
            <a:r>
              <a:rPr lang="en-US" sz="1800" b="0" i="0" u="none" strike="noStrike" baseline="0" dirty="0">
                <a:latin typeface="Arial" panose="020B0604020202020204" pitchFamily="34" charset="0"/>
              </a:rPr>
              <a:t> )</a:t>
            </a:r>
          </a:p>
          <a:p>
            <a:endParaRPr lang="en-US" dirty="0"/>
          </a:p>
          <a:p>
            <a:r>
              <a:rPr lang="en-US" dirty="0"/>
              <a:t>Application Users:  </a:t>
            </a:r>
            <a:r>
              <a:rPr lang="en-US" sz="2200" dirty="0"/>
              <a:t>These are users who are created specifically to access an application that uses the database. Application users are created using the CREATE USER command, and they are typically associated with a set of privileges that allow them to access and manipulate data within the database. Application users can be granted privileges such as SELECT, INSERT, UPDATE, and DELETE, depending on the requirements of the application.</a:t>
            </a:r>
            <a:endParaRPr lang="ar-EG" dirty="0"/>
          </a:p>
        </p:txBody>
      </p:sp>
    </p:spTree>
    <p:extLst>
      <p:ext uri="{BB962C8B-B14F-4D97-AF65-F5344CB8AC3E}">
        <p14:creationId xmlns:p14="http://schemas.microsoft.com/office/powerpoint/2010/main" val="223090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E8822D-DAAB-5465-DBCD-48892F2C320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Trapping Exceptions</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5" name="Content Placeholder 4" descr="A screenshot of a computer code&#10;&#10;Description automatically generated with low confidence">
            <a:extLst>
              <a:ext uri="{FF2B5EF4-FFF2-40B4-BE49-F238E27FC236}">
                <a16:creationId xmlns:a16="http://schemas.microsoft.com/office/drawing/2014/main" id="{88C8C5E7-2F35-3FD8-5028-368625ECD7DE}"/>
              </a:ext>
            </a:extLst>
          </p:cNvPr>
          <p:cNvPicPr>
            <a:picLocks noGrp="1" noChangeAspect="1"/>
          </p:cNvPicPr>
          <p:nvPr>
            <p:ph idx="1"/>
          </p:nvPr>
        </p:nvPicPr>
        <p:blipFill>
          <a:blip r:embed="rId2"/>
          <a:stretch>
            <a:fillRect/>
          </a:stretch>
        </p:blipFill>
        <p:spPr>
          <a:xfrm>
            <a:off x="693355" y="2139484"/>
            <a:ext cx="4980562" cy="4096512"/>
          </a:xfrm>
          <a:prstGeom prst="rect">
            <a:avLst/>
          </a:prstGeom>
        </p:spPr>
      </p:pic>
      <p:pic>
        <p:nvPicPr>
          <p:cNvPr id="7" name="Picture 6">
            <a:extLst>
              <a:ext uri="{FF2B5EF4-FFF2-40B4-BE49-F238E27FC236}">
                <a16:creationId xmlns:a16="http://schemas.microsoft.com/office/drawing/2014/main" id="{53886552-CDAC-879C-2FC1-C3B7672DA5FF}"/>
              </a:ext>
            </a:extLst>
          </p:cNvPr>
          <p:cNvPicPr>
            <a:picLocks noChangeAspect="1"/>
          </p:cNvPicPr>
          <p:nvPr/>
        </p:nvPicPr>
        <p:blipFill>
          <a:blip r:embed="rId3"/>
          <a:stretch>
            <a:fillRect/>
          </a:stretch>
        </p:blipFill>
        <p:spPr>
          <a:xfrm>
            <a:off x="6456022" y="2139484"/>
            <a:ext cx="5104687" cy="4096512"/>
          </a:xfrm>
          <a:prstGeom prst="rect">
            <a:avLst/>
          </a:prstGeom>
        </p:spPr>
      </p:pic>
      <p:sp>
        <p:nvSpPr>
          <p:cNvPr id="9" name="TextBox 8">
            <a:extLst>
              <a:ext uri="{FF2B5EF4-FFF2-40B4-BE49-F238E27FC236}">
                <a16:creationId xmlns:a16="http://schemas.microsoft.com/office/drawing/2014/main" id="{50C818B8-9618-793C-1CD4-407BED5F44C6}"/>
              </a:ext>
            </a:extLst>
          </p:cNvPr>
          <p:cNvSpPr txBox="1"/>
          <p:nvPr/>
        </p:nvSpPr>
        <p:spPr>
          <a:xfrm>
            <a:off x="7695406" y="6235996"/>
            <a:ext cx="2625917" cy="369332"/>
          </a:xfrm>
          <a:prstGeom prst="rect">
            <a:avLst/>
          </a:prstGeom>
          <a:noFill/>
        </p:spPr>
        <p:txBody>
          <a:bodyPr wrap="square">
            <a:spAutoFit/>
          </a:bodyPr>
          <a:lstStyle/>
          <a:p>
            <a:r>
              <a:rPr lang="en-US" sz="1800" b="0" i="0" u="none" strike="noStrike" baseline="0" dirty="0">
                <a:solidFill>
                  <a:srgbClr val="0070C0"/>
                </a:solidFill>
                <a:latin typeface="Calibri" panose="020F0502020204030204" pitchFamily="34" charset="0"/>
              </a:rPr>
              <a:t>User-Defined Exception</a:t>
            </a:r>
            <a:endParaRPr lang="ar-EG" dirty="0">
              <a:solidFill>
                <a:srgbClr val="0070C0"/>
              </a:solidFill>
            </a:endParaRPr>
          </a:p>
        </p:txBody>
      </p:sp>
    </p:spTree>
    <p:extLst>
      <p:ext uri="{BB962C8B-B14F-4D97-AF65-F5344CB8AC3E}">
        <p14:creationId xmlns:p14="http://schemas.microsoft.com/office/powerpoint/2010/main" val="700595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CF14-8D99-B1D5-719C-6CA645D87C5C}"/>
              </a:ext>
            </a:extLst>
          </p:cNvPr>
          <p:cNvSpPr>
            <a:spLocks noGrp="1"/>
          </p:cNvSpPr>
          <p:nvPr>
            <p:ph type="title"/>
          </p:nvPr>
        </p:nvSpPr>
        <p:spPr/>
        <p:txBody>
          <a:bodyPr/>
          <a:lstStyle/>
          <a:p>
            <a:r>
              <a:rPr lang="en-US" dirty="0">
                <a:solidFill>
                  <a:srgbClr val="0070C0"/>
                </a:solidFill>
              </a:rPr>
              <a:t>Functions and Procedures</a:t>
            </a:r>
            <a:endParaRPr lang="ar-EG" dirty="0">
              <a:solidFill>
                <a:srgbClr val="0070C0"/>
              </a:solidFill>
            </a:endParaRPr>
          </a:p>
        </p:txBody>
      </p:sp>
      <p:sp>
        <p:nvSpPr>
          <p:cNvPr id="3" name="Content Placeholder 2">
            <a:extLst>
              <a:ext uri="{FF2B5EF4-FFF2-40B4-BE49-F238E27FC236}">
                <a16:creationId xmlns:a16="http://schemas.microsoft.com/office/drawing/2014/main" id="{D9D0A1A2-C1BB-5968-4B7C-74AB0410482A}"/>
              </a:ext>
            </a:extLst>
          </p:cNvPr>
          <p:cNvSpPr>
            <a:spLocks noGrp="1"/>
          </p:cNvSpPr>
          <p:nvPr>
            <p:ph idx="1"/>
          </p:nvPr>
        </p:nvSpPr>
        <p:spPr/>
        <p:txBody>
          <a:bodyPr>
            <a:normAutofit/>
          </a:bodyPr>
          <a:lstStyle/>
          <a:p>
            <a:r>
              <a:rPr lang="en-US" sz="1800" b="0" i="0" u="none" strike="noStrike" baseline="0" dirty="0">
                <a:solidFill>
                  <a:srgbClr val="000000"/>
                </a:solidFill>
                <a:latin typeface="Calibri" panose="020F0502020204030204" pitchFamily="34" charset="0"/>
              </a:rPr>
              <a:t>Up until now, our code was in an anonymous block</a:t>
            </a:r>
          </a:p>
          <a:p>
            <a:r>
              <a:rPr lang="en-US" sz="1800" b="0" i="0" u="none" strike="noStrike" baseline="0" dirty="0">
                <a:solidFill>
                  <a:srgbClr val="000000"/>
                </a:solidFill>
                <a:latin typeface="Calibri" panose="020F0502020204030204" pitchFamily="34" charset="0"/>
              </a:rPr>
              <a:t>It was run immediately</a:t>
            </a:r>
          </a:p>
          <a:p>
            <a:r>
              <a:rPr lang="en-US" sz="1800" b="0" i="0" u="none" strike="noStrike" baseline="0" dirty="0">
                <a:solidFill>
                  <a:srgbClr val="000000"/>
                </a:solidFill>
                <a:latin typeface="Calibri" panose="020F0502020204030204" pitchFamily="34" charset="0"/>
              </a:rPr>
              <a:t>It is useful to put code in a function or procedure so it can be called several times</a:t>
            </a:r>
          </a:p>
          <a:p>
            <a:r>
              <a:rPr lang="en-US" sz="1800" b="0" i="0" u="none" strike="noStrike" baseline="0" dirty="0">
                <a:solidFill>
                  <a:srgbClr val="000000"/>
                </a:solidFill>
                <a:latin typeface="Calibri" panose="020F0502020204030204" pitchFamily="34" charset="0"/>
              </a:rPr>
              <a:t>Once we create a procedure or function in a Database, it will remain until deleted (like a table).</a:t>
            </a:r>
          </a:p>
          <a:p>
            <a:pPr algn="l"/>
            <a:r>
              <a:rPr lang="en-US" sz="1800" b="0" i="0" u="none" strike="noStrike" baseline="0" dirty="0">
                <a:solidFill>
                  <a:srgbClr val="000000"/>
                </a:solidFill>
                <a:latin typeface="Calibri" panose="020F0502020204030204" pitchFamily="34" charset="0"/>
              </a:rPr>
              <a:t>Procedure doesn’t have a return type , on the other hand functions have a return type.</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Modes:</a:t>
            </a:r>
          </a:p>
          <a:p>
            <a:pPr lvl="1"/>
            <a:r>
              <a:rPr lang="en-US" sz="1600" b="0" i="0" u="none" strike="noStrike" baseline="0" dirty="0">
                <a:solidFill>
                  <a:srgbClr val="0070C0"/>
                </a:solidFill>
                <a:latin typeface="Calibri" panose="020F0502020204030204" pitchFamily="34" charset="0"/>
              </a:rPr>
              <a:t>IN: procedure must be called with a value for the parameter. Value cannot be changed</a:t>
            </a:r>
          </a:p>
          <a:p>
            <a:pPr lvl="1"/>
            <a:r>
              <a:rPr lang="en-US" sz="1600" b="0" i="0" u="none" strike="noStrike" baseline="0" dirty="0">
                <a:solidFill>
                  <a:srgbClr val="0070C0"/>
                </a:solidFill>
                <a:latin typeface="Calibri" panose="020F0502020204030204" pitchFamily="34" charset="0"/>
              </a:rPr>
              <a:t>OUT: procedure must be called with a variable for the parameter. Changes to the parameter are seen by the user (i.e., call by reference)</a:t>
            </a:r>
          </a:p>
          <a:p>
            <a:pPr lvl="1"/>
            <a:r>
              <a:rPr lang="en-US" sz="1600" b="0" i="0" u="none" strike="noStrike" baseline="0" dirty="0">
                <a:solidFill>
                  <a:srgbClr val="0070C0"/>
                </a:solidFill>
                <a:latin typeface="Calibri" panose="020F0502020204030204" pitchFamily="34" charset="0"/>
              </a:rPr>
              <a:t>IN OUT: value can be sent, and changes to the parameter are seen by the user</a:t>
            </a: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Default Mode is: IN</a:t>
            </a:r>
          </a:p>
          <a:p>
            <a:endParaRPr lang="ar-EG" dirty="0"/>
          </a:p>
        </p:txBody>
      </p:sp>
    </p:spTree>
    <p:extLst>
      <p:ext uri="{BB962C8B-B14F-4D97-AF65-F5344CB8AC3E}">
        <p14:creationId xmlns:p14="http://schemas.microsoft.com/office/powerpoint/2010/main" val="33180537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C3B771-469D-B8E7-48E8-CF991B4D513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Producer</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2A14E0C5-B386-9200-AA85-3294A93363E7}"/>
              </a:ext>
            </a:extLst>
          </p:cNvPr>
          <p:cNvPicPr>
            <a:picLocks noChangeAspect="1"/>
          </p:cNvPicPr>
          <p:nvPr/>
        </p:nvPicPr>
        <p:blipFill>
          <a:blip r:embed="rId2"/>
          <a:stretch>
            <a:fillRect/>
          </a:stretch>
        </p:blipFill>
        <p:spPr>
          <a:xfrm>
            <a:off x="6096000" y="2074501"/>
            <a:ext cx="5389984" cy="3139665"/>
          </a:xfrm>
          <a:prstGeom prst="rect">
            <a:avLst/>
          </a:prstGeom>
        </p:spPr>
      </p:pic>
      <p:pic>
        <p:nvPicPr>
          <p:cNvPr id="5" name="Content Placeholder 4">
            <a:extLst>
              <a:ext uri="{FF2B5EF4-FFF2-40B4-BE49-F238E27FC236}">
                <a16:creationId xmlns:a16="http://schemas.microsoft.com/office/drawing/2014/main" id="{3C1B29B5-DC57-7619-4F1D-B1E7EF6DB993}"/>
              </a:ext>
            </a:extLst>
          </p:cNvPr>
          <p:cNvPicPr>
            <a:picLocks noGrp="1" noChangeAspect="1"/>
          </p:cNvPicPr>
          <p:nvPr>
            <p:ph idx="1"/>
          </p:nvPr>
        </p:nvPicPr>
        <p:blipFill>
          <a:blip r:embed="rId3"/>
          <a:stretch>
            <a:fillRect/>
          </a:stretch>
        </p:blipFill>
        <p:spPr>
          <a:xfrm>
            <a:off x="132184" y="2937247"/>
            <a:ext cx="5831633" cy="1414171"/>
          </a:xfrm>
          <a:prstGeom prst="rect">
            <a:avLst/>
          </a:prstGeom>
        </p:spPr>
      </p:pic>
      <p:pic>
        <p:nvPicPr>
          <p:cNvPr id="9" name="Picture 8">
            <a:extLst>
              <a:ext uri="{FF2B5EF4-FFF2-40B4-BE49-F238E27FC236}">
                <a16:creationId xmlns:a16="http://schemas.microsoft.com/office/drawing/2014/main" id="{B2F7E1C3-7800-7858-6841-70C98B46F7F5}"/>
              </a:ext>
            </a:extLst>
          </p:cNvPr>
          <p:cNvPicPr>
            <a:picLocks noChangeAspect="1"/>
          </p:cNvPicPr>
          <p:nvPr/>
        </p:nvPicPr>
        <p:blipFill>
          <a:blip r:embed="rId4"/>
          <a:stretch>
            <a:fillRect/>
          </a:stretch>
        </p:blipFill>
        <p:spPr>
          <a:xfrm>
            <a:off x="6155097" y="5209642"/>
            <a:ext cx="4991100" cy="1430599"/>
          </a:xfrm>
          <a:prstGeom prst="rect">
            <a:avLst/>
          </a:prstGeom>
        </p:spPr>
      </p:pic>
      <p:sp>
        <p:nvSpPr>
          <p:cNvPr id="11" name="TextBox 10">
            <a:extLst>
              <a:ext uri="{FF2B5EF4-FFF2-40B4-BE49-F238E27FC236}">
                <a16:creationId xmlns:a16="http://schemas.microsoft.com/office/drawing/2014/main" id="{C714D6CB-DBF4-49CE-54BE-A70F51C7E843}"/>
              </a:ext>
            </a:extLst>
          </p:cNvPr>
          <p:cNvSpPr txBox="1"/>
          <p:nvPr/>
        </p:nvSpPr>
        <p:spPr>
          <a:xfrm>
            <a:off x="8194508" y="6520909"/>
            <a:ext cx="1192968" cy="369332"/>
          </a:xfrm>
          <a:prstGeom prst="rect">
            <a:avLst/>
          </a:prstGeom>
          <a:noFill/>
        </p:spPr>
        <p:txBody>
          <a:bodyPr wrap="square">
            <a:spAutoFit/>
          </a:bodyPr>
          <a:lstStyle/>
          <a:p>
            <a:r>
              <a:rPr lang="en-US" dirty="0">
                <a:solidFill>
                  <a:srgbClr val="0070C0"/>
                </a:solidFill>
                <a:hlinkClick r:id="rId5" action="ppaction://hlinksldjump"/>
              </a:rPr>
              <a:t>Calling</a:t>
            </a:r>
            <a:endParaRPr lang="ar-EG" dirty="0">
              <a:solidFill>
                <a:srgbClr val="0070C0"/>
              </a:solidFill>
            </a:endParaRPr>
          </a:p>
        </p:txBody>
      </p:sp>
    </p:spTree>
    <p:extLst>
      <p:ext uri="{BB962C8B-B14F-4D97-AF65-F5344CB8AC3E}">
        <p14:creationId xmlns:p14="http://schemas.microsoft.com/office/powerpoint/2010/main" val="3036995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720B-C943-197A-8601-CE064FD48A5A}"/>
              </a:ext>
            </a:extLst>
          </p:cNvPr>
          <p:cNvSpPr>
            <a:spLocks noGrp="1"/>
          </p:cNvSpPr>
          <p:nvPr>
            <p:ph type="title"/>
          </p:nvPr>
        </p:nvSpPr>
        <p:spPr/>
        <p:txBody>
          <a:bodyPr/>
          <a:lstStyle/>
          <a:p>
            <a:pPr algn="ctr"/>
            <a:r>
              <a:rPr lang="en-US" dirty="0"/>
              <a:t>Functions</a:t>
            </a:r>
            <a:endParaRPr lang="ar-EG" dirty="0"/>
          </a:p>
        </p:txBody>
      </p:sp>
      <p:pic>
        <p:nvPicPr>
          <p:cNvPr id="5" name="Content Placeholder 4">
            <a:extLst>
              <a:ext uri="{FF2B5EF4-FFF2-40B4-BE49-F238E27FC236}">
                <a16:creationId xmlns:a16="http://schemas.microsoft.com/office/drawing/2014/main" id="{5931B4EA-34E4-3FA6-E7DB-07BADD66BCC2}"/>
              </a:ext>
            </a:extLst>
          </p:cNvPr>
          <p:cNvPicPr>
            <a:picLocks noGrp="1" noChangeAspect="1"/>
          </p:cNvPicPr>
          <p:nvPr>
            <p:ph idx="1"/>
          </p:nvPr>
        </p:nvPicPr>
        <p:blipFill>
          <a:blip r:embed="rId2"/>
          <a:stretch>
            <a:fillRect/>
          </a:stretch>
        </p:blipFill>
        <p:spPr>
          <a:xfrm>
            <a:off x="392365" y="2262981"/>
            <a:ext cx="4992611" cy="1573457"/>
          </a:xfrm>
        </p:spPr>
      </p:pic>
      <p:pic>
        <p:nvPicPr>
          <p:cNvPr id="7" name="Picture 6">
            <a:extLst>
              <a:ext uri="{FF2B5EF4-FFF2-40B4-BE49-F238E27FC236}">
                <a16:creationId xmlns:a16="http://schemas.microsoft.com/office/drawing/2014/main" id="{4117F535-ACBA-478E-B555-20FF2C380986}"/>
              </a:ext>
            </a:extLst>
          </p:cNvPr>
          <p:cNvPicPr>
            <a:picLocks noChangeAspect="1"/>
          </p:cNvPicPr>
          <p:nvPr/>
        </p:nvPicPr>
        <p:blipFill>
          <a:blip r:embed="rId3"/>
          <a:stretch>
            <a:fillRect/>
          </a:stretch>
        </p:blipFill>
        <p:spPr>
          <a:xfrm>
            <a:off x="5733200" y="1679966"/>
            <a:ext cx="6066435" cy="3141343"/>
          </a:xfrm>
          <a:prstGeom prst="rect">
            <a:avLst/>
          </a:prstGeom>
        </p:spPr>
      </p:pic>
      <p:pic>
        <p:nvPicPr>
          <p:cNvPr id="9" name="Picture 8">
            <a:extLst>
              <a:ext uri="{FF2B5EF4-FFF2-40B4-BE49-F238E27FC236}">
                <a16:creationId xmlns:a16="http://schemas.microsoft.com/office/drawing/2014/main" id="{778074DC-6128-CE50-AD93-1523BBAD3CA7}"/>
              </a:ext>
            </a:extLst>
          </p:cNvPr>
          <p:cNvPicPr>
            <a:picLocks noChangeAspect="1"/>
          </p:cNvPicPr>
          <p:nvPr/>
        </p:nvPicPr>
        <p:blipFill>
          <a:blip r:embed="rId4"/>
          <a:stretch>
            <a:fillRect/>
          </a:stretch>
        </p:blipFill>
        <p:spPr>
          <a:xfrm>
            <a:off x="5733200" y="5129018"/>
            <a:ext cx="6268820" cy="1216576"/>
          </a:xfrm>
          <a:prstGeom prst="rect">
            <a:avLst/>
          </a:prstGeom>
        </p:spPr>
      </p:pic>
      <p:sp>
        <p:nvSpPr>
          <p:cNvPr id="10" name="TextBox 9">
            <a:extLst>
              <a:ext uri="{FF2B5EF4-FFF2-40B4-BE49-F238E27FC236}">
                <a16:creationId xmlns:a16="http://schemas.microsoft.com/office/drawing/2014/main" id="{2350FE01-B1F2-F82E-DA37-BF46C661EB50}"/>
              </a:ext>
            </a:extLst>
          </p:cNvPr>
          <p:cNvSpPr txBox="1"/>
          <p:nvPr/>
        </p:nvSpPr>
        <p:spPr>
          <a:xfrm>
            <a:off x="8271126" y="6345594"/>
            <a:ext cx="1192968" cy="369332"/>
          </a:xfrm>
          <a:prstGeom prst="rect">
            <a:avLst/>
          </a:prstGeom>
          <a:noFill/>
        </p:spPr>
        <p:txBody>
          <a:bodyPr wrap="square">
            <a:spAutoFit/>
          </a:bodyPr>
          <a:lstStyle/>
          <a:p>
            <a:r>
              <a:rPr lang="en-US" dirty="0">
                <a:solidFill>
                  <a:srgbClr val="0070C0"/>
                </a:solidFill>
              </a:rPr>
              <a:t>Calling</a:t>
            </a:r>
            <a:endParaRPr lang="ar-EG" dirty="0">
              <a:solidFill>
                <a:srgbClr val="0070C0"/>
              </a:solidFill>
            </a:endParaRPr>
          </a:p>
        </p:txBody>
      </p:sp>
    </p:spTree>
    <p:extLst>
      <p:ext uri="{BB962C8B-B14F-4D97-AF65-F5344CB8AC3E}">
        <p14:creationId xmlns:p14="http://schemas.microsoft.com/office/powerpoint/2010/main" val="742114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0A6F-1DBF-7AC8-A8E8-11334346E480}"/>
              </a:ext>
            </a:extLst>
          </p:cNvPr>
          <p:cNvSpPr>
            <a:spLocks noGrp="1"/>
          </p:cNvSpPr>
          <p:nvPr>
            <p:ph type="title"/>
          </p:nvPr>
        </p:nvSpPr>
        <p:spPr/>
        <p:txBody>
          <a:bodyPr/>
          <a:lstStyle/>
          <a:p>
            <a:r>
              <a:rPr lang="en-US" dirty="0"/>
              <a:t>Notes</a:t>
            </a:r>
            <a:endParaRPr lang="ar-EG" dirty="0"/>
          </a:p>
        </p:txBody>
      </p:sp>
      <p:sp>
        <p:nvSpPr>
          <p:cNvPr id="3" name="Content Placeholder 2">
            <a:extLst>
              <a:ext uri="{FF2B5EF4-FFF2-40B4-BE49-F238E27FC236}">
                <a16:creationId xmlns:a16="http://schemas.microsoft.com/office/drawing/2014/main" id="{BFE98F4A-6842-7BAB-5C20-E4C4396D39EF}"/>
              </a:ext>
            </a:extLst>
          </p:cNvPr>
          <p:cNvSpPr>
            <a:spLocks noGrp="1"/>
          </p:cNvSpPr>
          <p:nvPr>
            <p:ph idx="1"/>
          </p:nvPr>
        </p:nvSpPr>
        <p:spPr/>
        <p:txBody>
          <a:bodyPr/>
          <a:lstStyle/>
          <a:p>
            <a:r>
              <a:rPr lang="en-US" sz="1800" b="0" i="0" u="none" strike="noStrike" baseline="0" dirty="0">
                <a:solidFill>
                  <a:srgbClr val="008100"/>
                </a:solidFill>
                <a:latin typeface="Calibri-Light"/>
              </a:rPr>
              <a:t>Errors in a Procedure :</a:t>
            </a:r>
          </a:p>
          <a:p>
            <a:pPr algn="l"/>
            <a:r>
              <a:rPr lang="en-US" sz="1800" b="0" i="0" u="none" strike="noStrike" baseline="0" dirty="0">
                <a:solidFill>
                  <a:srgbClr val="008100"/>
                </a:solidFill>
                <a:latin typeface="Calibri-Light"/>
              </a:rPr>
              <a:t>To see the errors of a procedure called </a:t>
            </a:r>
            <a:r>
              <a:rPr lang="en-US" sz="1800" b="0" i="0" u="none" strike="noStrike" baseline="0" dirty="0" err="1">
                <a:solidFill>
                  <a:srgbClr val="008100"/>
                </a:solidFill>
                <a:latin typeface="Calibri-Light"/>
              </a:rPr>
              <a:t>myProcedure</a:t>
            </a:r>
            <a:r>
              <a:rPr lang="en-US" sz="1800" b="0" i="0" u="none" strike="noStrike" baseline="0" dirty="0">
                <a:solidFill>
                  <a:srgbClr val="008100"/>
                </a:solidFill>
                <a:latin typeface="Calibri-Light"/>
              </a:rPr>
              <a:t> , type:</a:t>
            </a:r>
          </a:p>
          <a:p>
            <a:pPr lvl="1"/>
            <a:r>
              <a:rPr lang="en-US" sz="2000" b="0" i="0" u="none" strike="noStrike" baseline="0" dirty="0">
                <a:solidFill>
                  <a:srgbClr val="FF0000"/>
                </a:solidFill>
                <a:latin typeface="Calibri-Light"/>
              </a:rPr>
              <a:t>SHOW ERRORS PROCEDURE </a:t>
            </a:r>
            <a:r>
              <a:rPr lang="en-US" sz="2000" b="0" i="0" u="none" strike="noStrike" baseline="0" dirty="0" err="1">
                <a:solidFill>
                  <a:srgbClr val="FF0000"/>
                </a:solidFill>
                <a:latin typeface="Calibri-Light"/>
              </a:rPr>
              <a:t>myProcedure</a:t>
            </a:r>
            <a:endParaRPr lang="en-US" sz="2000" b="0" i="0" u="none" strike="noStrike" baseline="0" dirty="0">
              <a:solidFill>
                <a:srgbClr val="FF0000"/>
              </a:solidFill>
              <a:latin typeface="Calibri-Light"/>
            </a:endParaRPr>
          </a:p>
          <a:p>
            <a:pPr marL="0" indent="0" algn="l">
              <a:buNone/>
            </a:pPr>
            <a:endParaRPr lang="ar-EG"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For functions, type:</a:t>
            </a:r>
          </a:p>
          <a:p>
            <a:pPr lvl="1"/>
            <a:r>
              <a:rPr lang="en-US" sz="2000" b="0" i="0" u="none" strike="noStrike" baseline="0" dirty="0">
                <a:solidFill>
                  <a:srgbClr val="FF0000"/>
                </a:solidFill>
                <a:latin typeface="Calibri" panose="020F0502020204030204" pitchFamily="34" charset="0"/>
              </a:rPr>
              <a:t>SHOW ERRORS FUNCTION </a:t>
            </a:r>
            <a:r>
              <a:rPr lang="en-US" sz="2000" b="0" u="none" strike="noStrike" baseline="0" dirty="0" err="1">
                <a:solidFill>
                  <a:srgbClr val="FF0000"/>
                </a:solidFill>
                <a:latin typeface="Calibri" panose="020F0502020204030204" pitchFamily="34" charset="0"/>
              </a:rPr>
              <a:t>myFunction</a:t>
            </a:r>
            <a:endParaRPr lang="en-US" sz="2000" b="0" u="none" strike="noStrike" baseline="0" dirty="0">
              <a:solidFill>
                <a:srgbClr val="FF0000"/>
              </a:solidFill>
              <a:latin typeface="Calibri" panose="020F0502020204030204" pitchFamily="34" charset="0"/>
            </a:endParaRPr>
          </a:p>
          <a:p>
            <a:endParaRPr lang="en-US" sz="1800" dirty="0">
              <a:solidFill>
                <a:srgbClr val="000000"/>
              </a:solidFill>
              <a:latin typeface="Calibri" panose="020F0502020204030204" pitchFamily="34" charset="0"/>
            </a:endParaRPr>
          </a:p>
          <a:p>
            <a:r>
              <a:rPr lang="en-US" sz="1800" dirty="0">
                <a:solidFill>
                  <a:srgbClr val="000000"/>
                </a:solidFill>
                <a:latin typeface="Calibri" panose="020F0502020204030204" pitchFamily="34" charset="0"/>
              </a:rPr>
              <a:t>Preferred to use </a:t>
            </a:r>
            <a:r>
              <a:rPr lang="en-US" sz="1800" dirty="0">
                <a:solidFill>
                  <a:srgbClr val="FF0000"/>
                </a:solidFill>
                <a:latin typeface="Calibri" panose="020F0502020204030204" pitchFamily="34" charset="0"/>
              </a:rPr>
              <a:t>is</a:t>
            </a:r>
            <a:r>
              <a:rPr lang="en-US" sz="1800" dirty="0">
                <a:solidFill>
                  <a:srgbClr val="000000"/>
                </a:solidFill>
                <a:latin typeface="Calibri" panose="020F0502020204030204" pitchFamily="34" charset="0"/>
              </a:rPr>
              <a:t> with procedure and </a:t>
            </a:r>
            <a:r>
              <a:rPr lang="en-US" sz="1800" dirty="0">
                <a:solidFill>
                  <a:srgbClr val="FF0000"/>
                </a:solidFill>
                <a:latin typeface="Calibri" panose="020F0502020204030204" pitchFamily="34" charset="0"/>
              </a:rPr>
              <a:t>as</a:t>
            </a:r>
            <a:r>
              <a:rPr lang="en-US" sz="1800" dirty="0">
                <a:solidFill>
                  <a:srgbClr val="000000"/>
                </a:solidFill>
                <a:latin typeface="Calibri" panose="020F0502020204030204" pitchFamily="34" charset="0"/>
              </a:rPr>
              <a:t> for functions</a:t>
            </a:r>
            <a:endParaRPr lang="ar-EG" dirty="0"/>
          </a:p>
        </p:txBody>
      </p:sp>
    </p:spTree>
    <p:extLst>
      <p:ext uri="{BB962C8B-B14F-4D97-AF65-F5344CB8AC3E}">
        <p14:creationId xmlns:p14="http://schemas.microsoft.com/office/powerpoint/2010/main" val="1228180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5F1E-1BA4-53F1-515E-664770B530AD}"/>
              </a:ext>
            </a:extLst>
          </p:cNvPr>
          <p:cNvSpPr>
            <a:spLocks noGrp="1"/>
          </p:cNvSpPr>
          <p:nvPr>
            <p:ph type="title"/>
          </p:nvPr>
        </p:nvSpPr>
        <p:spPr/>
        <p:txBody>
          <a:bodyPr/>
          <a:lstStyle/>
          <a:p>
            <a:r>
              <a:rPr lang="en-US" dirty="0">
                <a:solidFill>
                  <a:srgbClr val="0070C0"/>
                </a:solidFill>
              </a:rPr>
              <a:t>Packages</a:t>
            </a:r>
            <a:endParaRPr lang="ar-EG" dirty="0">
              <a:solidFill>
                <a:srgbClr val="0070C0"/>
              </a:solidFill>
            </a:endParaRPr>
          </a:p>
        </p:txBody>
      </p:sp>
      <p:sp>
        <p:nvSpPr>
          <p:cNvPr id="3" name="Content Placeholder 2">
            <a:extLst>
              <a:ext uri="{FF2B5EF4-FFF2-40B4-BE49-F238E27FC236}">
                <a16:creationId xmlns:a16="http://schemas.microsoft.com/office/drawing/2014/main" id="{9AC3719D-35EE-82B8-48FF-CE477FECD828}"/>
              </a:ext>
            </a:extLst>
          </p:cNvPr>
          <p:cNvSpPr>
            <a:spLocks noGrp="1"/>
          </p:cNvSpPr>
          <p:nvPr>
            <p:ph idx="1"/>
          </p:nvPr>
        </p:nvSpPr>
        <p:spPr>
          <a:xfrm>
            <a:off x="838200" y="1825625"/>
            <a:ext cx="10515600" cy="2643738"/>
          </a:xfrm>
        </p:spPr>
        <p:txBody>
          <a:bodyPr>
            <a:normAutofit/>
          </a:bodyPr>
          <a:lstStyle/>
          <a:p>
            <a:r>
              <a:rPr lang="en-US" dirty="0"/>
              <a:t>Functions, Procedures, Variables can be put together in a package</a:t>
            </a:r>
          </a:p>
          <a:p>
            <a:r>
              <a:rPr lang="en-US" dirty="0"/>
              <a:t>In a package, you can allow some of the members to be "public" and</a:t>
            </a:r>
          </a:p>
          <a:p>
            <a:r>
              <a:rPr lang="en-US" dirty="0"/>
              <a:t>some to be "private"</a:t>
            </a:r>
          </a:p>
          <a:p>
            <a:r>
              <a:rPr lang="en-US" dirty="0"/>
              <a:t>There are also many predefined Oracle packages</a:t>
            </a:r>
          </a:p>
          <a:p>
            <a:r>
              <a:rPr lang="en-US" dirty="0"/>
              <a:t>Won't discuss packages in this course</a:t>
            </a:r>
          </a:p>
          <a:p>
            <a:endParaRPr lang="ar-EG" dirty="0"/>
          </a:p>
        </p:txBody>
      </p:sp>
      <p:sp>
        <p:nvSpPr>
          <p:cNvPr id="5" name="TextBox 4">
            <a:extLst>
              <a:ext uri="{FF2B5EF4-FFF2-40B4-BE49-F238E27FC236}">
                <a16:creationId xmlns:a16="http://schemas.microsoft.com/office/drawing/2014/main" id="{39D5AEA3-2184-91B9-E95A-A6716F73BA07}"/>
              </a:ext>
            </a:extLst>
          </p:cNvPr>
          <p:cNvSpPr txBox="1"/>
          <p:nvPr/>
        </p:nvSpPr>
        <p:spPr>
          <a:xfrm>
            <a:off x="838200" y="4469363"/>
            <a:ext cx="10515600" cy="1938992"/>
          </a:xfrm>
          <a:prstGeom prst="rect">
            <a:avLst/>
          </a:prstGeom>
          <a:noFill/>
        </p:spPr>
        <p:txBody>
          <a:bodyPr wrap="square">
            <a:spAutoFit/>
          </a:bodyPr>
          <a:lstStyle/>
          <a:p>
            <a:r>
              <a:rPr lang="en-US" sz="2400" dirty="0">
                <a:solidFill>
                  <a:srgbClr val="0070C0"/>
                </a:solidFill>
              </a:rPr>
              <a:t>Triggers:</a:t>
            </a:r>
            <a:endParaRPr lang="ar-EG" sz="2400" b="0" i="0" u="none" strike="noStrike" baseline="0" dirty="0">
              <a:solidFill>
                <a:srgbClr val="0070C0"/>
              </a:solidFill>
              <a:latin typeface="Calibri" panose="020F0502020204030204" pitchFamily="34" charset="0"/>
            </a:endParaRPr>
          </a:p>
          <a:p>
            <a:r>
              <a:rPr lang="en-US" sz="2400" b="0" i="0" u="none" strike="noStrike" baseline="0" dirty="0">
                <a:solidFill>
                  <a:srgbClr val="000000"/>
                </a:solidFill>
                <a:latin typeface="Calibri" panose="020F0502020204030204" pitchFamily="34" charset="0"/>
              </a:rPr>
              <a:t>Triggers are special procedures which we want activated when someone has performed some action on the DB.</a:t>
            </a:r>
          </a:p>
          <a:p>
            <a:r>
              <a:rPr lang="en-US" sz="2400" b="0" i="0" u="none" strike="noStrike" baseline="0" dirty="0">
                <a:solidFill>
                  <a:srgbClr val="000000"/>
                </a:solidFill>
                <a:latin typeface="Calibri" panose="020F0502020204030204" pitchFamily="34" charset="0"/>
              </a:rPr>
              <a:t>For example, we might define a trigger that is executed when someone attempts to insert a row into a table, and the trigger checks that the inserted data is valid.</a:t>
            </a:r>
          </a:p>
        </p:txBody>
      </p:sp>
    </p:spTree>
    <p:extLst>
      <p:ext uri="{BB962C8B-B14F-4D97-AF65-F5344CB8AC3E}">
        <p14:creationId xmlns:p14="http://schemas.microsoft.com/office/powerpoint/2010/main" val="259092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C23C-CC08-F53E-0F00-65C0D1ACF2FB}"/>
              </a:ext>
            </a:extLst>
          </p:cNvPr>
          <p:cNvSpPr>
            <a:spLocks noGrp="1"/>
          </p:cNvSpPr>
          <p:nvPr>
            <p:ph type="title"/>
          </p:nvPr>
        </p:nvSpPr>
        <p:spPr/>
        <p:txBody>
          <a:bodyPr/>
          <a:lstStyle/>
          <a:p>
            <a:r>
              <a:rPr lang="en-US" dirty="0">
                <a:solidFill>
                  <a:srgbClr val="FF0000"/>
                </a:solidFill>
              </a:rPr>
              <a:t>Advantages of Using the Database</a:t>
            </a:r>
            <a:br>
              <a:rPr lang="en-US" dirty="0">
                <a:solidFill>
                  <a:srgbClr val="FF0000"/>
                </a:solidFill>
              </a:rPr>
            </a:br>
            <a:r>
              <a:rPr lang="en-US" dirty="0">
                <a:solidFill>
                  <a:srgbClr val="FF0000"/>
                </a:solidFill>
              </a:rPr>
              <a:t>Approach</a:t>
            </a:r>
            <a:endParaRPr lang="ar-EG" dirty="0">
              <a:solidFill>
                <a:srgbClr val="FF0000"/>
              </a:solidFill>
            </a:endParaRPr>
          </a:p>
        </p:txBody>
      </p:sp>
      <p:sp>
        <p:nvSpPr>
          <p:cNvPr id="3" name="Content Placeholder 2">
            <a:extLst>
              <a:ext uri="{FF2B5EF4-FFF2-40B4-BE49-F238E27FC236}">
                <a16:creationId xmlns:a16="http://schemas.microsoft.com/office/drawing/2014/main" id="{A6D17E07-1C9F-807A-ABFC-A5F5F653C782}"/>
              </a:ext>
            </a:extLst>
          </p:cNvPr>
          <p:cNvSpPr>
            <a:spLocks noGrp="1"/>
          </p:cNvSpPr>
          <p:nvPr>
            <p:ph idx="1"/>
          </p:nvPr>
        </p:nvSpPr>
        <p:spPr/>
        <p:txBody>
          <a:bodyPr>
            <a:normAutofit fontScale="92500" lnSpcReduction="20000"/>
          </a:bodyPr>
          <a:lstStyle/>
          <a:p>
            <a:r>
              <a:rPr lang="en-US" sz="2600" dirty="0"/>
              <a:t>Controlling redundancy in data storage and in development and maintenance efforts.</a:t>
            </a:r>
          </a:p>
          <a:p>
            <a:r>
              <a:rPr lang="en-US" sz="2600" dirty="0"/>
              <a:t>Sharing of data among multiple users.</a:t>
            </a:r>
          </a:p>
          <a:p>
            <a:r>
              <a:rPr lang="en-US" sz="2600" dirty="0"/>
              <a:t>Restricting unauthorized access to data.</a:t>
            </a:r>
          </a:p>
          <a:p>
            <a:r>
              <a:rPr lang="en-US" sz="2600" dirty="0"/>
              <a:t>Providing persistent storage for program Objects</a:t>
            </a:r>
          </a:p>
          <a:p>
            <a:r>
              <a:rPr lang="en-US" sz="2600" dirty="0"/>
              <a:t>Providing Storage Structures (e.g. indexes) for efficient Query Processing</a:t>
            </a:r>
            <a:endParaRPr lang="ar-EG" sz="2600" b="0" i="0" u="none" strike="noStrike" baseline="0" dirty="0">
              <a:latin typeface="Arial" panose="020B0604020202020204" pitchFamily="34" charset="0"/>
            </a:endParaRPr>
          </a:p>
          <a:p>
            <a:r>
              <a:rPr lang="en-US" sz="2600" b="0" i="0" u="none" strike="noStrike" baseline="0" dirty="0">
                <a:latin typeface="Arial" panose="020B0604020202020204" pitchFamily="34" charset="0"/>
              </a:rPr>
              <a:t>Providing backup and recovery services.</a:t>
            </a:r>
          </a:p>
          <a:p>
            <a:r>
              <a:rPr lang="en-US" sz="2600" b="0" i="0" u="none" strike="noStrike" baseline="0" dirty="0">
                <a:latin typeface="Arial" panose="020B0604020202020204" pitchFamily="34" charset="0"/>
              </a:rPr>
              <a:t>Providing multiple interfaces to different classes of users.</a:t>
            </a:r>
          </a:p>
          <a:p>
            <a:r>
              <a:rPr lang="en-US" sz="2600" b="0" i="0" u="none" strike="noStrike" baseline="0" dirty="0">
                <a:latin typeface="Arial" panose="020B0604020202020204" pitchFamily="34" charset="0"/>
              </a:rPr>
              <a:t>Representing complex relationships among data.</a:t>
            </a:r>
          </a:p>
          <a:p>
            <a:r>
              <a:rPr lang="en-US" sz="2600" b="0" i="0" u="none" strike="noStrike" baseline="0" dirty="0">
                <a:latin typeface="Arial" panose="020B0604020202020204" pitchFamily="34" charset="0"/>
              </a:rPr>
              <a:t>Enforcing integrity constraints on the database.</a:t>
            </a:r>
          </a:p>
          <a:p>
            <a:r>
              <a:rPr lang="en-US" sz="2600" b="0" i="0" u="none" strike="noStrike" baseline="0" dirty="0">
                <a:latin typeface="Arial" panose="020B0604020202020204" pitchFamily="34" charset="0"/>
              </a:rPr>
              <a:t>Drawing inferences and actions from the stored data using deductive and active rules</a:t>
            </a:r>
          </a:p>
          <a:p>
            <a:endParaRPr lang="ar-EG" dirty="0"/>
          </a:p>
        </p:txBody>
      </p:sp>
    </p:spTree>
    <p:extLst>
      <p:ext uri="{BB962C8B-B14F-4D97-AF65-F5344CB8AC3E}">
        <p14:creationId xmlns:p14="http://schemas.microsoft.com/office/powerpoint/2010/main" val="211948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A4EB-EB39-460D-524A-88E974815B2F}"/>
              </a:ext>
            </a:extLst>
          </p:cNvPr>
          <p:cNvSpPr>
            <a:spLocks noGrp="1"/>
          </p:cNvSpPr>
          <p:nvPr>
            <p:ph type="title"/>
          </p:nvPr>
        </p:nvSpPr>
        <p:spPr>
          <a:xfrm>
            <a:off x="838200" y="365126"/>
            <a:ext cx="10515600" cy="567936"/>
          </a:xfrm>
        </p:spPr>
        <p:txBody>
          <a:bodyPr>
            <a:normAutofit fontScale="90000"/>
          </a:bodyPr>
          <a:lstStyle/>
          <a:p>
            <a:r>
              <a:rPr lang="en-US" dirty="0">
                <a:solidFill>
                  <a:srgbClr val="FF0000"/>
                </a:solidFill>
              </a:rPr>
              <a:t>Some DB concepts</a:t>
            </a:r>
            <a:endParaRPr lang="ar-EG" dirty="0">
              <a:solidFill>
                <a:srgbClr val="FF0000"/>
              </a:solidFill>
            </a:endParaRPr>
          </a:p>
        </p:txBody>
      </p:sp>
      <p:sp>
        <p:nvSpPr>
          <p:cNvPr id="3" name="Content Placeholder 2">
            <a:extLst>
              <a:ext uri="{FF2B5EF4-FFF2-40B4-BE49-F238E27FC236}">
                <a16:creationId xmlns:a16="http://schemas.microsoft.com/office/drawing/2014/main" id="{8346357F-8987-E907-DB56-E846AB4C7649}"/>
              </a:ext>
            </a:extLst>
          </p:cNvPr>
          <p:cNvSpPr>
            <a:spLocks noGrp="1"/>
          </p:cNvSpPr>
          <p:nvPr>
            <p:ph idx="1"/>
          </p:nvPr>
        </p:nvSpPr>
        <p:spPr>
          <a:xfrm>
            <a:off x="838200" y="998376"/>
            <a:ext cx="10515600" cy="5178587"/>
          </a:xfrm>
        </p:spPr>
        <p:txBody>
          <a:bodyPr>
            <a:noAutofit/>
          </a:bodyPr>
          <a:lstStyle/>
          <a:p>
            <a:r>
              <a:rPr lang="en-US" sz="1800" dirty="0"/>
              <a:t>Data Model:</a:t>
            </a:r>
          </a:p>
          <a:p>
            <a:pPr lvl="1"/>
            <a:r>
              <a:rPr lang="en-US" sz="1800" dirty="0"/>
              <a:t>A set of concepts to describe the structure of a database, the operations for manipulating these structures, and certain constraints that the database should obey.</a:t>
            </a:r>
          </a:p>
          <a:p>
            <a:r>
              <a:rPr lang="en-US" sz="1800" b="1" u="none" strike="noStrike" baseline="0" dirty="0">
                <a:latin typeface="Arial" panose="020B0604020202020204" pitchFamily="34" charset="0"/>
              </a:rPr>
              <a:t>Schemas versus Instances : </a:t>
            </a:r>
          </a:p>
          <a:p>
            <a:r>
              <a:rPr lang="en-US" sz="1800" b="0" u="none" strike="noStrike" baseline="0" dirty="0">
                <a:latin typeface="Arial" panose="020B0604020202020204" pitchFamily="34" charset="0"/>
              </a:rPr>
              <a:t>Database Schema:</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description </a:t>
            </a:r>
            <a:r>
              <a:rPr lang="en-US" sz="1800" b="0" u="none" strike="noStrike" baseline="0" dirty="0">
                <a:latin typeface="Arial" panose="020B0604020202020204" pitchFamily="34" charset="0"/>
              </a:rPr>
              <a:t>of a database.</a:t>
            </a:r>
          </a:p>
          <a:p>
            <a:pPr lvl="1"/>
            <a:r>
              <a:rPr lang="en-US" sz="1800" b="0" u="none" strike="noStrike" baseline="0" dirty="0">
                <a:latin typeface="Arial" panose="020B0604020202020204" pitchFamily="34" charset="0"/>
              </a:rPr>
              <a:t>includes descriptions of the database structure, data types, and the constraints on the database.</a:t>
            </a:r>
          </a:p>
          <a:p>
            <a:r>
              <a:rPr lang="en-US" sz="1800" b="0" u="none" strike="noStrike" baseline="0" dirty="0">
                <a:latin typeface="Arial" panose="020B0604020202020204" pitchFamily="34" charset="0"/>
              </a:rPr>
              <a:t>Schema Diagram:</a:t>
            </a:r>
          </a:p>
          <a:p>
            <a:pPr lvl="1"/>
            <a:r>
              <a:rPr lang="en-US" sz="1800" b="0" u="none" strike="noStrike" baseline="0" dirty="0">
                <a:latin typeface="Arial" panose="020B0604020202020204" pitchFamily="34" charset="0"/>
              </a:rPr>
              <a:t>An </a:t>
            </a:r>
            <a:r>
              <a:rPr lang="en-US" sz="1800" b="1" u="none" strike="noStrike" baseline="0" dirty="0">
                <a:latin typeface="Arial" panose="020B0604020202020204" pitchFamily="34" charset="0"/>
              </a:rPr>
              <a:t>illustrative </a:t>
            </a:r>
            <a:r>
              <a:rPr lang="en-US" sz="1800" b="0" u="none" strike="noStrike" baseline="0" dirty="0">
                <a:latin typeface="Arial" panose="020B0604020202020204" pitchFamily="34" charset="0"/>
              </a:rPr>
              <a:t>display of (most aspects of) a database schema.</a:t>
            </a:r>
          </a:p>
          <a:p>
            <a:r>
              <a:rPr lang="en-US" sz="1800" b="0" u="none" strike="noStrike" baseline="0" dirty="0">
                <a:latin typeface="Arial" panose="020B0604020202020204" pitchFamily="34" charset="0"/>
              </a:rPr>
              <a:t>Schema Construct:</a:t>
            </a:r>
          </a:p>
          <a:p>
            <a:pPr lvl="1"/>
            <a:r>
              <a:rPr lang="en-US" sz="1800" b="0" u="none" strike="noStrike" baseline="0" dirty="0">
                <a:latin typeface="Arial" panose="020B0604020202020204" pitchFamily="34" charset="0"/>
              </a:rPr>
              <a:t>A </a:t>
            </a:r>
            <a:r>
              <a:rPr lang="en-US" sz="1800" b="1" u="none" strike="noStrike" baseline="0" dirty="0">
                <a:latin typeface="Arial" panose="020B0604020202020204" pitchFamily="34" charset="0"/>
              </a:rPr>
              <a:t>component </a:t>
            </a:r>
            <a:r>
              <a:rPr lang="en-US" sz="1800" b="0" u="none" strike="noStrike" baseline="0" dirty="0">
                <a:latin typeface="Arial" panose="020B0604020202020204" pitchFamily="34" charset="0"/>
              </a:rPr>
              <a:t>of the schema or an object within the schema, e.g., STUDENT, COURSE.</a:t>
            </a:r>
            <a:endParaRPr lang="ar-EG" sz="1800" b="0" u="none" strike="noStrike" baseline="0" dirty="0">
              <a:latin typeface="Arial" panose="020B0604020202020204" pitchFamily="34" charset="0"/>
            </a:endParaRPr>
          </a:p>
          <a:p>
            <a:r>
              <a:rPr lang="en-US" sz="1800" b="0" u="none" strike="noStrike" baseline="0" dirty="0">
                <a:latin typeface="Arial" panose="020B0604020202020204" pitchFamily="34" charset="0"/>
              </a:rPr>
              <a:t>Database </a:t>
            </a:r>
            <a:r>
              <a:rPr lang="en-US" sz="1800" b="0" u="none" strike="noStrike" baseline="0" dirty="0">
                <a:solidFill>
                  <a:srgbClr val="C00000"/>
                </a:solidFill>
                <a:latin typeface="Arial" panose="020B0604020202020204" pitchFamily="34" charset="0"/>
              </a:rPr>
              <a:t>State</a:t>
            </a:r>
            <a:r>
              <a:rPr lang="en-US" sz="1800" b="0" u="none" strike="noStrike" baseline="0" dirty="0">
                <a:latin typeface="Arial" panose="020B0604020202020204" pitchFamily="34" charset="0"/>
              </a:rPr>
              <a:t>:</a:t>
            </a:r>
          </a:p>
          <a:p>
            <a:pPr lvl="1"/>
            <a:r>
              <a:rPr lang="en-US" sz="1800" b="0" u="none" strike="noStrike" baseline="0" dirty="0">
                <a:latin typeface="Arial" panose="020B0604020202020204" pitchFamily="34" charset="0"/>
              </a:rPr>
              <a:t>The actual data stored in a database at a </a:t>
            </a:r>
            <a:r>
              <a:rPr lang="en-US" sz="1800" b="1" u="none" strike="noStrike" baseline="0" dirty="0">
                <a:latin typeface="Arial" panose="020B0604020202020204" pitchFamily="34" charset="0"/>
              </a:rPr>
              <a:t>particular moment in time</a:t>
            </a:r>
            <a:r>
              <a:rPr lang="en-US" sz="1800" b="0" u="none" strike="noStrike" baseline="0" dirty="0">
                <a:latin typeface="Arial" panose="020B0604020202020204" pitchFamily="34" charset="0"/>
              </a:rPr>
              <a:t>. This includes the collection of all the data in the database.</a:t>
            </a:r>
          </a:p>
          <a:p>
            <a:pPr lvl="1"/>
            <a:r>
              <a:rPr lang="en-US" sz="1800" b="0" u="none" strike="noStrike" baseline="0" dirty="0">
                <a:latin typeface="Arial" panose="020B0604020202020204" pitchFamily="34" charset="0"/>
              </a:rPr>
              <a:t>Also called database </a:t>
            </a:r>
            <a:r>
              <a:rPr lang="en-US" sz="1800" b="0" u="none" strike="noStrike" baseline="0" dirty="0">
                <a:solidFill>
                  <a:srgbClr val="C00000"/>
                </a:solidFill>
                <a:latin typeface="Arial" panose="020B0604020202020204" pitchFamily="34" charset="0"/>
              </a:rPr>
              <a:t>instance</a:t>
            </a:r>
            <a:r>
              <a:rPr lang="en-US" sz="1800" b="0" u="none" strike="noStrike" baseline="0" dirty="0">
                <a:latin typeface="Arial" panose="020B0604020202020204" pitchFamily="34" charset="0"/>
              </a:rPr>
              <a:t> (or </a:t>
            </a:r>
            <a:r>
              <a:rPr lang="en-US" sz="1800" b="0" u="none" strike="noStrike" baseline="0" dirty="0">
                <a:solidFill>
                  <a:srgbClr val="C00000"/>
                </a:solidFill>
                <a:latin typeface="Arial" panose="020B0604020202020204" pitchFamily="34" charset="0"/>
              </a:rPr>
              <a:t>occurrence</a:t>
            </a:r>
            <a:r>
              <a:rPr lang="en-US" sz="1800" b="0" u="none" strike="noStrike" baseline="0" dirty="0">
                <a:latin typeface="Arial" panose="020B0604020202020204" pitchFamily="34" charset="0"/>
              </a:rPr>
              <a:t> or </a:t>
            </a:r>
            <a:r>
              <a:rPr lang="en-US" sz="1800" b="0" u="none" strike="noStrike" baseline="0" dirty="0">
                <a:solidFill>
                  <a:srgbClr val="C00000"/>
                </a:solidFill>
                <a:latin typeface="Arial" panose="020B0604020202020204" pitchFamily="34" charset="0"/>
              </a:rPr>
              <a:t>snapshot</a:t>
            </a:r>
            <a:r>
              <a:rPr lang="en-US" sz="1800" b="0" u="none" strike="noStrike" baseline="0" dirty="0">
                <a:latin typeface="Arial" panose="020B0604020202020204" pitchFamily="34" charset="0"/>
              </a:rPr>
              <a:t>).</a:t>
            </a:r>
          </a:p>
          <a:p>
            <a:pPr lvl="1"/>
            <a:endParaRPr lang="en-US" sz="1800" b="0" u="none" strike="noStrike" baseline="0" dirty="0">
              <a:latin typeface="Arial" panose="020B0604020202020204" pitchFamily="34" charset="0"/>
            </a:endParaRPr>
          </a:p>
          <a:p>
            <a:endParaRPr lang="ar-EG" sz="1800" dirty="0"/>
          </a:p>
        </p:txBody>
      </p:sp>
    </p:spTree>
    <p:extLst>
      <p:ext uri="{BB962C8B-B14F-4D97-AF65-F5344CB8AC3E}">
        <p14:creationId xmlns:p14="http://schemas.microsoft.com/office/powerpoint/2010/main" val="143815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2393E-D2F7-B2C2-07E1-BDAAED50B21A}"/>
              </a:ext>
            </a:extLst>
          </p:cNvPr>
          <p:cNvSpPr>
            <a:spLocks noGrp="1"/>
          </p:cNvSpPr>
          <p:nvPr>
            <p:ph type="title"/>
          </p:nvPr>
        </p:nvSpPr>
        <p:spPr/>
        <p:txBody>
          <a:bodyPr>
            <a:normAutofit/>
          </a:bodyPr>
          <a:lstStyle/>
          <a:p>
            <a:r>
              <a:rPr lang="it-IT" sz="2400" b="0" i="0" u="none" strike="noStrike" baseline="0" dirty="0">
                <a:solidFill>
                  <a:srgbClr val="FF0000"/>
                </a:solidFill>
                <a:latin typeface="Arial" panose="020B0604020202020204" pitchFamily="34" charset="0"/>
              </a:rPr>
              <a:t>Database Schema vs. Database State</a:t>
            </a:r>
            <a:endParaRPr lang="ar-EG" sz="5400" dirty="0">
              <a:solidFill>
                <a:srgbClr val="FF0000"/>
              </a:solidFill>
            </a:endParaRPr>
          </a:p>
        </p:txBody>
      </p:sp>
      <p:sp>
        <p:nvSpPr>
          <p:cNvPr id="3" name="Content Placeholder 2">
            <a:extLst>
              <a:ext uri="{FF2B5EF4-FFF2-40B4-BE49-F238E27FC236}">
                <a16:creationId xmlns:a16="http://schemas.microsoft.com/office/drawing/2014/main" id="{02B8B74A-21E1-06BE-C3CF-D33EA144B508}"/>
              </a:ext>
            </a:extLst>
          </p:cNvPr>
          <p:cNvSpPr>
            <a:spLocks noGrp="1"/>
          </p:cNvSpPr>
          <p:nvPr>
            <p:ph idx="1"/>
          </p:nvPr>
        </p:nvSpPr>
        <p:spPr/>
        <p:txBody>
          <a:bodyPr>
            <a:normAutofit/>
          </a:bodyPr>
          <a:lstStyle/>
          <a:p>
            <a:r>
              <a:rPr lang="en-US" sz="2400" b="0" u="none" strike="noStrike" baseline="0" dirty="0">
                <a:latin typeface="Arial" panose="020B0604020202020204" pitchFamily="34" charset="0"/>
              </a:rPr>
              <a:t>Database State: </a:t>
            </a:r>
          </a:p>
          <a:p>
            <a:pPr lvl="1"/>
            <a:r>
              <a:rPr lang="en-US" sz="1800" b="0" u="none" strike="noStrike" baseline="0" dirty="0">
                <a:latin typeface="Arial" panose="020B0604020202020204" pitchFamily="34" charset="0"/>
              </a:rPr>
              <a:t>Refers to the </a:t>
            </a:r>
            <a:r>
              <a:rPr lang="en-US" sz="1800" b="1" u="none" strike="noStrike" baseline="0" dirty="0">
                <a:latin typeface="Arial" panose="020B0604020202020204" pitchFamily="34" charset="0"/>
              </a:rPr>
              <a:t>content </a:t>
            </a:r>
            <a:r>
              <a:rPr lang="en-US" sz="1800" b="0" u="none" strike="noStrike" baseline="0" dirty="0">
                <a:latin typeface="Arial" panose="020B0604020202020204" pitchFamily="34" charset="0"/>
              </a:rPr>
              <a:t>of a database at a moment in time.</a:t>
            </a:r>
          </a:p>
          <a:p>
            <a:r>
              <a:rPr lang="en-US" sz="2400" b="0" u="none" strike="noStrike" baseline="0" dirty="0">
                <a:latin typeface="Arial" panose="020B0604020202020204" pitchFamily="34" charset="0"/>
              </a:rPr>
              <a:t>Initial Database State:</a:t>
            </a:r>
          </a:p>
          <a:p>
            <a:pPr lvl="1"/>
            <a:r>
              <a:rPr lang="en-US" sz="1800" b="0" u="none" strike="noStrike" baseline="0" dirty="0">
                <a:latin typeface="Arial" panose="020B0604020202020204" pitchFamily="34" charset="0"/>
              </a:rPr>
              <a:t>Refers to the database state when it is initially loaded into the system.</a:t>
            </a:r>
          </a:p>
          <a:p>
            <a:r>
              <a:rPr lang="en-US" sz="2400" b="0" u="none" strike="noStrike" baseline="0" dirty="0">
                <a:latin typeface="Arial" panose="020B0604020202020204" pitchFamily="34" charset="0"/>
              </a:rPr>
              <a:t>Valid State:</a:t>
            </a:r>
          </a:p>
          <a:p>
            <a:pPr lvl="1"/>
            <a:r>
              <a:rPr lang="en-US" sz="1800" b="0" u="none" strike="noStrike" baseline="0" dirty="0">
                <a:latin typeface="Arial" panose="020B0604020202020204" pitchFamily="34" charset="0"/>
              </a:rPr>
              <a:t>A state that satisfies the structure and constraints of the database.</a:t>
            </a:r>
            <a:endParaRPr lang="ar-EG" sz="1800" b="0" u="none" strike="noStrike" baseline="0" dirty="0">
              <a:solidFill>
                <a:srgbClr val="000000"/>
              </a:solidFill>
              <a:latin typeface="Wingdings" panose="05000000000000000000" pitchFamily="2" charset="2"/>
            </a:endParaRPr>
          </a:p>
          <a:p>
            <a:r>
              <a:rPr lang="en-US" sz="2400" b="0" u="none" strike="noStrike" baseline="0" dirty="0">
                <a:latin typeface="Arial" panose="020B0604020202020204" pitchFamily="34" charset="0"/>
              </a:rPr>
              <a:t>Distinction</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database schema </a:t>
            </a:r>
            <a:r>
              <a:rPr lang="en-US" sz="1800" b="0" u="none" strike="noStrike" baseline="0" dirty="0">
                <a:latin typeface="Arial" panose="020B0604020202020204" pitchFamily="34" charset="0"/>
              </a:rPr>
              <a:t>changes very infrequently. </a:t>
            </a:r>
          </a:p>
          <a:p>
            <a:pPr lvl="1"/>
            <a:r>
              <a:rPr lang="en-US" sz="1800" b="0" u="none" strike="noStrike" baseline="0" dirty="0">
                <a:latin typeface="Arial" panose="020B0604020202020204" pitchFamily="34" charset="0"/>
              </a:rPr>
              <a:t>The </a:t>
            </a:r>
            <a:r>
              <a:rPr lang="en-US" sz="1800" b="1" u="none" strike="noStrike" baseline="0" dirty="0">
                <a:latin typeface="Arial" panose="020B0604020202020204" pitchFamily="34" charset="0"/>
              </a:rPr>
              <a:t>database state </a:t>
            </a:r>
            <a:r>
              <a:rPr lang="en-US" sz="1800" b="0" u="none" strike="noStrike" baseline="0" dirty="0">
                <a:latin typeface="Arial" panose="020B0604020202020204" pitchFamily="34" charset="0"/>
              </a:rPr>
              <a:t>changes every time the database is updated. </a:t>
            </a:r>
          </a:p>
          <a:p>
            <a:r>
              <a:rPr lang="en-US" sz="2000" b="1" u="none" strike="noStrike" baseline="0" dirty="0">
                <a:latin typeface="Arial" panose="020B0604020202020204" pitchFamily="34" charset="0"/>
              </a:rPr>
              <a:t>Schema </a:t>
            </a:r>
            <a:r>
              <a:rPr lang="en-US" sz="2000" b="0" u="none" strike="noStrike" baseline="0" dirty="0">
                <a:latin typeface="Arial" panose="020B0604020202020204" pitchFamily="34" charset="0"/>
              </a:rPr>
              <a:t>is also called </a:t>
            </a:r>
            <a:r>
              <a:rPr lang="en-US" sz="2000" b="1" u="none" strike="noStrike" baseline="0" dirty="0">
                <a:solidFill>
                  <a:srgbClr val="C00000"/>
                </a:solidFill>
                <a:latin typeface="Arial" panose="020B0604020202020204" pitchFamily="34" charset="0"/>
              </a:rPr>
              <a:t>intension</a:t>
            </a:r>
            <a:r>
              <a:rPr lang="en-US" sz="2000" b="0" u="none" strike="noStrike" baseline="0" dirty="0">
                <a:solidFill>
                  <a:srgbClr val="C00000"/>
                </a:solidFill>
                <a:latin typeface="Arial" panose="020B0604020202020204" pitchFamily="34" charset="0"/>
              </a:rPr>
              <a:t>.</a:t>
            </a:r>
          </a:p>
          <a:p>
            <a:r>
              <a:rPr lang="en-US" sz="2000" b="1" u="none" strike="noStrike" baseline="0" dirty="0">
                <a:latin typeface="Arial" panose="020B0604020202020204" pitchFamily="34" charset="0"/>
              </a:rPr>
              <a:t>State </a:t>
            </a:r>
            <a:r>
              <a:rPr lang="en-US" sz="2000" b="0" u="none" strike="noStrike" baseline="0" dirty="0">
                <a:latin typeface="Arial" panose="020B0604020202020204" pitchFamily="34" charset="0"/>
              </a:rPr>
              <a:t>is also called </a:t>
            </a:r>
            <a:r>
              <a:rPr lang="en-US" sz="2000" b="1" u="none" strike="noStrike" baseline="0" dirty="0">
                <a:solidFill>
                  <a:srgbClr val="C00000"/>
                </a:solidFill>
                <a:latin typeface="Arial" panose="020B0604020202020204" pitchFamily="34" charset="0"/>
              </a:rPr>
              <a:t>extension</a:t>
            </a:r>
            <a:r>
              <a:rPr lang="en-US" sz="2000" b="0" u="none" strike="noStrike" baseline="0" dirty="0">
                <a:solidFill>
                  <a:srgbClr val="C00000"/>
                </a:solidFill>
                <a:latin typeface="Arial" panose="020B0604020202020204" pitchFamily="34" charset="0"/>
              </a:rPr>
              <a:t>.</a:t>
            </a:r>
          </a:p>
          <a:p>
            <a:endParaRPr lang="ar-EG" sz="3600" dirty="0"/>
          </a:p>
        </p:txBody>
      </p:sp>
    </p:spTree>
    <p:extLst>
      <p:ext uri="{BB962C8B-B14F-4D97-AF65-F5344CB8AC3E}">
        <p14:creationId xmlns:p14="http://schemas.microsoft.com/office/powerpoint/2010/main" val="353568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543A-D91C-3D9D-5B02-1CDD5A530423}"/>
              </a:ext>
            </a:extLst>
          </p:cNvPr>
          <p:cNvSpPr>
            <a:spLocks noGrp="1"/>
          </p:cNvSpPr>
          <p:nvPr>
            <p:ph type="title"/>
          </p:nvPr>
        </p:nvSpPr>
        <p:spPr/>
        <p:txBody>
          <a:bodyPr/>
          <a:lstStyle/>
          <a:p>
            <a:r>
              <a:rPr lang="en-US" dirty="0">
                <a:solidFill>
                  <a:srgbClr val="FF0000"/>
                </a:solidFill>
              </a:rPr>
              <a:t>Schema Architecture</a:t>
            </a:r>
            <a:endParaRPr lang="ar-EG" dirty="0">
              <a:solidFill>
                <a:srgbClr val="FF0000"/>
              </a:solidFill>
            </a:endParaRPr>
          </a:p>
        </p:txBody>
      </p:sp>
      <p:sp>
        <p:nvSpPr>
          <p:cNvPr id="3" name="Content Placeholder 2">
            <a:extLst>
              <a:ext uri="{FF2B5EF4-FFF2-40B4-BE49-F238E27FC236}">
                <a16:creationId xmlns:a16="http://schemas.microsoft.com/office/drawing/2014/main" id="{A4FAE177-99D3-11A5-9308-866C6725DFE9}"/>
              </a:ext>
            </a:extLst>
          </p:cNvPr>
          <p:cNvSpPr>
            <a:spLocks noGrp="1"/>
          </p:cNvSpPr>
          <p:nvPr>
            <p:ph idx="1"/>
          </p:nvPr>
        </p:nvSpPr>
        <p:spPr/>
        <p:txBody>
          <a:bodyPr>
            <a:normAutofit/>
          </a:bodyPr>
          <a:lstStyle/>
          <a:p>
            <a:r>
              <a:rPr lang="en-US" dirty="0"/>
              <a:t>Defines DBMS schemas at three levels:</a:t>
            </a:r>
          </a:p>
          <a:p>
            <a:pPr lvl="1"/>
            <a:r>
              <a:rPr lang="en-US" dirty="0"/>
              <a:t>Internal schema at the internal level to describe physical storage structures and access paths (</a:t>
            </a:r>
            <a:r>
              <a:rPr lang="en-US" dirty="0" err="1"/>
              <a:t>e.g</a:t>
            </a:r>
            <a:r>
              <a:rPr lang="en-US" dirty="0"/>
              <a:t> indexes).</a:t>
            </a:r>
          </a:p>
          <a:p>
            <a:pPr lvl="2"/>
            <a:r>
              <a:rPr lang="en-US" dirty="0"/>
              <a:t>Typically uses a physical data model.</a:t>
            </a:r>
          </a:p>
          <a:p>
            <a:pPr lvl="1"/>
            <a:r>
              <a:rPr lang="en-US" dirty="0"/>
              <a:t>Conceptual schema at the conceptual level to describe the structure and constraints for the whole database for a community of users.</a:t>
            </a:r>
          </a:p>
          <a:p>
            <a:pPr lvl="2"/>
            <a:r>
              <a:rPr lang="en-US" dirty="0"/>
              <a:t>Uses a conceptual or an implementation data model.</a:t>
            </a:r>
          </a:p>
          <a:p>
            <a:pPr lvl="1"/>
            <a:r>
              <a:rPr lang="en-US" dirty="0"/>
              <a:t>External schemas at the external level to describe the various user views.</a:t>
            </a:r>
          </a:p>
          <a:p>
            <a:pPr lvl="2"/>
            <a:r>
              <a:rPr lang="en-US" dirty="0"/>
              <a:t>Usually uses the same data model as the conceptual schema.</a:t>
            </a:r>
          </a:p>
          <a:p>
            <a:pPr marL="0" indent="0">
              <a:buNone/>
            </a:pPr>
            <a:endParaRPr lang="ar-EG" sz="1800" b="0" i="0" u="none" strike="noStrike" baseline="0" dirty="0">
              <a:latin typeface="Arial" panose="020B0604020202020204" pitchFamily="34" charset="0"/>
            </a:endParaRPr>
          </a:p>
          <a:p>
            <a:r>
              <a:rPr lang="en-US" sz="1800" b="0" i="0" u="none" strike="noStrike" baseline="0" dirty="0">
                <a:latin typeface="Arial" panose="020B0604020202020204" pitchFamily="34" charset="0"/>
              </a:rPr>
              <a:t>Mappings among schema levels are needed to transform requests and data. </a:t>
            </a:r>
          </a:p>
          <a:p>
            <a:pPr lvl="2"/>
            <a:endParaRPr lang="ar-EG" dirty="0"/>
          </a:p>
        </p:txBody>
      </p:sp>
    </p:spTree>
    <p:extLst>
      <p:ext uri="{BB962C8B-B14F-4D97-AF65-F5344CB8AC3E}">
        <p14:creationId xmlns:p14="http://schemas.microsoft.com/office/powerpoint/2010/main" val="398896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19094</TotalTime>
  <Words>4940</Words>
  <Application>Microsoft Office PowerPoint</Application>
  <PresentationFormat>Widescreen</PresentationFormat>
  <Paragraphs>454</Paragraphs>
  <Slides>55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-apple-system</vt:lpstr>
      <vt:lpstr>Arial</vt:lpstr>
      <vt:lpstr>Avenir Next LT Pro</vt:lpstr>
      <vt:lpstr>Calibri</vt:lpstr>
      <vt:lpstr>Calibri Light</vt:lpstr>
      <vt:lpstr>Calibri-Light</vt:lpstr>
      <vt:lpstr>Consolas</vt:lpstr>
      <vt:lpstr>Courier New</vt:lpstr>
      <vt:lpstr>Times New Roman</vt:lpstr>
      <vt:lpstr>Wingdings</vt:lpstr>
      <vt:lpstr>Office Theme</vt:lpstr>
      <vt:lpstr>Data Base</vt:lpstr>
      <vt:lpstr>Definitions</vt:lpstr>
      <vt:lpstr>Typical DBMS Functionality</vt:lpstr>
      <vt:lpstr>Main Characteristics of the Database Approach</vt:lpstr>
      <vt:lpstr>DB users</vt:lpstr>
      <vt:lpstr>Advantages of Using the Database Approach</vt:lpstr>
      <vt:lpstr>Some DB concepts</vt:lpstr>
      <vt:lpstr>Database Schema vs. Database State</vt:lpstr>
      <vt:lpstr>Schema Architecture</vt:lpstr>
      <vt:lpstr>Data Independence</vt:lpstr>
      <vt:lpstr>DBMS Languages</vt:lpstr>
      <vt:lpstr>Entity Relationship (ER) Model</vt:lpstr>
      <vt:lpstr>Entity Relationship Diagram (ERD)</vt:lpstr>
      <vt:lpstr>ERD</vt:lpstr>
      <vt:lpstr>Relationship</vt:lpstr>
      <vt:lpstr>Relationship ratio Constraints</vt:lpstr>
      <vt:lpstr>Notes</vt:lpstr>
      <vt:lpstr>ER to Relational Mapping Algorithm</vt:lpstr>
      <vt:lpstr>Cont.</vt:lpstr>
      <vt:lpstr>Keys</vt:lpstr>
      <vt:lpstr>Notes.</vt:lpstr>
      <vt:lpstr>Cont.</vt:lpstr>
      <vt:lpstr>Structured Query Language (SQL)</vt:lpstr>
      <vt:lpstr>Cont. SQL</vt:lpstr>
      <vt:lpstr>Cont. SQL</vt:lpstr>
      <vt:lpstr>Cont. SQL</vt:lpstr>
      <vt:lpstr>Cont. SQL</vt:lpstr>
      <vt:lpstr>Cont. SQL</vt:lpstr>
      <vt:lpstr>Cont. SQL</vt:lpstr>
      <vt:lpstr>CONT. SQL</vt:lpstr>
      <vt:lpstr>functions available to manipulate data</vt:lpstr>
      <vt:lpstr>Cont.</vt:lpstr>
      <vt:lpstr>Cont.</vt:lpstr>
      <vt:lpstr>Cont.</vt:lpstr>
      <vt:lpstr>Cont.</vt:lpstr>
      <vt:lpstr>Cont.</vt:lpstr>
      <vt:lpstr>PL/SQL  Procedural Language Extension to SQL</vt:lpstr>
      <vt:lpstr>Anonymous Block Structure:</vt:lpstr>
      <vt:lpstr>DECLARE</vt:lpstr>
      <vt:lpstr>Record</vt:lpstr>
      <vt:lpstr>Creating a Cursor</vt:lpstr>
      <vt:lpstr>SELECT Statements</vt:lpstr>
      <vt:lpstr>Conditional logic</vt:lpstr>
      <vt:lpstr>Explicit Cursor Attributes</vt:lpstr>
      <vt:lpstr>Suppose we have the following table:</vt:lpstr>
      <vt:lpstr>Loops:  Simple Loop</vt:lpstr>
      <vt:lpstr>Loops:  FOR Loop</vt:lpstr>
      <vt:lpstr>Loops:  WHILE Loop</vt:lpstr>
      <vt:lpstr>I/O</vt:lpstr>
      <vt:lpstr>Trapping Exceptions</vt:lpstr>
      <vt:lpstr>Functions and Procedures</vt:lpstr>
      <vt:lpstr>Producer</vt:lpstr>
      <vt:lpstr>Functions</vt:lpstr>
      <vt:lpstr>Notes</vt:lpstr>
      <vt:lpstr>Packages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عبدالرحمن مصطفى محمود خليل</dc:creator>
  <cp:lastModifiedBy>عبدالرحمن مصطفى محمود خليل</cp:lastModifiedBy>
  <cp:revision>113</cp:revision>
  <dcterms:created xsi:type="dcterms:W3CDTF">2023-03-15T14:53:34Z</dcterms:created>
  <dcterms:modified xsi:type="dcterms:W3CDTF">2023-05-17T12:49:11Z</dcterms:modified>
</cp:coreProperties>
</file>